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7BE9"/>
    <a:srgbClr val="F2D8F4"/>
    <a:srgbClr val="E29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292" autoAdjust="0"/>
  </p:normalViewPr>
  <p:slideViewPr>
    <p:cSldViewPr>
      <p:cViewPr varScale="1">
        <p:scale>
          <a:sx n="67" d="100"/>
          <a:sy n="67" d="100"/>
        </p:scale>
        <p:origin x="123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81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D0199-E921-407D-85FC-31550B2D223A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6246-307C-4182-B07C-6A27A263B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1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6246-307C-4182-B07C-6A27A263BEC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8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08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1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58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31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57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0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3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40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9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7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3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99BA-C27B-4A79-AA51-77ADFF21B65B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2983-7E76-4C1F-A66A-2843BF30A4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7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ndir un rectangle avec un coin du même côté 12"/>
          <p:cNvSpPr/>
          <p:nvPr/>
        </p:nvSpPr>
        <p:spPr>
          <a:xfrm>
            <a:off x="1342000" y="3214065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56456" y="135994"/>
            <a:ext cx="4674717" cy="531569"/>
          </a:xfrm>
          <a:custGeom>
            <a:avLst/>
            <a:gdLst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257896 w 4674717"/>
              <a:gd name="connsiteY8" fmla="*/ 714215 h 714215"/>
              <a:gd name="connsiteX9" fmla="*/ 0 w 4674717"/>
              <a:gd name="connsiteY9" fmla="*/ 456319 h 714215"/>
              <a:gd name="connsiteX10" fmla="*/ 0 w 4674717"/>
              <a:gd name="connsiteY10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257896 w 4674717"/>
              <a:gd name="connsiteY9" fmla="*/ 714215 h 714215"/>
              <a:gd name="connsiteX10" fmla="*/ 0 w 4674717"/>
              <a:gd name="connsiteY10" fmla="*/ 456319 h 714215"/>
              <a:gd name="connsiteX11" fmla="*/ 0 w 4674717"/>
              <a:gd name="connsiteY11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974825 w 4674717"/>
              <a:gd name="connsiteY9" fmla="*/ 673660 h 714215"/>
              <a:gd name="connsiteX10" fmla="*/ 257896 w 4674717"/>
              <a:gd name="connsiteY10" fmla="*/ 714215 h 714215"/>
              <a:gd name="connsiteX11" fmla="*/ 0 w 4674717"/>
              <a:gd name="connsiteY11" fmla="*/ 456319 h 714215"/>
              <a:gd name="connsiteX12" fmla="*/ 0 w 4674717"/>
              <a:gd name="connsiteY12" fmla="*/ 281995 h 71421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308450 w 4674717"/>
              <a:gd name="connsiteY8" fmla="*/ 683185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75715 h 734055"/>
              <a:gd name="connsiteX1" fmla="*/ 257896 w 4674717"/>
              <a:gd name="connsiteY1" fmla="*/ 17819 h 734055"/>
              <a:gd name="connsiteX2" fmla="*/ 908150 w 4674717"/>
              <a:gd name="connsiteY2" fmla="*/ 57780 h 734055"/>
              <a:gd name="connsiteX3" fmla="*/ 2765525 w 4674717"/>
              <a:gd name="connsiteY3" fmla="*/ 629 h 734055"/>
              <a:gd name="connsiteX4" fmla="*/ 3679925 w 4674717"/>
              <a:gd name="connsiteY4" fmla="*/ 95880 h 734055"/>
              <a:gd name="connsiteX5" fmla="*/ 4416821 w 4674717"/>
              <a:gd name="connsiteY5" fmla="*/ 17819 h 734055"/>
              <a:gd name="connsiteX6" fmla="*/ 4674717 w 4674717"/>
              <a:gd name="connsiteY6" fmla="*/ 275715 h 734055"/>
              <a:gd name="connsiteX7" fmla="*/ 4674717 w 4674717"/>
              <a:gd name="connsiteY7" fmla="*/ 450039 h 734055"/>
              <a:gd name="connsiteX8" fmla="*/ 4416821 w 4674717"/>
              <a:gd name="connsiteY8" fmla="*/ 707935 h 734055"/>
              <a:gd name="connsiteX9" fmla="*/ 3308450 w 4674717"/>
              <a:gd name="connsiteY9" fmla="*/ 676905 h 734055"/>
              <a:gd name="connsiteX10" fmla="*/ 2498825 w 4674717"/>
              <a:gd name="connsiteY10" fmla="*/ 734055 h 734055"/>
              <a:gd name="connsiteX11" fmla="*/ 974825 w 4674717"/>
              <a:gd name="connsiteY11" fmla="*/ 667380 h 734055"/>
              <a:gd name="connsiteX12" fmla="*/ 257896 w 4674717"/>
              <a:gd name="connsiteY12" fmla="*/ 707935 h 734055"/>
              <a:gd name="connsiteX13" fmla="*/ 0 w 4674717"/>
              <a:gd name="connsiteY13" fmla="*/ 450039 h 734055"/>
              <a:gd name="connsiteX14" fmla="*/ 0 w 4674717"/>
              <a:gd name="connsiteY14" fmla="*/ 275715 h 73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74717" h="734055">
                <a:moveTo>
                  <a:pt x="0" y="275715"/>
                </a:moveTo>
                <a:cubicBezTo>
                  <a:pt x="0" y="133283"/>
                  <a:pt x="115464" y="17819"/>
                  <a:pt x="257896" y="17819"/>
                </a:cubicBezTo>
                <a:cubicBezTo>
                  <a:pt x="391792" y="-26441"/>
                  <a:pt x="490212" y="60645"/>
                  <a:pt x="908150" y="57780"/>
                </a:cubicBezTo>
                <a:cubicBezTo>
                  <a:pt x="1326088" y="54915"/>
                  <a:pt x="2317850" y="10154"/>
                  <a:pt x="2765525" y="629"/>
                </a:cubicBezTo>
                <a:cubicBezTo>
                  <a:pt x="3213200" y="-8896"/>
                  <a:pt x="3404709" y="93015"/>
                  <a:pt x="3679925" y="95880"/>
                </a:cubicBezTo>
                <a:cubicBezTo>
                  <a:pt x="3955141" y="98745"/>
                  <a:pt x="4236735" y="-28029"/>
                  <a:pt x="4416821" y="17819"/>
                </a:cubicBezTo>
                <a:cubicBezTo>
                  <a:pt x="4559253" y="17819"/>
                  <a:pt x="4674717" y="133283"/>
                  <a:pt x="4674717" y="275715"/>
                </a:cubicBezTo>
                <a:lnTo>
                  <a:pt x="4674717" y="450039"/>
                </a:lnTo>
                <a:cubicBezTo>
                  <a:pt x="4674717" y="592471"/>
                  <a:pt x="4559253" y="707935"/>
                  <a:pt x="4416821" y="707935"/>
                </a:cubicBezTo>
                <a:cubicBezTo>
                  <a:pt x="4002914" y="707117"/>
                  <a:pt x="3722357" y="677723"/>
                  <a:pt x="3308450" y="676905"/>
                </a:cubicBezTo>
                <a:cubicBezTo>
                  <a:pt x="3032225" y="683255"/>
                  <a:pt x="2898875" y="718180"/>
                  <a:pt x="2498825" y="734055"/>
                </a:cubicBezTo>
                <a:lnTo>
                  <a:pt x="974825" y="667380"/>
                </a:lnTo>
                <a:lnTo>
                  <a:pt x="257896" y="707935"/>
                </a:lnTo>
                <a:cubicBezTo>
                  <a:pt x="115464" y="707935"/>
                  <a:pt x="0" y="592471"/>
                  <a:pt x="0" y="450039"/>
                </a:cubicBezTo>
                <a:lnTo>
                  <a:pt x="0" y="275715"/>
                </a:lnTo>
                <a:close/>
              </a:path>
            </a:pathLst>
          </a:cu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5819" y="847780"/>
            <a:ext cx="4659818" cy="2221180"/>
          </a:xfrm>
          <a:prstGeom prst="roundRect">
            <a:avLst>
              <a:gd name="adj" fmla="val 6253"/>
            </a:avLst>
          </a:prstGeom>
          <a:noFill/>
          <a:ln w="28575" cap="rnd" algn="in">
            <a:solidFill>
              <a:srgbClr val="B366B3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ineliner Script" pitchFamily="50" charset="0"/>
              <a:cs typeface="Arial" pitchFamily="34" charset="0"/>
            </a:endParaRPr>
          </a:p>
        </p:txBody>
      </p:sp>
      <p:pic>
        <p:nvPicPr>
          <p:cNvPr id="1028" name="Picture 4" descr="Sans tit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607">
            <a:off x="3733106" y="100499"/>
            <a:ext cx="676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00482" y="135994"/>
            <a:ext cx="18288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rs Chocolat" pitchFamily="2" charset="0"/>
                <a:cs typeface="Arial" pitchFamily="34" charset="0"/>
              </a:rPr>
              <a:t>Rédaction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rs Chocolat" pitchFamily="2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56304" y="3212976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Grille d’évaluation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498" y="1269484"/>
            <a:ext cx="43924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 smtClean="0">
                <a:latin typeface="Short Stack" panose="02010500040000000007" pitchFamily="2" charset="0"/>
              </a:rPr>
              <a:t>Tu es à l’école en train de travailler. Le vent souffle, souffle très fort… soudain, un cyclone se forme… l’école bouge, se met à tourner et elle est emportée dans la tempête… 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67575" y="3515452"/>
            <a:ext cx="4658061" cy="2550083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28575" algn="in">
            <a:solidFill>
              <a:srgbClr val="B366B3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001794"/>
              </p:ext>
            </p:extLst>
          </p:nvPr>
        </p:nvGraphicFramePr>
        <p:xfrm>
          <a:off x="65818" y="3531404"/>
          <a:ext cx="4659818" cy="253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11346"/>
              </a:tblGrid>
              <a:tr h="387423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décrit les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personnages, les paysages…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Il y a un ou des personnages « méchants »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raconté comment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se termine ton histoire c’est-à-dire comment tu reviens chez toi.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 verbes sont écrits soit au présent/passé composé,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soit à l’imparfait/passé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phrases sont courtes, elles ont des majuscules et des points.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932">
                <a:tc>
                  <a:txBody>
                    <a:bodyPr/>
                    <a:lstStyle/>
                    <a:p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Ton écriture est bien formée et le texte est soigné, sans ratures</a:t>
                      </a:r>
                      <a:endParaRPr lang="fr-FR" sz="105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146047" y="856525"/>
            <a:ext cx="2575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smtClean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Emporté par un cyclone…</a:t>
            </a:r>
            <a:endParaRPr lang="fr-FR" altLang="fr-FR" sz="2400" dirty="0">
              <a:solidFill>
                <a:srgbClr val="000000"/>
              </a:solidFill>
              <a:latin typeface="Fineliner Script" pitchFamily="50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278" y="2024316"/>
            <a:ext cx="45357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Raconte la suite….</a:t>
            </a:r>
          </a:p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Où atterris-tu ? Que vois-tu ? Décris le paysage, les couleurs, les animaux, les personnages.</a:t>
            </a:r>
          </a:p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Raconte comment ton histoire se termine.</a:t>
            </a:r>
          </a:p>
        </p:txBody>
      </p:sp>
      <p:sp>
        <p:nvSpPr>
          <p:cNvPr id="25" name="Arrondir un rectangle avec un coin du même côté 24"/>
          <p:cNvSpPr/>
          <p:nvPr/>
        </p:nvSpPr>
        <p:spPr>
          <a:xfrm>
            <a:off x="6399261" y="3214065"/>
            <a:ext cx="2345466" cy="367155"/>
          </a:xfrm>
          <a:prstGeom prst="round2SameRect">
            <a:avLst>
              <a:gd name="adj1" fmla="val 50000"/>
              <a:gd name="adj2" fmla="val 0"/>
            </a:avLst>
          </a:pr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Arrondir un rectangle avec un coin diagonal 11"/>
          <p:cNvSpPr/>
          <p:nvPr/>
        </p:nvSpPr>
        <p:spPr>
          <a:xfrm>
            <a:off x="5113717" y="135994"/>
            <a:ext cx="4674717" cy="531569"/>
          </a:xfrm>
          <a:custGeom>
            <a:avLst/>
            <a:gdLst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57896 h 690116"/>
              <a:gd name="connsiteX1" fmla="*/ 257896 w 4674717"/>
              <a:gd name="connsiteY1" fmla="*/ 0 h 690116"/>
              <a:gd name="connsiteX2" fmla="*/ 4416821 w 4674717"/>
              <a:gd name="connsiteY2" fmla="*/ 0 h 690116"/>
              <a:gd name="connsiteX3" fmla="*/ 4674717 w 4674717"/>
              <a:gd name="connsiteY3" fmla="*/ 257896 h 690116"/>
              <a:gd name="connsiteX4" fmla="*/ 4674717 w 4674717"/>
              <a:gd name="connsiteY4" fmla="*/ 432220 h 690116"/>
              <a:gd name="connsiteX5" fmla="*/ 4416821 w 4674717"/>
              <a:gd name="connsiteY5" fmla="*/ 690116 h 690116"/>
              <a:gd name="connsiteX6" fmla="*/ 257896 w 4674717"/>
              <a:gd name="connsiteY6" fmla="*/ 690116 h 690116"/>
              <a:gd name="connsiteX7" fmla="*/ 0 w 4674717"/>
              <a:gd name="connsiteY7" fmla="*/ 432220 h 690116"/>
              <a:gd name="connsiteX8" fmla="*/ 0 w 4674717"/>
              <a:gd name="connsiteY8" fmla="*/ 257896 h 690116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2765525 w 4674717"/>
              <a:gd name="connsiteY2" fmla="*/ 6909 h 714215"/>
              <a:gd name="connsiteX3" fmla="*/ 4416821 w 4674717"/>
              <a:gd name="connsiteY3" fmla="*/ 24099 h 714215"/>
              <a:gd name="connsiteX4" fmla="*/ 4674717 w 4674717"/>
              <a:gd name="connsiteY4" fmla="*/ 281995 h 714215"/>
              <a:gd name="connsiteX5" fmla="*/ 4674717 w 4674717"/>
              <a:gd name="connsiteY5" fmla="*/ 456319 h 714215"/>
              <a:gd name="connsiteX6" fmla="*/ 4416821 w 4674717"/>
              <a:gd name="connsiteY6" fmla="*/ 714215 h 714215"/>
              <a:gd name="connsiteX7" fmla="*/ 257896 w 4674717"/>
              <a:gd name="connsiteY7" fmla="*/ 714215 h 714215"/>
              <a:gd name="connsiteX8" fmla="*/ 0 w 4674717"/>
              <a:gd name="connsiteY8" fmla="*/ 456319 h 714215"/>
              <a:gd name="connsiteX9" fmla="*/ 0 w 4674717"/>
              <a:gd name="connsiteY9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257896 w 4674717"/>
              <a:gd name="connsiteY8" fmla="*/ 714215 h 714215"/>
              <a:gd name="connsiteX9" fmla="*/ 0 w 4674717"/>
              <a:gd name="connsiteY9" fmla="*/ 456319 h 714215"/>
              <a:gd name="connsiteX10" fmla="*/ 0 w 4674717"/>
              <a:gd name="connsiteY10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257896 w 4674717"/>
              <a:gd name="connsiteY9" fmla="*/ 714215 h 714215"/>
              <a:gd name="connsiteX10" fmla="*/ 0 w 4674717"/>
              <a:gd name="connsiteY10" fmla="*/ 456319 h 714215"/>
              <a:gd name="connsiteX11" fmla="*/ 0 w 4674717"/>
              <a:gd name="connsiteY11" fmla="*/ 281995 h 714215"/>
              <a:gd name="connsiteX0" fmla="*/ 0 w 4674717"/>
              <a:gd name="connsiteY0" fmla="*/ 281995 h 714215"/>
              <a:gd name="connsiteX1" fmla="*/ 257896 w 4674717"/>
              <a:gd name="connsiteY1" fmla="*/ 24099 h 714215"/>
              <a:gd name="connsiteX2" fmla="*/ 908150 w 4674717"/>
              <a:gd name="connsiteY2" fmla="*/ 64060 h 714215"/>
              <a:gd name="connsiteX3" fmla="*/ 2765525 w 4674717"/>
              <a:gd name="connsiteY3" fmla="*/ 6909 h 714215"/>
              <a:gd name="connsiteX4" fmla="*/ 4416821 w 4674717"/>
              <a:gd name="connsiteY4" fmla="*/ 24099 h 714215"/>
              <a:gd name="connsiteX5" fmla="*/ 4674717 w 4674717"/>
              <a:gd name="connsiteY5" fmla="*/ 281995 h 714215"/>
              <a:gd name="connsiteX6" fmla="*/ 4674717 w 4674717"/>
              <a:gd name="connsiteY6" fmla="*/ 456319 h 714215"/>
              <a:gd name="connsiteX7" fmla="*/ 4416821 w 4674717"/>
              <a:gd name="connsiteY7" fmla="*/ 714215 h 714215"/>
              <a:gd name="connsiteX8" fmla="*/ 3270350 w 4674717"/>
              <a:gd name="connsiteY8" fmla="*/ 635560 h 714215"/>
              <a:gd name="connsiteX9" fmla="*/ 974825 w 4674717"/>
              <a:gd name="connsiteY9" fmla="*/ 673660 h 714215"/>
              <a:gd name="connsiteX10" fmla="*/ 257896 w 4674717"/>
              <a:gd name="connsiteY10" fmla="*/ 714215 h 714215"/>
              <a:gd name="connsiteX11" fmla="*/ 0 w 4674717"/>
              <a:gd name="connsiteY11" fmla="*/ 456319 h 714215"/>
              <a:gd name="connsiteX12" fmla="*/ 0 w 4674717"/>
              <a:gd name="connsiteY12" fmla="*/ 281995 h 71421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270350 w 4674717"/>
              <a:gd name="connsiteY8" fmla="*/ 635560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81995 h 740335"/>
              <a:gd name="connsiteX1" fmla="*/ 257896 w 4674717"/>
              <a:gd name="connsiteY1" fmla="*/ 24099 h 740335"/>
              <a:gd name="connsiteX2" fmla="*/ 908150 w 4674717"/>
              <a:gd name="connsiteY2" fmla="*/ 64060 h 740335"/>
              <a:gd name="connsiteX3" fmla="*/ 2765525 w 4674717"/>
              <a:gd name="connsiteY3" fmla="*/ 6909 h 740335"/>
              <a:gd name="connsiteX4" fmla="*/ 4416821 w 4674717"/>
              <a:gd name="connsiteY4" fmla="*/ 24099 h 740335"/>
              <a:gd name="connsiteX5" fmla="*/ 4674717 w 4674717"/>
              <a:gd name="connsiteY5" fmla="*/ 281995 h 740335"/>
              <a:gd name="connsiteX6" fmla="*/ 4674717 w 4674717"/>
              <a:gd name="connsiteY6" fmla="*/ 456319 h 740335"/>
              <a:gd name="connsiteX7" fmla="*/ 4416821 w 4674717"/>
              <a:gd name="connsiteY7" fmla="*/ 714215 h 740335"/>
              <a:gd name="connsiteX8" fmla="*/ 3308450 w 4674717"/>
              <a:gd name="connsiteY8" fmla="*/ 683185 h 740335"/>
              <a:gd name="connsiteX9" fmla="*/ 2498825 w 4674717"/>
              <a:gd name="connsiteY9" fmla="*/ 740335 h 740335"/>
              <a:gd name="connsiteX10" fmla="*/ 974825 w 4674717"/>
              <a:gd name="connsiteY10" fmla="*/ 673660 h 740335"/>
              <a:gd name="connsiteX11" fmla="*/ 257896 w 4674717"/>
              <a:gd name="connsiteY11" fmla="*/ 714215 h 740335"/>
              <a:gd name="connsiteX12" fmla="*/ 0 w 4674717"/>
              <a:gd name="connsiteY12" fmla="*/ 456319 h 740335"/>
              <a:gd name="connsiteX13" fmla="*/ 0 w 4674717"/>
              <a:gd name="connsiteY13" fmla="*/ 281995 h 740335"/>
              <a:gd name="connsiteX0" fmla="*/ 0 w 4674717"/>
              <a:gd name="connsiteY0" fmla="*/ 275715 h 734055"/>
              <a:gd name="connsiteX1" fmla="*/ 257896 w 4674717"/>
              <a:gd name="connsiteY1" fmla="*/ 17819 h 734055"/>
              <a:gd name="connsiteX2" fmla="*/ 908150 w 4674717"/>
              <a:gd name="connsiteY2" fmla="*/ 57780 h 734055"/>
              <a:gd name="connsiteX3" fmla="*/ 2765525 w 4674717"/>
              <a:gd name="connsiteY3" fmla="*/ 629 h 734055"/>
              <a:gd name="connsiteX4" fmla="*/ 3679925 w 4674717"/>
              <a:gd name="connsiteY4" fmla="*/ 95880 h 734055"/>
              <a:gd name="connsiteX5" fmla="*/ 4416821 w 4674717"/>
              <a:gd name="connsiteY5" fmla="*/ 17819 h 734055"/>
              <a:gd name="connsiteX6" fmla="*/ 4674717 w 4674717"/>
              <a:gd name="connsiteY6" fmla="*/ 275715 h 734055"/>
              <a:gd name="connsiteX7" fmla="*/ 4674717 w 4674717"/>
              <a:gd name="connsiteY7" fmla="*/ 450039 h 734055"/>
              <a:gd name="connsiteX8" fmla="*/ 4416821 w 4674717"/>
              <a:gd name="connsiteY8" fmla="*/ 707935 h 734055"/>
              <a:gd name="connsiteX9" fmla="*/ 3308450 w 4674717"/>
              <a:gd name="connsiteY9" fmla="*/ 676905 h 734055"/>
              <a:gd name="connsiteX10" fmla="*/ 2498825 w 4674717"/>
              <a:gd name="connsiteY10" fmla="*/ 734055 h 734055"/>
              <a:gd name="connsiteX11" fmla="*/ 974825 w 4674717"/>
              <a:gd name="connsiteY11" fmla="*/ 667380 h 734055"/>
              <a:gd name="connsiteX12" fmla="*/ 257896 w 4674717"/>
              <a:gd name="connsiteY12" fmla="*/ 707935 h 734055"/>
              <a:gd name="connsiteX13" fmla="*/ 0 w 4674717"/>
              <a:gd name="connsiteY13" fmla="*/ 450039 h 734055"/>
              <a:gd name="connsiteX14" fmla="*/ 0 w 4674717"/>
              <a:gd name="connsiteY14" fmla="*/ 275715 h 73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74717" h="734055">
                <a:moveTo>
                  <a:pt x="0" y="275715"/>
                </a:moveTo>
                <a:cubicBezTo>
                  <a:pt x="0" y="133283"/>
                  <a:pt x="115464" y="17819"/>
                  <a:pt x="257896" y="17819"/>
                </a:cubicBezTo>
                <a:cubicBezTo>
                  <a:pt x="391792" y="-26441"/>
                  <a:pt x="490212" y="60645"/>
                  <a:pt x="908150" y="57780"/>
                </a:cubicBezTo>
                <a:cubicBezTo>
                  <a:pt x="1326088" y="54915"/>
                  <a:pt x="2317850" y="10154"/>
                  <a:pt x="2765525" y="629"/>
                </a:cubicBezTo>
                <a:cubicBezTo>
                  <a:pt x="3213200" y="-8896"/>
                  <a:pt x="3404709" y="93015"/>
                  <a:pt x="3679925" y="95880"/>
                </a:cubicBezTo>
                <a:cubicBezTo>
                  <a:pt x="3955141" y="98745"/>
                  <a:pt x="4236735" y="-28029"/>
                  <a:pt x="4416821" y="17819"/>
                </a:cubicBezTo>
                <a:cubicBezTo>
                  <a:pt x="4559253" y="17819"/>
                  <a:pt x="4674717" y="133283"/>
                  <a:pt x="4674717" y="275715"/>
                </a:cubicBezTo>
                <a:lnTo>
                  <a:pt x="4674717" y="450039"/>
                </a:lnTo>
                <a:cubicBezTo>
                  <a:pt x="4674717" y="592471"/>
                  <a:pt x="4559253" y="707935"/>
                  <a:pt x="4416821" y="707935"/>
                </a:cubicBezTo>
                <a:cubicBezTo>
                  <a:pt x="4002914" y="707117"/>
                  <a:pt x="3722357" y="677723"/>
                  <a:pt x="3308450" y="676905"/>
                </a:cubicBezTo>
                <a:cubicBezTo>
                  <a:pt x="3032225" y="683255"/>
                  <a:pt x="2898875" y="718180"/>
                  <a:pt x="2498825" y="734055"/>
                </a:cubicBezTo>
                <a:lnTo>
                  <a:pt x="974825" y="667380"/>
                </a:lnTo>
                <a:lnTo>
                  <a:pt x="257896" y="707935"/>
                </a:lnTo>
                <a:cubicBezTo>
                  <a:pt x="115464" y="707935"/>
                  <a:pt x="0" y="592471"/>
                  <a:pt x="0" y="450039"/>
                </a:cubicBezTo>
                <a:lnTo>
                  <a:pt x="0" y="275715"/>
                </a:lnTo>
                <a:close/>
              </a:path>
            </a:pathLst>
          </a:custGeom>
          <a:gradFill>
            <a:gsLst>
              <a:gs pos="2000">
                <a:srgbClr val="E29FEF"/>
              </a:gs>
              <a:gs pos="97500">
                <a:schemeClr val="bg1"/>
              </a:gs>
              <a:gs pos="59000">
                <a:srgbClr val="F2D8F4"/>
              </a:gs>
            </a:gsLst>
            <a:lin ang="5400000" scaled="0"/>
          </a:gradFill>
          <a:ln>
            <a:solidFill>
              <a:srgbClr val="D77BE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auto">
          <a:xfrm>
            <a:off x="5123080" y="847780"/>
            <a:ext cx="4659818" cy="2221180"/>
          </a:xfrm>
          <a:prstGeom prst="roundRect">
            <a:avLst>
              <a:gd name="adj" fmla="val 6253"/>
            </a:avLst>
          </a:prstGeom>
          <a:noFill/>
          <a:ln w="28575" cap="rnd" algn="in">
            <a:solidFill>
              <a:srgbClr val="B366B3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ineliner Script" pitchFamily="50" charset="0"/>
              <a:cs typeface="Arial" pitchFamily="34" charset="0"/>
            </a:endParaRPr>
          </a:p>
        </p:txBody>
      </p:sp>
      <p:pic>
        <p:nvPicPr>
          <p:cNvPr id="33" name="Picture 4" descr="Sans tit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607">
            <a:off x="8790367" y="100499"/>
            <a:ext cx="6762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557743" y="135994"/>
            <a:ext cx="18288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rs Chocolat" pitchFamily="2" charset="0"/>
                <a:cs typeface="Arial" pitchFamily="34" charset="0"/>
              </a:rPr>
              <a:t>Rédaction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rs Chocolat" pitchFamily="2" charset="0"/>
              <a:cs typeface="Arial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113565" y="3212976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Mrs Chocolat" pitchFamily="2" charset="0"/>
              </a:rPr>
              <a:t>Grille d’évaluation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47759" y="1269484"/>
            <a:ext cx="43924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 smtClean="0">
                <a:latin typeface="Short Stack" panose="02010500040000000007" pitchFamily="2" charset="0"/>
              </a:rPr>
              <a:t>Tu es à l’école en train de travailler. Le vent souffle, souffle très fort… soudain, un cyclone se forme… l’école bouge, se met à tourner et elle est emportée dans la tempête… 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42" name="AutoShape 8"/>
          <p:cNvSpPr>
            <a:spLocks noChangeArrowheads="1"/>
          </p:cNvSpPr>
          <p:nvPr/>
        </p:nvSpPr>
        <p:spPr bwMode="auto">
          <a:xfrm>
            <a:off x="5124836" y="3515452"/>
            <a:ext cx="4658061" cy="2550083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28575" algn="in">
            <a:solidFill>
              <a:srgbClr val="B366B3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3" name="Tableau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839998"/>
              </p:ext>
            </p:extLst>
          </p:nvPr>
        </p:nvGraphicFramePr>
        <p:xfrm>
          <a:off x="5123079" y="3531404"/>
          <a:ext cx="4659818" cy="253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11346"/>
              </a:tblGrid>
              <a:tr h="387423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décrit les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personnages, les paysages…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Il y a un ou des personnages « méchants »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Tu as raconté comment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se termine ton histoire c’est-à-dire comment tu reviens chez toi.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 verbes sont écrits soit au présent/passé composé,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soit à l’imparfait/passé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444">
                <a:tc>
                  <a:txBody>
                    <a:bodyPr/>
                    <a:lstStyle/>
                    <a:p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Tes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phrases sont courtes, elles ont des majuscules et des points.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932">
                <a:tc>
                  <a:txBody>
                    <a:bodyPr/>
                    <a:lstStyle/>
                    <a:p>
                      <a:r>
                        <a:rPr kumimoji="0" lang="fr-FR" altLang="fr-F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hort Stack" pitchFamily="2" charset="0"/>
                          <a:cs typeface="Arial" pitchFamily="34" charset="0"/>
                        </a:rPr>
                        <a:t>Ton écriture est bien formée et le texte est soigné, sans ratures</a:t>
                      </a:r>
                      <a:endParaRPr lang="fr-FR" sz="105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6203308" y="856525"/>
            <a:ext cx="2575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smtClean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Emporté par un cyclone…</a:t>
            </a:r>
            <a:endParaRPr lang="fr-FR" altLang="fr-FR" sz="2400" dirty="0">
              <a:solidFill>
                <a:srgbClr val="000000"/>
              </a:solidFill>
              <a:latin typeface="Fineliner Script" pitchFamily="50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262539" y="2024316"/>
            <a:ext cx="45357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Raconte la suite….</a:t>
            </a:r>
          </a:p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Où atterris-tu ? Que vois-tu ? Décris le paysage, les couleurs, les animaux, les personnages.</a:t>
            </a:r>
          </a:p>
          <a:p>
            <a:pPr>
              <a:spcAft>
                <a:spcPts val="600"/>
              </a:spcAft>
            </a:pPr>
            <a:r>
              <a:rPr lang="fr-FR" sz="1050" dirty="0" smtClean="0">
                <a:latin typeface="Segoe Print" panose="02000600000000000000" pitchFamily="2" charset="0"/>
              </a:rPr>
              <a:t>Raconte comment ton histoire se termine.</a:t>
            </a:r>
          </a:p>
        </p:txBody>
      </p:sp>
    </p:spTree>
    <p:extLst>
      <p:ext uri="{BB962C8B-B14F-4D97-AF65-F5344CB8AC3E}">
        <p14:creationId xmlns:p14="http://schemas.microsoft.com/office/powerpoint/2010/main" val="1484211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295</Words>
  <Application>Microsoft Office PowerPoint</Application>
  <PresentationFormat>Format A4 (210 x 297 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Fineliner Script</vt:lpstr>
      <vt:lpstr>Mrs Chocolat</vt:lpstr>
      <vt:lpstr>Segoe Print</vt:lpstr>
      <vt:lpstr>Short Stack</vt:lpstr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35</cp:revision>
  <dcterms:created xsi:type="dcterms:W3CDTF">2014-09-10T20:19:51Z</dcterms:created>
  <dcterms:modified xsi:type="dcterms:W3CDTF">2018-01-18T08:03:55Z</dcterms:modified>
</cp:coreProperties>
</file>