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7" r:id="rId3"/>
    <p:sldId id="266" r:id="rId4"/>
    <p:sldId id="267" r:id="rId5"/>
    <p:sldId id="258" r:id="rId6"/>
    <p:sldId id="259" r:id="rId7"/>
    <p:sldId id="260" r:id="rId8"/>
    <p:sldId id="262" r:id="rId9"/>
    <p:sldId id="261" r:id="rId10"/>
    <p:sldId id="263" r:id="rId11"/>
    <p:sldId id="264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735FCCC1-A0F0-426D-86A6-A3197024F36E}">
          <p14:sldIdLst>
            <p14:sldId id="265"/>
            <p14:sldId id="257"/>
            <p14:sldId id="266"/>
            <p14:sldId id="267"/>
            <p14:sldId id="258"/>
            <p14:sldId id="259"/>
            <p14:sldId id="260"/>
            <p14:sldId id="262"/>
            <p14:sldId id="261"/>
            <p14:sldId id="263"/>
            <p14:sldId id="264"/>
          </p14:sldIdLst>
        </p14:section>
        <p14:section name="Section sans titre" id="{9C9DF834-5606-4ED2-BF86-825C181EAF19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19" autoAdjust="0"/>
    <p:restoredTop sz="94660"/>
  </p:normalViewPr>
  <p:slideViewPr>
    <p:cSldViewPr snapToGrid="0">
      <p:cViewPr varScale="1">
        <p:scale>
          <a:sx n="72" d="100"/>
          <a:sy n="72" d="100"/>
        </p:scale>
        <p:origin x="4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7EEECA-BA6A-4B3C-8A61-3E8C98B176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04E1339-1A30-4BE3-928A-C3B09BFEB7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937DCA7-B08B-44C3-8F8A-B4F725460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4FE31-8484-4764-A709-0509F3014110}" type="datetimeFigureOut">
              <a:rPr lang="fr-FR" smtClean="0"/>
              <a:t>02/05/2019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7480AE1-368E-48B8-B1AD-D5B957BE1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CEE5FB8-85F5-4FD7-9BD5-39FA1577D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9589B-9AFC-4952-8879-3617908815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3366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CEBAF2-446D-4432-9A4D-83ECAF5E8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4A20B4F-6A6F-402A-8F17-2F69D2A61C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00D3E56-78B5-4975-A1CD-720256C10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4FE31-8484-4764-A709-0509F3014110}" type="datetimeFigureOut">
              <a:rPr lang="fr-FR" smtClean="0"/>
              <a:t>02/05/2019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D247765-3514-49B2-82CA-09370C7EA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53114FC-20B3-446C-9A82-10DAC9787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9589B-9AFC-4952-8879-3617908815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5792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C3947C9-23F7-4AE3-9B6D-A389F0C7E3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69F77E0-5D8D-46BF-ACE2-FA14DB0C9A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A0F75FF-766A-4540-AF92-EECDD47D7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4FE31-8484-4764-A709-0509F3014110}" type="datetimeFigureOut">
              <a:rPr lang="fr-FR" smtClean="0"/>
              <a:t>02/05/2019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736C27A-2D74-4497-9BDD-018BB14BA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EF9BF30-83AD-4C74-B345-91A36BB20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9589B-9AFC-4952-8879-3617908815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6577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C79CFA-A97B-485D-99A7-DC6E4E8B0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F128FC1-7076-4F77-B1A0-85CFD44193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AF59317-4C51-4E47-98AE-7136E7B2D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4FE31-8484-4764-A709-0509F3014110}" type="datetimeFigureOut">
              <a:rPr lang="fr-FR" smtClean="0"/>
              <a:t>02/05/2019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4A6E136-1388-4613-9683-5070311F2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323BD92-DB1D-4D65-8637-CFDF1057C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9589B-9AFC-4952-8879-3617908815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1652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03B81E-1F9C-4774-BF44-B4C1FEF53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90EE71D-1293-4F2C-A757-0B558D0DB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50B90AE-01F6-4FE0-A2B9-18672FBFA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4FE31-8484-4764-A709-0509F3014110}" type="datetimeFigureOut">
              <a:rPr lang="fr-FR" smtClean="0"/>
              <a:t>02/05/2019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58BF6E0-58E8-434F-86F1-78D64DFEA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489BA9E-43DF-4036-B1B3-7C11B0B7C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9589B-9AFC-4952-8879-3617908815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6366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21CD18-F37E-4370-BF8C-244FF9938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50F6B5F-A560-4D64-A266-A25942EB80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E855E21-1BBF-4583-A950-282CBC2CDD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B267404-8C39-42F5-AE8D-E0966415D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4FE31-8484-4764-A709-0509F3014110}" type="datetimeFigureOut">
              <a:rPr lang="fr-FR" smtClean="0"/>
              <a:t>02/05/2019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F84E0A3-0E9F-440C-A5C9-C796D2A2B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8DCB25D-2457-47BC-80C4-39BABC0F6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9589B-9AFC-4952-8879-3617908815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3202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9B5379-2FD8-441B-8C30-D920DEB7C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01BADC9-7769-4165-B1CB-CB9EAECA00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5CF3D68-7FDA-453A-878C-D8767BDA27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BB50272-84B9-497C-BC5A-F4C1BDB7DB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7D93860-CBA7-4484-BECE-55E11C6BDD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B478C4D-1F6D-43D9-85D7-34690E732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4FE31-8484-4764-A709-0509F3014110}" type="datetimeFigureOut">
              <a:rPr lang="fr-FR" smtClean="0"/>
              <a:t>02/05/2019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42C6B99-F26B-4ABD-909B-05BD924CC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31DC2F3-CDA5-49AA-A351-B4F24679F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9589B-9AFC-4952-8879-3617908815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8874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2B4E0C-E2FD-4176-8736-CE10A7D75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CDFA3C8-5268-4448-91CB-2BCD31753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4FE31-8484-4764-A709-0509F3014110}" type="datetimeFigureOut">
              <a:rPr lang="fr-FR" smtClean="0"/>
              <a:t>02/05/2019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1374EF4-5633-4A15-A8AB-1AF6AA18D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74E4862-E3E7-44DD-B4C0-CB6C5EF5F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9589B-9AFC-4952-8879-3617908815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2565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CE54056-4621-456E-BF03-EFC0E8531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4FE31-8484-4764-A709-0509F3014110}" type="datetimeFigureOut">
              <a:rPr lang="fr-FR" smtClean="0"/>
              <a:t>02/05/2019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CD6D62E-D923-4F5E-8E52-2E017F1CB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90F26E9-7FDB-4B51-AE80-E28964711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9589B-9AFC-4952-8879-3617908815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9445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1437B1-AC43-4D05-B2F9-5DBFA0E99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60D7A92-8ED9-4262-9196-AD49961EA8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038BC36-28F1-4638-A077-2FEA9445B4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FE3AF8F-C961-4F9D-A42E-10E192720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4FE31-8484-4764-A709-0509F3014110}" type="datetimeFigureOut">
              <a:rPr lang="fr-FR" smtClean="0"/>
              <a:t>02/05/2019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73BF64F-3D85-464B-8228-ACD56E34F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EC76778-1393-4AE0-A9E1-868324E19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9589B-9AFC-4952-8879-3617908815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7095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325037-3B39-49C1-AAA1-4265F529B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04668A51-747A-43FD-B28B-58B4E7DB20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0CE67FE-3881-44B1-B32C-375ED1B67C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70B3F94-DC06-41DE-A901-62FC9008D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4FE31-8484-4764-A709-0509F3014110}" type="datetimeFigureOut">
              <a:rPr lang="fr-FR" smtClean="0"/>
              <a:t>02/05/2019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FC7765A-747D-4E60-AA85-707A896BD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A1B46B4-8907-43CE-B153-41E9613CE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9589B-9AFC-4952-8879-3617908815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4821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69A7A66-3F8D-4F99-90A3-3E6EA94BD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17B06EF-87BB-4C87-87A8-581AA5CA3D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44CDF9C-CBBB-48D9-BE80-A628D7762D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C4FE31-8484-4764-A709-0509F3014110}" type="datetimeFigureOut">
              <a:rPr lang="fr-FR" smtClean="0"/>
              <a:t>02/05/2019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015899A-EDC3-4287-8AA3-3F3ECE1A89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F5D37AD-7733-469C-889E-86B4014245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D9589B-9AFC-4952-8879-3617908815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6249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10897A-FF51-42E9-B5E1-6851960F1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27043"/>
            <a:ext cx="10515600" cy="509518"/>
          </a:xfrm>
        </p:spPr>
        <p:txBody>
          <a:bodyPr>
            <a:normAutofit fontScale="90000"/>
          </a:bodyPr>
          <a:lstStyle/>
          <a:p>
            <a:r>
              <a:rPr lang="fr-FR" dirty="0"/>
              <a:t>1. </a:t>
            </a:r>
            <a:r>
              <a:rPr lang="fr-FR" sz="1600" dirty="0"/>
              <a:t>Passé-présent-futur</a:t>
            </a:r>
            <a:br>
              <a:rPr lang="fr-FR" sz="1600" dirty="0"/>
            </a:br>
            <a:endParaRPr lang="fr-FR" dirty="0"/>
          </a:p>
        </p:txBody>
      </p: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AAD6985E-8808-45B4-8515-272D93D1D708}"/>
              </a:ext>
            </a:extLst>
          </p:cNvPr>
          <p:cNvGrpSpPr/>
          <p:nvPr/>
        </p:nvGrpSpPr>
        <p:grpSpPr>
          <a:xfrm>
            <a:off x="8542889" y="432595"/>
            <a:ext cx="3278049" cy="1325562"/>
            <a:chOff x="6356281" y="681037"/>
            <a:chExt cx="1284288" cy="463550"/>
          </a:xfrm>
        </p:grpSpPr>
        <p:pic>
          <p:nvPicPr>
            <p:cNvPr id="21" name="Picture 2" descr="verbe 8">
              <a:extLst>
                <a:ext uri="{FF2B5EF4-FFF2-40B4-BE49-F238E27FC236}">
                  <a16:creationId xmlns:a16="http://schemas.microsoft.com/office/drawing/2014/main" id="{5417872E-2BF9-4E38-B218-16CC03CC1B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2732" y="741362"/>
              <a:ext cx="477837" cy="3984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pic>
          <p:nvPicPr>
            <p:cNvPr id="22" name="Picture 3" descr="img754">
              <a:extLst>
                <a:ext uri="{FF2B5EF4-FFF2-40B4-BE49-F238E27FC236}">
                  <a16:creationId xmlns:a16="http://schemas.microsoft.com/office/drawing/2014/main" id="{8A40229D-174E-4FDF-978E-927ADB699C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96" b="15068"/>
            <a:stretch>
              <a:fillRect/>
            </a:stretch>
          </p:blipFill>
          <p:spPr bwMode="auto">
            <a:xfrm>
              <a:off x="6799194" y="681037"/>
              <a:ext cx="430213" cy="463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pic>
          <p:nvPicPr>
            <p:cNvPr id="23" name="Picture 4" descr="verbe 2">
              <a:extLst>
                <a:ext uri="{FF2B5EF4-FFF2-40B4-BE49-F238E27FC236}">
                  <a16:creationId xmlns:a16="http://schemas.microsoft.com/office/drawing/2014/main" id="{E1898791-036A-4EF2-BE48-D9196A5325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6281" y="723900"/>
              <a:ext cx="479426" cy="4206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  <p:pic>
        <p:nvPicPr>
          <p:cNvPr id="3" name="Image 2">
            <a:extLst>
              <a:ext uri="{FF2B5EF4-FFF2-40B4-BE49-F238E27FC236}">
                <a16:creationId xmlns:a16="http://schemas.microsoft.com/office/drawing/2014/main" id="{F8B7A7B8-F977-4B4A-B12F-08BE4A0A88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250" y="2008438"/>
            <a:ext cx="11239500" cy="384810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909953D1-2C15-4F84-AA4C-FAD246A49C16}"/>
              </a:ext>
            </a:extLst>
          </p:cNvPr>
          <p:cNvSpPr txBox="1"/>
          <p:nvPr/>
        </p:nvSpPr>
        <p:spPr>
          <a:xfrm>
            <a:off x="1936774" y="3167390"/>
            <a:ext cx="9552862" cy="61555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3400" dirty="0">
                <a:latin typeface="Segoe UI Light" panose="020B0502040204020203" pitchFamily="34" charset="0"/>
                <a:cs typeface="Segoe UI Light" panose="020B0502040204020203" pitchFamily="34" charset="0"/>
              </a:rPr>
              <a:t>Les animaux du parc aiment le calme et la fraicheur.</a:t>
            </a:r>
          </a:p>
        </p:txBody>
      </p:sp>
    </p:spTree>
    <p:extLst>
      <p:ext uri="{BB962C8B-B14F-4D97-AF65-F5344CB8AC3E}">
        <p14:creationId xmlns:p14="http://schemas.microsoft.com/office/powerpoint/2010/main" val="33398796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B7D3B1-4CDE-47C7-86E8-185C34A62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9. </a:t>
            </a:r>
            <a:r>
              <a:rPr lang="fr-FR" sz="1800" dirty="0"/>
              <a:t>Singulier, pluriel</a:t>
            </a:r>
            <a:br>
              <a:rPr lang="fr-FR" sz="1800" dirty="0"/>
            </a:br>
            <a:r>
              <a:rPr lang="fr-FR" sz="4000" dirty="0"/>
              <a:t>Copie les groupes nominaux au </a:t>
            </a:r>
            <a:r>
              <a:rPr lang="fr-FR" sz="4900" dirty="0"/>
              <a:t>singulier</a:t>
            </a:r>
            <a:r>
              <a:rPr lang="fr-FR" sz="4000" dirty="0"/>
              <a:t>. </a:t>
            </a:r>
            <a:br>
              <a:rPr lang="fr-FR" dirty="0"/>
            </a:br>
            <a:endParaRPr lang="fr-FR" dirty="0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3BEBFE41-09B4-4620-901C-A1D637C216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1614" y="1511718"/>
            <a:ext cx="4017286" cy="2463934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4F5620B8-B734-456F-BC93-BF0160A465AF}"/>
              </a:ext>
            </a:extLst>
          </p:cNvPr>
          <p:cNvSpPr txBox="1"/>
          <p:nvPr/>
        </p:nvSpPr>
        <p:spPr>
          <a:xfrm>
            <a:off x="1319568" y="4506692"/>
            <a:ext cx="10034231" cy="61555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3400" dirty="0">
                <a:latin typeface="Segoe UI Light" panose="020B0502040204020203" pitchFamily="34" charset="0"/>
                <a:cs typeface="Segoe UI Light" panose="020B0502040204020203" pitchFamily="34" charset="0"/>
              </a:rPr>
              <a:t>ces brebis -  cette brebis - votre souris - vos souris </a:t>
            </a:r>
          </a:p>
        </p:txBody>
      </p:sp>
    </p:spTree>
    <p:extLst>
      <p:ext uri="{BB962C8B-B14F-4D97-AF65-F5344CB8AC3E}">
        <p14:creationId xmlns:p14="http://schemas.microsoft.com/office/powerpoint/2010/main" val="11522201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CFA147DB-943C-4332-AC56-C2D5D43E099B}"/>
              </a:ext>
            </a:extLst>
          </p:cNvPr>
          <p:cNvSpPr/>
          <p:nvPr/>
        </p:nvSpPr>
        <p:spPr>
          <a:xfrm>
            <a:off x="212032" y="3087757"/>
            <a:ext cx="11794438" cy="3511826"/>
          </a:xfrm>
          <a:prstGeom prst="roundRect">
            <a:avLst/>
          </a:prstGeom>
          <a:noFill/>
          <a:ln w="76200" cmpd="thickThin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FCF77A7-ABDD-4834-8C01-F6417B7E8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10. </a:t>
            </a:r>
            <a:r>
              <a:rPr lang="fr-FR" sz="2000" dirty="0"/>
              <a:t>Pronoms personnels sujet</a:t>
            </a:r>
            <a:br>
              <a:rPr lang="fr-FR" dirty="0"/>
            </a:br>
            <a:r>
              <a:rPr lang="fr-FR" sz="4000" dirty="0"/>
              <a:t>Remplace le groupe nominal par un pronom personnel</a:t>
            </a:r>
            <a:endParaRPr lang="fr-FR" dirty="0"/>
          </a:p>
        </p:txBody>
      </p:sp>
      <p:pic>
        <p:nvPicPr>
          <p:cNvPr id="6146" name="Picture 2" descr="pronom personnel">
            <a:extLst>
              <a:ext uri="{FF2B5EF4-FFF2-40B4-BE49-F238E27FC236}">
                <a16:creationId xmlns:a16="http://schemas.microsoft.com/office/drawing/2014/main" id="{F8BDA7A0-8314-4F96-8D97-176F864CD9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6593" y="788194"/>
            <a:ext cx="1597025" cy="180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460B6C2D-BE12-49A8-BACA-4ED9879EB14F}"/>
              </a:ext>
            </a:extLst>
          </p:cNvPr>
          <p:cNvSpPr txBox="1"/>
          <p:nvPr/>
        </p:nvSpPr>
        <p:spPr>
          <a:xfrm>
            <a:off x="387623" y="3255055"/>
            <a:ext cx="11353801" cy="32316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3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Les animaux du parc </a:t>
            </a:r>
            <a:r>
              <a:rPr lang="fr-FR" sz="3400" dirty="0">
                <a:latin typeface="Segoe UI Light" panose="020B0502040204020203" pitchFamily="34" charset="0"/>
                <a:cs typeface="Segoe UI Light" panose="020B0502040204020203" pitchFamily="34" charset="0"/>
              </a:rPr>
              <a:t>aiment le calme et la fraicheur. </a:t>
            </a:r>
          </a:p>
          <a:p>
            <a:endParaRPr lang="fr-FR" sz="3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endParaRPr lang="fr-FR" sz="3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fr-FR" sz="3400" dirty="0">
                <a:latin typeface="Segoe UI Light" panose="020B0502040204020203" pitchFamily="34" charset="0"/>
                <a:cs typeface="Segoe UI Light" panose="020B0502040204020203" pitchFamily="34" charset="0"/>
              </a:rPr>
              <a:t>Dans le parc, </a:t>
            </a:r>
            <a:r>
              <a:rPr lang="fr-FR" sz="3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la fraicheur </a:t>
            </a:r>
            <a:r>
              <a:rPr lang="fr-FR" sz="3400" dirty="0">
                <a:latin typeface="Segoe UI Light" panose="020B0502040204020203" pitchFamily="34" charset="0"/>
                <a:cs typeface="Segoe UI Light" panose="020B0502040204020203" pitchFamily="34" charset="0"/>
              </a:rPr>
              <a:t>est bien agréable pour les animaux. </a:t>
            </a:r>
          </a:p>
          <a:p>
            <a:endParaRPr lang="fr-FR" sz="3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endParaRPr lang="fr-FR" sz="3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F394284-B773-480D-914E-FE0C37E0B15E}"/>
              </a:ext>
            </a:extLst>
          </p:cNvPr>
          <p:cNvSpPr/>
          <p:nvPr/>
        </p:nvSpPr>
        <p:spPr>
          <a:xfrm>
            <a:off x="1335753" y="3977286"/>
            <a:ext cx="1718872" cy="70337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6A575F8-2346-4184-996B-5062734F4A7E}"/>
              </a:ext>
            </a:extLst>
          </p:cNvPr>
          <p:cNvSpPr/>
          <p:nvPr/>
        </p:nvSpPr>
        <p:spPr>
          <a:xfrm>
            <a:off x="3055493" y="5434725"/>
            <a:ext cx="1718872" cy="70337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D83CB2A-8BC4-4E97-9714-32A22C8A378D}"/>
              </a:ext>
            </a:extLst>
          </p:cNvPr>
          <p:cNvSpPr txBox="1"/>
          <p:nvPr/>
        </p:nvSpPr>
        <p:spPr>
          <a:xfrm>
            <a:off x="1005966" y="1857986"/>
            <a:ext cx="9552862" cy="61555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fr-FR" sz="3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524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74A542-323B-4BF0-AFF1-AF99DF82A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2. </a:t>
            </a:r>
            <a:r>
              <a:rPr lang="fr-FR" sz="1800" dirty="0"/>
              <a:t>Passé-présent-futur 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6A50D92-1A0B-4C41-BFFF-E1C4C0AD0C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303" y="1825625"/>
            <a:ext cx="1148963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>
                <a:latin typeface="Cambria" panose="02040503050406030204" pitchFamily="18" charset="0"/>
              </a:rPr>
              <a:t>Parmi ces mots , copie ceux qui donnent la marque du passé.</a:t>
            </a:r>
          </a:p>
          <a:p>
            <a:pPr marL="0" indent="0">
              <a:buNone/>
            </a:pPr>
            <a:endParaRPr lang="fr-FR" dirty="0">
              <a:latin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fr-FR" sz="4000" dirty="0">
                <a:latin typeface="+mj-lt"/>
              </a:rPr>
              <a:t>avant hier – autrefois – dans quelques jours – </a:t>
            </a:r>
          </a:p>
          <a:p>
            <a:pPr marL="0" indent="0" algn="ctr">
              <a:buNone/>
            </a:pPr>
            <a:r>
              <a:rPr lang="fr-FR" sz="4000" dirty="0">
                <a:latin typeface="+mj-lt"/>
              </a:rPr>
              <a:t>le mois prochain – en ce moment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D730B390-5FB7-4BD8-B9F1-83F5348B9CBC}"/>
              </a:ext>
            </a:extLst>
          </p:cNvPr>
          <p:cNvGrpSpPr/>
          <p:nvPr/>
        </p:nvGrpSpPr>
        <p:grpSpPr>
          <a:xfrm>
            <a:off x="8542889" y="432595"/>
            <a:ext cx="3278049" cy="1325562"/>
            <a:chOff x="6356281" y="681037"/>
            <a:chExt cx="1284288" cy="463550"/>
          </a:xfrm>
        </p:grpSpPr>
        <p:pic>
          <p:nvPicPr>
            <p:cNvPr id="1026" name="Picture 2" descr="verbe 8">
              <a:extLst>
                <a:ext uri="{FF2B5EF4-FFF2-40B4-BE49-F238E27FC236}">
                  <a16:creationId xmlns:a16="http://schemas.microsoft.com/office/drawing/2014/main" id="{BAABFC8E-D4DC-4335-B650-6830F46950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2732" y="741362"/>
              <a:ext cx="477837" cy="3984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pic>
          <p:nvPicPr>
            <p:cNvPr id="1027" name="Picture 3" descr="img754">
              <a:extLst>
                <a:ext uri="{FF2B5EF4-FFF2-40B4-BE49-F238E27FC236}">
                  <a16:creationId xmlns:a16="http://schemas.microsoft.com/office/drawing/2014/main" id="{988D4784-9037-4F32-B22C-E56C7C3517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96" b="15068"/>
            <a:stretch>
              <a:fillRect/>
            </a:stretch>
          </p:blipFill>
          <p:spPr bwMode="auto">
            <a:xfrm>
              <a:off x="6799194" y="681037"/>
              <a:ext cx="430213" cy="463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pic>
          <p:nvPicPr>
            <p:cNvPr id="1028" name="Picture 4" descr="verbe 2">
              <a:extLst>
                <a:ext uri="{FF2B5EF4-FFF2-40B4-BE49-F238E27FC236}">
                  <a16:creationId xmlns:a16="http://schemas.microsoft.com/office/drawing/2014/main" id="{CDB8CA6F-45C2-4566-A7E5-73F663D09F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6281" y="723900"/>
              <a:ext cx="479426" cy="4206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  <p:sp>
        <p:nvSpPr>
          <p:cNvPr id="5" name="Ellipse 4">
            <a:extLst>
              <a:ext uri="{FF2B5EF4-FFF2-40B4-BE49-F238E27FC236}">
                <a16:creationId xmlns:a16="http://schemas.microsoft.com/office/drawing/2014/main" id="{1411F3BF-F047-4E3C-8DEC-365A617E4E85}"/>
              </a:ext>
            </a:extLst>
          </p:cNvPr>
          <p:cNvSpPr/>
          <p:nvPr/>
        </p:nvSpPr>
        <p:spPr>
          <a:xfrm>
            <a:off x="8449692" y="365125"/>
            <a:ext cx="1316896" cy="146050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86ED475B-F31B-436B-A720-D9A70B2A0B1F}"/>
              </a:ext>
            </a:extLst>
          </p:cNvPr>
          <p:cNvSpPr/>
          <p:nvPr/>
        </p:nvSpPr>
        <p:spPr>
          <a:xfrm>
            <a:off x="331303" y="2742785"/>
            <a:ext cx="11277600" cy="1868972"/>
          </a:xfrm>
          <a:prstGeom prst="roundRect">
            <a:avLst/>
          </a:prstGeom>
          <a:noFill/>
          <a:ln w="76200" cmpd="thickThin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0136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D0BB4D-D8A3-4D37-B558-56500F92B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3. </a:t>
            </a:r>
            <a:r>
              <a:rPr lang="fr-FR" sz="1800" dirty="0"/>
              <a:t>la phrase</a:t>
            </a:r>
            <a:br>
              <a:rPr lang="fr-FR" sz="1800" dirty="0"/>
            </a:br>
            <a:r>
              <a:rPr lang="fr-FR" sz="4000" dirty="0"/>
              <a:t>Quelle (s) est (sont) la (les) </a:t>
            </a:r>
            <a:br>
              <a:rPr lang="fr-FR" sz="4000" dirty="0"/>
            </a:br>
            <a:r>
              <a:rPr lang="fr-FR" sz="4000" dirty="0"/>
              <a:t>phrase(s) déclarative(s)? </a:t>
            </a:r>
            <a:endParaRPr lang="fr-FR" sz="1800" dirty="0"/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B4FB129D-6A64-4D31-8BB1-0DBABCBE89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5612397"/>
              </p:ext>
            </p:extLst>
          </p:nvPr>
        </p:nvGraphicFramePr>
        <p:xfrm>
          <a:off x="1684086" y="2685835"/>
          <a:ext cx="525531" cy="31442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5531">
                  <a:extLst>
                    <a:ext uri="{9D8B030D-6E8A-4147-A177-3AD203B41FA5}">
                      <a16:colId xmlns:a16="http://schemas.microsoft.com/office/drawing/2014/main" val="3969513054"/>
                    </a:ext>
                  </a:extLst>
                </a:gridCol>
              </a:tblGrid>
              <a:tr h="786065">
                <a:tc>
                  <a:txBody>
                    <a:bodyPr/>
                    <a:lstStyle/>
                    <a:p>
                      <a:r>
                        <a:rPr lang="fr-FR" sz="36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8297239"/>
                  </a:ext>
                </a:extLst>
              </a:tr>
              <a:tr h="786065">
                <a:tc>
                  <a:txBody>
                    <a:bodyPr/>
                    <a:lstStyle/>
                    <a:p>
                      <a:r>
                        <a:rPr lang="fr-FR" sz="36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2516056"/>
                  </a:ext>
                </a:extLst>
              </a:tr>
              <a:tr h="786065">
                <a:tc>
                  <a:txBody>
                    <a:bodyPr/>
                    <a:lstStyle/>
                    <a:p>
                      <a:r>
                        <a:rPr lang="fr-FR" sz="36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6575030"/>
                  </a:ext>
                </a:extLst>
              </a:tr>
              <a:tr h="786065">
                <a:tc>
                  <a:txBody>
                    <a:bodyPr/>
                    <a:lstStyle/>
                    <a:p>
                      <a:r>
                        <a:rPr lang="fr-FR" sz="36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4166077"/>
                  </a:ext>
                </a:extLst>
              </a:tr>
            </a:tbl>
          </a:graphicData>
        </a:graphic>
      </p:graphicFrame>
      <p:pic>
        <p:nvPicPr>
          <p:cNvPr id="13" name="Picture 2" descr="Résultat de recherche d'images pour &quot;groupes de la phrase&quot;">
            <a:extLst>
              <a:ext uri="{FF2B5EF4-FFF2-40B4-BE49-F238E27FC236}">
                <a16:creationId xmlns:a16="http://schemas.microsoft.com/office/drawing/2014/main" id="{54AC4872-8F0F-4198-8B70-9702615E80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025" b="5952"/>
          <a:stretch>
            <a:fillRect/>
          </a:stretch>
        </p:blipFill>
        <p:spPr bwMode="auto">
          <a:xfrm>
            <a:off x="9519592" y="1027906"/>
            <a:ext cx="2272842" cy="1091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C7E29E7C-6C75-46F2-ADB9-3486496703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4317" y="2567471"/>
            <a:ext cx="6911576" cy="3144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898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9C7638-6F7F-4E91-B28B-CE664B860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Dis le contraire en mettant la phrase à la forme négative. </a:t>
            </a:r>
          </a:p>
        </p:txBody>
      </p:sp>
      <p:pic>
        <p:nvPicPr>
          <p:cNvPr id="2053" name="Picture 5" descr="phrase négative">
            <a:extLst>
              <a:ext uri="{FF2B5EF4-FFF2-40B4-BE49-F238E27FC236}">
                <a16:creationId xmlns:a16="http://schemas.microsoft.com/office/drawing/2014/main" id="{3D13C3CD-AECC-40FC-8EBE-1C1B695BFE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0653" y="1690688"/>
            <a:ext cx="6174147" cy="1698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B806D797-4F74-4908-BC57-B732DEF2A996}"/>
              </a:ext>
            </a:extLst>
          </p:cNvPr>
          <p:cNvSpPr/>
          <p:nvPr/>
        </p:nvSpPr>
        <p:spPr>
          <a:xfrm>
            <a:off x="457200" y="4028661"/>
            <a:ext cx="11277600" cy="1325563"/>
          </a:xfrm>
          <a:prstGeom prst="roundRect">
            <a:avLst/>
          </a:prstGeom>
          <a:noFill/>
          <a:ln w="76200" cmpd="thickThin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5B91122-8887-40C9-AA00-0218AFB51B47}"/>
              </a:ext>
            </a:extLst>
          </p:cNvPr>
          <p:cNvSpPr txBox="1"/>
          <p:nvPr/>
        </p:nvSpPr>
        <p:spPr>
          <a:xfrm>
            <a:off x="956113" y="4383664"/>
            <a:ext cx="9552862" cy="61555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400" dirty="0">
                <a:latin typeface="Segoe UI Light" panose="020B0502040204020203" pitchFamily="34" charset="0"/>
                <a:cs typeface="Segoe UI Light" panose="020B0502040204020203" pitchFamily="34" charset="0"/>
              </a:rPr>
              <a:t>Les animaux aiment la fraicheur.</a:t>
            </a:r>
          </a:p>
        </p:txBody>
      </p:sp>
    </p:spTree>
    <p:extLst>
      <p:ext uri="{BB962C8B-B14F-4D97-AF65-F5344CB8AC3E}">
        <p14:creationId xmlns:p14="http://schemas.microsoft.com/office/powerpoint/2010/main" val="1453575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6BBE7D1-DADD-4FBE-91B8-259793FB2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193" y="3056946"/>
            <a:ext cx="5358614" cy="2970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4800" dirty="0"/>
              <a:t>Je remplace une voyelle. </a:t>
            </a:r>
          </a:p>
          <a:p>
            <a:pPr marL="0" indent="0">
              <a:buNone/>
            </a:pPr>
            <a:endParaRPr lang="fr-FR" dirty="0"/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35AA8A05-6E0E-4209-925B-74850CB6DEF1}"/>
              </a:ext>
            </a:extLst>
          </p:cNvPr>
          <p:cNvGrpSpPr/>
          <p:nvPr/>
        </p:nvGrpSpPr>
        <p:grpSpPr>
          <a:xfrm>
            <a:off x="8030817" y="4555078"/>
            <a:ext cx="3657600" cy="2034482"/>
            <a:chOff x="2568713" y="1279581"/>
            <a:chExt cx="1441450" cy="809625"/>
          </a:xfrm>
        </p:grpSpPr>
        <p:pic>
          <p:nvPicPr>
            <p:cNvPr id="1026" name="Picture 2" descr="Résultat de recherche d'images pour &quot;ponctuation dessin&quot;">
              <a:extLst>
                <a:ext uri="{FF2B5EF4-FFF2-40B4-BE49-F238E27FC236}">
                  <a16:creationId xmlns:a16="http://schemas.microsoft.com/office/drawing/2014/main" id="{D543F429-C900-4DED-BDC9-9EDC8F8AE5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014"/>
            <a:stretch>
              <a:fillRect/>
            </a:stretch>
          </p:blipFill>
          <p:spPr bwMode="auto">
            <a:xfrm rot="929128">
              <a:off x="3551376" y="1279581"/>
              <a:ext cx="458787" cy="809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" name="Picture 3" descr="Résultat de recherche d'images pour &quot;ponctuation dessin&quot;">
              <a:extLst>
                <a:ext uri="{FF2B5EF4-FFF2-40B4-BE49-F238E27FC236}">
                  <a16:creationId xmlns:a16="http://schemas.microsoft.com/office/drawing/2014/main" id="{5E234048-1828-4BD8-94F7-80119402A6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27" t="15668" r="52408" b="6596"/>
            <a:stretch>
              <a:fillRect/>
            </a:stretch>
          </p:blipFill>
          <p:spPr bwMode="auto">
            <a:xfrm rot="-1252018">
              <a:off x="3070363" y="1351018"/>
              <a:ext cx="366713" cy="642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28" name="Picture 4" descr="Résultat de recherche d'images pour &quot;ponctuation dessin&quot;">
              <a:extLst>
                <a:ext uri="{FF2B5EF4-FFF2-40B4-BE49-F238E27FC236}">
                  <a16:creationId xmlns:a16="http://schemas.microsoft.com/office/drawing/2014/main" id="{5F2D6DE6-0DA0-4575-9DE3-58215DE2ED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418" t="64412" r="31511" b="4305"/>
            <a:stretch>
              <a:fillRect/>
            </a:stretch>
          </p:blipFill>
          <p:spPr bwMode="auto">
            <a:xfrm>
              <a:off x="2568713" y="1516118"/>
              <a:ext cx="296863" cy="306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itre 1">
            <a:extLst>
              <a:ext uri="{FF2B5EF4-FFF2-40B4-BE49-F238E27FC236}">
                <a16:creationId xmlns:a16="http://schemas.microsoft.com/office/drawing/2014/main" id="{2A12902D-575D-4407-9031-C640B77A2A9A}"/>
              </a:ext>
            </a:extLst>
          </p:cNvPr>
          <p:cNvSpPr txBox="1">
            <a:spLocks/>
          </p:cNvSpPr>
          <p:nvPr/>
        </p:nvSpPr>
        <p:spPr>
          <a:xfrm>
            <a:off x="624508" y="275840"/>
            <a:ext cx="1094298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4. </a:t>
            </a:r>
            <a:r>
              <a:rPr lang="fr-FR" sz="1800" dirty="0"/>
              <a:t>La phrase et la ponctuation</a:t>
            </a:r>
            <a:br>
              <a:rPr lang="fr-FR" dirty="0"/>
            </a:br>
            <a:r>
              <a:rPr lang="fr-FR" dirty="0"/>
              <a:t>De quel est le signe de ponctuation parle -t-on ? </a:t>
            </a:r>
          </a:p>
        </p:txBody>
      </p:sp>
      <p:pic>
        <p:nvPicPr>
          <p:cNvPr id="6" name="Picture 4" descr="Image associÃ©e">
            <a:extLst>
              <a:ext uri="{FF2B5EF4-FFF2-40B4-BE49-F238E27FC236}">
                <a16:creationId xmlns:a16="http://schemas.microsoft.com/office/drawing/2014/main" id="{7D56701A-8631-442B-B4D1-06B3884ED1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495" y="2226365"/>
            <a:ext cx="6487505" cy="4631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276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DEDF364-FCBE-450F-8EEC-6D0BA2F18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5. </a:t>
            </a:r>
            <a:r>
              <a:rPr lang="fr-FR" sz="2000" dirty="0"/>
              <a:t>Les groupes dans la phrase</a:t>
            </a:r>
            <a:br>
              <a:rPr lang="fr-FR" dirty="0"/>
            </a:br>
            <a:r>
              <a:rPr lang="fr-FR" dirty="0"/>
              <a:t>Copie le (oules) groupe(s) que l’on peut déplacer ou supprimer. </a:t>
            </a:r>
          </a:p>
        </p:txBody>
      </p:sp>
      <p:pic>
        <p:nvPicPr>
          <p:cNvPr id="2050" name="Picture 2" descr="Résultat de recherche d'images pour &quot;groupes de la phrase&quot;">
            <a:extLst>
              <a:ext uri="{FF2B5EF4-FFF2-40B4-BE49-F238E27FC236}">
                <a16:creationId xmlns:a16="http://schemas.microsoft.com/office/drawing/2014/main" id="{C3ABC4E9-B5F5-422D-92BB-445DACE46D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025" b="5952"/>
          <a:stretch>
            <a:fillRect/>
          </a:stretch>
        </p:blipFill>
        <p:spPr bwMode="auto">
          <a:xfrm>
            <a:off x="8856983" y="1690688"/>
            <a:ext cx="2272842" cy="1091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65EAE7BE-290A-4B6F-908A-0BC5ED5CB45B}"/>
              </a:ext>
            </a:extLst>
          </p:cNvPr>
          <p:cNvSpPr/>
          <p:nvPr/>
        </p:nvSpPr>
        <p:spPr>
          <a:xfrm>
            <a:off x="457200" y="4028661"/>
            <a:ext cx="11277600" cy="1325563"/>
          </a:xfrm>
          <a:prstGeom prst="roundRect">
            <a:avLst/>
          </a:prstGeom>
          <a:noFill/>
          <a:ln w="76200" cmpd="thickThin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D4F6F94A-DA52-4F90-984D-F34AAC2B5B99}"/>
              </a:ext>
            </a:extLst>
          </p:cNvPr>
          <p:cNvSpPr txBox="1"/>
          <p:nvPr/>
        </p:nvSpPr>
        <p:spPr>
          <a:xfrm>
            <a:off x="1319569" y="4383665"/>
            <a:ext cx="9552862" cy="61555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3400" dirty="0">
                <a:latin typeface="Segoe UI Light" panose="020B0502040204020203" pitchFamily="34" charset="0"/>
                <a:cs typeface="Segoe UI Light" panose="020B0502040204020203" pitchFamily="34" charset="0"/>
              </a:rPr>
              <a:t>Ce matin, les animaux se promènent dans le parc.</a:t>
            </a:r>
          </a:p>
        </p:txBody>
      </p:sp>
    </p:spTree>
    <p:extLst>
      <p:ext uri="{BB962C8B-B14F-4D97-AF65-F5344CB8AC3E}">
        <p14:creationId xmlns:p14="http://schemas.microsoft.com/office/powerpoint/2010/main" val="387179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126FAC9-8CAD-497F-BD22-9FEA5016F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6. </a:t>
            </a:r>
            <a:r>
              <a:rPr lang="fr-FR" sz="1800" dirty="0"/>
              <a:t>Nom propre, nom commun</a:t>
            </a:r>
            <a:br>
              <a:rPr lang="fr-FR" dirty="0"/>
            </a:br>
            <a:r>
              <a:rPr lang="fr-FR" sz="3600" dirty="0"/>
              <a:t>Dans la phrase copie les noms propres en rouge, les noms communs en bleu.</a:t>
            </a:r>
            <a:endParaRPr lang="fr-FR" dirty="0"/>
          </a:p>
        </p:txBody>
      </p:sp>
      <p:pic>
        <p:nvPicPr>
          <p:cNvPr id="2050" name="Picture 2" descr="nom commun 2">
            <a:extLst>
              <a:ext uri="{FF2B5EF4-FFF2-40B4-BE49-F238E27FC236}">
                <a16:creationId xmlns:a16="http://schemas.microsoft.com/office/drawing/2014/main" id="{2BD7E0B0-C30B-432F-A52B-1FDCF0ADD8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5916" y="1958977"/>
            <a:ext cx="1385987" cy="1456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2051" name="Picture 3" descr="nom propre">
            <a:extLst>
              <a:ext uri="{FF2B5EF4-FFF2-40B4-BE49-F238E27FC236}">
                <a16:creationId xmlns:a16="http://schemas.microsoft.com/office/drawing/2014/main" id="{C0ED6532-3E61-438C-A889-ACA78AE0BA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2435" y="2019783"/>
            <a:ext cx="1439552" cy="1456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CA6D528B-4ABE-4247-A44A-209EA88C98A1}"/>
              </a:ext>
            </a:extLst>
          </p:cNvPr>
          <p:cNvSpPr/>
          <p:nvPr/>
        </p:nvSpPr>
        <p:spPr>
          <a:xfrm>
            <a:off x="6964749" y="2013729"/>
            <a:ext cx="1954924" cy="136159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74AF5DAF-5105-4553-A43E-7B47AC04CF6B}"/>
              </a:ext>
            </a:extLst>
          </p:cNvPr>
          <p:cNvSpPr/>
          <p:nvPr/>
        </p:nvSpPr>
        <p:spPr>
          <a:xfrm>
            <a:off x="9091447" y="1958977"/>
            <a:ext cx="1954924" cy="1361590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9A001EB7-2ADC-4DFB-BEF8-2783BDB532D8}"/>
              </a:ext>
            </a:extLst>
          </p:cNvPr>
          <p:cNvSpPr/>
          <p:nvPr/>
        </p:nvSpPr>
        <p:spPr>
          <a:xfrm>
            <a:off x="457200" y="4028661"/>
            <a:ext cx="11277600" cy="1325563"/>
          </a:xfrm>
          <a:prstGeom prst="roundRect">
            <a:avLst/>
          </a:prstGeom>
          <a:noFill/>
          <a:ln w="76200" cmpd="thickThin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156D0095-AE07-4D5E-AF22-D0FC5029C784}"/>
              </a:ext>
            </a:extLst>
          </p:cNvPr>
          <p:cNvSpPr txBox="1"/>
          <p:nvPr/>
        </p:nvSpPr>
        <p:spPr>
          <a:xfrm>
            <a:off x="1101887" y="4383665"/>
            <a:ext cx="9552862" cy="61555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3400" dirty="0">
                <a:latin typeface="Segoe UI Light" panose="020B0502040204020203" pitchFamily="34" charset="0"/>
                <a:cs typeface="Segoe UI Light" panose="020B0502040204020203" pitchFamily="34" charset="0"/>
              </a:rPr>
              <a:t>Les animaux du parc de Sigean aiment la fraicheur.</a:t>
            </a:r>
          </a:p>
        </p:txBody>
      </p:sp>
    </p:spTree>
    <p:extLst>
      <p:ext uri="{BB962C8B-B14F-4D97-AF65-F5344CB8AC3E}">
        <p14:creationId xmlns:p14="http://schemas.microsoft.com/office/powerpoint/2010/main" val="2153488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86AC6E-3C4B-4500-AD6F-F844FF540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7. </a:t>
            </a:r>
            <a:r>
              <a:rPr lang="fr-FR" sz="1800" dirty="0"/>
              <a:t>Les déterminants</a:t>
            </a:r>
            <a:br>
              <a:rPr lang="fr-FR" dirty="0"/>
            </a:br>
            <a:r>
              <a:rPr lang="fr-FR" sz="4000" dirty="0"/>
              <a:t>Copie les déterminants de la phrase</a:t>
            </a:r>
            <a:endParaRPr lang="fr-FR" dirty="0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A1CB39F7-473A-452B-A4CB-592E83E75A7A}"/>
              </a:ext>
            </a:extLst>
          </p:cNvPr>
          <p:cNvGrpSpPr/>
          <p:nvPr/>
        </p:nvGrpSpPr>
        <p:grpSpPr>
          <a:xfrm>
            <a:off x="8963854" y="1815202"/>
            <a:ext cx="2552286" cy="1325563"/>
            <a:chOff x="9817032" y="461479"/>
            <a:chExt cx="1163637" cy="666750"/>
          </a:xfrm>
        </p:grpSpPr>
        <p:pic>
          <p:nvPicPr>
            <p:cNvPr id="4098" name="Picture 2" descr="déterminant_couleur 3">
              <a:extLst>
                <a:ext uri="{FF2B5EF4-FFF2-40B4-BE49-F238E27FC236}">
                  <a16:creationId xmlns:a16="http://schemas.microsoft.com/office/drawing/2014/main" id="{04D62082-63CF-4F77-BF56-B391C52BBD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909" b="2878"/>
            <a:stretch>
              <a:fillRect/>
            </a:stretch>
          </p:blipFill>
          <p:spPr bwMode="auto">
            <a:xfrm>
              <a:off x="9817032" y="461479"/>
              <a:ext cx="466725" cy="5349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pic>
          <p:nvPicPr>
            <p:cNvPr id="4099" name="Picture 3" descr="nom commun 2">
              <a:extLst>
                <a:ext uri="{FF2B5EF4-FFF2-40B4-BE49-F238E27FC236}">
                  <a16:creationId xmlns:a16="http://schemas.microsoft.com/office/drawing/2014/main" id="{618266EF-56C2-4F15-953C-9D3A28BCB2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09169" y="477354"/>
              <a:ext cx="571500" cy="650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E8105BFF-B7F1-4C2E-A10C-29933EBB5B7F}"/>
              </a:ext>
            </a:extLst>
          </p:cNvPr>
          <p:cNvSpPr/>
          <p:nvPr/>
        </p:nvSpPr>
        <p:spPr>
          <a:xfrm>
            <a:off x="457200" y="4028661"/>
            <a:ext cx="11277600" cy="1325563"/>
          </a:xfrm>
          <a:prstGeom prst="roundRect">
            <a:avLst/>
          </a:prstGeom>
          <a:noFill/>
          <a:ln w="76200" cmpd="thickThin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AC6113D5-ACD0-47AC-9B7A-C472E1B61755}"/>
              </a:ext>
            </a:extLst>
          </p:cNvPr>
          <p:cNvSpPr txBox="1"/>
          <p:nvPr/>
        </p:nvSpPr>
        <p:spPr>
          <a:xfrm>
            <a:off x="1336522" y="4383665"/>
            <a:ext cx="9552862" cy="61555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3400" dirty="0">
                <a:latin typeface="Segoe UI Light" panose="020B0502040204020203" pitchFamily="34" charset="0"/>
                <a:cs typeface="Segoe UI Light" panose="020B0502040204020203" pitchFamily="34" charset="0"/>
              </a:rPr>
              <a:t>Les animaux du parc aiment le calme et la fraicheur.</a:t>
            </a:r>
          </a:p>
        </p:txBody>
      </p:sp>
    </p:spTree>
    <p:extLst>
      <p:ext uri="{BB962C8B-B14F-4D97-AF65-F5344CB8AC3E}">
        <p14:creationId xmlns:p14="http://schemas.microsoft.com/office/powerpoint/2010/main" val="31756714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550591-83AF-4DDE-B702-9C582D867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8. </a:t>
            </a:r>
            <a:r>
              <a:rPr lang="fr-FR" sz="1800" dirty="0"/>
              <a:t>Le verbe</a:t>
            </a:r>
            <a:br>
              <a:rPr lang="fr-FR" dirty="0"/>
            </a:br>
            <a:r>
              <a:rPr lang="fr-FR" sz="4000" dirty="0"/>
              <a:t>Trouve le verbe et écris son infinitif</a:t>
            </a:r>
            <a:endParaRPr lang="fr-FR" dirty="0"/>
          </a:p>
        </p:txBody>
      </p:sp>
      <p:pic>
        <p:nvPicPr>
          <p:cNvPr id="3074" name="Picture 2" descr="Verbe inf">
            <a:extLst>
              <a:ext uri="{FF2B5EF4-FFF2-40B4-BE49-F238E27FC236}">
                <a16:creationId xmlns:a16="http://schemas.microsoft.com/office/drawing/2014/main" id="{1BCF43CE-2E9E-402D-9CD8-45240B1A86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6122" y="731837"/>
            <a:ext cx="1689307" cy="1762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1DB47C4F-FE49-4914-91C6-201B81B195B4}"/>
              </a:ext>
            </a:extLst>
          </p:cNvPr>
          <p:cNvSpPr/>
          <p:nvPr/>
        </p:nvSpPr>
        <p:spPr>
          <a:xfrm>
            <a:off x="457200" y="4028661"/>
            <a:ext cx="11277600" cy="1325563"/>
          </a:xfrm>
          <a:prstGeom prst="roundRect">
            <a:avLst/>
          </a:prstGeom>
          <a:noFill/>
          <a:ln w="76200" cmpd="thickThin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F6D0877C-A180-4C17-9CF2-5F2384EAEADD}"/>
              </a:ext>
            </a:extLst>
          </p:cNvPr>
          <p:cNvSpPr txBox="1"/>
          <p:nvPr/>
        </p:nvSpPr>
        <p:spPr>
          <a:xfrm>
            <a:off x="1486200" y="4383665"/>
            <a:ext cx="9552862" cy="61555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3400" dirty="0">
                <a:latin typeface="Segoe UI Light" panose="020B0502040204020203" pitchFamily="34" charset="0"/>
                <a:cs typeface="Segoe UI Light" panose="020B0502040204020203" pitchFamily="34" charset="0"/>
              </a:rPr>
              <a:t>Les animaux du parc aiment le calme et la fraicheur.</a:t>
            </a:r>
          </a:p>
        </p:txBody>
      </p:sp>
    </p:spTree>
    <p:extLst>
      <p:ext uri="{BB962C8B-B14F-4D97-AF65-F5344CB8AC3E}">
        <p14:creationId xmlns:p14="http://schemas.microsoft.com/office/powerpoint/2010/main" val="429112612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2652</TotalTime>
  <Words>194</Words>
  <Application>Microsoft Office PowerPoint</Application>
  <PresentationFormat>Grand écran</PresentationFormat>
  <Paragraphs>31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Cambria</vt:lpstr>
      <vt:lpstr>Segoe UI Light</vt:lpstr>
      <vt:lpstr>Thème Office</vt:lpstr>
      <vt:lpstr>1. Passé-présent-futur </vt:lpstr>
      <vt:lpstr>2. Passé-présent-futur </vt:lpstr>
      <vt:lpstr>3. la phrase Quelle (s) est (sont) la (les)  phrase(s) déclarative(s)? </vt:lpstr>
      <vt:lpstr>Dis le contraire en mettant la phrase à la forme négative. </vt:lpstr>
      <vt:lpstr>Présentation PowerPoint</vt:lpstr>
      <vt:lpstr>5. Les groupes dans la phrase Copie le (oules) groupe(s) que l’on peut déplacer ou supprimer. </vt:lpstr>
      <vt:lpstr>6. Nom propre, nom commun Dans la phrase copie les noms propres en rouge, les noms communs en bleu.</vt:lpstr>
      <vt:lpstr>7. Les déterminants Copie les déterminants de la phrase</vt:lpstr>
      <vt:lpstr>8. Le verbe Trouve le verbe et écris son infinitif</vt:lpstr>
      <vt:lpstr>9. Singulier, pluriel Copie les groupes nominaux au singulier.  </vt:lpstr>
      <vt:lpstr>10. Pronoms personnels sujet Remplace le groupe nominal par un pronom personnel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Passé-présent-futur</dc:title>
  <dc:creator>Celine ROQUE</dc:creator>
  <cp:lastModifiedBy>Celine ROQUE</cp:lastModifiedBy>
  <cp:revision>53</cp:revision>
  <dcterms:created xsi:type="dcterms:W3CDTF">2019-03-10T18:13:44Z</dcterms:created>
  <dcterms:modified xsi:type="dcterms:W3CDTF">2019-05-02T09:41:25Z</dcterms:modified>
</cp:coreProperties>
</file>