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823E-B6B5-4502-BADB-5B131B5ABC04}" type="datetimeFigureOut">
              <a:rPr lang="fr-CA" smtClean="0"/>
              <a:t>2013-02-18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E2C9-BDD9-436F-A18E-F6C85B484A85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823E-B6B5-4502-BADB-5B131B5ABC04}" type="datetimeFigureOut">
              <a:rPr lang="fr-CA" smtClean="0"/>
              <a:t>2013-02-18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E2C9-BDD9-436F-A18E-F6C85B484A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823E-B6B5-4502-BADB-5B131B5ABC04}" type="datetimeFigureOut">
              <a:rPr lang="fr-CA" smtClean="0"/>
              <a:t>2013-02-18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E2C9-BDD9-436F-A18E-F6C85B484A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823E-B6B5-4502-BADB-5B131B5ABC04}" type="datetimeFigureOut">
              <a:rPr lang="fr-CA" smtClean="0"/>
              <a:t>2013-02-18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E2C9-BDD9-436F-A18E-F6C85B484A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823E-B6B5-4502-BADB-5B131B5ABC04}" type="datetimeFigureOut">
              <a:rPr lang="fr-CA" smtClean="0"/>
              <a:t>2013-02-18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E2C9-BDD9-436F-A18E-F6C85B484A85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823E-B6B5-4502-BADB-5B131B5ABC04}" type="datetimeFigureOut">
              <a:rPr lang="fr-CA" smtClean="0"/>
              <a:t>2013-02-18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E2C9-BDD9-436F-A18E-F6C85B484A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823E-B6B5-4502-BADB-5B131B5ABC04}" type="datetimeFigureOut">
              <a:rPr lang="fr-CA" smtClean="0"/>
              <a:t>2013-02-18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E2C9-BDD9-436F-A18E-F6C85B484A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823E-B6B5-4502-BADB-5B131B5ABC04}" type="datetimeFigureOut">
              <a:rPr lang="fr-CA" smtClean="0"/>
              <a:t>2013-02-18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E2C9-BDD9-436F-A18E-F6C85B484A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823E-B6B5-4502-BADB-5B131B5ABC04}" type="datetimeFigureOut">
              <a:rPr lang="fr-CA" smtClean="0"/>
              <a:t>2013-02-18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E2C9-BDD9-436F-A18E-F6C85B484A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823E-B6B5-4502-BADB-5B131B5ABC04}" type="datetimeFigureOut">
              <a:rPr lang="fr-CA" smtClean="0"/>
              <a:t>2013-02-18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E2C9-BDD9-436F-A18E-F6C85B484A8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823E-B6B5-4502-BADB-5B131B5ABC04}" type="datetimeFigureOut">
              <a:rPr lang="fr-CA" smtClean="0"/>
              <a:t>2013-02-18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68E2C9-BDD9-436F-A18E-F6C85B484A85}" type="slidenum">
              <a:rPr lang="fr-CA" smtClean="0"/>
              <a:t>‹N°›</a:t>
            </a:fld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F1823E-B6B5-4502-BADB-5B131B5ABC04}" type="datetimeFigureOut">
              <a:rPr lang="fr-CA" smtClean="0"/>
              <a:t>2013-02-18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68E2C9-BDD9-436F-A18E-F6C85B484A85}" type="slidenum">
              <a:rPr lang="fr-CA" smtClean="0"/>
              <a:t>‹N°›</a:t>
            </a:fld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ulavirtual.web44.net/aulavirtual/aulavirtual/jpg/mayas-viajand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068960"/>
          </a:xfrm>
          <a:prstGeom prst="rect">
            <a:avLst/>
          </a:prstGeom>
          <a:noFill/>
        </p:spPr>
      </p:pic>
      <p:pic>
        <p:nvPicPr>
          <p:cNvPr id="13316" name="Picture 4" descr="http://secretebase.free.fr/civilisations/ameriques/azteques/religion/sacri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4860032" cy="302433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644008" y="1196752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FF0000"/>
                </a:solidFill>
              </a:rPr>
              <a:t>Les Mayas</a:t>
            </a:r>
          </a:p>
          <a:p>
            <a:pPr algn="ctr"/>
            <a:r>
              <a:rPr lang="fr-CA" sz="3200" b="1" dirty="0" smtClean="0">
                <a:solidFill>
                  <a:srgbClr val="FF0000"/>
                </a:solidFill>
              </a:rPr>
              <a:t>(-1600 à 1500)</a:t>
            </a:r>
            <a:endParaRPr lang="fr-CA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2494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sz="3200" b="1" dirty="0" smtClean="0">
                <a:solidFill>
                  <a:srgbClr val="FF0000"/>
                </a:solidFill>
              </a:rPr>
              <a:t>Les Aztèques</a:t>
            </a:r>
          </a:p>
          <a:p>
            <a:pPr algn="ctr"/>
            <a:r>
              <a:rPr lang="fr-CA" sz="3200" b="1" dirty="0" smtClean="0">
                <a:solidFill>
                  <a:srgbClr val="FF0000"/>
                </a:solidFill>
              </a:rPr>
              <a:t>(1100 à 1520)</a:t>
            </a:r>
            <a:endParaRPr lang="fr-CA" sz="3200" b="1" dirty="0">
              <a:solidFill>
                <a:srgbClr val="FF0000"/>
              </a:solidFill>
            </a:endParaRPr>
          </a:p>
        </p:txBody>
      </p:sp>
      <p:pic>
        <p:nvPicPr>
          <p:cNvPr id="13318" name="Picture 6" descr="http://a0.img.v4.skyrock.net/8528/84858528/pics/3107386393_1_11_PuICqCS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4283968" cy="285293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95936" y="5301208"/>
            <a:ext cx="5148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FF0000"/>
                </a:solidFill>
              </a:rPr>
              <a:t>Les Incas</a:t>
            </a:r>
          </a:p>
          <a:p>
            <a:pPr algn="ctr"/>
            <a:r>
              <a:rPr lang="fr-CA" sz="3200" b="1" dirty="0" smtClean="0">
                <a:solidFill>
                  <a:srgbClr val="FF0000"/>
                </a:solidFill>
              </a:rPr>
              <a:t>(1300 à 1540)</a:t>
            </a:r>
            <a:endParaRPr lang="fr-CA" sz="3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55976" y="1"/>
            <a:ext cx="4788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/>
              <a:t>L’Amérique précolombienne</a:t>
            </a:r>
            <a:endParaRPr lang="fr-CA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 smtClean="0">
                <a:solidFill>
                  <a:srgbClr val="FF0000"/>
                </a:solidFill>
              </a:rPr>
              <a:t>Les Aztèques</a:t>
            </a:r>
            <a:endParaRPr lang="fr-CA" sz="4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1728192"/>
          </a:xfrm>
        </p:spPr>
        <p:txBody>
          <a:bodyPr>
            <a:normAutofit/>
          </a:bodyPr>
          <a:lstStyle/>
          <a:p>
            <a:pPr algn="just"/>
            <a:r>
              <a:rPr lang="fr-CA" sz="3200" dirty="0" smtClean="0"/>
              <a:t>Cette civilisation a pris de l’émergence vers le début du douzième siècle et a vu sa fin vers 1520.</a:t>
            </a:r>
          </a:p>
          <a:p>
            <a:pPr algn="just"/>
            <a:r>
              <a:rPr lang="fr-CA" sz="3200" dirty="0" smtClean="0"/>
              <a:t>Ils occupaient l’actuel Mexique.</a:t>
            </a:r>
            <a:endParaRPr lang="fr-CA" sz="3200" dirty="0"/>
          </a:p>
        </p:txBody>
      </p:sp>
      <p:pic>
        <p:nvPicPr>
          <p:cNvPr id="37890" name="Picture 2" descr="http://www.destinationlemonde.com/images/36/teotihuacan-pyramide-allee-des-morts-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5364088" cy="4437112"/>
          </a:xfrm>
          <a:prstGeom prst="rect">
            <a:avLst/>
          </a:prstGeom>
          <a:noFill/>
        </p:spPr>
      </p:pic>
      <p:pic>
        <p:nvPicPr>
          <p:cNvPr id="37892" name="Picture 4" descr="http://www.hugograf.net/allg_images/reisen/2004/Mex_Bel_Gua/Palenque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420888"/>
            <a:ext cx="3810000" cy="2304256"/>
          </a:xfrm>
          <a:prstGeom prst="rect">
            <a:avLst/>
          </a:prstGeom>
          <a:noFill/>
        </p:spPr>
      </p:pic>
      <p:pic>
        <p:nvPicPr>
          <p:cNvPr id="37894" name="Picture 6" descr="http://www.die-mexikoreise.de/site-images/mexiko-pyramide-chichen-it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25144"/>
            <a:ext cx="3851920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3816424"/>
          </a:xfrm>
        </p:spPr>
        <p:txBody>
          <a:bodyPr>
            <a:noAutofit/>
          </a:bodyPr>
          <a:lstStyle/>
          <a:p>
            <a:pPr algn="just"/>
            <a:r>
              <a:rPr lang="fr-CA" sz="3200" dirty="0" smtClean="0"/>
              <a:t>Il y avait trois centres urbains importants: </a:t>
            </a:r>
            <a:r>
              <a:rPr lang="fr-CA" sz="3200" b="1" dirty="0" smtClean="0">
                <a:solidFill>
                  <a:srgbClr val="002060"/>
                </a:solidFill>
              </a:rPr>
              <a:t>Tenochtitlan, </a:t>
            </a:r>
            <a:r>
              <a:rPr lang="fr-CA" sz="3200" b="1" dirty="0" err="1" smtClean="0">
                <a:solidFill>
                  <a:srgbClr val="002060"/>
                </a:solidFill>
              </a:rPr>
              <a:t>Texcoco</a:t>
            </a:r>
            <a:r>
              <a:rPr lang="fr-CA" sz="3200" b="1" dirty="0">
                <a:solidFill>
                  <a:srgbClr val="002060"/>
                </a:solidFill>
              </a:rPr>
              <a:t> </a:t>
            </a:r>
            <a:r>
              <a:rPr lang="fr-CA" sz="3200" b="1" dirty="0" smtClean="0">
                <a:solidFill>
                  <a:srgbClr val="002060"/>
                </a:solidFill>
              </a:rPr>
              <a:t>et </a:t>
            </a:r>
            <a:r>
              <a:rPr lang="fr-CA" sz="3200" b="1" dirty="0" err="1" smtClean="0">
                <a:solidFill>
                  <a:srgbClr val="002060"/>
                </a:solidFill>
              </a:rPr>
              <a:t>Tlacopan</a:t>
            </a:r>
            <a:r>
              <a:rPr lang="fr-CA" sz="3200" dirty="0" smtClean="0"/>
              <a:t>. </a:t>
            </a:r>
          </a:p>
          <a:p>
            <a:pPr algn="just"/>
            <a:r>
              <a:rPr lang="fr-CA" sz="3200" dirty="0" smtClean="0"/>
              <a:t>Les villes étaient plus </a:t>
            </a:r>
            <a:r>
              <a:rPr lang="fr-CA" sz="3200" b="1" dirty="0" smtClean="0">
                <a:solidFill>
                  <a:srgbClr val="002060"/>
                </a:solidFill>
              </a:rPr>
              <a:t>densément peuplées </a:t>
            </a:r>
            <a:r>
              <a:rPr lang="fr-CA" sz="3200" dirty="0" smtClean="0"/>
              <a:t>que dans la civilisation maya et le </a:t>
            </a:r>
            <a:r>
              <a:rPr lang="fr-CA" sz="3200" b="1" dirty="0" smtClean="0">
                <a:solidFill>
                  <a:srgbClr val="002060"/>
                </a:solidFill>
              </a:rPr>
              <a:t>territoire était beaucoup plus restreint</a:t>
            </a:r>
            <a:r>
              <a:rPr lang="fr-CA" sz="3200" dirty="0" smtClean="0"/>
              <a:t>.</a:t>
            </a:r>
          </a:p>
          <a:p>
            <a:pPr algn="just"/>
            <a:r>
              <a:rPr lang="fr-CA" sz="3200" dirty="0" smtClean="0"/>
              <a:t>Au centre des villes se trouvaient </a:t>
            </a:r>
            <a:r>
              <a:rPr lang="fr-CA" sz="3200" b="1" dirty="0" smtClean="0">
                <a:solidFill>
                  <a:srgbClr val="002060"/>
                </a:solidFill>
              </a:rPr>
              <a:t>de nombreux temples</a:t>
            </a:r>
            <a:r>
              <a:rPr lang="fr-CA" sz="3200" dirty="0" smtClean="0"/>
              <a:t>. Un </a:t>
            </a:r>
            <a:r>
              <a:rPr lang="fr-CA" sz="3200" b="1" dirty="0" smtClean="0">
                <a:solidFill>
                  <a:srgbClr val="002060"/>
                </a:solidFill>
              </a:rPr>
              <a:t>système de canaux </a:t>
            </a:r>
            <a:r>
              <a:rPr lang="fr-CA" sz="3200" dirty="0" smtClean="0"/>
              <a:t>complexe démarquait ces villes.</a:t>
            </a:r>
            <a:endParaRPr lang="fr-CA" sz="3200" dirty="0"/>
          </a:p>
        </p:txBody>
      </p:sp>
      <p:pic>
        <p:nvPicPr>
          <p:cNvPr id="36866" name="Picture 2" descr="http://www.ithaka-journal.net/wpForschung1/uploads/2011/11/chinampas-bewaesser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2924944"/>
          </a:xfrm>
          <a:prstGeom prst="rect">
            <a:avLst/>
          </a:prstGeom>
          <a:noFill/>
        </p:spPr>
      </p:pic>
      <p:pic>
        <p:nvPicPr>
          <p:cNvPr id="36868" name="Picture 4" descr="http://www.ritter-sport.de/uploads/article_files/file/1376/aztekenschokogew_rze_19086198_Achiotesamen.jpg?12911063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2968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564280"/>
            <a:ext cx="9144000" cy="3293720"/>
          </a:xfrm>
        </p:spPr>
        <p:txBody>
          <a:bodyPr>
            <a:normAutofit lnSpcReduction="10000"/>
          </a:bodyPr>
          <a:lstStyle/>
          <a:p>
            <a:pPr algn="just"/>
            <a:r>
              <a:rPr lang="fr-CA" sz="3200" dirty="0" smtClean="0"/>
              <a:t>Il y avait deux grands groupes dans la société très hiérarchisée des Aztèques: </a:t>
            </a:r>
            <a:r>
              <a:rPr lang="fr-CA" sz="3200" b="1" dirty="0" smtClean="0">
                <a:solidFill>
                  <a:srgbClr val="002060"/>
                </a:solidFill>
              </a:rPr>
              <a:t>les </a:t>
            </a:r>
            <a:r>
              <a:rPr lang="fr-CA" sz="3200" b="1" dirty="0" err="1" smtClean="0">
                <a:solidFill>
                  <a:srgbClr val="002060"/>
                </a:solidFill>
              </a:rPr>
              <a:t>pipiltin</a:t>
            </a:r>
            <a:r>
              <a:rPr lang="fr-CA" sz="3200" b="1" dirty="0" smtClean="0">
                <a:solidFill>
                  <a:srgbClr val="002060"/>
                </a:solidFill>
              </a:rPr>
              <a:t> </a:t>
            </a:r>
            <a:r>
              <a:rPr lang="fr-CA" sz="3200" dirty="0" smtClean="0"/>
              <a:t>(les représentants du pouvoir qui contrôlent l’administration, l’économie, la politique et la religion) et les </a:t>
            </a:r>
            <a:r>
              <a:rPr lang="fr-CA" sz="3200" b="1" dirty="0" err="1" smtClean="0">
                <a:solidFill>
                  <a:srgbClr val="002060"/>
                </a:solidFill>
              </a:rPr>
              <a:t>macehualtin</a:t>
            </a:r>
            <a:r>
              <a:rPr lang="fr-CA" sz="3200" dirty="0" smtClean="0"/>
              <a:t> (les gens du peuple qui font des travaux communautaires ou qui servent dans l’armée).</a:t>
            </a:r>
            <a:endParaRPr lang="fr-CA" sz="3200" dirty="0"/>
          </a:p>
        </p:txBody>
      </p:sp>
      <p:pic>
        <p:nvPicPr>
          <p:cNvPr id="35842" name="Picture 2" descr="http://www.ancientworlds.net/aworlds_media/ibase_1/00/03/95/00039590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804"/>
            <a:ext cx="4355976" cy="3623220"/>
          </a:xfrm>
          <a:prstGeom prst="rect">
            <a:avLst/>
          </a:prstGeom>
          <a:noFill/>
        </p:spPr>
      </p:pic>
      <p:pic>
        <p:nvPicPr>
          <p:cNvPr id="35844" name="Picture 4" descr="http://www.balagan.org.uk/war/new-world/mexico/images/codex_florentina_far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0"/>
            <a:ext cx="7452320" cy="5445224"/>
          </a:xfrm>
        </p:spPr>
        <p:txBody>
          <a:bodyPr>
            <a:noAutofit/>
          </a:bodyPr>
          <a:lstStyle/>
          <a:p>
            <a:pPr algn="just"/>
            <a:r>
              <a:rPr lang="fr-CA" sz="3200" dirty="0" smtClean="0"/>
              <a:t>Une grande partie des </a:t>
            </a:r>
            <a:r>
              <a:rPr lang="fr-CA" sz="3200" b="1" dirty="0" smtClean="0">
                <a:solidFill>
                  <a:srgbClr val="002060"/>
                </a:solidFill>
              </a:rPr>
              <a:t>Mexicains</a:t>
            </a:r>
            <a:r>
              <a:rPr lang="fr-CA" sz="3200" dirty="0" smtClean="0"/>
              <a:t> sont directement descendants des Aztèques.</a:t>
            </a:r>
          </a:p>
          <a:p>
            <a:pPr algn="just"/>
            <a:r>
              <a:rPr lang="fr-CA" sz="3200" dirty="0" smtClean="0"/>
              <a:t>La civilisation aztèque se démarque par une </a:t>
            </a:r>
            <a:r>
              <a:rPr lang="fr-CA" sz="3200" b="1" dirty="0" smtClean="0">
                <a:solidFill>
                  <a:srgbClr val="002060"/>
                </a:solidFill>
              </a:rPr>
              <a:t>cuisine très variée </a:t>
            </a:r>
            <a:r>
              <a:rPr lang="fr-CA" sz="3200" dirty="0" smtClean="0"/>
              <a:t>qui existe encore aujourd’hui (par exemple les </a:t>
            </a:r>
            <a:r>
              <a:rPr lang="fr-CA" sz="3200" b="1" dirty="0" smtClean="0">
                <a:solidFill>
                  <a:srgbClr val="002060"/>
                </a:solidFill>
              </a:rPr>
              <a:t>tortillas</a:t>
            </a:r>
            <a:r>
              <a:rPr lang="fr-CA" sz="3200" dirty="0" smtClean="0"/>
              <a:t> et le </a:t>
            </a:r>
            <a:r>
              <a:rPr lang="fr-CA" sz="3200" b="1" dirty="0" smtClean="0">
                <a:solidFill>
                  <a:srgbClr val="002060"/>
                </a:solidFill>
              </a:rPr>
              <a:t>tequila</a:t>
            </a:r>
            <a:r>
              <a:rPr lang="fr-CA" sz="3200" dirty="0" smtClean="0"/>
              <a:t>). Ils ont même inventé la production de </a:t>
            </a:r>
            <a:r>
              <a:rPr lang="fr-CA" sz="3200" b="1" dirty="0" smtClean="0">
                <a:solidFill>
                  <a:srgbClr val="002060"/>
                </a:solidFill>
              </a:rPr>
              <a:t>chocolats</a:t>
            </a:r>
            <a:r>
              <a:rPr lang="fr-CA" sz="3200" dirty="0" smtClean="0"/>
              <a:t>.</a:t>
            </a:r>
          </a:p>
          <a:p>
            <a:pPr algn="just"/>
            <a:r>
              <a:rPr lang="fr-CA" sz="3200" dirty="0" smtClean="0"/>
              <a:t>Les Aztèques s’appelaient eux-mêmes les «</a:t>
            </a:r>
            <a:r>
              <a:rPr lang="fr-CA" sz="3200" dirty="0" err="1" smtClean="0"/>
              <a:t>Mexicas</a:t>
            </a:r>
            <a:r>
              <a:rPr lang="fr-CA" sz="3200" dirty="0" smtClean="0"/>
              <a:t>» - on trouve leur héritage dans le drapeau mexicain, dans la ville de Mexico (construite par-dessus Tenochtitlan) et dans le nom du pays: le Mexique.</a:t>
            </a:r>
            <a:endParaRPr lang="fr-CA" sz="3200" dirty="0"/>
          </a:p>
        </p:txBody>
      </p:sp>
      <p:pic>
        <p:nvPicPr>
          <p:cNvPr id="34818" name="Picture 2" descr="http://www.kim-gronemeier.de/mexiko/wappen-mexi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8780" cy="1844824"/>
          </a:xfrm>
          <a:prstGeom prst="rect">
            <a:avLst/>
          </a:prstGeom>
          <a:noFill/>
        </p:spPr>
      </p:pic>
      <p:pic>
        <p:nvPicPr>
          <p:cNvPr id="34820" name="Picture 4" descr="http://www.mexiko-lexikon.de/mexiko/images/6/6d/Flagge_mexi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2041576" cy="1440160"/>
          </a:xfrm>
          <a:prstGeom prst="rect">
            <a:avLst/>
          </a:prstGeom>
          <a:noFill/>
        </p:spPr>
      </p:pic>
      <p:pic>
        <p:nvPicPr>
          <p:cNvPr id="34822" name="Picture 6" descr="http://upload.wikimedia.org/wikipedia/commons/f/fe/M%C3%A9xico_City_at_Night_2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2051720" cy="1872208"/>
          </a:xfrm>
          <a:prstGeom prst="rect">
            <a:avLst/>
          </a:prstGeom>
          <a:noFill/>
        </p:spPr>
      </p:pic>
      <p:pic>
        <p:nvPicPr>
          <p:cNvPr id="8" name="Picture 8" descr="http://4.bp.blogspot.com/-n3YpH4rFrEo/TntSrB57B4I/AAAAAAAADUY/AMPo-coihic/s1600/Tortillas+au+poulet+%255B1600x1200%25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2051720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 smtClean="0">
                <a:solidFill>
                  <a:srgbClr val="FF0000"/>
                </a:solidFill>
              </a:rPr>
              <a:t>Les Incas</a:t>
            </a:r>
            <a:endParaRPr lang="fr-CA" sz="4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850512"/>
          </a:xfrm>
        </p:spPr>
        <p:txBody>
          <a:bodyPr>
            <a:noAutofit/>
          </a:bodyPr>
          <a:lstStyle/>
          <a:p>
            <a:pPr algn="just"/>
            <a:r>
              <a:rPr lang="fr-CA" sz="3200" dirty="0" smtClean="0"/>
              <a:t>Il s’agit de </a:t>
            </a:r>
            <a:r>
              <a:rPr lang="fr-CA" sz="3200" b="1" dirty="0" smtClean="0">
                <a:solidFill>
                  <a:srgbClr val="002060"/>
                </a:solidFill>
              </a:rPr>
              <a:t>la civilisation la plus courte </a:t>
            </a:r>
            <a:r>
              <a:rPr lang="fr-CA" sz="3200" dirty="0" smtClean="0"/>
              <a:t>parmi les trois civilisations les plus importantes de l’Amérique précolombienne.</a:t>
            </a:r>
          </a:p>
          <a:p>
            <a:pPr algn="just"/>
            <a:r>
              <a:rPr lang="fr-CA" sz="3200" dirty="0" smtClean="0"/>
              <a:t>Ses origines datent du début du quatorzième siècle, mais sa fondation officielle n’a eu lieu qu’en 1439. L’empire s’est éteint autour de 1533.</a:t>
            </a:r>
          </a:p>
          <a:p>
            <a:pPr algn="just"/>
            <a:r>
              <a:rPr lang="fr-CA" sz="3200" dirty="0" smtClean="0"/>
              <a:t>Les Incas occupaient un </a:t>
            </a:r>
            <a:r>
              <a:rPr lang="fr-CA" sz="3200" b="1" dirty="0" smtClean="0">
                <a:solidFill>
                  <a:srgbClr val="002060"/>
                </a:solidFill>
              </a:rPr>
              <a:t>vaste territoire montagneux en Amérique du Sud occidentale</a:t>
            </a:r>
            <a:r>
              <a:rPr lang="fr-CA" sz="3200" dirty="0" smtClean="0"/>
              <a:t>. Son territoire se situait sur ce qui sont aujourd’hui l’</a:t>
            </a:r>
            <a:r>
              <a:rPr lang="fr-CA" sz="3200" b="1" dirty="0" smtClean="0">
                <a:solidFill>
                  <a:srgbClr val="002060"/>
                </a:solidFill>
              </a:rPr>
              <a:t>Argentine</a:t>
            </a:r>
            <a:r>
              <a:rPr lang="fr-CA" sz="3200" dirty="0" smtClean="0"/>
              <a:t>, la </a:t>
            </a:r>
            <a:r>
              <a:rPr lang="fr-CA" sz="3200" b="1" dirty="0" smtClean="0">
                <a:solidFill>
                  <a:srgbClr val="002060"/>
                </a:solidFill>
              </a:rPr>
              <a:t>Bolivie</a:t>
            </a:r>
            <a:r>
              <a:rPr lang="fr-CA" sz="3200" dirty="0" smtClean="0"/>
              <a:t>, le </a:t>
            </a:r>
            <a:r>
              <a:rPr lang="fr-CA" sz="3200" b="1" dirty="0" smtClean="0">
                <a:solidFill>
                  <a:srgbClr val="002060"/>
                </a:solidFill>
              </a:rPr>
              <a:t>Chili</a:t>
            </a:r>
            <a:r>
              <a:rPr lang="fr-CA" sz="3200" dirty="0" smtClean="0"/>
              <a:t>, la </a:t>
            </a:r>
            <a:r>
              <a:rPr lang="fr-CA" sz="3200" b="1" dirty="0" smtClean="0">
                <a:solidFill>
                  <a:srgbClr val="002060"/>
                </a:solidFill>
              </a:rPr>
              <a:t>Colombie</a:t>
            </a:r>
            <a:r>
              <a:rPr lang="fr-CA" sz="3200" dirty="0" smtClean="0"/>
              <a:t>, l’</a:t>
            </a:r>
            <a:r>
              <a:rPr lang="fr-CA" sz="3200" b="1" dirty="0" smtClean="0">
                <a:solidFill>
                  <a:srgbClr val="002060"/>
                </a:solidFill>
              </a:rPr>
              <a:t>Équateur</a:t>
            </a:r>
            <a:r>
              <a:rPr lang="fr-CA" sz="3200" dirty="0" smtClean="0"/>
              <a:t> et le </a:t>
            </a:r>
            <a:r>
              <a:rPr lang="fr-CA" sz="3200" b="1" dirty="0" smtClean="0">
                <a:solidFill>
                  <a:srgbClr val="002060"/>
                </a:solidFill>
              </a:rPr>
              <a:t>Pérou</a:t>
            </a:r>
            <a:r>
              <a:rPr lang="fr-CA" sz="3200" dirty="0" smtClean="0"/>
              <a:t>.</a:t>
            </a:r>
            <a:endParaRPr lang="fr-CA" sz="3200" dirty="0"/>
          </a:p>
        </p:txBody>
      </p:sp>
      <p:pic>
        <p:nvPicPr>
          <p:cNvPr id="33794" name="Picture 2" descr="http://www.profesorenlinea.cl/imagenUniversalH/incas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888" cy="1412776"/>
          </a:xfrm>
          <a:prstGeom prst="rect">
            <a:avLst/>
          </a:prstGeom>
          <a:noFill/>
        </p:spPr>
      </p:pic>
      <p:pic>
        <p:nvPicPr>
          <p:cNvPr id="33796" name="Picture 4" descr="http://cusco-travel.info/images/tour_cusco_capital_inc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563888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</p:spPr>
        <p:txBody>
          <a:bodyPr>
            <a:noAutofit/>
          </a:bodyPr>
          <a:lstStyle/>
          <a:p>
            <a:pPr algn="just"/>
            <a:r>
              <a:rPr lang="fr-CA" sz="3200" dirty="0" smtClean="0"/>
              <a:t>L’empire inca se divisait en </a:t>
            </a:r>
            <a:r>
              <a:rPr lang="fr-CA" sz="3200" b="1" dirty="0" smtClean="0">
                <a:solidFill>
                  <a:srgbClr val="002060"/>
                </a:solidFill>
              </a:rPr>
              <a:t>plusieurs provinces avec leurs propres capitales</a:t>
            </a:r>
            <a:r>
              <a:rPr lang="fr-CA" sz="3200" dirty="0" smtClean="0"/>
              <a:t> qui abritaient des édifices administratifs et des lieux de culte.</a:t>
            </a:r>
          </a:p>
          <a:p>
            <a:pPr algn="just"/>
            <a:r>
              <a:rPr lang="fr-CA" sz="3200" dirty="0" smtClean="0"/>
              <a:t>Le </a:t>
            </a:r>
            <a:r>
              <a:rPr lang="fr-CA" sz="3200" b="1" dirty="0" smtClean="0">
                <a:solidFill>
                  <a:srgbClr val="002060"/>
                </a:solidFill>
              </a:rPr>
              <a:t>réseau routier </a:t>
            </a:r>
            <a:r>
              <a:rPr lang="fr-CA" sz="3200" dirty="0" smtClean="0"/>
              <a:t>entre ces villes était bien développée et entretenu.</a:t>
            </a:r>
          </a:p>
          <a:p>
            <a:pPr algn="just"/>
            <a:r>
              <a:rPr lang="fr-CA" sz="3200" dirty="0" smtClean="0"/>
              <a:t>La capitale principale était la ville de Cuzco. La ville la plus connue est aujourd’hui </a:t>
            </a:r>
            <a:r>
              <a:rPr lang="fr-CA" sz="3200" dirty="0" err="1" smtClean="0"/>
              <a:t>Machu</a:t>
            </a:r>
            <a:r>
              <a:rPr lang="fr-CA" sz="3200" dirty="0" smtClean="0"/>
              <a:t> </a:t>
            </a:r>
            <a:r>
              <a:rPr lang="fr-CA" sz="3200" dirty="0" err="1" smtClean="0"/>
              <a:t>Picchu</a:t>
            </a:r>
            <a:r>
              <a:rPr lang="fr-CA" sz="3200" dirty="0" smtClean="0"/>
              <a:t>, connue pour ses énormes terrasses et son exploitation agricole bien développée.</a:t>
            </a:r>
            <a:endParaRPr lang="fr-CA" sz="3200" dirty="0"/>
          </a:p>
        </p:txBody>
      </p:sp>
      <p:pic>
        <p:nvPicPr>
          <p:cNvPr id="31746" name="Picture 2" descr="http://de.academic.ru/pictures/dewiki/80/Pisac_Terassen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2348880"/>
          </a:xfrm>
          <a:prstGeom prst="rect">
            <a:avLst/>
          </a:prstGeom>
          <a:noFill/>
        </p:spPr>
      </p:pic>
      <p:pic>
        <p:nvPicPr>
          <p:cNvPr id="31748" name="Picture 4" descr="http://mv-info.net/__oneclick_uploads/2008/09/p9052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3080319"/>
          </a:xfrm>
        </p:spPr>
        <p:txBody>
          <a:bodyPr>
            <a:noAutofit/>
          </a:bodyPr>
          <a:lstStyle/>
          <a:p>
            <a:pPr algn="just"/>
            <a:r>
              <a:rPr lang="fr-CA" sz="3200" dirty="0" smtClean="0"/>
              <a:t>Le </a:t>
            </a:r>
            <a:r>
              <a:rPr lang="fr-CA" sz="3200" b="1" dirty="0" smtClean="0">
                <a:solidFill>
                  <a:srgbClr val="002060"/>
                </a:solidFill>
              </a:rPr>
              <a:t>roi est vénéré comme le fils du Soleil</a:t>
            </a:r>
            <a:r>
              <a:rPr lang="fr-CA" sz="3200" dirty="0" smtClean="0"/>
              <a:t>.</a:t>
            </a:r>
          </a:p>
          <a:p>
            <a:pPr algn="just"/>
            <a:r>
              <a:rPr lang="fr-CA" sz="3200" dirty="0" smtClean="0"/>
              <a:t>Il est secondé par des </a:t>
            </a:r>
            <a:r>
              <a:rPr lang="fr-CA" sz="3200" b="1" dirty="0" smtClean="0">
                <a:solidFill>
                  <a:srgbClr val="002060"/>
                </a:solidFill>
              </a:rPr>
              <a:t>administrateurs, chefs religieux et chefs militaires</a:t>
            </a:r>
            <a:r>
              <a:rPr lang="fr-CA" sz="3200" dirty="0" smtClean="0"/>
              <a:t>.</a:t>
            </a:r>
          </a:p>
          <a:p>
            <a:pPr algn="just"/>
            <a:r>
              <a:rPr lang="fr-CA" sz="3200" dirty="0" smtClean="0"/>
              <a:t>Le peuple se trouve en bas de l’échelle, mais gardait une </a:t>
            </a:r>
            <a:r>
              <a:rPr lang="fr-CA" sz="3200" b="1" dirty="0" smtClean="0">
                <a:solidFill>
                  <a:srgbClr val="002060"/>
                </a:solidFill>
              </a:rPr>
              <a:t>grande autonomie</a:t>
            </a:r>
            <a:r>
              <a:rPr lang="fr-CA" sz="3200" dirty="0" smtClean="0"/>
              <a:t>.</a:t>
            </a:r>
          </a:p>
          <a:p>
            <a:pPr algn="just"/>
            <a:r>
              <a:rPr lang="fr-CA" sz="3200" dirty="0" smtClean="0"/>
              <a:t>Le royaume regroupait des ethnies différentes qui parlaient environ </a:t>
            </a:r>
            <a:r>
              <a:rPr lang="fr-CA" sz="3200" b="1" dirty="0" smtClean="0">
                <a:solidFill>
                  <a:srgbClr val="002060"/>
                </a:solidFill>
              </a:rPr>
              <a:t>700 langues différentes</a:t>
            </a:r>
            <a:r>
              <a:rPr lang="fr-CA" sz="3200" dirty="0" smtClean="0"/>
              <a:t>.</a:t>
            </a:r>
            <a:endParaRPr lang="fr-CA" sz="3200" dirty="0"/>
          </a:p>
        </p:txBody>
      </p:sp>
      <p:pic>
        <p:nvPicPr>
          <p:cNvPr id="30722" name="Picture 2" descr="http://primaire.recitus.qc.ca/sites/default/files/images/nn_d34a04d1506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3212976"/>
          </a:xfrm>
          <a:prstGeom prst="rect">
            <a:avLst/>
          </a:prstGeom>
          <a:noFill/>
        </p:spPr>
      </p:pic>
      <p:pic>
        <p:nvPicPr>
          <p:cNvPr id="30724" name="Picture 4" descr="http://t0.gstatic.com/images?q=tbn:ANd9GcStBysIqJ3pLQvM4kLSOUsjSz5xdoBDyA6ergNCfdi-zXkbRrp0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76500" cy="3212976"/>
          </a:xfrm>
          <a:prstGeom prst="rect">
            <a:avLst/>
          </a:prstGeom>
          <a:noFill/>
        </p:spPr>
      </p:pic>
      <p:pic>
        <p:nvPicPr>
          <p:cNvPr id="30726" name="Picture 6" descr="http://acapulcotraveller.info/pics/16-285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2016224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3888432"/>
          </a:xfrm>
        </p:spPr>
        <p:txBody>
          <a:bodyPr>
            <a:noAutofit/>
          </a:bodyPr>
          <a:lstStyle/>
          <a:p>
            <a:pPr algn="just"/>
            <a:r>
              <a:rPr lang="fr-CA" sz="3200" dirty="0" smtClean="0"/>
              <a:t>Les Incas étaient très avancés sur le plan médical. Ils faisaient beaucoup de trépanations et d’opérations. Contrairement aux Européens de l’époque, ils se lavaient régulièrement.</a:t>
            </a:r>
          </a:p>
          <a:p>
            <a:pPr algn="just"/>
            <a:r>
              <a:rPr lang="fr-CA" sz="3200" dirty="0" smtClean="0"/>
              <a:t>Ils avaient un système d’éducation très avancé qui était séparé pour filles et garçons.</a:t>
            </a:r>
          </a:p>
          <a:p>
            <a:pPr algn="just"/>
            <a:r>
              <a:rPr lang="fr-CA" sz="3200" dirty="0" smtClean="0"/>
              <a:t>Ils avaient un système d’écriture avec des objets formés de plusieurs cordelettes de différentes couleurs dans lesquelles il fallait faire des nœuds.</a:t>
            </a:r>
            <a:endParaRPr lang="fr-CA" sz="3200" dirty="0"/>
          </a:p>
        </p:txBody>
      </p:sp>
      <p:pic>
        <p:nvPicPr>
          <p:cNvPr id="32770" name="Picture 2" descr="http://4.bp.blogspot.com/-mrSaEE2vq2c/T5a3Cr1Tf1I/AAAAAAAACpo/LEKnU_LXMqY/s1600/Qui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2348880"/>
          </a:xfrm>
          <a:prstGeom prst="rect">
            <a:avLst/>
          </a:prstGeom>
          <a:noFill/>
        </p:spPr>
      </p:pic>
      <p:pic>
        <p:nvPicPr>
          <p:cNvPr id="32772" name="Picture 4" descr="http://photos4.meetupstatic.com/photos/event/5/9/d/0/event_9782299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692696"/>
            <a:ext cx="5904656" cy="1277496"/>
          </a:xfrm>
        </p:spPr>
        <p:txBody>
          <a:bodyPr>
            <a:noAutofit/>
          </a:bodyPr>
          <a:lstStyle/>
          <a:p>
            <a:r>
              <a:rPr lang="fr-CA" sz="3200" dirty="0" smtClean="0"/>
              <a:t>Manuel: pages 80 à 89</a:t>
            </a:r>
          </a:p>
          <a:p>
            <a:r>
              <a:rPr lang="fr-CA" sz="3200" dirty="0" smtClean="0"/>
              <a:t>Cahier d’activités: pages 47 à 52</a:t>
            </a:r>
            <a:endParaRPr lang="fr-CA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>
                <a:solidFill>
                  <a:srgbClr val="FF0000"/>
                </a:solidFill>
              </a:rPr>
              <a:t>Travail à faire pour le reste du cours:</a:t>
            </a:r>
            <a:endParaRPr lang="fr-CA" sz="4000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upload.wikimedia.org/wikipedia/commons/0/08/Mexico_-_Museo_de_antropologia_-_T%C3%AAte_de_Quetzalc%C3%B3at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0770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CA" dirty="0" smtClean="0"/>
              <a:t>	</a:t>
            </a:r>
            <a:r>
              <a:rPr lang="fr-CA" sz="3200" dirty="0" smtClean="0"/>
              <a:t>Lorsque Christophe Colomb débarque en Amérique, il croit avoir atteint les Indes. C’est plutôt le bijoutier, marchand et enfin navigateur </a:t>
            </a:r>
            <a:r>
              <a:rPr lang="fr-CA" sz="3200" b="1" dirty="0" smtClean="0">
                <a:solidFill>
                  <a:srgbClr val="002060"/>
                </a:solidFill>
              </a:rPr>
              <a:t>Amerigo Vespucci</a:t>
            </a:r>
            <a:r>
              <a:rPr lang="fr-CA" sz="3200" dirty="0" smtClean="0"/>
              <a:t> qui émet l’hypothèse qu’il s’agirait d’un nouveau continent en faisant le tour de l’Amérique du Sud et des Caraïbes. Le cartographe allemand Martin Waldseemüller nomme le continent «</a:t>
            </a:r>
            <a:r>
              <a:rPr lang="fr-CA" sz="3200" b="1" dirty="0" err="1" smtClean="0">
                <a:solidFill>
                  <a:srgbClr val="002060"/>
                </a:solidFill>
              </a:rPr>
              <a:t>America</a:t>
            </a:r>
            <a:r>
              <a:rPr lang="fr-CA" sz="3200" dirty="0" smtClean="0"/>
              <a:t>» en honneur d’</a:t>
            </a:r>
            <a:r>
              <a:rPr lang="fr-CA" sz="3200" dirty="0" err="1" smtClean="0"/>
              <a:t>Amerigo</a:t>
            </a:r>
            <a:r>
              <a:rPr lang="fr-CA" sz="3200" dirty="0" smtClean="0"/>
              <a:t> Vespucci.</a:t>
            </a:r>
            <a:endParaRPr lang="fr-CA" sz="3200" dirty="0"/>
          </a:p>
        </p:txBody>
      </p:sp>
      <p:pic>
        <p:nvPicPr>
          <p:cNvPr id="11266" name="Picture 2" descr="http://www.vert-costa-rica.fr/wp-content/uploads/2011/07/colomb_christop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01888" cy="2780874"/>
          </a:xfrm>
          <a:prstGeom prst="rect">
            <a:avLst/>
          </a:prstGeom>
          <a:noFill/>
        </p:spPr>
      </p:pic>
      <p:pic>
        <p:nvPicPr>
          <p:cNvPr id="11268" name="Picture 4" descr="http://library.thinkquest.org/4034/Media/vespucc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2931" y="0"/>
            <a:ext cx="2961069" cy="278092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771800" y="260648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>
                <a:solidFill>
                  <a:srgbClr val="FF0000"/>
                </a:solidFill>
              </a:rPr>
              <a:t>Les origines du nom de l’Amérique</a:t>
            </a:r>
            <a:endParaRPr lang="fr-C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789040"/>
            <a:ext cx="9144000" cy="321257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CA" dirty="0" smtClean="0"/>
              <a:t>	</a:t>
            </a:r>
            <a:r>
              <a:rPr lang="fr-CA" sz="3200" dirty="0" smtClean="0"/>
              <a:t>À l’arrivée de Christophe Colomb, le continent américain est déjà habité par des </a:t>
            </a:r>
            <a:r>
              <a:rPr lang="fr-CA" sz="3200" b="1" dirty="0" smtClean="0">
                <a:solidFill>
                  <a:srgbClr val="002060"/>
                </a:solidFill>
              </a:rPr>
              <a:t>millions d’hommes et de femmes</a:t>
            </a:r>
            <a:r>
              <a:rPr lang="fr-CA" sz="3200" b="1" dirty="0" smtClean="0">
                <a:solidFill>
                  <a:srgbClr val="FF0000"/>
                </a:solidFill>
              </a:rPr>
              <a:t> </a:t>
            </a:r>
            <a:r>
              <a:rPr lang="fr-CA" sz="3200" dirty="0" smtClean="0"/>
              <a:t>qui ont des cultures très distinctes: </a:t>
            </a:r>
            <a:r>
              <a:rPr lang="fr-CA" sz="3200" b="1" dirty="0" smtClean="0">
                <a:solidFill>
                  <a:srgbClr val="00B050"/>
                </a:solidFill>
              </a:rPr>
              <a:t>petites sociétés </a:t>
            </a:r>
            <a:r>
              <a:rPr lang="fr-CA" sz="3200" dirty="0" smtClean="0"/>
              <a:t>et </a:t>
            </a:r>
            <a:r>
              <a:rPr lang="fr-CA" sz="3200" b="1" dirty="0" smtClean="0">
                <a:solidFill>
                  <a:srgbClr val="FF0000"/>
                </a:solidFill>
              </a:rPr>
              <a:t>grands empires</a:t>
            </a:r>
            <a:r>
              <a:rPr lang="fr-CA" sz="3200" dirty="0" smtClean="0"/>
              <a:t>, </a:t>
            </a:r>
            <a:r>
              <a:rPr lang="fr-CA" sz="3200" b="1" dirty="0" smtClean="0">
                <a:solidFill>
                  <a:srgbClr val="00B050"/>
                </a:solidFill>
              </a:rPr>
              <a:t>nomades</a:t>
            </a:r>
            <a:r>
              <a:rPr lang="fr-CA" sz="3200" dirty="0" smtClean="0"/>
              <a:t> et </a:t>
            </a:r>
            <a:r>
              <a:rPr lang="fr-CA" sz="3200" b="1" dirty="0" smtClean="0">
                <a:solidFill>
                  <a:srgbClr val="FF0000"/>
                </a:solidFill>
              </a:rPr>
              <a:t>sédentaires</a:t>
            </a:r>
            <a:r>
              <a:rPr lang="fr-CA" sz="3200" dirty="0" smtClean="0"/>
              <a:t>, </a:t>
            </a:r>
            <a:r>
              <a:rPr lang="fr-CA" sz="3200" b="1" dirty="0" smtClean="0">
                <a:solidFill>
                  <a:srgbClr val="00B050"/>
                </a:solidFill>
              </a:rPr>
              <a:t>villages</a:t>
            </a:r>
            <a:r>
              <a:rPr lang="fr-CA" sz="3200" dirty="0" smtClean="0"/>
              <a:t> et </a:t>
            </a:r>
            <a:r>
              <a:rPr lang="fr-CA" sz="3200" b="1" dirty="0" smtClean="0">
                <a:solidFill>
                  <a:srgbClr val="FF0000"/>
                </a:solidFill>
              </a:rPr>
              <a:t>cités-États</a:t>
            </a:r>
            <a:r>
              <a:rPr lang="fr-CA" sz="3200" dirty="0" smtClean="0"/>
              <a:t>, </a:t>
            </a:r>
            <a:r>
              <a:rPr lang="fr-CA" sz="3200" b="1" dirty="0" smtClean="0">
                <a:solidFill>
                  <a:srgbClr val="00B050"/>
                </a:solidFill>
              </a:rPr>
              <a:t>patriarcats</a:t>
            </a:r>
            <a:r>
              <a:rPr lang="fr-CA" sz="3200" dirty="0" smtClean="0"/>
              <a:t> et </a:t>
            </a:r>
            <a:r>
              <a:rPr lang="fr-CA" sz="3200" b="1" dirty="0" smtClean="0">
                <a:solidFill>
                  <a:srgbClr val="FF0000"/>
                </a:solidFill>
              </a:rPr>
              <a:t>matriarcats</a:t>
            </a:r>
            <a:r>
              <a:rPr lang="fr-CA" sz="3200" dirty="0" smtClean="0"/>
              <a:t>, </a:t>
            </a:r>
            <a:r>
              <a:rPr lang="fr-CA" sz="3200" b="1" dirty="0" smtClean="0">
                <a:solidFill>
                  <a:srgbClr val="00B050"/>
                </a:solidFill>
              </a:rPr>
              <a:t>zones polaires </a:t>
            </a:r>
            <a:r>
              <a:rPr lang="fr-CA" sz="3200" dirty="0" smtClean="0"/>
              <a:t>et </a:t>
            </a:r>
            <a:r>
              <a:rPr lang="fr-CA" sz="3200" b="1" dirty="0" smtClean="0">
                <a:solidFill>
                  <a:srgbClr val="FF0000"/>
                </a:solidFill>
              </a:rPr>
              <a:t>tropicales</a:t>
            </a:r>
            <a:r>
              <a:rPr lang="fr-CA" sz="3200" dirty="0" smtClean="0"/>
              <a:t>.</a:t>
            </a:r>
            <a:endParaRPr lang="fr-CA" sz="3200" dirty="0"/>
          </a:p>
        </p:txBody>
      </p:sp>
      <p:pic>
        <p:nvPicPr>
          <p:cNvPr id="1026" name="Picture 2" descr="http://www.salic.uottawa.ca/content_images/213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jardindesglaciers.ca/files/galerie/big/amer-carte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8"/>
            <a:ext cx="9144000" cy="6862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52536" y="3356992"/>
            <a:ext cx="6804248" cy="247687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CA" sz="3200" dirty="0" smtClean="0"/>
              <a:t>	Les civilisations qui se distinguaient alors des autres se trouvaient pourtant en Amérique centrale et en Amérique du Sud. </a:t>
            </a:r>
            <a:r>
              <a:rPr lang="fr-CA" sz="3200" b="1" dirty="0" smtClean="0">
                <a:solidFill>
                  <a:srgbClr val="002060"/>
                </a:solidFill>
              </a:rPr>
              <a:t>Les Aztèques, les Incas et les Mayas</a:t>
            </a:r>
            <a:r>
              <a:rPr lang="fr-CA" sz="3200" dirty="0" smtClean="0"/>
              <a:t> avaient les organisations sociales et architecturales les plus avancées. </a:t>
            </a:r>
            <a:endParaRPr lang="fr-CA" sz="3200" dirty="0"/>
          </a:p>
        </p:txBody>
      </p:sp>
      <p:pic>
        <p:nvPicPr>
          <p:cNvPr id="43010" name="Picture 2" descr="http://www.jesuiscultive.com/IMG/jpg/Carte_precolombi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429000"/>
          </a:xfrm>
          <a:prstGeom prst="rect">
            <a:avLst/>
          </a:prstGeom>
          <a:noFill/>
        </p:spPr>
      </p:pic>
      <p:pic>
        <p:nvPicPr>
          <p:cNvPr id="43012" name="Picture 4" descr="http://www.nationalgeographic.fr/files/2011/03/1-COUV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01008"/>
            <a:ext cx="2627784" cy="3356992"/>
          </a:xfrm>
          <a:prstGeom prst="rect">
            <a:avLst/>
          </a:prstGeom>
          <a:noFill/>
        </p:spPr>
      </p:pic>
      <p:pic>
        <p:nvPicPr>
          <p:cNvPr id="43014" name="Picture 6" descr="http://www.nationalgeographic.fr/files/2012/07/NG-134-aztequ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195736" cy="3501008"/>
          </a:xfrm>
          <a:prstGeom prst="rect">
            <a:avLst/>
          </a:prstGeom>
          <a:noFill/>
        </p:spPr>
      </p:pic>
      <p:pic>
        <p:nvPicPr>
          <p:cNvPr id="43016" name="Picture 8" descr="http://mrmagazine.files.wordpress.com/2007/08/national-geographic-maya-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0"/>
            <a:ext cx="252028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 smtClean="0">
                <a:solidFill>
                  <a:srgbClr val="7030A0"/>
                </a:solidFill>
              </a:rPr>
              <a:t>Les Mayas</a:t>
            </a:r>
            <a:endParaRPr lang="fr-CA" sz="4000" b="1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257600"/>
            <a:ext cx="9144000" cy="3600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CA" sz="3500" dirty="0" smtClean="0"/>
              <a:t>Cette vieille civilisation a des origines lointaines datant d’environ 1600 avant </a:t>
            </a:r>
            <a:r>
              <a:rPr lang="fr-CA" sz="3500" dirty="0"/>
              <a:t>J</a:t>
            </a:r>
            <a:r>
              <a:rPr lang="fr-CA" sz="3500" dirty="0" smtClean="0"/>
              <a:t>ésus Christ. La civilisation a touché à sa fin vers 1500 et donc durée </a:t>
            </a:r>
            <a:r>
              <a:rPr lang="fr-CA" sz="3500" b="1" dirty="0" smtClean="0">
                <a:solidFill>
                  <a:srgbClr val="002060"/>
                </a:solidFill>
              </a:rPr>
              <a:t>plus de trois millénaires</a:t>
            </a:r>
            <a:r>
              <a:rPr lang="fr-CA" sz="3500" dirty="0" smtClean="0"/>
              <a:t>.</a:t>
            </a:r>
          </a:p>
          <a:p>
            <a:pPr algn="just"/>
            <a:r>
              <a:rPr lang="fr-CA" sz="3500" dirty="0" smtClean="0"/>
              <a:t>Ils occupaient un territoire d’une longueur de 900 kilomètres couvrant en grande partie le sud du </a:t>
            </a:r>
            <a:r>
              <a:rPr lang="fr-CA" sz="3500" b="1" dirty="0" smtClean="0">
                <a:solidFill>
                  <a:srgbClr val="002060"/>
                </a:solidFill>
              </a:rPr>
              <a:t>Mexique</a:t>
            </a:r>
            <a:r>
              <a:rPr lang="fr-CA" sz="3500" dirty="0" smtClean="0"/>
              <a:t> et </a:t>
            </a:r>
            <a:r>
              <a:rPr lang="fr-CA" sz="3500" b="1" dirty="0" smtClean="0">
                <a:solidFill>
                  <a:srgbClr val="002060"/>
                </a:solidFill>
              </a:rPr>
              <a:t>l’Amérique centrale </a:t>
            </a:r>
            <a:r>
              <a:rPr lang="fr-CA" sz="3500" dirty="0" smtClean="0"/>
              <a:t>actuels.</a:t>
            </a:r>
          </a:p>
          <a:p>
            <a:pPr algn="just"/>
            <a:r>
              <a:rPr lang="fr-CA" sz="3500" dirty="0" smtClean="0"/>
              <a:t>Les différentes cités qui rivalisaient entre elles.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41986" name="Picture 2" descr="http://www.altiplano.org/images/sites-a-visiter/mexique/campeche/536_photo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572000" cy="2808312"/>
          </a:xfrm>
          <a:prstGeom prst="rect">
            <a:avLst/>
          </a:prstGeom>
          <a:noFill/>
        </p:spPr>
      </p:pic>
      <p:pic>
        <p:nvPicPr>
          <p:cNvPr id="41988" name="Picture 4" descr="http://www.greenetvert.fr/2012/wp-content/uploads/2012/08/Guatemala-Tikal-la-cite-Maya-pionniere-de-larchitecture-dur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4572000" cy="2810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553744"/>
            <a:ext cx="9144000" cy="2304256"/>
          </a:xfrm>
        </p:spPr>
        <p:txBody>
          <a:bodyPr>
            <a:normAutofit lnSpcReduction="10000"/>
          </a:bodyPr>
          <a:lstStyle/>
          <a:p>
            <a:pPr algn="just"/>
            <a:r>
              <a:rPr lang="fr-CA" sz="3200" dirty="0" smtClean="0"/>
              <a:t>Les centres urbains mayas étaient composés d’un </a:t>
            </a:r>
            <a:r>
              <a:rPr lang="fr-CA" sz="3200" b="1" dirty="0" smtClean="0">
                <a:solidFill>
                  <a:srgbClr val="002060"/>
                </a:solidFill>
              </a:rPr>
              <a:t>site civique et cérémoniel</a:t>
            </a:r>
            <a:r>
              <a:rPr lang="fr-CA" sz="3200" dirty="0" smtClean="0"/>
              <a:t>, de </a:t>
            </a:r>
            <a:r>
              <a:rPr lang="fr-CA" sz="3200" b="1" dirty="0" smtClean="0">
                <a:solidFill>
                  <a:srgbClr val="002060"/>
                </a:solidFill>
              </a:rPr>
              <a:t>palais de dignitaires</a:t>
            </a:r>
            <a:r>
              <a:rPr lang="fr-CA" sz="3200" dirty="0" smtClean="0"/>
              <a:t>, de </a:t>
            </a:r>
            <a:r>
              <a:rPr lang="fr-CA" sz="3200" b="1" dirty="0" smtClean="0">
                <a:solidFill>
                  <a:srgbClr val="002060"/>
                </a:solidFill>
              </a:rPr>
              <a:t>quartiers périphériques d’artisans, de commerçant et de guerriers</a:t>
            </a:r>
            <a:r>
              <a:rPr lang="fr-CA" sz="3200" dirty="0" smtClean="0"/>
              <a:t>, et de hameaux dispersés de population rurale.</a:t>
            </a:r>
            <a:endParaRPr lang="fr-CA" sz="3200" dirty="0"/>
          </a:p>
        </p:txBody>
      </p:sp>
      <p:pic>
        <p:nvPicPr>
          <p:cNvPr id="40962" name="Picture 2" descr="http://i40.servimg.com/u/f40/12/70/52/89/cart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fr-CA" sz="3200" dirty="0" smtClean="0"/>
              <a:t>Dans la société maya, </a:t>
            </a:r>
            <a:r>
              <a:rPr lang="fr-CA" sz="3200" b="1" dirty="0" smtClean="0">
                <a:solidFill>
                  <a:srgbClr val="002060"/>
                </a:solidFill>
              </a:rPr>
              <a:t>le statut social est déterminé par naissance</a:t>
            </a:r>
            <a:r>
              <a:rPr lang="fr-CA" sz="3200" dirty="0" smtClean="0"/>
              <a:t>, mais un individu peut s’élever dans la hiérarchie sociale en raison de ses mérites personnels.</a:t>
            </a:r>
          </a:p>
          <a:p>
            <a:pPr algn="just"/>
            <a:r>
              <a:rPr lang="fr-CA" sz="3200" b="1" dirty="0" smtClean="0">
                <a:solidFill>
                  <a:srgbClr val="002060"/>
                </a:solidFill>
              </a:rPr>
              <a:t>Le roi dirige la cité-État et agit aussi comme prêtre</a:t>
            </a:r>
            <a:r>
              <a:rPr lang="fr-CA" sz="3200" dirty="0" smtClean="0"/>
              <a:t>. Il n’est pas vu comme un dieu, mais comme un représentant de forces surnaturelles. </a:t>
            </a:r>
          </a:p>
          <a:p>
            <a:pPr algn="just"/>
            <a:r>
              <a:rPr lang="fr-CA" sz="3200" b="1" dirty="0" smtClean="0">
                <a:solidFill>
                  <a:srgbClr val="002060"/>
                </a:solidFill>
              </a:rPr>
              <a:t>Les nobles, prêtres et guerriers </a:t>
            </a:r>
            <a:r>
              <a:rPr lang="fr-CA" sz="3200" dirty="0" smtClean="0"/>
              <a:t>occupent le haut de la pyramide sociale.</a:t>
            </a:r>
          </a:p>
          <a:p>
            <a:pPr algn="just"/>
            <a:r>
              <a:rPr lang="fr-CA" sz="3200" b="1" dirty="0" smtClean="0">
                <a:solidFill>
                  <a:srgbClr val="002060"/>
                </a:solidFill>
              </a:rPr>
              <a:t>Les artistes, artisans et commerçants </a:t>
            </a:r>
            <a:r>
              <a:rPr lang="fr-CA" sz="3200" dirty="0" smtClean="0"/>
              <a:t>ont également un statut privilégié.</a:t>
            </a:r>
          </a:p>
          <a:p>
            <a:pPr algn="just"/>
            <a:r>
              <a:rPr lang="fr-CA" sz="3200" b="1" dirty="0" smtClean="0">
                <a:solidFill>
                  <a:srgbClr val="002060"/>
                </a:solidFill>
              </a:rPr>
              <a:t>Les paysans et les esclaves </a:t>
            </a:r>
            <a:r>
              <a:rPr lang="fr-CA" sz="3200" dirty="0" smtClean="0"/>
              <a:t>se trouvent en bas de la pyramide, mais forment la majorité de la population.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005064"/>
          </a:xfrm>
        </p:spPr>
        <p:txBody>
          <a:bodyPr>
            <a:noAutofit/>
          </a:bodyPr>
          <a:lstStyle/>
          <a:p>
            <a:pPr algn="just"/>
            <a:r>
              <a:rPr lang="fr-CA" sz="3200" dirty="0" smtClean="0"/>
              <a:t>Les accomplissements de cette civilisation sont: </a:t>
            </a:r>
            <a:r>
              <a:rPr lang="fr-CA" sz="3200" b="1" dirty="0" smtClean="0">
                <a:solidFill>
                  <a:srgbClr val="002060"/>
                </a:solidFill>
              </a:rPr>
              <a:t>l’écriture hiéroglyphique </a:t>
            </a:r>
            <a:r>
              <a:rPr lang="fr-CA" sz="3200" dirty="0" smtClean="0"/>
              <a:t>(comparable à l’Égypte), </a:t>
            </a:r>
            <a:r>
              <a:rPr lang="fr-CA" sz="3200" b="1" dirty="0" smtClean="0">
                <a:solidFill>
                  <a:srgbClr val="002060"/>
                </a:solidFill>
              </a:rPr>
              <a:t>la numération de position</a:t>
            </a:r>
            <a:r>
              <a:rPr lang="fr-CA" sz="3200" dirty="0" smtClean="0"/>
              <a:t>, </a:t>
            </a:r>
            <a:r>
              <a:rPr lang="fr-CA" sz="3200" b="1" dirty="0" smtClean="0">
                <a:solidFill>
                  <a:srgbClr val="002060"/>
                </a:solidFill>
              </a:rPr>
              <a:t>l’astronomie</a:t>
            </a:r>
            <a:r>
              <a:rPr lang="fr-CA" sz="3200" dirty="0" smtClean="0"/>
              <a:t> (le calendrier), l</a:t>
            </a:r>
            <a:r>
              <a:rPr lang="fr-CA" sz="3200" b="1" dirty="0" smtClean="0">
                <a:solidFill>
                  <a:srgbClr val="002060"/>
                </a:solidFill>
              </a:rPr>
              <a:t>’architecture</a:t>
            </a:r>
            <a:r>
              <a:rPr lang="fr-CA" sz="3200" dirty="0" smtClean="0"/>
              <a:t> (en forme de temples et de pyramides).</a:t>
            </a:r>
          </a:p>
          <a:p>
            <a:pPr algn="just"/>
            <a:r>
              <a:rPr lang="fr-CA" sz="3200" dirty="0" smtClean="0"/>
              <a:t>Environ </a:t>
            </a:r>
            <a:r>
              <a:rPr lang="fr-CA" sz="3200" b="1" dirty="0" smtClean="0">
                <a:solidFill>
                  <a:srgbClr val="002060"/>
                </a:solidFill>
              </a:rPr>
              <a:t>six millions de personnes</a:t>
            </a:r>
            <a:r>
              <a:rPr lang="fr-CA" sz="3200" dirty="0" smtClean="0"/>
              <a:t> dans le monde descendent de cette civilisation. Elles vivent au </a:t>
            </a:r>
            <a:r>
              <a:rPr lang="fr-CA" sz="3200" b="1" dirty="0" smtClean="0">
                <a:solidFill>
                  <a:srgbClr val="002060"/>
                </a:solidFill>
              </a:rPr>
              <a:t>Mexique</a:t>
            </a:r>
            <a:r>
              <a:rPr lang="fr-CA" sz="3200" dirty="0" smtClean="0"/>
              <a:t>, au </a:t>
            </a:r>
            <a:r>
              <a:rPr lang="fr-CA" sz="3200" b="1" dirty="0" smtClean="0">
                <a:solidFill>
                  <a:srgbClr val="002060"/>
                </a:solidFill>
              </a:rPr>
              <a:t>Guatemala</a:t>
            </a:r>
            <a:r>
              <a:rPr lang="fr-CA" sz="3200" dirty="0" smtClean="0"/>
              <a:t>, au </a:t>
            </a:r>
            <a:r>
              <a:rPr lang="fr-CA" sz="3200" b="1" dirty="0" smtClean="0">
                <a:solidFill>
                  <a:srgbClr val="002060"/>
                </a:solidFill>
              </a:rPr>
              <a:t>Belize</a:t>
            </a:r>
            <a:r>
              <a:rPr lang="fr-CA" sz="3200" dirty="0" smtClean="0"/>
              <a:t>, au </a:t>
            </a:r>
            <a:r>
              <a:rPr lang="fr-CA" sz="3200" b="1" dirty="0" smtClean="0">
                <a:solidFill>
                  <a:srgbClr val="002060"/>
                </a:solidFill>
              </a:rPr>
              <a:t>Honduras</a:t>
            </a:r>
            <a:r>
              <a:rPr lang="fr-CA" sz="3200" dirty="0" smtClean="0"/>
              <a:t> et au </a:t>
            </a:r>
            <a:r>
              <a:rPr lang="fr-CA" sz="3200" b="1" dirty="0" smtClean="0">
                <a:solidFill>
                  <a:srgbClr val="002060"/>
                </a:solidFill>
              </a:rPr>
              <a:t>Salvador</a:t>
            </a:r>
            <a:r>
              <a:rPr lang="fr-CA" sz="3200" dirty="0" smtClean="0"/>
              <a:t>.</a:t>
            </a:r>
            <a:endParaRPr lang="fr-CA" sz="3200" dirty="0"/>
          </a:p>
        </p:txBody>
      </p:sp>
      <p:pic>
        <p:nvPicPr>
          <p:cNvPr id="39938" name="Picture 2" descr="http://idata.over-blog.com/2/09/20/93/Album-9-/ecriture-ma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95"/>
            <a:ext cx="9144000" cy="2388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797</Words>
  <Application>Microsoft Office PowerPoint</Application>
  <PresentationFormat>Affichage à l'écran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Débit</vt:lpstr>
      <vt:lpstr>Diapositive 1</vt:lpstr>
      <vt:lpstr>Diapositive 2</vt:lpstr>
      <vt:lpstr>Diapositive 3</vt:lpstr>
      <vt:lpstr>Diapositive 4</vt:lpstr>
      <vt:lpstr>Diapositive 5</vt:lpstr>
      <vt:lpstr>Les Mayas</vt:lpstr>
      <vt:lpstr>Diapositive 7</vt:lpstr>
      <vt:lpstr>Diapositive 8</vt:lpstr>
      <vt:lpstr>Diapositive 9</vt:lpstr>
      <vt:lpstr>Les Aztèques</vt:lpstr>
      <vt:lpstr>Diapositive 11</vt:lpstr>
      <vt:lpstr>Diapositive 12</vt:lpstr>
      <vt:lpstr>Diapositive 13</vt:lpstr>
      <vt:lpstr>Les Incas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Sébastian</dc:creator>
  <cp:lastModifiedBy>Sébastian</cp:lastModifiedBy>
  <cp:revision>43</cp:revision>
  <dcterms:created xsi:type="dcterms:W3CDTF">2013-02-18T09:21:55Z</dcterms:created>
  <dcterms:modified xsi:type="dcterms:W3CDTF">2013-02-18T11:59:22Z</dcterms:modified>
</cp:coreProperties>
</file>