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5" r:id="rId3"/>
    <p:sldId id="256" r:id="rId4"/>
    <p:sldId id="266" r:id="rId5"/>
    <p:sldId id="257" r:id="rId6"/>
    <p:sldId id="264" r:id="rId7"/>
    <p:sldId id="258" r:id="rId8"/>
    <p:sldId id="263" r:id="rId9"/>
    <p:sldId id="259" r:id="rId10"/>
    <p:sldId id="260" r:id="rId11"/>
    <p:sldId id="268" r:id="rId12"/>
    <p:sldId id="267" r:id="rId13"/>
    <p:sldId id="262" r:id="rId14"/>
    <p:sldId id="270" r:id="rId15"/>
    <p:sldId id="269" r:id="rId16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1DA"/>
    <a:srgbClr val="CC00FF"/>
    <a:srgbClr val="99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210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5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7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41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93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06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11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0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30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69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24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39DCD-81DD-46B2-84A2-BA3FE273D7E1}" type="datetimeFigureOut">
              <a:rPr lang="fr-FR" smtClean="0"/>
              <a:t>16/01/2016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37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CC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52549" y="2285390"/>
            <a:ext cx="4152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KG Red Hands" panose="02000505000000020004" pitchFamily="2" charset="0"/>
              </a:rPr>
              <a:t>Les natures de </a:t>
            </a:r>
          </a:p>
          <a:p>
            <a:pPr algn="ctr"/>
            <a:r>
              <a:rPr lang="fr-FR" sz="4800" dirty="0" smtClean="0">
                <a:latin typeface="KG Red Hands" panose="02000505000000020004" pitchFamily="2" charset="0"/>
              </a:rPr>
              <a:t>mots </a:t>
            </a:r>
            <a:endParaRPr lang="fr-FR" sz="4800" dirty="0">
              <a:latin typeface="KG Red Hands" panose="02000505000000020004" pitchFamily="2" charset="0"/>
            </a:endParaRPr>
          </a:p>
        </p:txBody>
      </p:sp>
      <p:pic>
        <p:nvPicPr>
          <p:cNvPr id="7" name="Picture 2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" r="53782" b="66748"/>
          <a:stretch/>
        </p:blipFill>
        <p:spPr bwMode="auto">
          <a:xfrm>
            <a:off x="1352549" y="712509"/>
            <a:ext cx="1207291" cy="129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3" t="33085" r="53938" b="33482"/>
          <a:stretch/>
        </p:blipFill>
        <p:spPr bwMode="auto">
          <a:xfrm>
            <a:off x="2748172" y="5931930"/>
            <a:ext cx="1361653" cy="14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 rot="6539084">
            <a:off x="2326027" y="7499158"/>
            <a:ext cx="289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Une année au CE2/blog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1" name="Picture 2" descr="C:\Users\Isabelle\Desktop\Drefféac\FRANCAIS\Grammaire\Matériel pour réussir son entrée en gram\personnage déterminant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435" l="0" r="98182">
                        <a14:foregroundMark x1="29091" y1="35593" x2="29091" y2="35593"/>
                        <a14:foregroundMark x1="60000" y1="35028" x2="60000" y2="35028"/>
                        <a14:foregroundMark x1="69697" y1="32768" x2="69697" y2="32768"/>
                        <a14:foregroundMark x1="33939" y1="36158" x2="33939" y2="36158"/>
                        <a14:foregroundMark x1="38788" y1="32768" x2="38788" y2="32768"/>
                        <a14:foregroundMark x1="62424" y1="85876" x2="62424" y2="858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99" y="738311"/>
            <a:ext cx="1159926" cy="124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Isabelle\Desktop\Drefféac\FRANCAIS\Grammaire\Matériel pour réussir son entrée en gram\personnage  adjectif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7884" l="4286" r="99286">
                        <a14:foregroundMark x1="29286" y1="34921" x2="29286" y2="34921"/>
                        <a14:foregroundMark x1="68571" y1="34921" x2="68571" y2="34921"/>
                        <a14:foregroundMark x1="52143" y1="12698" x2="52143" y2="12698"/>
                        <a14:foregroundMark x1="65000" y1="38624" x2="65000" y2="38624"/>
                        <a14:foregroundMark x1="60714" y1="79894" x2="60714" y2="79894"/>
                        <a14:foregroundMark x1="44286" y1="82540" x2="44286" y2="825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556" y="679580"/>
            <a:ext cx="1076893" cy="145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Isabelle\Desktop\Drefféac\FRANCAIS\Grammaire\Matériel pour réussir son entrée en gram\personnage pps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1143" r="99429">
                        <a14:foregroundMark x1="43429" y1="84574" x2="43429" y2="845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172" y="4593714"/>
            <a:ext cx="1245680" cy="133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5064393">
            <a:off x="1110126" y="5078157"/>
            <a:ext cx="2210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Adapté par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Tnisabelle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22106" y="1306286"/>
            <a:ext cx="3004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KG Red Hands" panose="02000505000000020004" pitchFamily="2" charset="0"/>
              </a:rPr>
              <a:t>Adjectif</a:t>
            </a:r>
            <a:endParaRPr lang="fr-FR" sz="48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2836" y="2556588"/>
            <a:ext cx="34523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Mot qui sert à décrire les noms.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2642223" y="5592987"/>
            <a:ext cx="645129" cy="471224"/>
          </a:xfrm>
          <a:custGeom>
            <a:avLst/>
            <a:gdLst>
              <a:gd name="connsiteX0" fmla="*/ 0 w 605860"/>
              <a:gd name="connsiteY0" fmla="*/ 50488 h 460004"/>
              <a:gd name="connsiteX1" fmla="*/ 0 w 605860"/>
              <a:gd name="connsiteY1" fmla="*/ 50488 h 460004"/>
              <a:gd name="connsiteX2" fmla="*/ 28049 w 605860"/>
              <a:gd name="connsiteY2" fmla="*/ 89757 h 460004"/>
              <a:gd name="connsiteX3" fmla="*/ 33659 w 605860"/>
              <a:gd name="connsiteY3" fmla="*/ 134635 h 460004"/>
              <a:gd name="connsiteX4" fmla="*/ 50488 w 605860"/>
              <a:gd name="connsiteY4" fmla="*/ 173904 h 460004"/>
              <a:gd name="connsiteX5" fmla="*/ 56098 w 605860"/>
              <a:gd name="connsiteY5" fmla="*/ 196343 h 460004"/>
              <a:gd name="connsiteX6" fmla="*/ 61708 w 605860"/>
              <a:gd name="connsiteY6" fmla="*/ 213173 h 460004"/>
              <a:gd name="connsiteX7" fmla="*/ 72928 w 605860"/>
              <a:gd name="connsiteY7" fmla="*/ 302930 h 460004"/>
              <a:gd name="connsiteX8" fmla="*/ 84147 w 605860"/>
              <a:gd name="connsiteY8" fmla="*/ 392687 h 460004"/>
              <a:gd name="connsiteX9" fmla="*/ 89757 w 605860"/>
              <a:gd name="connsiteY9" fmla="*/ 420736 h 460004"/>
              <a:gd name="connsiteX10" fmla="*/ 140245 w 605860"/>
              <a:gd name="connsiteY10" fmla="*/ 448785 h 460004"/>
              <a:gd name="connsiteX11" fmla="*/ 157075 w 605860"/>
              <a:gd name="connsiteY11" fmla="*/ 454395 h 460004"/>
              <a:gd name="connsiteX12" fmla="*/ 173904 w 605860"/>
              <a:gd name="connsiteY12" fmla="*/ 460004 h 460004"/>
              <a:gd name="connsiteX13" fmla="*/ 274881 w 605860"/>
              <a:gd name="connsiteY13" fmla="*/ 448785 h 460004"/>
              <a:gd name="connsiteX14" fmla="*/ 319760 w 605860"/>
              <a:gd name="connsiteY14" fmla="*/ 437565 h 460004"/>
              <a:gd name="connsiteX15" fmla="*/ 364638 w 605860"/>
              <a:gd name="connsiteY15" fmla="*/ 403906 h 460004"/>
              <a:gd name="connsiteX16" fmla="*/ 381468 w 605860"/>
              <a:gd name="connsiteY16" fmla="*/ 392687 h 460004"/>
              <a:gd name="connsiteX17" fmla="*/ 398297 w 605860"/>
              <a:gd name="connsiteY17" fmla="*/ 387077 h 460004"/>
              <a:gd name="connsiteX18" fmla="*/ 420736 w 605860"/>
              <a:gd name="connsiteY18" fmla="*/ 359028 h 460004"/>
              <a:gd name="connsiteX19" fmla="*/ 431956 w 605860"/>
              <a:gd name="connsiteY19" fmla="*/ 342198 h 460004"/>
              <a:gd name="connsiteX20" fmla="*/ 448785 w 605860"/>
              <a:gd name="connsiteY20" fmla="*/ 330979 h 460004"/>
              <a:gd name="connsiteX21" fmla="*/ 499274 w 605860"/>
              <a:gd name="connsiteY21" fmla="*/ 280490 h 460004"/>
              <a:gd name="connsiteX22" fmla="*/ 516103 w 605860"/>
              <a:gd name="connsiteY22" fmla="*/ 263661 h 460004"/>
              <a:gd name="connsiteX23" fmla="*/ 532933 w 605860"/>
              <a:gd name="connsiteY23" fmla="*/ 252441 h 460004"/>
              <a:gd name="connsiteX24" fmla="*/ 560982 w 605860"/>
              <a:gd name="connsiteY24" fmla="*/ 218782 h 460004"/>
              <a:gd name="connsiteX25" fmla="*/ 589031 w 605860"/>
              <a:gd name="connsiteY25" fmla="*/ 173904 h 460004"/>
              <a:gd name="connsiteX26" fmla="*/ 605860 w 605860"/>
              <a:gd name="connsiteY26" fmla="*/ 134635 h 460004"/>
              <a:gd name="connsiteX27" fmla="*/ 594641 w 605860"/>
              <a:gd name="connsiteY27" fmla="*/ 67317 h 460004"/>
              <a:gd name="connsiteX28" fmla="*/ 544152 w 605860"/>
              <a:gd name="connsiteY28" fmla="*/ 39268 h 460004"/>
              <a:gd name="connsiteX29" fmla="*/ 521713 w 605860"/>
              <a:gd name="connsiteY29" fmla="*/ 33658 h 460004"/>
              <a:gd name="connsiteX30" fmla="*/ 504883 w 605860"/>
              <a:gd name="connsiteY30" fmla="*/ 22439 h 460004"/>
              <a:gd name="connsiteX31" fmla="*/ 471225 w 605860"/>
              <a:gd name="connsiteY31" fmla="*/ 11219 h 460004"/>
              <a:gd name="connsiteX32" fmla="*/ 454395 w 605860"/>
              <a:gd name="connsiteY32" fmla="*/ 5609 h 460004"/>
              <a:gd name="connsiteX33" fmla="*/ 403907 w 605860"/>
              <a:gd name="connsiteY33" fmla="*/ 0 h 460004"/>
              <a:gd name="connsiteX34" fmla="*/ 112196 w 605860"/>
              <a:gd name="connsiteY34" fmla="*/ 5609 h 460004"/>
              <a:gd name="connsiteX35" fmla="*/ 78537 w 605860"/>
              <a:gd name="connsiteY35" fmla="*/ 16829 h 460004"/>
              <a:gd name="connsiteX36" fmla="*/ 0 w 605860"/>
              <a:gd name="connsiteY36" fmla="*/ 50488 h 4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860" h="460004">
                <a:moveTo>
                  <a:pt x="0" y="50488"/>
                </a:moveTo>
                <a:lnTo>
                  <a:pt x="0" y="50488"/>
                </a:lnTo>
                <a:cubicBezTo>
                  <a:pt x="9350" y="63578"/>
                  <a:pt x="22075" y="74822"/>
                  <a:pt x="28049" y="89757"/>
                </a:cubicBezTo>
                <a:cubicBezTo>
                  <a:pt x="33648" y="103754"/>
                  <a:pt x="31180" y="119764"/>
                  <a:pt x="33659" y="134635"/>
                </a:cubicBezTo>
                <a:cubicBezTo>
                  <a:pt x="37684" y="158784"/>
                  <a:pt x="37809" y="154883"/>
                  <a:pt x="50488" y="173904"/>
                </a:cubicBezTo>
                <a:cubicBezTo>
                  <a:pt x="52358" y="181384"/>
                  <a:pt x="53980" y="188930"/>
                  <a:pt x="56098" y="196343"/>
                </a:cubicBezTo>
                <a:cubicBezTo>
                  <a:pt x="57723" y="202029"/>
                  <a:pt x="60926" y="207311"/>
                  <a:pt x="61708" y="213173"/>
                </a:cubicBezTo>
                <a:cubicBezTo>
                  <a:pt x="75995" y="320319"/>
                  <a:pt x="59105" y="247638"/>
                  <a:pt x="72928" y="302930"/>
                </a:cubicBezTo>
                <a:cubicBezTo>
                  <a:pt x="81332" y="403789"/>
                  <a:pt x="72338" y="339548"/>
                  <a:pt x="84147" y="392687"/>
                </a:cubicBezTo>
                <a:cubicBezTo>
                  <a:pt x="86215" y="401995"/>
                  <a:pt x="85493" y="412208"/>
                  <a:pt x="89757" y="420736"/>
                </a:cubicBezTo>
                <a:cubicBezTo>
                  <a:pt x="99833" y="440888"/>
                  <a:pt x="121594" y="442568"/>
                  <a:pt x="140245" y="448785"/>
                </a:cubicBezTo>
                <a:lnTo>
                  <a:pt x="157075" y="454395"/>
                </a:lnTo>
                <a:lnTo>
                  <a:pt x="173904" y="460004"/>
                </a:lnTo>
                <a:cubicBezTo>
                  <a:pt x="229771" y="455707"/>
                  <a:pt x="233314" y="458378"/>
                  <a:pt x="274881" y="448785"/>
                </a:cubicBezTo>
                <a:cubicBezTo>
                  <a:pt x="289906" y="445318"/>
                  <a:pt x="319760" y="437565"/>
                  <a:pt x="319760" y="437565"/>
                </a:cubicBezTo>
                <a:cubicBezTo>
                  <a:pt x="334719" y="426345"/>
                  <a:pt x="349079" y="414278"/>
                  <a:pt x="364638" y="403906"/>
                </a:cubicBezTo>
                <a:cubicBezTo>
                  <a:pt x="370248" y="400166"/>
                  <a:pt x="375438" y="395702"/>
                  <a:pt x="381468" y="392687"/>
                </a:cubicBezTo>
                <a:cubicBezTo>
                  <a:pt x="386757" y="390043"/>
                  <a:pt x="392687" y="388947"/>
                  <a:pt x="398297" y="387077"/>
                </a:cubicBezTo>
                <a:cubicBezTo>
                  <a:pt x="409219" y="354312"/>
                  <a:pt x="395362" y="384402"/>
                  <a:pt x="420736" y="359028"/>
                </a:cubicBezTo>
                <a:cubicBezTo>
                  <a:pt x="425504" y="354260"/>
                  <a:pt x="427188" y="346966"/>
                  <a:pt x="431956" y="342198"/>
                </a:cubicBezTo>
                <a:cubicBezTo>
                  <a:pt x="436723" y="337431"/>
                  <a:pt x="443746" y="335458"/>
                  <a:pt x="448785" y="330979"/>
                </a:cubicBezTo>
                <a:lnTo>
                  <a:pt x="499274" y="280490"/>
                </a:lnTo>
                <a:cubicBezTo>
                  <a:pt x="504884" y="274880"/>
                  <a:pt x="509502" y="268062"/>
                  <a:pt x="516103" y="263661"/>
                </a:cubicBezTo>
                <a:cubicBezTo>
                  <a:pt x="521713" y="259921"/>
                  <a:pt x="527753" y="256757"/>
                  <a:pt x="532933" y="252441"/>
                </a:cubicBezTo>
                <a:cubicBezTo>
                  <a:pt x="551421" y="237035"/>
                  <a:pt x="548004" y="236952"/>
                  <a:pt x="560982" y="218782"/>
                </a:cubicBezTo>
                <a:cubicBezTo>
                  <a:pt x="578238" y="194623"/>
                  <a:pt x="577735" y="200260"/>
                  <a:pt x="589031" y="173904"/>
                </a:cubicBezTo>
                <a:cubicBezTo>
                  <a:pt x="613803" y="116104"/>
                  <a:pt x="568638" y="209082"/>
                  <a:pt x="605860" y="134635"/>
                </a:cubicBezTo>
                <a:cubicBezTo>
                  <a:pt x="602120" y="112196"/>
                  <a:pt x="604814" y="87664"/>
                  <a:pt x="594641" y="67317"/>
                </a:cubicBezTo>
                <a:cubicBezTo>
                  <a:pt x="587944" y="53923"/>
                  <a:pt x="559792" y="43737"/>
                  <a:pt x="544152" y="39268"/>
                </a:cubicBezTo>
                <a:cubicBezTo>
                  <a:pt x="536739" y="37150"/>
                  <a:pt x="529193" y="35528"/>
                  <a:pt x="521713" y="33658"/>
                </a:cubicBezTo>
                <a:cubicBezTo>
                  <a:pt x="516103" y="29918"/>
                  <a:pt x="511044" y="25177"/>
                  <a:pt x="504883" y="22439"/>
                </a:cubicBezTo>
                <a:cubicBezTo>
                  <a:pt x="494076" y="17636"/>
                  <a:pt x="482444" y="14959"/>
                  <a:pt x="471225" y="11219"/>
                </a:cubicBezTo>
                <a:cubicBezTo>
                  <a:pt x="465615" y="9349"/>
                  <a:pt x="460272" y="6262"/>
                  <a:pt x="454395" y="5609"/>
                </a:cubicBezTo>
                <a:lnTo>
                  <a:pt x="403907" y="0"/>
                </a:lnTo>
                <a:cubicBezTo>
                  <a:pt x="306670" y="1870"/>
                  <a:pt x="209321" y="585"/>
                  <a:pt x="112196" y="5609"/>
                </a:cubicBezTo>
                <a:cubicBezTo>
                  <a:pt x="100385" y="6220"/>
                  <a:pt x="90082" y="14263"/>
                  <a:pt x="78537" y="16829"/>
                </a:cubicBezTo>
                <a:cubicBezTo>
                  <a:pt x="22573" y="29266"/>
                  <a:pt x="13090" y="44878"/>
                  <a:pt x="0" y="504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3932481" y="5643475"/>
            <a:ext cx="231994" cy="179514"/>
          </a:xfrm>
          <a:custGeom>
            <a:avLst/>
            <a:gdLst>
              <a:gd name="connsiteX0" fmla="*/ 0 w 231994"/>
              <a:gd name="connsiteY0" fmla="*/ 0 h 179514"/>
              <a:gd name="connsiteX1" fmla="*/ 0 w 231994"/>
              <a:gd name="connsiteY1" fmla="*/ 0 h 179514"/>
              <a:gd name="connsiteX2" fmla="*/ 213173 w 231994"/>
              <a:gd name="connsiteY2" fmla="*/ 5610 h 179514"/>
              <a:gd name="connsiteX3" fmla="*/ 224393 w 231994"/>
              <a:gd name="connsiteY3" fmla="*/ 67318 h 179514"/>
              <a:gd name="connsiteX4" fmla="*/ 213173 w 231994"/>
              <a:gd name="connsiteY4" fmla="*/ 100977 h 179514"/>
              <a:gd name="connsiteX5" fmla="*/ 207563 w 231994"/>
              <a:gd name="connsiteY5" fmla="*/ 117806 h 179514"/>
              <a:gd name="connsiteX6" fmla="*/ 190734 w 231994"/>
              <a:gd name="connsiteY6" fmla="*/ 134635 h 179514"/>
              <a:gd name="connsiteX7" fmla="*/ 185124 w 231994"/>
              <a:gd name="connsiteY7" fmla="*/ 151465 h 179514"/>
              <a:gd name="connsiteX8" fmla="*/ 151465 w 231994"/>
              <a:gd name="connsiteY8" fmla="*/ 162685 h 179514"/>
              <a:gd name="connsiteX9" fmla="*/ 106586 w 231994"/>
              <a:gd name="connsiteY9" fmla="*/ 179514 h 179514"/>
              <a:gd name="connsiteX10" fmla="*/ 61708 w 231994"/>
              <a:gd name="connsiteY10" fmla="*/ 173904 h 179514"/>
              <a:gd name="connsiteX11" fmla="*/ 44879 w 231994"/>
              <a:gd name="connsiteY11" fmla="*/ 123416 h 179514"/>
              <a:gd name="connsiteX12" fmla="*/ 39269 w 231994"/>
              <a:gd name="connsiteY12" fmla="*/ 33659 h 179514"/>
              <a:gd name="connsiteX13" fmla="*/ 33659 w 231994"/>
              <a:gd name="connsiteY13" fmla="*/ 16829 h 179514"/>
              <a:gd name="connsiteX14" fmla="*/ 0 w 231994"/>
              <a:gd name="connsiteY14" fmla="*/ 0 h 17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1994" h="179514">
                <a:moveTo>
                  <a:pt x="0" y="0"/>
                </a:moveTo>
                <a:lnTo>
                  <a:pt x="0" y="0"/>
                </a:lnTo>
                <a:cubicBezTo>
                  <a:pt x="71058" y="1870"/>
                  <a:pt x="142280" y="423"/>
                  <a:pt x="213173" y="5610"/>
                </a:cubicBezTo>
                <a:cubicBezTo>
                  <a:pt x="245713" y="7991"/>
                  <a:pt x="226673" y="55917"/>
                  <a:pt x="224393" y="67318"/>
                </a:cubicBezTo>
                <a:cubicBezTo>
                  <a:pt x="222074" y="78915"/>
                  <a:pt x="216913" y="89757"/>
                  <a:pt x="213173" y="100977"/>
                </a:cubicBezTo>
                <a:cubicBezTo>
                  <a:pt x="211303" y="106587"/>
                  <a:pt x="211744" y="113625"/>
                  <a:pt x="207563" y="117806"/>
                </a:cubicBezTo>
                <a:lnTo>
                  <a:pt x="190734" y="134635"/>
                </a:lnTo>
                <a:cubicBezTo>
                  <a:pt x="188864" y="140245"/>
                  <a:pt x="189936" y="148028"/>
                  <a:pt x="185124" y="151465"/>
                </a:cubicBezTo>
                <a:cubicBezTo>
                  <a:pt x="175500" y="158339"/>
                  <a:pt x="162685" y="158945"/>
                  <a:pt x="151465" y="162685"/>
                </a:cubicBezTo>
                <a:cubicBezTo>
                  <a:pt x="125069" y="171483"/>
                  <a:pt x="140148" y="166089"/>
                  <a:pt x="106586" y="179514"/>
                </a:cubicBezTo>
                <a:cubicBezTo>
                  <a:pt x="91627" y="177644"/>
                  <a:pt x="75706" y="179503"/>
                  <a:pt x="61708" y="173904"/>
                </a:cubicBezTo>
                <a:cubicBezTo>
                  <a:pt x="47621" y="168269"/>
                  <a:pt x="45789" y="128874"/>
                  <a:pt x="44879" y="123416"/>
                </a:cubicBezTo>
                <a:cubicBezTo>
                  <a:pt x="43009" y="93497"/>
                  <a:pt x="42407" y="63472"/>
                  <a:pt x="39269" y="33659"/>
                </a:cubicBezTo>
                <a:cubicBezTo>
                  <a:pt x="38650" y="27778"/>
                  <a:pt x="36304" y="22118"/>
                  <a:pt x="33659" y="16829"/>
                </a:cubicBezTo>
                <a:cubicBezTo>
                  <a:pt x="30644" y="10799"/>
                  <a:pt x="5610" y="280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 descr="C:\Users\Isabelle\Desktop\Drefféac\FRANCAIS\Grammaire\Matériel pour réussir son entrée en gram\personnage  adjectif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84" l="4286" r="99286">
                        <a14:foregroundMark x1="29286" y1="34921" x2="29286" y2="34921"/>
                        <a14:foregroundMark x1="68571" y1="34921" x2="68571" y2="34921"/>
                        <a14:foregroundMark x1="52143" y1="12698" x2="52143" y2="12698"/>
                        <a14:foregroundMark x1="65000" y1="38624" x2="65000" y2="38624"/>
                        <a14:foregroundMark x1="60714" y1="79894" x2="60714" y2="79894"/>
                        <a14:foregroundMark x1="44286" y1="82540" x2="44286" y2="825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003" y="4628449"/>
            <a:ext cx="1778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99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22106" y="1306286"/>
            <a:ext cx="3004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KG Red Hands" panose="02000505000000020004" pitchFamily="2" charset="0"/>
              </a:rPr>
              <a:t>Adjectif</a:t>
            </a:r>
            <a:endParaRPr lang="fr-FR" sz="48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5943" y="2332653"/>
            <a:ext cx="3675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Ex</a:t>
            </a:r>
            <a:r>
              <a:rPr lang="fr-FR" sz="3600" dirty="0">
                <a:latin typeface="Comic Sans MS" panose="030F0702030302020204" pitchFamily="66" charset="0"/>
              </a:rPr>
              <a:t> : </a:t>
            </a:r>
            <a:r>
              <a:rPr lang="fr-FR" sz="3600" dirty="0" smtClean="0">
                <a:latin typeface="Comic Sans MS" panose="030F0702030302020204" pitchFamily="66" charset="0"/>
              </a:rPr>
              <a:t>intelligent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solide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rouge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beau …</a:t>
            </a:r>
          </a:p>
        </p:txBody>
      </p:sp>
      <p:sp>
        <p:nvSpPr>
          <p:cNvPr id="9" name="Forme libre 8"/>
          <p:cNvSpPr/>
          <p:nvPr/>
        </p:nvSpPr>
        <p:spPr>
          <a:xfrm>
            <a:off x="2642223" y="5592987"/>
            <a:ext cx="645129" cy="471224"/>
          </a:xfrm>
          <a:custGeom>
            <a:avLst/>
            <a:gdLst>
              <a:gd name="connsiteX0" fmla="*/ 0 w 605860"/>
              <a:gd name="connsiteY0" fmla="*/ 50488 h 460004"/>
              <a:gd name="connsiteX1" fmla="*/ 0 w 605860"/>
              <a:gd name="connsiteY1" fmla="*/ 50488 h 460004"/>
              <a:gd name="connsiteX2" fmla="*/ 28049 w 605860"/>
              <a:gd name="connsiteY2" fmla="*/ 89757 h 460004"/>
              <a:gd name="connsiteX3" fmla="*/ 33659 w 605860"/>
              <a:gd name="connsiteY3" fmla="*/ 134635 h 460004"/>
              <a:gd name="connsiteX4" fmla="*/ 50488 w 605860"/>
              <a:gd name="connsiteY4" fmla="*/ 173904 h 460004"/>
              <a:gd name="connsiteX5" fmla="*/ 56098 w 605860"/>
              <a:gd name="connsiteY5" fmla="*/ 196343 h 460004"/>
              <a:gd name="connsiteX6" fmla="*/ 61708 w 605860"/>
              <a:gd name="connsiteY6" fmla="*/ 213173 h 460004"/>
              <a:gd name="connsiteX7" fmla="*/ 72928 w 605860"/>
              <a:gd name="connsiteY7" fmla="*/ 302930 h 460004"/>
              <a:gd name="connsiteX8" fmla="*/ 84147 w 605860"/>
              <a:gd name="connsiteY8" fmla="*/ 392687 h 460004"/>
              <a:gd name="connsiteX9" fmla="*/ 89757 w 605860"/>
              <a:gd name="connsiteY9" fmla="*/ 420736 h 460004"/>
              <a:gd name="connsiteX10" fmla="*/ 140245 w 605860"/>
              <a:gd name="connsiteY10" fmla="*/ 448785 h 460004"/>
              <a:gd name="connsiteX11" fmla="*/ 157075 w 605860"/>
              <a:gd name="connsiteY11" fmla="*/ 454395 h 460004"/>
              <a:gd name="connsiteX12" fmla="*/ 173904 w 605860"/>
              <a:gd name="connsiteY12" fmla="*/ 460004 h 460004"/>
              <a:gd name="connsiteX13" fmla="*/ 274881 w 605860"/>
              <a:gd name="connsiteY13" fmla="*/ 448785 h 460004"/>
              <a:gd name="connsiteX14" fmla="*/ 319760 w 605860"/>
              <a:gd name="connsiteY14" fmla="*/ 437565 h 460004"/>
              <a:gd name="connsiteX15" fmla="*/ 364638 w 605860"/>
              <a:gd name="connsiteY15" fmla="*/ 403906 h 460004"/>
              <a:gd name="connsiteX16" fmla="*/ 381468 w 605860"/>
              <a:gd name="connsiteY16" fmla="*/ 392687 h 460004"/>
              <a:gd name="connsiteX17" fmla="*/ 398297 w 605860"/>
              <a:gd name="connsiteY17" fmla="*/ 387077 h 460004"/>
              <a:gd name="connsiteX18" fmla="*/ 420736 w 605860"/>
              <a:gd name="connsiteY18" fmla="*/ 359028 h 460004"/>
              <a:gd name="connsiteX19" fmla="*/ 431956 w 605860"/>
              <a:gd name="connsiteY19" fmla="*/ 342198 h 460004"/>
              <a:gd name="connsiteX20" fmla="*/ 448785 w 605860"/>
              <a:gd name="connsiteY20" fmla="*/ 330979 h 460004"/>
              <a:gd name="connsiteX21" fmla="*/ 499274 w 605860"/>
              <a:gd name="connsiteY21" fmla="*/ 280490 h 460004"/>
              <a:gd name="connsiteX22" fmla="*/ 516103 w 605860"/>
              <a:gd name="connsiteY22" fmla="*/ 263661 h 460004"/>
              <a:gd name="connsiteX23" fmla="*/ 532933 w 605860"/>
              <a:gd name="connsiteY23" fmla="*/ 252441 h 460004"/>
              <a:gd name="connsiteX24" fmla="*/ 560982 w 605860"/>
              <a:gd name="connsiteY24" fmla="*/ 218782 h 460004"/>
              <a:gd name="connsiteX25" fmla="*/ 589031 w 605860"/>
              <a:gd name="connsiteY25" fmla="*/ 173904 h 460004"/>
              <a:gd name="connsiteX26" fmla="*/ 605860 w 605860"/>
              <a:gd name="connsiteY26" fmla="*/ 134635 h 460004"/>
              <a:gd name="connsiteX27" fmla="*/ 594641 w 605860"/>
              <a:gd name="connsiteY27" fmla="*/ 67317 h 460004"/>
              <a:gd name="connsiteX28" fmla="*/ 544152 w 605860"/>
              <a:gd name="connsiteY28" fmla="*/ 39268 h 460004"/>
              <a:gd name="connsiteX29" fmla="*/ 521713 w 605860"/>
              <a:gd name="connsiteY29" fmla="*/ 33658 h 460004"/>
              <a:gd name="connsiteX30" fmla="*/ 504883 w 605860"/>
              <a:gd name="connsiteY30" fmla="*/ 22439 h 460004"/>
              <a:gd name="connsiteX31" fmla="*/ 471225 w 605860"/>
              <a:gd name="connsiteY31" fmla="*/ 11219 h 460004"/>
              <a:gd name="connsiteX32" fmla="*/ 454395 w 605860"/>
              <a:gd name="connsiteY32" fmla="*/ 5609 h 460004"/>
              <a:gd name="connsiteX33" fmla="*/ 403907 w 605860"/>
              <a:gd name="connsiteY33" fmla="*/ 0 h 460004"/>
              <a:gd name="connsiteX34" fmla="*/ 112196 w 605860"/>
              <a:gd name="connsiteY34" fmla="*/ 5609 h 460004"/>
              <a:gd name="connsiteX35" fmla="*/ 78537 w 605860"/>
              <a:gd name="connsiteY35" fmla="*/ 16829 h 460004"/>
              <a:gd name="connsiteX36" fmla="*/ 0 w 605860"/>
              <a:gd name="connsiteY36" fmla="*/ 50488 h 4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860" h="460004">
                <a:moveTo>
                  <a:pt x="0" y="50488"/>
                </a:moveTo>
                <a:lnTo>
                  <a:pt x="0" y="50488"/>
                </a:lnTo>
                <a:cubicBezTo>
                  <a:pt x="9350" y="63578"/>
                  <a:pt x="22075" y="74822"/>
                  <a:pt x="28049" y="89757"/>
                </a:cubicBezTo>
                <a:cubicBezTo>
                  <a:pt x="33648" y="103754"/>
                  <a:pt x="31180" y="119764"/>
                  <a:pt x="33659" y="134635"/>
                </a:cubicBezTo>
                <a:cubicBezTo>
                  <a:pt x="37684" y="158784"/>
                  <a:pt x="37809" y="154883"/>
                  <a:pt x="50488" y="173904"/>
                </a:cubicBezTo>
                <a:cubicBezTo>
                  <a:pt x="52358" y="181384"/>
                  <a:pt x="53980" y="188930"/>
                  <a:pt x="56098" y="196343"/>
                </a:cubicBezTo>
                <a:cubicBezTo>
                  <a:pt x="57723" y="202029"/>
                  <a:pt x="60926" y="207311"/>
                  <a:pt x="61708" y="213173"/>
                </a:cubicBezTo>
                <a:cubicBezTo>
                  <a:pt x="75995" y="320319"/>
                  <a:pt x="59105" y="247638"/>
                  <a:pt x="72928" y="302930"/>
                </a:cubicBezTo>
                <a:cubicBezTo>
                  <a:pt x="81332" y="403789"/>
                  <a:pt x="72338" y="339548"/>
                  <a:pt x="84147" y="392687"/>
                </a:cubicBezTo>
                <a:cubicBezTo>
                  <a:pt x="86215" y="401995"/>
                  <a:pt x="85493" y="412208"/>
                  <a:pt x="89757" y="420736"/>
                </a:cubicBezTo>
                <a:cubicBezTo>
                  <a:pt x="99833" y="440888"/>
                  <a:pt x="121594" y="442568"/>
                  <a:pt x="140245" y="448785"/>
                </a:cubicBezTo>
                <a:lnTo>
                  <a:pt x="157075" y="454395"/>
                </a:lnTo>
                <a:lnTo>
                  <a:pt x="173904" y="460004"/>
                </a:lnTo>
                <a:cubicBezTo>
                  <a:pt x="229771" y="455707"/>
                  <a:pt x="233314" y="458378"/>
                  <a:pt x="274881" y="448785"/>
                </a:cubicBezTo>
                <a:cubicBezTo>
                  <a:pt x="289906" y="445318"/>
                  <a:pt x="319760" y="437565"/>
                  <a:pt x="319760" y="437565"/>
                </a:cubicBezTo>
                <a:cubicBezTo>
                  <a:pt x="334719" y="426345"/>
                  <a:pt x="349079" y="414278"/>
                  <a:pt x="364638" y="403906"/>
                </a:cubicBezTo>
                <a:cubicBezTo>
                  <a:pt x="370248" y="400166"/>
                  <a:pt x="375438" y="395702"/>
                  <a:pt x="381468" y="392687"/>
                </a:cubicBezTo>
                <a:cubicBezTo>
                  <a:pt x="386757" y="390043"/>
                  <a:pt x="392687" y="388947"/>
                  <a:pt x="398297" y="387077"/>
                </a:cubicBezTo>
                <a:cubicBezTo>
                  <a:pt x="409219" y="354312"/>
                  <a:pt x="395362" y="384402"/>
                  <a:pt x="420736" y="359028"/>
                </a:cubicBezTo>
                <a:cubicBezTo>
                  <a:pt x="425504" y="354260"/>
                  <a:pt x="427188" y="346966"/>
                  <a:pt x="431956" y="342198"/>
                </a:cubicBezTo>
                <a:cubicBezTo>
                  <a:pt x="436723" y="337431"/>
                  <a:pt x="443746" y="335458"/>
                  <a:pt x="448785" y="330979"/>
                </a:cubicBezTo>
                <a:lnTo>
                  <a:pt x="499274" y="280490"/>
                </a:lnTo>
                <a:cubicBezTo>
                  <a:pt x="504884" y="274880"/>
                  <a:pt x="509502" y="268062"/>
                  <a:pt x="516103" y="263661"/>
                </a:cubicBezTo>
                <a:cubicBezTo>
                  <a:pt x="521713" y="259921"/>
                  <a:pt x="527753" y="256757"/>
                  <a:pt x="532933" y="252441"/>
                </a:cubicBezTo>
                <a:cubicBezTo>
                  <a:pt x="551421" y="237035"/>
                  <a:pt x="548004" y="236952"/>
                  <a:pt x="560982" y="218782"/>
                </a:cubicBezTo>
                <a:cubicBezTo>
                  <a:pt x="578238" y="194623"/>
                  <a:pt x="577735" y="200260"/>
                  <a:pt x="589031" y="173904"/>
                </a:cubicBezTo>
                <a:cubicBezTo>
                  <a:pt x="613803" y="116104"/>
                  <a:pt x="568638" y="209082"/>
                  <a:pt x="605860" y="134635"/>
                </a:cubicBezTo>
                <a:cubicBezTo>
                  <a:pt x="602120" y="112196"/>
                  <a:pt x="604814" y="87664"/>
                  <a:pt x="594641" y="67317"/>
                </a:cubicBezTo>
                <a:cubicBezTo>
                  <a:pt x="587944" y="53923"/>
                  <a:pt x="559792" y="43737"/>
                  <a:pt x="544152" y="39268"/>
                </a:cubicBezTo>
                <a:cubicBezTo>
                  <a:pt x="536739" y="37150"/>
                  <a:pt x="529193" y="35528"/>
                  <a:pt x="521713" y="33658"/>
                </a:cubicBezTo>
                <a:cubicBezTo>
                  <a:pt x="516103" y="29918"/>
                  <a:pt x="511044" y="25177"/>
                  <a:pt x="504883" y="22439"/>
                </a:cubicBezTo>
                <a:cubicBezTo>
                  <a:pt x="494076" y="17636"/>
                  <a:pt x="482444" y="14959"/>
                  <a:pt x="471225" y="11219"/>
                </a:cubicBezTo>
                <a:cubicBezTo>
                  <a:pt x="465615" y="9349"/>
                  <a:pt x="460272" y="6262"/>
                  <a:pt x="454395" y="5609"/>
                </a:cubicBezTo>
                <a:lnTo>
                  <a:pt x="403907" y="0"/>
                </a:lnTo>
                <a:cubicBezTo>
                  <a:pt x="306670" y="1870"/>
                  <a:pt x="209321" y="585"/>
                  <a:pt x="112196" y="5609"/>
                </a:cubicBezTo>
                <a:cubicBezTo>
                  <a:pt x="100385" y="6220"/>
                  <a:pt x="90082" y="14263"/>
                  <a:pt x="78537" y="16829"/>
                </a:cubicBezTo>
                <a:cubicBezTo>
                  <a:pt x="22573" y="29266"/>
                  <a:pt x="13090" y="44878"/>
                  <a:pt x="0" y="504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3932481" y="5643475"/>
            <a:ext cx="231994" cy="179514"/>
          </a:xfrm>
          <a:custGeom>
            <a:avLst/>
            <a:gdLst>
              <a:gd name="connsiteX0" fmla="*/ 0 w 231994"/>
              <a:gd name="connsiteY0" fmla="*/ 0 h 179514"/>
              <a:gd name="connsiteX1" fmla="*/ 0 w 231994"/>
              <a:gd name="connsiteY1" fmla="*/ 0 h 179514"/>
              <a:gd name="connsiteX2" fmla="*/ 213173 w 231994"/>
              <a:gd name="connsiteY2" fmla="*/ 5610 h 179514"/>
              <a:gd name="connsiteX3" fmla="*/ 224393 w 231994"/>
              <a:gd name="connsiteY3" fmla="*/ 67318 h 179514"/>
              <a:gd name="connsiteX4" fmla="*/ 213173 w 231994"/>
              <a:gd name="connsiteY4" fmla="*/ 100977 h 179514"/>
              <a:gd name="connsiteX5" fmla="*/ 207563 w 231994"/>
              <a:gd name="connsiteY5" fmla="*/ 117806 h 179514"/>
              <a:gd name="connsiteX6" fmla="*/ 190734 w 231994"/>
              <a:gd name="connsiteY6" fmla="*/ 134635 h 179514"/>
              <a:gd name="connsiteX7" fmla="*/ 185124 w 231994"/>
              <a:gd name="connsiteY7" fmla="*/ 151465 h 179514"/>
              <a:gd name="connsiteX8" fmla="*/ 151465 w 231994"/>
              <a:gd name="connsiteY8" fmla="*/ 162685 h 179514"/>
              <a:gd name="connsiteX9" fmla="*/ 106586 w 231994"/>
              <a:gd name="connsiteY9" fmla="*/ 179514 h 179514"/>
              <a:gd name="connsiteX10" fmla="*/ 61708 w 231994"/>
              <a:gd name="connsiteY10" fmla="*/ 173904 h 179514"/>
              <a:gd name="connsiteX11" fmla="*/ 44879 w 231994"/>
              <a:gd name="connsiteY11" fmla="*/ 123416 h 179514"/>
              <a:gd name="connsiteX12" fmla="*/ 39269 w 231994"/>
              <a:gd name="connsiteY12" fmla="*/ 33659 h 179514"/>
              <a:gd name="connsiteX13" fmla="*/ 33659 w 231994"/>
              <a:gd name="connsiteY13" fmla="*/ 16829 h 179514"/>
              <a:gd name="connsiteX14" fmla="*/ 0 w 231994"/>
              <a:gd name="connsiteY14" fmla="*/ 0 h 17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1994" h="179514">
                <a:moveTo>
                  <a:pt x="0" y="0"/>
                </a:moveTo>
                <a:lnTo>
                  <a:pt x="0" y="0"/>
                </a:lnTo>
                <a:cubicBezTo>
                  <a:pt x="71058" y="1870"/>
                  <a:pt x="142280" y="423"/>
                  <a:pt x="213173" y="5610"/>
                </a:cubicBezTo>
                <a:cubicBezTo>
                  <a:pt x="245713" y="7991"/>
                  <a:pt x="226673" y="55917"/>
                  <a:pt x="224393" y="67318"/>
                </a:cubicBezTo>
                <a:cubicBezTo>
                  <a:pt x="222074" y="78915"/>
                  <a:pt x="216913" y="89757"/>
                  <a:pt x="213173" y="100977"/>
                </a:cubicBezTo>
                <a:cubicBezTo>
                  <a:pt x="211303" y="106587"/>
                  <a:pt x="211744" y="113625"/>
                  <a:pt x="207563" y="117806"/>
                </a:cubicBezTo>
                <a:lnTo>
                  <a:pt x="190734" y="134635"/>
                </a:lnTo>
                <a:cubicBezTo>
                  <a:pt x="188864" y="140245"/>
                  <a:pt x="189936" y="148028"/>
                  <a:pt x="185124" y="151465"/>
                </a:cubicBezTo>
                <a:cubicBezTo>
                  <a:pt x="175500" y="158339"/>
                  <a:pt x="162685" y="158945"/>
                  <a:pt x="151465" y="162685"/>
                </a:cubicBezTo>
                <a:cubicBezTo>
                  <a:pt x="125069" y="171483"/>
                  <a:pt x="140148" y="166089"/>
                  <a:pt x="106586" y="179514"/>
                </a:cubicBezTo>
                <a:cubicBezTo>
                  <a:pt x="91627" y="177644"/>
                  <a:pt x="75706" y="179503"/>
                  <a:pt x="61708" y="173904"/>
                </a:cubicBezTo>
                <a:cubicBezTo>
                  <a:pt x="47621" y="168269"/>
                  <a:pt x="45789" y="128874"/>
                  <a:pt x="44879" y="123416"/>
                </a:cubicBezTo>
                <a:cubicBezTo>
                  <a:pt x="43009" y="93497"/>
                  <a:pt x="42407" y="63472"/>
                  <a:pt x="39269" y="33659"/>
                </a:cubicBezTo>
                <a:cubicBezTo>
                  <a:pt x="38650" y="27778"/>
                  <a:pt x="36304" y="22118"/>
                  <a:pt x="33659" y="16829"/>
                </a:cubicBezTo>
                <a:cubicBezTo>
                  <a:pt x="30644" y="10799"/>
                  <a:pt x="5610" y="280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 descr="C:\Users\Isabelle\Desktop\Drefféac\FRANCAIS\Grammaire\Matériel pour réussir son entrée en gram\personnage  adjectif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84" l="4286" r="99286">
                        <a14:foregroundMark x1="29286" y1="34921" x2="29286" y2="34921"/>
                        <a14:foregroundMark x1="68571" y1="34921" x2="68571" y2="34921"/>
                        <a14:foregroundMark x1="52143" y1="12698" x2="52143" y2="12698"/>
                        <a14:foregroundMark x1="65000" y1="38624" x2="65000" y2="38624"/>
                        <a14:foregroundMark x1="60714" y1="79894" x2="60714" y2="79894"/>
                        <a14:foregroundMark x1="44286" y1="82540" x2="44286" y2="825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003" y="4628449"/>
            <a:ext cx="1778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89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02836" y="2556588"/>
            <a:ext cx="34523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Comic Sans MS" panose="030F0702030302020204" pitchFamily="66" charset="0"/>
              </a:rPr>
              <a:t>Mot </a:t>
            </a:r>
            <a:r>
              <a:rPr lang="fr-FR" sz="3600" dirty="0">
                <a:latin typeface="Comic Sans MS" panose="030F0702030302020204" pitchFamily="66" charset="0"/>
              </a:rPr>
              <a:t>invariable </a:t>
            </a:r>
            <a:r>
              <a:rPr lang="fr-FR" sz="2800" dirty="0">
                <a:latin typeface="Comic Sans MS" panose="030F0702030302020204" pitchFamily="66" charset="0"/>
              </a:rPr>
              <a:t>qui sert à </a:t>
            </a:r>
            <a:r>
              <a:rPr lang="fr-FR" sz="3200" dirty="0">
                <a:latin typeface="Comic Sans MS" panose="030F0702030302020204" pitchFamily="66" charset="0"/>
              </a:rPr>
              <a:t>introduire </a:t>
            </a:r>
            <a:r>
              <a:rPr lang="fr-FR" sz="3200" dirty="0">
                <a:latin typeface="Comic Sans MS" panose="030F0702030302020204" pitchFamily="66" charset="0"/>
              </a:rPr>
              <a:t>un complément.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2642223" y="5592987"/>
            <a:ext cx="645129" cy="471224"/>
          </a:xfrm>
          <a:custGeom>
            <a:avLst/>
            <a:gdLst>
              <a:gd name="connsiteX0" fmla="*/ 0 w 605860"/>
              <a:gd name="connsiteY0" fmla="*/ 50488 h 460004"/>
              <a:gd name="connsiteX1" fmla="*/ 0 w 605860"/>
              <a:gd name="connsiteY1" fmla="*/ 50488 h 460004"/>
              <a:gd name="connsiteX2" fmla="*/ 28049 w 605860"/>
              <a:gd name="connsiteY2" fmla="*/ 89757 h 460004"/>
              <a:gd name="connsiteX3" fmla="*/ 33659 w 605860"/>
              <a:gd name="connsiteY3" fmla="*/ 134635 h 460004"/>
              <a:gd name="connsiteX4" fmla="*/ 50488 w 605860"/>
              <a:gd name="connsiteY4" fmla="*/ 173904 h 460004"/>
              <a:gd name="connsiteX5" fmla="*/ 56098 w 605860"/>
              <a:gd name="connsiteY5" fmla="*/ 196343 h 460004"/>
              <a:gd name="connsiteX6" fmla="*/ 61708 w 605860"/>
              <a:gd name="connsiteY6" fmla="*/ 213173 h 460004"/>
              <a:gd name="connsiteX7" fmla="*/ 72928 w 605860"/>
              <a:gd name="connsiteY7" fmla="*/ 302930 h 460004"/>
              <a:gd name="connsiteX8" fmla="*/ 84147 w 605860"/>
              <a:gd name="connsiteY8" fmla="*/ 392687 h 460004"/>
              <a:gd name="connsiteX9" fmla="*/ 89757 w 605860"/>
              <a:gd name="connsiteY9" fmla="*/ 420736 h 460004"/>
              <a:gd name="connsiteX10" fmla="*/ 140245 w 605860"/>
              <a:gd name="connsiteY10" fmla="*/ 448785 h 460004"/>
              <a:gd name="connsiteX11" fmla="*/ 157075 w 605860"/>
              <a:gd name="connsiteY11" fmla="*/ 454395 h 460004"/>
              <a:gd name="connsiteX12" fmla="*/ 173904 w 605860"/>
              <a:gd name="connsiteY12" fmla="*/ 460004 h 460004"/>
              <a:gd name="connsiteX13" fmla="*/ 274881 w 605860"/>
              <a:gd name="connsiteY13" fmla="*/ 448785 h 460004"/>
              <a:gd name="connsiteX14" fmla="*/ 319760 w 605860"/>
              <a:gd name="connsiteY14" fmla="*/ 437565 h 460004"/>
              <a:gd name="connsiteX15" fmla="*/ 364638 w 605860"/>
              <a:gd name="connsiteY15" fmla="*/ 403906 h 460004"/>
              <a:gd name="connsiteX16" fmla="*/ 381468 w 605860"/>
              <a:gd name="connsiteY16" fmla="*/ 392687 h 460004"/>
              <a:gd name="connsiteX17" fmla="*/ 398297 w 605860"/>
              <a:gd name="connsiteY17" fmla="*/ 387077 h 460004"/>
              <a:gd name="connsiteX18" fmla="*/ 420736 w 605860"/>
              <a:gd name="connsiteY18" fmla="*/ 359028 h 460004"/>
              <a:gd name="connsiteX19" fmla="*/ 431956 w 605860"/>
              <a:gd name="connsiteY19" fmla="*/ 342198 h 460004"/>
              <a:gd name="connsiteX20" fmla="*/ 448785 w 605860"/>
              <a:gd name="connsiteY20" fmla="*/ 330979 h 460004"/>
              <a:gd name="connsiteX21" fmla="*/ 499274 w 605860"/>
              <a:gd name="connsiteY21" fmla="*/ 280490 h 460004"/>
              <a:gd name="connsiteX22" fmla="*/ 516103 w 605860"/>
              <a:gd name="connsiteY22" fmla="*/ 263661 h 460004"/>
              <a:gd name="connsiteX23" fmla="*/ 532933 w 605860"/>
              <a:gd name="connsiteY23" fmla="*/ 252441 h 460004"/>
              <a:gd name="connsiteX24" fmla="*/ 560982 w 605860"/>
              <a:gd name="connsiteY24" fmla="*/ 218782 h 460004"/>
              <a:gd name="connsiteX25" fmla="*/ 589031 w 605860"/>
              <a:gd name="connsiteY25" fmla="*/ 173904 h 460004"/>
              <a:gd name="connsiteX26" fmla="*/ 605860 w 605860"/>
              <a:gd name="connsiteY26" fmla="*/ 134635 h 460004"/>
              <a:gd name="connsiteX27" fmla="*/ 594641 w 605860"/>
              <a:gd name="connsiteY27" fmla="*/ 67317 h 460004"/>
              <a:gd name="connsiteX28" fmla="*/ 544152 w 605860"/>
              <a:gd name="connsiteY28" fmla="*/ 39268 h 460004"/>
              <a:gd name="connsiteX29" fmla="*/ 521713 w 605860"/>
              <a:gd name="connsiteY29" fmla="*/ 33658 h 460004"/>
              <a:gd name="connsiteX30" fmla="*/ 504883 w 605860"/>
              <a:gd name="connsiteY30" fmla="*/ 22439 h 460004"/>
              <a:gd name="connsiteX31" fmla="*/ 471225 w 605860"/>
              <a:gd name="connsiteY31" fmla="*/ 11219 h 460004"/>
              <a:gd name="connsiteX32" fmla="*/ 454395 w 605860"/>
              <a:gd name="connsiteY32" fmla="*/ 5609 h 460004"/>
              <a:gd name="connsiteX33" fmla="*/ 403907 w 605860"/>
              <a:gd name="connsiteY33" fmla="*/ 0 h 460004"/>
              <a:gd name="connsiteX34" fmla="*/ 112196 w 605860"/>
              <a:gd name="connsiteY34" fmla="*/ 5609 h 460004"/>
              <a:gd name="connsiteX35" fmla="*/ 78537 w 605860"/>
              <a:gd name="connsiteY35" fmla="*/ 16829 h 460004"/>
              <a:gd name="connsiteX36" fmla="*/ 0 w 605860"/>
              <a:gd name="connsiteY36" fmla="*/ 50488 h 4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860" h="460004">
                <a:moveTo>
                  <a:pt x="0" y="50488"/>
                </a:moveTo>
                <a:lnTo>
                  <a:pt x="0" y="50488"/>
                </a:lnTo>
                <a:cubicBezTo>
                  <a:pt x="9350" y="63578"/>
                  <a:pt x="22075" y="74822"/>
                  <a:pt x="28049" y="89757"/>
                </a:cubicBezTo>
                <a:cubicBezTo>
                  <a:pt x="33648" y="103754"/>
                  <a:pt x="31180" y="119764"/>
                  <a:pt x="33659" y="134635"/>
                </a:cubicBezTo>
                <a:cubicBezTo>
                  <a:pt x="37684" y="158784"/>
                  <a:pt x="37809" y="154883"/>
                  <a:pt x="50488" y="173904"/>
                </a:cubicBezTo>
                <a:cubicBezTo>
                  <a:pt x="52358" y="181384"/>
                  <a:pt x="53980" y="188930"/>
                  <a:pt x="56098" y="196343"/>
                </a:cubicBezTo>
                <a:cubicBezTo>
                  <a:pt x="57723" y="202029"/>
                  <a:pt x="60926" y="207311"/>
                  <a:pt x="61708" y="213173"/>
                </a:cubicBezTo>
                <a:cubicBezTo>
                  <a:pt x="75995" y="320319"/>
                  <a:pt x="59105" y="247638"/>
                  <a:pt x="72928" y="302930"/>
                </a:cubicBezTo>
                <a:cubicBezTo>
                  <a:pt x="81332" y="403789"/>
                  <a:pt x="72338" y="339548"/>
                  <a:pt x="84147" y="392687"/>
                </a:cubicBezTo>
                <a:cubicBezTo>
                  <a:pt x="86215" y="401995"/>
                  <a:pt x="85493" y="412208"/>
                  <a:pt x="89757" y="420736"/>
                </a:cubicBezTo>
                <a:cubicBezTo>
                  <a:pt x="99833" y="440888"/>
                  <a:pt x="121594" y="442568"/>
                  <a:pt x="140245" y="448785"/>
                </a:cubicBezTo>
                <a:lnTo>
                  <a:pt x="157075" y="454395"/>
                </a:lnTo>
                <a:lnTo>
                  <a:pt x="173904" y="460004"/>
                </a:lnTo>
                <a:cubicBezTo>
                  <a:pt x="229771" y="455707"/>
                  <a:pt x="233314" y="458378"/>
                  <a:pt x="274881" y="448785"/>
                </a:cubicBezTo>
                <a:cubicBezTo>
                  <a:pt x="289906" y="445318"/>
                  <a:pt x="319760" y="437565"/>
                  <a:pt x="319760" y="437565"/>
                </a:cubicBezTo>
                <a:cubicBezTo>
                  <a:pt x="334719" y="426345"/>
                  <a:pt x="349079" y="414278"/>
                  <a:pt x="364638" y="403906"/>
                </a:cubicBezTo>
                <a:cubicBezTo>
                  <a:pt x="370248" y="400166"/>
                  <a:pt x="375438" y="395702"/>
                  <a:pt x="381468" y="392687"/>
                </a:cubicBezTo>
                <a:cubicBezTo>
                  <a:pt x="386757" y="390043"/>
                  <a:pt x="392687" y="388947"/>
                  <a:pt x="398297" y="387077"/>
                </a:cubicBezTo>
                <a:cubicBezTo>
                  <a:pt x="409219" y="354312"/>
                  <a:pt x="395362" y="384402"/>
                  <a:pt x="420736" y="359028"/>
                </a:cubicBezTo>
                <a:cubicBezTo>
                  <a:pt x="425504" y="354260"/>
                  <a:pt x="427188" y="346966"/>
                  <a:pt x="431956" y="342198"/>
                </a:cubicBezTo>
                <a:cubicBezTo>
                  <a:pt x="436723" y="337431"/>
                  <a:pt x="443746" y="335458"/>
                  <a:pt x="448785" y="330979"/>
                </a:cubicBezTo>
                <a:lnTo>
                  <a:pt x="499274" y="280490"/>
                </a:lnTo>
                <a:cubicBezTo>
                  <a:pt x="504884" y="274880"/>
                  <a:pt x="509502" y="268062"/>
                  <a:pt x="516103" y="263661"/>
                </a:cubicBezTo>
                <a:cubicBezTo>
                  <a:pt x="521713" y="259921"/>
                  <a:pt x="527753" y="256757"/>
                  <a:pt x="532933" y="252441"/>
                </a:cubicBezTo>
                <a:cubicBezTo>
                  <a:pt x="551421" y="237035"/>
                  <a:pt x="548004" y="236952"/>
                  <a:pt x="560982" y="218782"/>
                </a:cubicBezTo>
                <a:cubicBezTo>
                  <a:pt x="578238" y="194623"/>
                  <a:pt x="577735" y="200260"/>
                  <a:pt x="589031" y="173904"/>
                </a:cubicBezTo>
                <a:cubicBezTo>
                  <a:pt x="613803" y="116104"/>
                  <a:pt x="568638" y="209082"/>
                  <a:pt x="605860" y="134635"/>
                </a:cubicBezTo>
                <a:cubicBezTo>
                  <a:pt x="602120" y="112196"/>
                  <a:pt x="604814" y="87664"/>
                  <a:pt x="594641" y="67317"/>
                </a:cubicBezTo>
                <a:cubicBezTo>
                  <a:pt x="587944" y="53923"/>
                  <a:pt x="559792" y="43737"/>
                  <a:pt x="544152" y="39268"/>
                </a:cubicBezTo>
                <a:cubicBezTo>
                  <a:pt x="536739" y="37150"/>
                  <a:pt x="529193" y="35528"/>
                  <a:pt x="521713" y="33658"/>
                </a:cubicBezTo>
                <a:cubicBezTo>
                  <a:pt x="516103" y="29918"/>
                  <a:pt x="511044" y="25177"/>
                  <a:pt x="504883" y="22439"/>
                </a:cubicBezTo>
                <a:cubicBezTo>
                  <a:pt x="494076" y="17636"/>
                  <a:pt x="482444" y="14959"/>
                  <a:pt x="471225" y="11219"/>
                </a:cubicBezTo>
                <a:cubicBezTo>
                  <a:pt x="465615" y="9349"/>
                  <a:pt x="460272" y="6262"/>
                  <a:pt x="454395" y="5609"/>
                </a:cubicBezTo>
                <a:lnTo>
                  <a:pt x="403907" y="0"/>
                </a:lnTo>
                <a:cubicBezTo>
                  <a:pt x="306670" y="1870"/>
                  <a:pt x="209321" y="585"/>
                  <a:pt x="112196" y="5609"/>
                </a:cubicBezTo>
                <a:cubicBezTo>
                  <a:pt x="100385" y="6220"/>
                  <a:pt x="90082" y="14263"/>
                  <a:pt x="78537" y="16829"/>
                </a:cubicBezTo>
                <a:cubicBezTo>
                  <a:pt x="22573" y="29266"/>
                  <a:pt x="13090" y="44878"/>
                  <a:pt x="0" y="504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84" l="5417" r="100000">
                        <a14:foregroundMark x1="42500" y1="41053" x2="42500" y2="41053"/>
                        <a14:foregroundMark x1="62083" y1="40526" x2="62083" y2="40526"/>
                        <a14:foregroundMark x1="65833" y1="41053" x2="65833" y2="410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60" y="4791834"/>
            <a:ext cx="1607213" cy="254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rme libre 9"/>
          <p:cNvSpPr/>
          <p:nvPr/>
        </p:nvSpPr>
        <p:spPr>
          <a:xfrm>
            <a:off x="3932481" y="5643475"/>
            <a:ext cx="231994" cy="179514"/>
          </a:xfrm>
          <a:custGeom>
            <a:avLst/>
            <a:gdLst>
              <a:gd name="connsiteX0" fmla="*/ 0 w 231994"/>
              <a:gd name="connsiteY0" fmla="*/ 0 h 179514"/>
              <a:gd name="connsiteX1" fmla="*/ 0 w 231994"/>
              <a:gd name="connsiteY1" fmla="*/ 0 h 179514"/>
              <a:gd name="connsiteX2" fmla="*/ 213173 w 231994"/>
              <a:gd name="connsiteY2" fmla="*/ 5610 h 179514"/>
              <a:gd name="connsiteX3" fmla="*/ 224393 w 231994"/>
              <a:gd name="connsiteY3" fmla="*/ 67318 h 179514"/>
              <a:gd name="connsiteX4" fmla="*/ 213173 w 231994"/>
              <a:gd name="connsiteY4" fmla="*/ 100977 h 179514"/>
              <a:gd name="connsiteX5" fmla="*/ 207563 w 231994"/>
              <a:gd name="connsiteY5" fmla="*/ 117806 h 179514"/>
              <a:gd name="connsiteX6" fmla="*/ 190734 w 231994"/>
              <a:gd name="connsiteY6" fmla="*/ 134635 h 179514"/>
              <a:gd name="connsiteX7" fmla="*/ 185124 w 231994"/>
              <a:gd name="connsiteY7" fmla="*/ 151465 h 179514"/>
              <a:gd name="connsiteX8" fmla="*/ 151465 w 231994"/>
              <a:gd name="connsiteY8" fmla="*/ 162685 h 179514"/>
              <a:gd name="connsiteX9" fmla="*/ 106586 w 231994"/>
              <a:gd name="connsiteY9" fmla="*/ 179514 h 179514"/>
              <a:gd name="connsiteX10" fmla="*/ 61708 w 231994"/>
              <a:gd name="connsiteY10" fmla="*/ 173904 h 179514"/>
              <a:gd name="connsiteX11" fmla="*/ 44879 w 231994"/>
              <a:gd name="connsiteY11" fmla="*/ 123416 h 179514"/>
              <a:gd name="connsiteX12" fmla="*/ 39269 w 231994"/>
              <a:gd name="connsiteY12" fmla="*/ 33659 h 179514"/>
              <a:gd name="connsiteX13" fmla="*/ 33659 w 231994"/>
              <a:gd name="connsiteY13" fmla="*/ 16829 h 179514"/>
              <a:gd name="connsiteX14" fmla="*/ 0 w 231994"/>
              <a:gd name="connsiteY14" fmla="*/ 0 h 17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1994" h="179514">
                <a:moveTo>
                  <a:pt x="0" y="0"/>
                </a:moveTo>
                <a:lnTo>
                  <a:pt x="0" y="0"/>
                </a:lnTo>
                <a:cubicBezTo>
                  <a:pt x="71058" y="1870"/>
                  <a:pt x="142280" y="423"/>
                  <a:pt x="213173" y="5610"/>
                </a:cubicBezTo>
                <a:cubicBezTo>
                  <a:pt x="245713" y="7991"/>
                  <a:pt x="226673" y="55917"/>
                  <a:pt x="224393" y="67318"/>
                </a:cubicBezTo>
                <a:cubicBezTo>
                  <a:pt x="222074" y="78915"/>
                  <a:pt x="216913" y="89757"/>
                  <a:pt x="213173" y="100977"/>
                </a:cubicBezTo>
                <a:cubicBezTo>
                  <a:pt x="211303" y="106587"/>
                  <a:pt x="211744" y="113625"/>
                  <a:pt x="207563" y="117806"/>
                </a:cubicBezTo>
                <a:lnTo>
                  <a:pt x="190734" y="134635"/>
                </a:lnTo>
                <a:cubicBezTo>
                  <a:pt x="188864" y="140245"/>
                  <a:pt x="189936" y="148028"/>
                  <a:pt x="185124" y="151465"/>
                </a:cubicBezTo>
                <a:cubicBezTo>
                  <a:pt x="175500" y="158339"/>
                  <a:pt x="162685" y="158945"/>
                  <a:pt x="151465" y="162685"/>
                </a:cubicBezTo>
                <a:cubicBezTo>
                  <a:pt x="125069" y="171483"/>
                  <a:pt x="140148" y="166089"/>
                  <a:pt x="106586" y="179514"/>
                </a:cubicBezTo>
                <a:cubicBezTo>
                  <a:pt x="91627" y="177644"/>
                  <a:pt x="75706" y="179503"/>
                  <a:pt x="61708" y="173904"/>
                </a:cubicBezTo>
                <a:cubicBezTo>
                  <a:pt x="47621" y="168269"/>
                  <a:pt x="45789" y="128874"/>
                  <a:pt x="44879" y="123416"/>
                </a:cubicBezTo>
                <a:cubicBezTo>
                  <a:pt x="43009" y="93497"/>
                  <a:pt x="42407" y="63472"/>
                  <a:pt x="39269" y="33659"/>
                </a:cubicBezTo>
                <a:cubicBezTo>
                  <a:pt x="38650" y="27778"/>
                  <a:pt x="36304" y="22118"/>
                  <a:pt x="33659" y="16829"/>
                </a:cubicBezTo>
                <a:cubicBezTo>
                  <a:pt x="30644" y="10799"/>
                  <a:pt x="5610" y="280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893595" y="1422401"/>
            <a:ext cx="312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KG Red Hands" panose="02000505000000020004" pitchFamily="2" charset="0"/>
              </a:rPr>
              <a:t>préposition</a:t>
            </a:r>
            <a:endParaRPr lang="fr-FR" sz="3600" dirty="0">
              <a:latin typeface="KG Red Hands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36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893595" y="1422401"/>
            <a:ext cx="312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KG Red Hands" panose="02000505000000020004" pitchFamily="2" charset="0"/>
              </a:rPr>
              <a:t>préposition</a:t>
            </a:r>
            <a:endParaRPr lang="fr-FR" sz="36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5943" y="2332653"/>
            <a:ext cx="3675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Ex</a:t>
            </a:r>
            <a:r>
              <a:rPr lang="fr-FR" sz="3600" dirty="0">
                <a:latin typeface="Comic Sans MS" panose="030F0702030302020204" pitchFamily="66" charset="0"/>
              </a:rPr>
              <a:t> : </a:t>
            </a:r>
            <a:r>
              <a:rPr lang="fr-FR" sz="3600" b="1" dirty="0"/>
              <a:t>à, de, pour, sur, dans, avec, en, par, parmi</a:t>
            </a:r>
            <a:endParaRPr lang="fr-FR" sz="3600" dirty="0" smtClean="0">
              <a:latin typeface="Comic Sans MS" panose="030F0702030302020204" pitchFamily="66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2642223" y="5592987"/>
            <a:ext cx="645129" cy="471224"/>
          </a:xfrm>
          <a:custGeom>
            <a:avLst/>
            <a:gdLst>
              <a:gd name="connsiteX0" fmla="*/ 0 w 605860"/>
              <a:gd name="connsiteY0" fmla="*/ 50488 h 460004"/>
              <a:gd name="connsiteX1" fmla="*/ 0 w 605860"/>
              <a:gd name="connsiteY1" fmla="*/ 50488 h 460004"/>
              <a:gd name="connsiteX2" fmla="*/ 28049 w 605860"/>
              <a:gd name="connsiteY2" fmla="*/ 89757 h 460004"/>
              <a:gd name="connsiteX3" fmla="*/ 33659 w 605860"/>
              <a:gd name="connsiteY3" fmla="*/ 134635 h 460004"/>
              <a:gd name="connsiteX4" fmla="*/ 50488 w 605860"/>
              <a:gd name="connsiteY4" fmla="*/ 173904 h 460004"/>
              <a:gd name="connsiteX5" fmla="*/ 56098 w 605860"/>
              <a:gd name="connsiteY5" fmla="*/ 196343 h 460004"/>
              <a:gd name="connsiteX6" fmla="*/ 61708 w 605860"/>
              <a:gd name="connsiteY6" fmla="*/ 213173 h 460004"/>
              <a:gd name="connsiteX7" fmla="*/ 72928 w 605860"/>
              <a:gd name="connsiteY7" fmla="*/ 302930 h 460004"/>
              <a:gd name="connsiteX8" fmla="*/ 84147 w 605860"/>
              <a:gd name="connsiteY8" fmla="*/ 392687 h 460004"/>
              <a:gd name="connsiteX9" fmla="*/ 89757 w 605860"/>
              <a:gd name="connsiteY9" fmla="*/ 420736 h 460004"/>
              <a:gd name="connsiteX10" fmla="*/ 140245 w 605860"/>
              <a:gd name="connsiteY10" fmla="*/ 448785 h 460004"/>
              <a:gd name="connsiteX11" fmla="*/ 157075 w 605860"/>
              <a:gd name="connsiteY11" fmla="*/ 454395 h 460004"/>
              <a:gd name="connsiteX12" fmla="*/ 173904 w 605860"/>
              <a:gd name="connsiteY12" fmla="*/ 460004 h 460004"/>
              <a:gd name="connsiteX13" fmla="*/ 274881 w 605860"/>
              <a:gd name="connsiteY13" fmla="*/ 448785 h 460004"/>
              <a:gd name="connsiteX14" fmla="*/ 319760 w 605860"/>
              <a:gd name="connsiteY14" fmla="*/ 437565 h 460004"/>
              <a:gd name="connsiteX15" fmla="*/ 364638 w 605860"/>
              <a:gd name="connsiteY15" fmla="*/ 403906 h 460004"/>
              <a:gd name="connsiteX16" fmla="*/ 381468 w 605860"/>
              <a:gd name="connsiteY16" fmla="*/ 392687 h 460004"/>
              <a:gd name="connsiteX17" fmla="*/ 398297 w 605860"/>
              <a:gd name="connsiteY17" fmla="*/ 387077 h 460004"/>
              <a:gd name="connsiteX18" fmla="*/ 420736 w 605860"/>
              <a:gd name="connsiteY18" fmla="*/ 359028 h 460004"/>
              <a:gd name="connsiteX19" fmla="*/ 431956 w 605860"/>
              <a:gd name="connsiteY19" fmla="*/ 342198 h 460004"/>
              <a:gd name="connsiteX20" fmla="*/ 448785 w 605860"/>
              <a:gd name="connsiteY20" fmla="*/ 330979 h 460004"/>
              <a:gd name="connsiteX21" fmla="*/ 499274 w 605860"/>
              <a:gd name="connsiteY21" fmla="*/ 280490 h 460004"/>
              <a:gd name="connsiteX22" fmla="*/ 516103 w 605860"/>
              <a:gd name="connsiteY22" fmla="*/ 263661 h 460004"/>
              <a:gd name="connsiteX23" fmla="*/ 532933 w 605860"/>
              <a:gd name="connsiteY23" fmla="*/ 252441 h 460004"/>
              <a:gd name="connsiteX24" fmla="*/ 560982 w 605860"/>
              <a:gd name="connsiteY24" fmla="*/ 218782 h 460004"/>
              <a:gd name="connsiteX25" fmla="*/ 589031 w 605860"/>
              <a:gd name="connsiteY25" fmla="*/ 173904 h 460004"/>
              <a:gd name="connsiteX26" fmla="*/ 605860 w 605860"/>
              <a:gd name="connsiteY26" fmla="*/ 134635 h 460004"/>
              <a:gd name="connsiteX27" fmla="*/ 594641 w 605860"/>
              <a:gd name="connsiteY27" fmla="*/ 67317 h 460004"/>
              <a:gd name="connsiteX28" fmla="*/ 544152 w 605860"/>
              <a:gd name="connsiteY28" fmla="*/ 39268 h 460004"/>
              <a:gd name="connsiteX29" fmla="*/ 521713 w 605860"/>
              <a:gd name="connsiteY29" fmla="*/ 33658 h 460004"/>
              <a:gd name="connsiteX30" fmla="*/ 504883 w 605860"/>
              <a:gd name="connsiteY30" fmla="*/ 22439 h 460004"/>
              <a:gd name="connsiteX31" fmla="*/ 471225 w 605860"/>
              <a:gd name="connsiteY31" fmla="*/ 11219 h 460004"/>
              <a:gd name="connsiteX32" fmla="*/ 454395 w 605860"/>
              <a:gd name="connsiteY32" fmla="*/ 5609 h 460004"/>
              <a:gd name="connsiteX33" fmla="*/ 403907 w 605860"/>
              <a:gd name="connsiteY33" fmla="*/ 0 h 460004"/>
              <a:gd name="connsiteX34" fmla="*/ 112196 w 605860"/>
              <a:gd name="connsiteY34" fmla="*/ 5609 h 460004"/>
              <a:gd name="connsiteX35" fmla="*/ 78537 w 605860"/>
              <a:gd name="connsiteY35" fmla="*/ 16829 h 460004"/>
              <a:gd name="connsiteX36" fmla="*/ 0 w 605860"/>
              <a:gd name="connsiteY36" fmla="*/ 50488 h 4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860" h="460004">
                <a:moveTo>
                  <a:pt x="0" y="50488"/>
                </a:moveTo>
                <a:lnTo>
                  <a:pt x="0" y="50488"/>
                </a:lnTo>
                <a:cubicBezTo>
                  <a:pt x="9350" y="63578"/>
                  <a:pt x="22075" y="74822"/>
                  <a:pt x="28049" y="89757"/>
                </a:cubicBezTo>
                <a:cubicBezTo>
                  <a:pt x="33648" y="103754"/>
                  <a:pt x="31180" y="119764"/>
                  <a:pt x="33659" y="134635"/>
                </a:cubicBezTo>
                <a:cubicBezTo>
                  <a:pt x="37684" y="158784"/>
                  <a:pt x="37809" y="154883"/>
                  <a:pt x="50488" y="173904"/>
                </a:cubicBezTo>
                <a:cubicBezTo>
                  <a:pt x="52358" y="181384"/>
                  <a:pt x="53980" y="188930"/>
                  <a:pt x="56098" y="196343"/>
                </a:cubicBezTo>
                <a:cubicBezTo>
                  <a:pt x="57723" y="202029"/>
                  <a:pt x="60926" y="207311"/>
                  <a:pt x="61708" y="213173"/>
                </a:cubicBezTo>
                <a:cubicBezTo>
                  <a:pt x="75995" y="320319"/>
                  <a:pt x="59105" y="247638"/>
                  <a:pt x="72928" y="302930"/>
                </a:cubicBezTo>
                <a:cubicBezTo>
                  <a:pt x="81332" y="403789"/>
                  <a:pt x="72338" y="339548"/>
                  <a:pt x="84147" y="392687"/>
                </a:cubicBezTo>
                <a:cubicBezTo>
                  <a:pt x="86215" y="401995"/>
                  <a:pt x="85493" y="412208"/>
                  <a:pt x="89757" y="420736"/>
                </a:cubicBezTo>
                <a:cubicBezTo>
                  <a:pt x="99833" y="440888"/>
                  <a:pt x="121594" y="442568"/>
                  <a:pt x="140245" y="448785"/>
                </a:cubicBezTo>
                <a:lnTo>
                  <a:pt x="157075" y="454395"/>
                </a:lnTo>
                <a:lnTo>
                  <a:pt x="173904" y="460004"/>
                </a:lnTo>
                <a:cubicBezTo>
                  <a:pt x="229771" y="455707"/>
                  <a:pt x="233314" y="458378"/>
                  <a:pt x="274881" y="448785"/>
                </a:cubicBezTo>
                <a:cubicBezTo>
                  <a:pt x="289906" y="445318"/>
                  <a:pt x="319760" y="437565"/>
                  <a:pt x="319760" y="437565"/>
                </a:cubicBezTo>
                <a:cubicBezTo>
                  <a:pt x="334719" y="426345"/>
                  <a:pt x="349079" y="414278"/>
                  <a:pt x="364638" y="403906"/>
                </a:cubicBezTo>
                <a:cubicBezTo>
                  <a:pt x="370248" y="400166"/>
                  <a:pt x="375438" y="395702"/>
                  <a:pt x="381468" y="392687"/>
                </a:cubicBezTo>
                <a:cubicBezTo>
                  <a:pt x="386757" y="390043"/>
                  <a:pt x="392687" y="388947"/>
                  <a:pt x="398297" y="387077"/>
                </a:cubicBezTo>
                <a:cubicBezTo>
                  <a:pt x="409219" y="354312"/>
                  <a:pt x="395362" y="384402"/>
                  <a:pt x="420736" y="359028"/>
                </a:cubicBezTo>
                <a:cubicBezTo>
                  <a:pt x="425504" y="354260"/>
                  <a:pt x="427188" y="346966"/>
                  <a:pt x="431956" y="342198"/>
                </a:cubicBezTo>
                <a:cubicBezTo>
                  <a:pt x="436723" y="337431"/>
                  <a:pt x="443746" y="335458"/>
                  <a:pt x="448785" y="330979"/>
                </a:cubicBezTo>
                <a:lnTo>
                  <a:pt x="499274" y="280490"/>
                </a:lnTo>
                <a:cubicBezTo>
                  <a:pt x="504884" y="274880"/>
                  <a:pt x="509502" y="268062"/>
                  <a:pt x="516103" y="263661"/>
                </a:cubicBezTo>
                <a:cubicBezTo>
                  <a:pt x="521713" y="259921"/>
                  <a:pt x="527753" y="256757"/>
                  <a:pt x="532933" y="252441"/>
                </a:cubicBezTo>
                <a:cubicBezTo>
                  <a:pt x="551421" y="237035"/>
                  <a:pt x="548004" y="236952"/>
                  <a:pt x="560982" y="218782"/>
                </a:cubicBezTo>
                <a:cubicBezTo>
                  <a:pt x="578238" y="194623"/>
                  <a:pt x="577735" y="200260"/>
                  <a:pt x="589031" y="173904"/>
                </a:cubicBezTo>
                <a:cubicBezTo>
                  <a:pt x="613803" y="116104"/>
                  <a:pt x="568638" y="209082"/>
                  <a:pt x="605860" y="134635"/>
                </a:cubicBezTo>
                <a:cubicBezTo>
                  <a:pt x="602120" y="112196"/>
                  <a:pt x="604814" y="87664"/>
                  <a:pt x="594641" y="67317"/>
                </a:cubicBezTo>
                <a:cubicBezTo>
                  <a:pt x="587944" y="53923"/>
                  <a:pt x="559792" y="43737"/>
                  <a:pt x="544152" y="39268"/>
                </a:cubicBezTo>
                <a:cubicBezTo>
                  <a:pt x="536739" y="37150"/>
                  <a:pt x="529193" y="35528"/>
                  <a:pt x="521713" y="33658"/>
                </a:cubicBezTo>
                <a:cubicBezTo>
                  <a:pt x="516103" y="29918"/>
                  <a:pt x="511044" y="25177"/>
                  <a:pt x="504883" y="22439"/>
                </a:cubicBezTo>
                <a:cubicBezTo>
                  <a:pt x="494076" y="17636"/>
                  <a:pt x="482444" y="14959"/>
                  <a:pt x="471225" y="11219"/>
                </a:cubicBezTo>
                <a:cubicBezTo>
                  <a:pt x="465615" y="9349"/>
                  <a:pt x="460272" y="6262"/>
                  <a:pt x="454395" y="5609"/>
                </a:cubicBezTo>
                <a:lnTo>
                  <a:pt x="403907" y="0"/>
                </a:lnTo>
                <a:cubicBezTo>
                  <a:pt x="306670" y="1870"/>
                  <a:pt x="209321" y="585"/>
                  <a:pt x="112196" y="5609"/>
                </a:cubicBezTo>
                <a:cubicBezTo>
                  <a:pt x="100385" y="6220"/>
                  <a:pt x="90082" y="14263"/>
                  <a:pt x="78537" y="16829"/>
                </a:cubicBezTo>
                <a:cubicBezTo>
                  <a:pt x="22573" y="29266"/>
                  <a:pt x="13090" y="44878"/>
                  <a:pt x="0" y="504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3932481" y="5643475"/>
            <a:ext cx="231994" cy="179514"/>
          </a:xfrm>
          <a:custGeom>
            <a:avLst/>
            <a:gdLst>
              <a:gd name="connsiteX0" fmla="*/ 0 w 231994"/>
              <a:gd name="connsiteY0" fmla="*/ 0 h 179514"/>
              <a:gd name="connsiteX1" fmla="*/ 0 w 231994"/>
              <a:gd name="connsiteY1" fmla="*/ 0 h 179514"/>
              <a:gd name="connsiteX2" fmla="*/ 213173 w 231994"/>
              <a:gd name="connsiteY2" fmla="*/ 5610 h 179514"/>
              <a:gd name="connsiteX3" fmla="*/ 224393 w 231994"/>
              <a:gd name="connsiteY3" fmla="*/ 67318 h 179514"/>
              <a:gd name="connsiteX4" fmla="*/ 213173 w 231994"/>
              <a:gd name="connsiteY4" fmla="*/ 100977 h 179514"/>
              <a:gd name="connsiteX5" fmla="*/ 207563 w 231994"/>
              <a:gd name="connsiteY5" fmla="*/ 117806 h 179514"/>
              <a:gd name="connsiteX6" fmla="*/ 190734 w 231994"/>
              <a:gd name="connsiteY6" fmla="*/ 134635 h 179514"/>
              <a:gd name="connsiteX7" fmla="*/ 185124 w 231994"/>
              <a:gd name="connsiteY7" fmla="*/ 151465 h 179514"/>
              <a:gd name="connsiteX8" fmla="*/ 151465 w 231994"/>
              <a:gd name="connsiteY8" fmla="*/ 162685 h 179514"/>
              <a:gd name="connsiteX9" fmla="*/ 106586 w 231994"/>
              <a:gd name="connsiteY9" fmla="*/ 179514 h 179514"/>
              <a:gd name="connsiteX10" fmla="*/ 61708 w 231994"/>
              <a:gd name="connsiteY10" fmla="*/ 173904 h 179514"/>
              <a:gd name="connsiteX11" fmla="*/ 44879 w 231994"/>
              <a:gd name="connsiteY11" fmla="*/ 123416 h 179514"/>
              <a:gd name="connsiteX12" fmla="*/ 39269 w 231994"/>
              <a:gd name="connsiteY12" fmla="*/ 33659 h 179514"/>
              <a:gd name="connsiteX13" fmla="*/ 33659 w 231994"/>
              <a:gd name="connsiteY13" fmla="*/ 16829 h 179514"/>
              <a:gd name="connsiteX14" fmla="*/ 0 w 231994"/>
              <a:gd name="connsiteY14" fmla="*/ 0 h 17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1994" h="179514">
                <a:moveTo>
                  <a:pt x="0" y="0"/>
                </a:moveTo>
                <a:lnTo>
                  <a:pt x="0" y="0"/>
                </a:lnTo>
                <a:cubicBezTo>
                  <a:pt x="71058" y="1870"/>
                  <a:pt x="142280" y="423"/>
                  <a:pt x="213173" y="5610"/>
                </a:cubicBezTo>
                <a:cubicBezTo>
                  <a:pt x="245713" y="7991"/>
                  <a:pt x="226673" y="55917"/>
                  <a:pt x="224393" y="67318"/>
                </a:cubicBezTo>
                <a:cubicBezTo>
                  <a:pt x="222074" y="78915"/>
                  <a:pt x="216913" y="89757"/>
                  <a:pt x="213173" y="100977"/>
                </a:cubicBezTo>
                <a:cubicBezTo>
                  <a:pt x="211303" y="106587"/>
                  <a:pt x="211744" y="113625"/>
                  <a:pt x="207563" y="117806"/>
                </a:cubicBezTo>
                <a:lnTo>
                  <a:pt x="190734" y="134635"/>
                </a:lnTo>
                <a:cubicBezTo>
                  <a:pt x="188864" y="140245"/>
                  <a:pt x="189936" y="148028"/>
                  <a:pt x="185124" y="151465"/>
                </a:cubicBezTo>
                <a:cubicBezTo>
                  <a:pt x="175500" y="158339"/>
                  <a:pt x="162685" y="158945"/>
                  <a:pt x="151465" y="162685"/>
                </a:cubicBezTo>
                <a:cubicBezTo>
                  <a:pt x="125069" y="171483"/>
                  <a:pt x="140148" y="166089"/>
                  <a:pt x="106586" y="179514"/>
                </a:cubicBezTo>
                <a:cubicBezTo>
                  <a:pt x="91627" y="177644"/>
                  <a:pt x="75706" y="179503"/>
                  <a:pt x="61708" y="173904"/>
                </a:cubicBezTo>
                <a:cubicBezTo>
                  <a:pt x="47621" y="168269"/>
                  <a:pt x="45789" y="128874"/>
                  <a:pt x="44879" y="123416"/>
                </a:cubicBezTo>
                <a:cubicBezTo>
                  <a:pt x="43009" y="93497"/>
                  <a:pt x="42407" y="63472"/>
                  <a:pt x="39269" y="33659"/>
                </a:cubicBezTo>
                <a:cubicBezTo>
                  <a:pt x="38650" y="27778"/>
                  <a:pt x="36304" y="22118"/>
                  <a:pt x="33659" y="16829"/>
                </a:cubicBezTo>
                <a:cubicBezTo>
                  <a:pt x="30644" y="10799"/>
                  <a:pt x="5610" y="280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84" l="5417" r="100000">
                        <a14:foregroundMark x1="42500" y1="41053" x2="42500" y2="41053"/>
                        <a14:foregroundMark x1="62083" y1="40526" x2="62083" y2="40526"/>
                        <a14:foregroundMark x1="65833" y1="41053" x2="65833" y2="410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60" y="4791834"/>
            <a:ext cx="1607213" cy="254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8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F791D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rgbClr val="F791D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02836" y="2556588"/>
            <a:ext cx="34523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Comic Sans MS" panose="030F0702030302020204" pitchFamily="66" charset="0"/>
              </a:rPr>
              <a:t>Mot </a:t>
            </a:r>
            <a:r>
              <a:rPr lang="fr-FR" sz="3600" dirty="0">
                <a:latin typeface="Comic Sans MS" panose="030F0702030302020204" pitchFamily="66" charset="0"/>
              </a:rPr>
              <a:t>invariable </a:t>
            </a:r>
            <a:r>
              <a:rPr lang="fr-FR" sz="2800" dirty="0">
                <a:latin typeface="Comic Sans MS" panose="030F0702030302020204" pitchFamily="66" charset="0"/>
              </a:rPr>
              <a:t>qui </a:t>
            </a:r>
            <a:r>
              <a:rPr lang="fr-FR" sz="2800" dirty="0" smtClean="0">
                <a:latin typeface="Comic Sans MS" panose="030F0702030302020204" pitchFamily="66" charset="0"/>
              </a:rPr>
              <a:t>précise </a:t>
            </a:r>
          </a:p>
          <a:p>
            <a:pPr algn="ctr"/>
            <a:r>
              <a:rPr lang="fr-FR" sz="4000" dirty="0" smtClean="0">
                <a:latin typeface="Comic Sans MS" panose="030F0702030302020204" pitchFamily="66" charset="0"/>
              </a:rPr>
              <a:t>le verbe</a:t>
            </a:r>
          </a:p>
          <a:p>
            <a:pPr algn="ctr"/>
            <a:r>
              <a:rPr lang="fr-FR" sz="4000" dirty="0" smtClean="0">
                <a:latin typeface="Comic Sans MS" panose="030F0702030302020204" pitchFamily="66" charset="0"/>
              </a:rPr>
              <a:t> </a:t>
            </a:r>
            <a:r>
              <a:rPr lang="fr-FR" sz="2400" dirty="0" smtClean="0">
                <a:latin typeface="Comic Sans MS" panose="030F0702030302020204" pitchFamily="66" charset="0"/>
              </a:rPr>
              <a:t>ou un adjectif.</a:t>
            </a:r>
            <a:endParaRPr lang="fr-FR" sz="2800" dirty="0">
              <a:latin typeface="Comic Sans MS" panose="030F0702030302020204" pitchFamily="66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2642223" y="5592987"/>
            <a:ext cx="645129" cy="471224"/>
          </a:xfrm>
          <a:custGeom>
            <a:avLst/>
            <a:gdLst>
              <a:gd name="connsiteX0" fmla="*/ 0 w 605860"/>
              <a:gd name="connsiteY0" fmla="*/ 50488 h 460004"/>
              <a:gd name="connsiteX1" fmla="*/ 0 w 605860"/>
              <a:gd name="connsiteY1" fmla="*/ 50488 h 460004"/>
              <a:gd name="connsiteX2" fmla="*/ 28049 w 605860"/>
              <a:gd name="connsiteY2" fmla="*/ 89757 h 460004"/>
              <a:gd name="connsiteX3" fmla="*/ 33659 w 605860"/>
              <a:gd name="connsiteY3" fmla="*/ 134635 h 460004"/>
              <a:gd name="connsiteX4" fmla="*/ 50488 w 605860"/>
              <a:gd name="connsiteY4" fmla="*/ 173904 h 460004"/>
              <a:gd name="connsiteX5" fmla="*/ 56098 w 605860"/>
              <a:gd name="connsiteY5" fmla="*/ 196343 h 460004"/>
              <a:gd name="connsiteX6" fmla="*/ 61708 w 605860"/>
              <a:gd name="connsiteY6" fmla="*/ 213173 h 460004"/>
              <a:gd name="connsiteX7" fmla="*/ 72928 w 605860"/>
              <a:gd name="connsiteY7" fmla="*/ 302930 h 460004"/>
              <a:gd name="connsiteX8" fmla="*/ 84147 w 605860"/>
              <a:gd name="connsiteY8" fmla="*/ 392687 h 460004"/>
              <a:gd name="connsiteX9" fmla="*/ 89757 w 605860"/>
              <a:gd name="connsiteY9" fmla="*/ 420736 h 460004"/>
              <a:gd name="connsiteX10" fmla="*/ 140245 w 605860"/>
              <a:gd name="connsiteY10" fmla="*/ 448785 h 460004"/>
              <a:gd name="connsiteX11" fmla="*/ 157075 w 605860"/>
              <a:gd name="connsiteY11" fmla="*/ 454395 h 460004"/>
              <a:gd name="connsiteX12" fmla="*/ 173904 w 605860"/>
              <a:gd name="connsiteY12" fmla="*/ 460004 h 460004"/>
              <a:gd name="connsiteX13" fmla="*/ 274881 w 605860"/>
              <a:gd name="connsiteY13" fmla="*/ 448785 h 460004"/>
              <a:gd name="connsiteX14" fmla="*/ 319760 w 605860"/>
              <a:gd name="connsiteY14" fmla="*/ 437565 h 460004"/>
              <a:gd name="connsiteX15" fmla="*/ 364638 w 605860"/>
              <a:gd name="connsiteY15" fmla="*/ 403906 h 460004"/>
              <a:gd name="connsiteX16" fmla="*/ 381468 w 605860"/>
              <a:gd name="connsiteY16" fmla="*/ 392687 h 460004"/>
              <a:gd name="connsiteX17" fmla="*/ 398297 w 605860"/>
              <a:gd name="connsiteY17" fmla="*/ 387077 h 460004"/>
              <a:gd name="connsiteX18" fmla="*/ 420736 w 605860"/>
              <a:gd name="connsiteY18" fmla="*/ 359028 h 460004"/>
              <a:gd name="connsiteX19" fmla="*/ 431956 w 605860"/>
              <a:gd name="connsiteY19" fmla="*/ 342198 h 460004"/>
              <a:gd name="connsiteX20" fmla="*/ 448785 w 605860"/>
              <a:gd name="connsiteY20" fmla="*/ 330979 h 460004"/>
              <a:gd name="connsiteX21" fmla="*/ 499274 w 605860"/>
              <a:gd name="connsiteY21" fmla="*/ 280490 h 460004"/>
              <a:gd name="connsiteX22" fmla="*/ 516103 w 605860"/>
              <a:gd name="connsiteY22" fmla="*/ 263661 h 460004"/>
              <a:gd name="connsiteX23" fmla="*/ 532933 w 605860"/>
              <a:gd name="connsiteY23" fmla="*/ 252441 h 460004"/>
              <a:gd name="connsiteX24" fmla="*/ 560982 w 605860"/>
              <a:gd name="connsiteY24" fmla="*/ 218782 h 460004"/>
              <a:gd name="connsiteX25" fmla="*/ 589031 w 605860"/>
              <a:gd name="connsiteY25" fmla="*/ 173904 h 460004"/>
              <a:gd name="connsiteX26" fmla="*/ 605860 w 605860"/>
              <a:gd name="connsiteY26" fmla="*/ 134635 h 460004"/>
              <a:gd name="connsiteX27" fmla="*/ 594641 w 605860"/>
              <a:gd name="connsiteY27" fmla="*/ 67317 h 460004"/>
              <a:gd name="connsiteX28" fmla="*/ 544152 w 605860"/>
              <a:gd name="connsiteY28" fmla="*/ 39268 h 460004"/>
              <a:gd name="connsiteX29" fmla="*/ 521713 w 605860"/>
              <a:gd name="connsiteY29" fmla="*/ 33658 h 460004"/>
              <a:gd name="connsiteX30" fmla="*/ 504883 w 605860"/>
              <a:gd name="connsiteY30" fmla="*/ 22439 h 460004"/>
              <a:gd name="connsiteX31" fmla="*/ 471225 w 605860"/>
              <a:gd name="connsiteY31" fmla="*/ 11219 h 460004"/>
              <a:gd name="connsiteX32" fmla="*/ 454395 w 605860"/>
              <a:gd name="connsiteY32" fmla="*/ 5609 h 460004"/>
              <a:gd name="connsiteX33" fmla="*/ 403907 w 605860"/>
              <a:gd name="connsiteY33" fmla="*/ 0 h 460004"/>
              <a:gd name="connsiteX34" fmla="*/ 112196 w 605860"/>
              <a:gd name="connsiteY34" fmla="*/ 5609 h 460004"/>
              <a:gd name="connsiteX35" fmla="*/ 78537 w 605860"/>
              <a:gd name="connsiteY35" fmla="*/ 16829 h 460004"/>
              <a:gd name="connsiteX36" fmla="*/ 0 w 605860"/>
              <a:gd name="connsiteY36" fmla="*/ 50488 h 4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860" h="460004">
                <a:moveTo>
                  <a:pt x="0" y="50488"/>
                </a:moveTo>
                <a:lnTo>
                  <a:pt x="0" y="50488"/>
                </a:lnTo>
                <a:cubicBezTo>
                  <a:pt x="9350" y="63578"/>
                  <a:pt x="22075" y="74822"/>
                  <a:pt x="28049" y="89757"/>
                </a:cubicBezTo>
                <a:cubicBezTo>
                  <a:pt x="33648" y="103754"/>
                  <a:pt x="31180" y="119764"/>
                  <a:pt x="33659" y="134635"/>
                </a:cubicBezTo>
                <a:cubicBezTo>
                  <a:pt x="37684" y="158784"/>
                  <a:pt x="37809" y="154883"/>
                  <a:pt x="50488" y="173904"/>
                </a:cubicBezTo>
                <a:cubicBezTo>
                  <a:pt x="52358" y="181384"/>
                  <a:pt x="53980" y="188930"/>
                  <a:pt x="56098" y="196343"/>
                </a:cubicBezTo>
                <a:cubicBezTo>
                  <a:pt x="57723" y="202029"/>
                  <a:pt x="60926" y="207311"/>
                  <a:pt x="61708" y="213173"/>
                </a:cubicBezTo>
                <a:cubicBezTo>
                  <a:pt x="75995" y="320319"/>
                  <a:pt x="59105" y="247638"/>
                  <a:pt x="72928" y="302930"/>
                </a:cubicBezTo>
                <a:cubicBezTo>
                  <a:pt x="81332" y="403789"/>
                  <a:pt x="72338" y="339548"/>
                  <a:pt x="84147" y="392687"/>
                </a:cubicBezTo>
                <a:cubicBezTo>
                  <a:pt x="86215" y="401995"/>
                  <a:pt x="85493" y="412208"/>
                  <a:pt x="89757" y="420736"/>
                </a:cubicBezTo>
                <a:cubicBezTo>
                  <a:pt x="99833" y="440888"/>
                  <a:pt x="121594" y="442568"/>
                  <a:pt x="140245" y="448785"/>
                </a:cubicBezTo>
                <a:lnTo>
                  <a:pt x="157075" y="454395"/>
                </a:lnTo>
                <a:lnTo>
                  <a:pt x="173904" y="460004"/>
                </a:lnTo>
                <a:cubicBezTo>
                  <a:pt x="229771" y="455707"/>
                  <a:pt x="233314" y="458378"/>
                  <a:pt x="274881" y="448785"/>
                </a:cubicBezTo>
                <a:cubicBezTo>
                  <a:pt x="289906" y="445318"/>
                  <a:pt x="319760" y="437565"/>
                  <a:pt x="319760" y="437565"/>
                </a:cubicBezTo>
                <a:cubicBezTo>
                  <a:pt x="334719" y="426345"/>
                  <a:pt x="349079" y="414278"/>
                  <a:pt x="364638" y="403906"/>
                </a:cubicBezTo>
                <a:cubicBezTo>
                  <a:pt x="370248" y="400166"/>
                  <a:pt x="375438" y="395702"/>
                  <a:pt x="381468" y="392687"/>
                </a:cubicBezTo>
                <a:cubicBezTo>
                  <a:pt x="386757" y="390043"/>
                  <a:pt x="392687" y="388947"/>
                  <a:pt x="398297" y="387077"/>
                </a:cubicBezTo>
                <a:cubicBezTo>
                  <a:pt x="409219" y="354312"/>
                  <a:pt x="395362" y="384402"/>
                  <a:pt x="420736" y="359028"/>
                </a:cubicBezTo>
                <a:cubicBezTo>
                  <a:pt x="425504" y="354260"/>
                  <a:pt x="427188" y="346966"/>
                  <a:pt x="431956" y="342198"/>
                </a:cubicBezTo>
                <a:cubicBezTo>
                  <a:pt x="436723" y="337431"/>
                  <a:pt x="443746" y="335458"/>
                  <a:pt x="448785" y="330979"/>
                </a:cubicBezTo>
                <a:lnTo>
                  <a:pt x="499274" y="280490"/>
                </a:lnTo>
                <a:cubicBezTo>
                  <a:pt x="504884" y="274880"/>
                  <a:pt x="509502" y="268062"/>
                  <a:pt x="516103" y="263661"/>
                </a:cubicBezTo>
                <a:cubicBezTo>
                  <a:pt x="521713" y="259921"/>
                  <a:pt x="527753" y="256757"/>
                  <a:pt x="532933" y="252441"/>
                </a:cubicBezTo>
                <a:cubicBezTo>
                  <a:pt x="551421" y="237035"/>
                  <a:pt x="548004" y="236952"/>
                  <a:pt x="560982" y="218782"/>
                </a:cubicBezTo>
                <a:cubicBezTo>
                  <a:pt x="578238" y="194623"/>
                  <a:pt x="577735" y="200260"/>
                  <a:pt x="589031" y="173904"/>
                </a:cubicBezTo>
                <a:cubicBezTo>
                  <a:pt x="613803" y="116104"/>
                  <a:pt x="568638" y="209082"/>
                  <a:pt x="605860" y="134635"/>
                </a:cubicBezTo>
                <a:cubicBezTo>
                  <a:pt x="602120" y="112196"/>
                  <a:pt x="604814" y="87664"/>
                  <a:pt x="594641" y="67317"/>
                </a:cubicBezTo>
                <a:cubicBezTo>
                  <a:pt x="587944" y="53923"/>
                  <a:pt x="559792" y="43737"/>
                  <a:pt x="544152" y="39268"/>
                </a:cubicBezTo>
                <a:cubicBezTo>
                  <a:pt x="536739" y="37150"/>
                  <a:pt x="529193" y="35528"/>
                  <a:pt x="521713" y="33658"/>
                </a:cubicBezTo>
                <a:cubicBezTo>
                  <a:pt x="516103" y="29918"/>
                  <a:pt x="511044" y="25177"/>
                  <a:pt x="504883" y="22439"/>
                </a:cubicBezTo>
                <a:cubicBezTo>
                  <a:pt x="494076" y="17636"/>
                  <a:pt x="482444" y="14959"/>
                  <a:pt x="471225" y="11219"/>
                </a:cubicBezTo>
                <a:cubicBezTo>
                  <a:pt x="465615" y="9349"/>
                  <a:pt x="460272" y="6262"/>
                  <a:pt x="454395" y="5609"/>
                </a:cubicBezTo>
                <a:lnTo>
                  <a:pt x="403907" y="0"/>
                </a:lnTo>
                <a:cubicBezTo>
                  <a:pt x="306670" y="1870"/>
                  <a:pt x="209321" y="585"/>
                  <a:pt x="112196" y="5609"/>
                </a:cubicBezTo>
                <a:cubicBezTo>
                  <a:pt x="100385" y="6220"/>
                  <a:pt x="90082" y="14263"/>
                  <a:pt x="78537" y="16829"/>
                </a:cubicBezTo>
                <a:cubicBezTo>
                  <a:pt x="22573" y="29266"/>
                  <a:pt x="13090" y="44878"/>
                  <a:pt x="0" y="504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3932481" y="5643475"/>
            <a:ext cx="231994" cy="179514"/>
          </a:xfrm>
          <a:custGeom>
            <a:avLst/>
            <a:gdLst>
              <a:gd name="connsiteX0" fmla="*/ 0 w 231994"/>
              <a:gd name="connsiteY0" fmla="*/ 0 h 179514"/>
              <a:gd name="connsiteX1" fmla="*/ 0 w 231994"/>
              <a:gd name="connsiteY1" fmla="*/ 0 h 179514"/>
              <a:gd name="connsiteX2" fmla="*/ 213173 w 231994"/>
              <a:gd name="connsiteY2" fmla="*/ 5610 h 179514"/>
              <a:gd name="connsiteX3" fmla="*/ 224393 w 231994"/>
              <a:gd name="connsiteY3" fmla="*/ 67318 h 179514"/>
              <a:gd name="connsiteX4" fmla="*/ 213173 w 231994"/>
              <a:gd name="connsiteY4" fmla="*/ 100977 h 179514"/>
              <a:gd name="connsiteX5" fmla="*/ 207563 w 231994"/>
              <a:gd name="connsiteY5" fmla="*/ 117806 h 179514"/>
              <a:gd name="connsiteX6" fmla="*/ 190734 w 231994"/>
              <a:gd name="connsiteY6" fmla="*/ 134635 h 179514"/>
              <a:gd name="connsiteX7" fmla="*/ 185124 w 231994"/>
              <a:gd name="connsiteY7" fmla="*/ 151465 h 179514"/>
              <a:gd name="connsiteX8" fmla="*/ 151465 w 231994"/>
              <a:gd name="connsiteY8" fmla="*/ 162685 h 179514"/>
              <a:gd name="connsiteX9" fmla="*/ 106586 w 231994"/>
              <a:gd name="connsiteY9" fmla="*/ 179514 h 179514"/>
              <a:gd name="connsiteX10" fmla="*/ 61708 w 231994"/>
              <a:gd name="connsiteY10" fmla="*/ 173904 h 179514"/>
              <a:gd name="connsiteX11" fmla="*/ 44879 w 231994"/>
              <a:gd name="connsiteY11" fmla="*/ 123416 h 179514"/>
              <a:gd name="connsiteX12" fmla="*/ 39269 w 231994"/>
              <a:gd name="connsiteY12" fmla="*/ 33659 h 179514"/>
              <a:gd name="connsiteX13" fmla="*/ 33659 w 231994"/>
              <a:gd name="connsiteY13" fmla="*/ 16829 h 179514"/>
              <a:gd name="connsiteX14" fmla="*/ 0 w 231994"/>
              <a:gd name="connsiteY14" fmla="*/ 0 h 17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1994" h="179514">
                <a:moveTo>
                  <a:pt x="0" y="0"/>
                </a:moveTo>
                <a:lnTo>
                  <a:pt x="0" y="0"/>
                </a:lnTo>
                <a:cubicBezTo>
                  <a:pt x="71058" y="1870"/>
                  <a:pt x="142280" y="423"/>
                  <a:pt x="213173" y="5610"/>
                </a:cubicBezTo>
                <a:cubicBezTo>
                  <a:pt x="245713" y="7991"/>
                  <a:pt x="226673" y="55917"/>
                  <a:pt x="224393" y="67318"/>
                </a:cubicBezTo>
                <a:cubicBezTo>
                  <a:pt x="222074" y="78915"/>
                  <a:pt x="216913" y="89757"/>
                  <a:pt x="213173" y="100977"/>
                </a:cubicBezTo>
                <a:cubicBezTo>
                  <a:pt x="211303" y="106587"/>
                  <a:pt x="211744" y="113625"/>
                  <a:pt x="207563" y="117806"/>
                </a:cubicBezTo>
                <a:lnTo>
                  <a:pt x="190734" y="134635"/>
                </a:lnTo>
                <a:cubicBezTo>
                  <a:pt x="188864" y="140245"/>
                  <a:pt x="189936" y="148028"/>
                  <a:pt x="185124" y="151465"/>
                </a:cubicBezTo>
                <a:cubicBezTo>
                  <a:pt x="175500" y="158339"/>
                  <a:pt x="162685" y="158945"/>
                  <a:pt x="151465" y="162685"/>
                </a:cubicBezTo>
                <a:cubicBezTo>
                  <a:pt x="125069" y="171483"/>
                  <a:pt x="140148" y="166089"/>
                  <a:pt x="106586" y="179514"/>
                </a:cubicBezTo>
                <a:cubicBezTo>
                  <a:pt x="91627" y="177644"/>
                  <a:pt x="75706" y="179503"/>
                  <a:pt x="61708" y="173904"/>
                </a:cubicBezTo>
                <a:cubicBezTo>
                  <a:pt x="47621" y="168269"/>
                  <a:pt x="45789" y="128874"/>
                  <a:pt x="44879" y="123416"/>
                </a:cubicBezTo>
                <a:cubicBezTo>
                  <a:pt x="43009" y="93497"/>
                  <a:pt x="42407" y="63472"/>
                  <a:pt x="39269" y="33659"/>
                </a:cubicBezTo>
                <a:cubicBezTo>
                  <a:pt x="38650" y="27778"/>
                  <a:pt x="36304" y="22118"/>
                  <a:pt x="33659" y="16829"/>
                </a:cubicBezTo>
                <a:cubicBezTo>
                  <a:pt x="30644" y="10799"/>
                  <a:pt x="5610" y="280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893595" y="1422401"/>
            <a:ext cx="312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KG Red Hands" panose="02000505000000020004" pitchFamily="2" charset="0"/>
              </a:rPr>
              <a:t>adverbe</a:t>
            </a:r>
            <a:endParaRPr lang="fr-FR" sz="3600" dirty="0">
              <a:latin typeface="KG Red Hands" panose="02000505000000020004" pitchFamily="2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100" y1="44207" x2="34100" y2="44207"/>
                        <a14:foregroundMark x1="63985" y1="46037" x2="63985" y2="46037"/>
                        <a14:foregroundMark x1="67050" y1="45427" x2="67050" y2="45427"/>
                        <a14:foregroundMark x1="67816" y1="43598" x2="67816" y2="43598"/>
                        <a14:foregroundMark x1="64751" y1="43598" x2="64751" y2="435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48" y="5019820"/>
            <a:ext cx="1856242" cy="233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F791D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rgbClr val="F791D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893595" y="1422401"/>
            <a:ext cx="312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KG Red Hands" panose="02000505000000020004" pitchFamily="2" charset="0"/>
              </a:rPr>
              <a:t>adverbe</a:t>
            </a:r>
            <a:endParaRPr lang="fr-FR" sz="36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77392" y="2488715"/>
            <a:ext cx="3675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Ex</a:t>
            </a:r>
            <a:r>
              <a:rPr lang="fr-FR" sz="3600" dirty="0">
                <a:latin typeface="Comic Sans MS" panose="030F0702030302020204" pitchFamily="66" charset="0"/>
              </a:rPr>
              <a:t> : </a:t>
            </a:r>
            <a:r>
              <a:rPr lang="fr-FR" sz="3600" dirty="0">
                <a:latin typeface="Comic Sans MS" panose="030F0702030302020204" pitchFamily="66" charset="0"/>
              </a:rPr>
              <a:t>très, </a:t>
            </a:r>
          </a:p>
          <a:p>
            <a:pPr algn="ctr"/>
            <a:r>
              <a:rPr lang="fr-FR" sz="3600" dirty="0">
                <a:latin typeface="Comic Sans MS" panose="030F0702030302020204" pitchFamily="66" charset="0"/>
              </a:rPr>
              <a:t>vite, mieux, lentement, souvent …</a:t>
            </a:r>
          </a:p>
        </p:txBody>
      </p:sp>
      <p:sp>
        <p:nvSpPr>
          <p:cNvPr id="9" name="Forme libre 8"/>
          <p:cNvSpPr/>
          <p:nvPr/>
        </p:nvSpPr>
        <p:spPr>
          <a:xfrm>
            <a:off x="2642223" y="5592987"/>
            <a:ext cx="645129" cy="471224"/>
          </a:xfrm>
          <a:custGeom>
            <a:avLst/>
            <a:gdLst>
              <a:gd name="connsiteX0" fmla="*/ 0 w 605860"/>
              <a:gd name="connsiteY0" fmla="*/ 50488 h 460004"/>
              <a:gd name="connsiteX1" fmla="*/ 0 w 605860"/>
              <a:gd name="connsiteY1" fmla="*/ 50488 h 460004"/>
              <a:gd name="connsiteX2" fmla="*/ 28049 w 605860"/>
              <a:gd name="connsiteY2" fmla="*/ 89757 h 460004"/>
              <a:gd name="connsiteX3" fmla="*/ 33659 w 605860"/>
              <a:gd name="connsiteY3" fmla="*/ 134635 h 460004"/>
              <a:gd name="connsiteX4" fmla="*/ 50488 w 605860"/>
              <a:gd name="connsiteY4" fmla="*/ 173904 h 460004"/>
              <a:gd name="connsiteX5" fmla="*/ 56098 w 605860"/>
              <a:gd name="connsiteY5" fmla="*/ 196343 h 460004"/>
              <a:gd name="connsiteX6" fmla="*/ 61708 w 605860"/>
              <a:gd name="connsiteY6" fmla="*/ 213173 h 460004"/>
              <a:gd name="connsiteX7" fmla="*/ 72928 w 605860"/>
              <a:gd name="connsiteY7" fmla="*/ 302930 h 460004"/>
              <a:gd name="connsiteX8" fmla="*/ 84147 w 605860"/>
              <a:gd name="connsiteY8" fmla="*/ 392687 h 460004"/>
              <a:gd name="connsiteX9" fmla="*/ 89757 w 605860"/>
              <a:gd name="connsiteY9" fmla="*/ 420736 h 460004"/>
              <a:gd name="connsiteX10" fmla="*/ 140245 w 605860"/>
              <a:gd name="connsiteY10" fmla="*/ 448785 h 460004"/>
              <a:gd name="connsiteX11" fmla="*/ 157075 w 605860"/>
              <a:gd name="connsiteY11" fmla="*/ 454395 h 460004"/>
              <a:gd name="connsiteX12" fmla="*/ 173904 w 605860"/>
              <a:gd name="connsiteY12" fmla="*/ 460004 h 460004"/>
              <a:gd name="connsiteX13" fmla="*/ 274881 w 605860"/>
              <a:gd name="connsiteY13" fmla="*/ 448785 h 460004"/>
              <a:gd name="connsiteX14" fmla="*/ 319760 w 605860"/>
              <a:gd name="connsiteY14" fmla="*/ 437565 h 460004"/>
              <a:gd name="connsiteX15" fmla="*/ 364638 w 605860"/>
              <a:gd name="connsiteY15" fmla="*/ 403906 h 460004"/>
              <a:gd name="connsiteX16" fmla="*/ 381468 w 605860"/>
              <a:gd name="connsiteY16" fmla="*/ 392687 h 460004"/>
              <a:gd name="connsiteX17" fmla="*/ 398297 w 605860"/>
              <a:gd name="connsiteY17" fmla="*/ 387077 h 460004"/>
              <a:gd name="connsiteX18" fmla="*/ 420736 w 605860"/>
              <a:gd name="connsiteY18" fmla="*/ 359028 h 460004"/>
              <a:gd name="connsiteX19" fmla="*/ 431956 w 605860"/>
              <a:gd name="connsiteY19" fmla="*/ 342198 h 460004"/>
              <a:gd name="connsiteX20" fmla="*/ 448785 w 605860"/>
              <a:gd name="connsiteY20" fmla="*/ 330979 h 460004"/>
              <a:gd name="connsiteX21" fmla="*/ 499274 w 605860"/>
              <a:gd name="connsiteY21" fmla="*/ 280490 h 460004"/>
              <a:gd name="connsiteX22" fmla="*/ 516103 w 605860"/>
              <a:gd name="connsiteY22" fmla="*/ 263661 h 460004"/>
              <a:gd name="connsiteX23" fmla="*/ 532933 w 605860"/>
              <a:gd name="connsiteY23" fmla="*/ 252441 h 460004"/>
              <a:gd name="connsiteX24" fmla="*/ 560982 w 605860"/>
              <a:gd name="connsiteY24" fmla="*/ 218782 h 460004"/>
              <a:gd name="connsiteX25" fmla="*/ 589031 w 605860"/>
              <a:gd name="connsiteY25" fmla="*/ 173904 h 460004"/>
              <a:gd name="connsiteX26" fmla="*/ 605860 w 605860"/>
              <a:gd name="connsiteY26" fmla="*/ 134635 h 460004"/>
              <a:gd name="connsiteX27" fmla="*/ 594641 w 605860"/>
              <a:gd name="connsiteY27" fmla="*/ 67317 h 460004"/>
              <a:gd name="connsiteX28" fmla="*/ 544152 w 605860"/>
              <a:gd name="connsiteY28" fmla="*/ 39268 h 460004"/>
              <a:gd name="connsiteX29" fmla="*/ 521713 w 605860"/>
              <a:gd name="connsiteY29" fmla="*/ 33658 h 460004"/>
              <a:gd name="connsiteX30" fmla="*/ 504883 w 605860"/>
              <a:gd name="connsiteY30" fmla="*/ 22439 h 460004"/>
              <a:gd name="connsiteX31" fmla="*/ 471225 w 605860"/>
              <a:gd name="connsiteY31" fmla="*/ 11219 h 460004"/>
              <a:gd name="connsiteX32" fmla="*/ 454395 w 605860"/>
              <a:gd name="connsiteY32" fmla="*/ 5609 h 460004"/>
              <a:gd name="connsiteX33" fmla="*/ 403907 w 605860"/>
              <a:gd name="connsiteY33" fmla="*/ 0 h 460004"/>
              <a:gd name="connsiteX34" fmla="*/ 112196 w 605860"/>
              <a:gd name="connsiteY34" fmla="*/ 5609 h 460004"/>
              <a:gd name="connsiteX35" fmla="*/ 78537 w 605860"/>
              <a:gd name="connsiteY35" fmla="*/ 16829 h 460004"/>
              <a:gd name="connsiteX36" fmla="*/ 0 w 605860"/>
              <a:gd name="connsiteY36" fmla="*/ 50488 h 4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860" h="460004">
                <a:moveTo>
                  <a:pt x="0" y="50488"/>
                </a:moveTo>
                <a:lnTo>
                  <a:pt x="0" y="50488"/>
                </a:lnTo>
                <a:cubicBezTo>
                  <a:pt x="9350" y="63578"/>
                  <a:pt x="22075" y="74822"/>
                  <a:pt x="28049" y="89757"/>
                </a:cubicBezTo>
                <a:cubicBezTo>
                  <a:pt x="33648" y="103754"/>
                  <a:pt x="31180" y="119764"/>
                  <a:pt x="33659" y="134635"/>
                </a:cubicBezTo>
                <a:cubicBezTo>
                  <a:pt x="37684" y="158784"/>
                  <a:pt x="37809" y="154883"/>
                  <a:pt x="50488" y="173904"/>
                </a:cubicBezTo>
                <a:cubicBezTo>
                  <a:pt x="52358" y="181384"/>
                  <a:pt x="53980" y="188930"/>
                  <a:pt x="56098" y="196343"/>
                </a:cubicBezTo>
                <a:cubicBezTo>
                  <a:pt x="57723" y="202029"/>
                  <a:pt x="60926" y="207311"/>
                  <a:pt x="61708" y="213173"/>
                </a:cubicBezTo>
                <a:cubicBezTo>
                  <a:pt x="75995" y="320319"/>
                  <a:pt x="59105" y="247638"/>
                  <a:pt x="72928" y="302930"/>
                </a:cubicBezTo>
                <a:cubicBezTo>
                  <a:pt x="81332" y="403789"/>
                  <a:pt x="72338" y="339548"/>
                  <a:pt x="84147" y="392687"/>
                </a:cubicBezTo>
                <a:cubicBezTo>
                  <a:pt x="86215" y="401995"/>
                  <a:pt x="85493" y="412208"/>
                  <a:pt x="89757" y="420736"/>
                </a:cubicBezTo>
                <a:cubicBezTo>
                  <a:pt x="99833" y="440888"/>
                  <a:pt x="121594" y="442568"/>
                  <a:pt x="140245" y="448785"/>
                </a:cubicBezTo>
                <a:lnTo>
                  <a:pt x="157075" y="454395"/>
                </a:lnTo>
                <a:lnTo>
                  <a:pt x="173904" y="460004"/>
                </a:lnTo>
                <a:cubicBezTo>
                  <a:pt x="229771" y="455707"/>
                  <a:pt x="233314" y="458378"/>
                  <a:pt x="274881" y="448785"/>
                </a:cubicBezTo>
                <a:cubicBezTo>
                  <a:pt x="289906" y="445318"/>
                  <a:pt x="319760" y="437565"/>
                  <a:pt x="319760" y="437565"/>
                </a:cubicBezTo>
                <a:cubicBezTo>
                  <a:pt x="334719" y="426345"/>
                  <a:pt x="349079" y="414278"/>
                  <a:pt x="364638" y="403906"/>
                </a:cubicBezTo>
                <a:cubicBezTo>
                  <a:pt x="370248" y="400166"/>
                  <a:pt x="375438" y="395702"/>
                  <a:pt x="381468" y="392687"/>
                </a:cubicBezTo>
                <a:cubicBezTo>
                  <a:pt x="386757" y="390043"/>
                  <a:pt x="392687" y="388947"/>
                  <a:pt x="398297" y="387077"/>
                </a:cubicBezTo>
                <a:cubicBezTo>
                  <a:pt x="409219" y="354312"/>
                  <a:pt x="395362" y="384402"/>
                  <a:pt x="420736" y="359028"/>
                </a:cubicBezTo>
                <a:cubicBezTo>
                  <a:pt x="425504" y="354260"/>
                  <a:pt x="427188" y="346966"/>
                  <a:pt x="431956" y="342198"/>
                </a:cubicBezTo>
                <a:cubicBezTo>
                  <a:pt x="436723" y="337431"/>
                  <a:pt x="443746" y="335458"/>
                  <a:pt x="448785" y="330979"/>
                </a:cubicBezTo>
                <a:lnTo>
                  <a:pt x="499274" y="280490"/>
                </a:lnTo>
                <a:cubicBezTo>
                  <a:pt x="504884" y="274880"/>
                  <a:pt x="509502" y="268062"/>
                  <a:pt x="516103" y="263661"/>
                </a:cubicBezTo>
                <a:cubicBezTo>
                  <a:pt x="521713" y="259921"/>
                  <a:pt x="527753" y="256757"/>
                  <a:pt x="532933" y="252441"/>
                </a:cubicBezTo>
                <a:cubicBezTo>
                  <a:pt x="551421" y="237035"/>
                  <a:pt x="548004" y="236952"/>
                  <a:pt x="560982" y="218782"/>
                </a:cubicBezTo>
                <a:cubicBezTo>
                  <a:pt x="578238" y="194623"/>
                  <a:pt x="577735" y="200260"/>
                  <a:pt x="589031" y="173904"/>
                </a:cubicBezTo>
                <a:cubicBezTo>
                  <a:pt x="613803" y="116104"/>
                  <a:pt x="568638" y="209082"/>
                  <a:pt x="605860" y="134635"/>
                </a:cubicBezTo>
                <a:cubicBezTo>
                  <a:pt x="602120" y="112196"/>
                  <a:pt x="604814" y="87664"/>
                  <a:pt x="594641" y="67317"/>
                </a:cubicBezTo>
                <a:cubicBezTo>
                  <a:pt x="587944" y="53923"/>
                  <a:pt x="559792" y="43737"/>
                  <a:pt x="544152" y="39268"/>
                </a:cubicBezTo>
                <a:cubicBezTo>
                  <a:pt x="536739" y="37150"/>
                  <a:pt x="529193" y="35528"/>
                  <a:pt x="521713" y="33658"/>
                </a:cubicBezTo>
                <a:cubicBezTo>
                  <a:pt x="516103" y="29918"/>
                  <a:pt x="511044" y="25177"/>
                  <a:pt x="504883" y="22439"/>
                </a:cubicBezTo>
                <a:cubicBezTo>
                  <a:pt x="494076" y="17636"/>
                  <a:pt x="482444" y="14959"/>
                  <a:pt x="471225" y="11219"/>
                </a:cubicBezTo>
                <a:cubicBezTo>
                  <a:pt x="465615" y="9349"/>
                  <a:pt x="460272" y="6262"/>
                  <a:pt x="454395" y="5609"/>
                </a:cubicBezTo>
                <a:lnTo>
                  <a:pt x="403907" y="0"/>
                </a:lnTo>
                <a:cubicBezTo>
                  <a:pt x="306670" y="1870"/>
                  <a:pt x="209321" y="585"/>
                  <a:pt x="112196" y="5609"/>
                </a:cubicBezTo>
                <a:cubicBezTo>
                  <a:pt x="100385" y="6220"/>
                  <a:pt x="90082" y="14263"/>
                  <a:pt x="78537" y="16829"/>
                </a:cubicBezTo>
                <a:cubicBezTo>
                  <a:pt x="22573" y="29266"/>
                  <a:pt x="13090" y="44878"/>
                  <a:pt x="0" y="504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3932481" y="5643475"/>
            <a:ext cx="231994" cy="179514"/>
          </a:xfrm>
          <a:custGeom>
            <a:avLst/>
            <a:gdLst>
              <a:gd name="connsiteX0" fmla="*/ 0 w 231994"/>
              <a:gd name="connsiteY0" fmla="*/ 0 h 179514"/>
              <a:gd name="connsiteX1" fmla="*/ 0 w 231994"/>
              <a:gd name="connsiteY1" fmla="*/ 0 h 179514"/>
              <a:gd name="connsiteX2" fmla="*/ 213173 w 231994"/>
              <a:gd name="connsiteY2" fmla="*/ 5610 h 179514"/>
              <a:gd name="connsiteX3" fmla="*/ 224393 w 231994"/>
              <a:gd name="connsiteY3" fmla="*/ 67318 h 179514"/>
              <a:gd name="connsiteX4" fmla="*/ 213173 w 231994"/>
              <a:gd name="connsiteY4" fmla="*/ 100977 h 179514"/>
              <a:gd name="connsiteX5" fmla="*/ 207563 w 231994"/>
              <a:gd name="connsiteY5" fmla="*/ 117806 h 179514"/>
              <a:gd name="connsiteX6" fmla="*/ 190734 w 231994"/>
              <a:gd name="connsiteY6" fmla="*/ 134635 h 179514"/>
              <a:gd name="connsiteX7" fmla="*/ 185124 w 231994"/>
              <a:gd name="connsiteY7" fmla="*/ 151465 h 179514"/>
              <a:gd name="connsiteX8" fmla="*/ 151465 w 231994"/>
              <a:gd name="connsiteY8" fmla="*/ 162685 h 179514"/>
              <a:gd name="connsiteX9" fmla="*/ 106586 w 231994"/>
              <a:gd name="connsiteY9" fmla="*/ 179514 h 179514"/>
              <a:gd name="connsiteX10" fmla="*/ 61708 w 231994"/>
              <a:gd name="connsiteY10" fmla="*/ 173904 h 179514"/>
              <a:gd name="connsiteX11" fmla="*/ 44879 w 231994"/>
              <a:gd name="connsiteY11" fmla="*/ 123416 h 179514"/>
              <a:gd name="connsiteX12" fmla="*/ 39269 w 231994"/>
              <a:gd name="connsiteY12" fmla="*/ 33659 h 179514"/>
              <a:gd name="connsiteX13" fmla="*/ 33659 w 231994"/>
              <a:gd name="connsiteY13" fmla="*/ 16829 h 179514"/>
              <a:gd name="connsiteX14" fmla="*/ 0 w 231994"/>
              <a:gd name="connsiteY14" fmla="*/ 0 h 17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1994" h="179514">
                <a:moveTo>
                  <a:pt x="0" y="0"/>
                </a:moveTo>
                <a:lnTo>
                  <a:pt x="0" y="0"/>
                </a:lnTo>
                <a:cubicBezTo>
                  <a:pt x="71058" y="1870"/>
                  <a:pt x="142280" y="423"/>
                  <a:pt x="213173" y="5610"/>
                </a:cubicBezTo>
                <a:cubicBezTo>
                  <a:pt x="245713" y="7991"/>
                  <a:pt x="226673" y="55917"/>
                  <a:pt x="224393" y="67318"/>
                </a:cubicBezTo>
                <a:cubicBezTo>
                  <a:pt x="222074" y="78915"/>
                  <a:pt x="216913" y="89757"/>
                  <a:pt x="213173" y="100977"/>
                </a:cubicBezTo>
                <a:cubicBezTo>
                  <a:pt x="211303" y="106587"/>
                  <a:pt x="211744" y="113625"/>
                  <a:pt x="207563" y="117806"/>
                </a:cubicBezTo>
                <a:lnTo>
                  <a:pt x="190734" y="134635"/>
                </a:lnTo>
                <a:cubicBezTo>
                  <a:pt x="188864" y="140245"/>
                  <a:pt x="189936" y="148028"/>
                  <a:pt x="185124" y="151465"/>
                </a:cubicBezTo>
                <a:cubicBezTo>
                  <a:pt x="175500" y="158339"/>
                  <a:pt x="162685" y="158945"/>
                  <a:pt x="151465" y="162685"/>
                </a:cubicBezTo>
                <a:cubicBezTo>
                  <a:pt x="125069" y="171483"/>
                  <a:pt x="140148" y="166089"/>
                  <a:pt x="106586" y="179514"/>
                </a:cubicBezTo>
                <a:cubicBezTo>
                  <a:pt x="91627" y="177644"/>
                  <a:pt x="75706" y="179503"/>
                  <a:pt x="61708" y="173904"/>
                </a:cubicBezTo>
                <a:cubicBezTo>
                  <a:pt x="47621" y="168269"/>
                  <a:pt x="45789" y="128874"/>
                  <a:pt x="44879" y="123416"/>
                </a:cubicBezTo>
                <a:cubicBezTo>
                  <a:pt x="43009" y="93497"/>
                  <a:pt x="42407" y="63472"/>
                  <a:pt x="39269" y="33659"/>
                </a:cubicBezTo>
                <a:cubicBezTo>
                  <a:pt x="38650" y="27778"/>
                  <a:pt x="36304" y="22118"/>
                  <a:pt x="33659" y="16829"/>
                </a:cubicBezTo>
                <a:cubicBezTo>
                  <a:pt x="30644" y="10799"/>
                  <a:pt x="5610" y="280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100" y1="44207" x2="34100" y2="44207"/>
                        <a14:foregroundMark x1="63985" y1="46037" x2="63985" y2="46037"/>
                        <a14:foregroundMark x1="67050" y1="45427" x2="67050" y2="45427"/>
                        <a14:foregroundMark x1="67816" y1="43598" x2="67816" y2="43598"/>
                        <a14:foregroundMark x1="64751" y1="43598" x2="64751" y2="435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48" y="5019820"/>
            <a:ext cx="1856242" cy="233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CC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52549" y="2285390"/>
            <a:ext cx="4152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KG Red Hands" panose="02000505000000020004" pitchFamily="2" charset="0"/>
              </a:rPr>
              <a:t>Les natures de </a:t>
            </a:r>
          </a:p>
          <a:p>
            <a:pPr algn="ctr"/>
            <a:r>
              <a:rPr lang="fr-FR" sz="4800" dirty="0" smtClean="0">
                <a:latin typeface="KG Red Hands" panose="02000505000000020004" pitchFamily="2" charset="0"/>
              </a:rPr>
              <a:t>mots </a:t>
            </a:r>
            <a:endParaRPr lang="fr-FR" sz="4800" dirty="0">
              <a:latin typeface="KG Red Hands" panose="02000505000000020004" pitchFamily="2" charset="0"/>
            </a:endParaRPr>
          </a:p>
        </p:txBody>
      </p:sp>
      <p:pic>
        <p:nvPicPr>
          <p:cNvPr id="7" name="Picture 2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" r="53782" b="66748"/>
          <a:stretch/>
        </p:blipFill>
        <p:spPr bwMode="auto">
          <a:xfrm>
            <a:off x="1352549" y="712509"/>
            <a:ext cx="1207291" cy="129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3" t="33085" r="53938" b="33482"/>
          <a:stretch/>
        </p:blipFill>
        <p:spPr bwMode="auto">
          <a:xfrm>
            <a:off x="2748172" y="5931930"/>
            <a:ext cx="1361653" cy="14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 rot="6539084">
            <a:off x="2326027" y="7499158"/>
            <a:ext cx="289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Une année au CE2/blog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1" name="Picture 2" descr="C:\Users\Isabelle\Desktop\Drefféac\FRANCAIS\Grammaire\Matériel pour réussir son entrée en gram\personnage déterminant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435" l="0" r="98182">
                        <a14:foregroundMark x1="29091" y1="35593" x2="29091" y2="35593"/>
                        <a14:foregroundMark x1="60000" y1="35028" x2="60000" y2="35028"/>
                        <a14:foregroundMark x1="69697" y1="32768" x2="69697" y2="32768"/>
                        <a14:foregroundMark x1="33939" y1="36158" x2="33939" y2="36158"/>
                        <a14:foregroundMark x1="38788" y1="32768" x2="38788" y2="32768"/>
                        <a14:foregroundMark x1="62424" y1="85876" x2="62424" y2="858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99" y="738311"/>
            <a:ext cx="1159926" cy="124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Isabelle\Desktop\Drefféac\FRANCAIS\Grammaire\Matériel pour réussir son entrée en gram\personnage  adjectif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7884" l="4286" r="99286">
                        <a14:foregroundMark x1="29286" y1="34921" x2="29286" y2="34921"/>
                        <a14:foregroundMark x1="68571" y1="34921" x2="68571" y2="34921"/>
                        <a14:foregroundMark x1="52143" y1="12698" x2="52143" y2="12698"/>
                        <a14:foregroundMark x1="65000" y1="38624" x2="65000" y2="38624"/>
                        <a14:foregroundMark x1="60714" y1="79894" x2="60714" y2="79894"/>
                        <a14:foregroundMark x1="44286" y1="82540" x2="44286" y2="825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556" y="679580"/>
            <a:ext cx="1076893" cy="145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Isabelle\Desktop\Drefféac\FRANCAIS\Grammaire\Matériel pour réussir son entrée en gram\personnage pps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1143" r="99429">
                        <a14:foregroundMark x1="43429" y1="84574" x2="43429" y2="845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172" y="4593714"/>
            <a:ext cx="1245680" cy="133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7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uban vers le haut 4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922106" y="1306286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KG Red Hands" panose="02000505000000020004" pitchFamily="2" charset="0"/>
              </a:rPr>
              <a:t>Nom</a:t>
            </a:r>
            <a:endParaRPr lang="fr-FR" sz="5400" dirty="0">
              <a:latin typeface="KG Red Hands" panose="02000505000000020004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68964" y="2332653"/>
            <a:ext cx="42817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omic Sans MS" panose="030F0702030302020204" pitchFamily="66" charset="0"/>
              </a:rPr>
              <a:t>Mot qui sert à désigner :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une personne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une chose,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 un animal,</a:t>
            </a:r>
          </a:p>
          <a:p>
            <a:pPr algn="ctr"/>
            <a:r>
              <a:rPr lang="fr-FR" sz="2800" dirty="0">
                <a:latin typeface="Comic Sans MS" panose="030F0702030302020204" pitchFamily="66" charset="0"/>
              </a:rPr>
              <a:t>un </a:t>
            </a:r>
            <a:r>
              <a:rPr lang="fr-FR" sz="2800" dirty="0" smtClean="0">
                <a:latin typeface="Comic Sans MS" panose="030F0702030302020204" pitchFamily="66" charset="0"/>
              </a:rPr>
              <a:t>sentiment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un lieu…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.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" r="53782" b="66748"/>
          <a:stretch/>
        </p:blipFill>
        <p:spPr bwMode="auto">
          <a:xfrm>
            <a:off x="2569250" y="5418910"/>
            <a:ext cx="1719500" cy="184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48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uban vers le haut 4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922106" y="1306286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KG Red Hands" panose="02000505000000020004" pitchFamily="2" charset="0"/>
              </a:rPr>
              <a:t>Nom</a:t>
            </a:r>
            <a:endParaRPr lang="fr-FR" sz="5400" dirty="0">
              <a:latin typeface="KG Red Hands" panose="02000505000000020004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68964" y="2332653"/>
            <a:ext cx="4281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ic Sans MS" panose="030F0702030302020204" pitchFamily="66" charset="0"/>
              </a:rPr>
              <a:t>Ex</a:t>
            </a:r>
            <a:r>
              <a:rPr lang="fr-FR" sz="3600" dirty="0" smtClean="0">
                <a:latin typeface="Comic Sans MS" panose="030F0702030302020204" pitchFamily="66" charset="0"/>
              </a:rPr>
              <a:t> : chien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policier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ordinateur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forêt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colère…</a:t>
            </a:r>
            <a:endParaRPr lang="fr-FR" sz="4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" r="53782" b="66748"/>
          <a:stretch/>
        </p:blipFill>
        <p:spPr bwMode="auto">
          <a:xfrm>
            <a:off x="2569250" y="5418910"/>
            <a:ext cx="1719500" cy="184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22106" y="1306286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KG Red Hands" panose="02000505000000020004" pitchFamily="2" charset="0"/>
              </a:rPr>
              <a:t>Verbe</a:t>
            </a:r>
            <a:endParaRPr lang="fr-FR" sz="54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2836" y="2349591"/>
            <a:ext cx="34523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Mot qui change de forme et qui sert à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exprimer 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une</a:t>
            </a:r>
            <a:r>
              <a:rPr lang="fr-FR" sz="3600" dirty="0">
                <a:latin typeface="Comic Sans MS" panose="030F0702030302020204" pitchFamily="66" charset="0"/>
              </a:rPr>
              <a:t> </a:t>
            </a:r>
            <a:r>
              <a:rPr lang="fr-FR" sz="3600" dirty="0" smtClean="0">
                <a:latin typeface="Comic Sans MS" panose="030F0702030302020204" pitchFamily="66" charset="0"/>
              </a:rPr>
              <a:t>action.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pic>
        <p:nvPicPr>
          <p:cNvPr id="8" name="Picture 4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3" t="33085" r="53938" b="33482"/>
          <a:stretch/>
        </p:blipFill>
        <p:spPr bwMode="auto">
          <a:xfrm>
            <a:off x="2521879" y="5314950"/>
            <a:ext cx="1814241" cy="196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6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6400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22106" y="1306286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KG Red Hands" panose="02000505000000020004" pitchFamily="2" charset="0"/>
              </a:rPr>
              <a:t>Verbe</a:t>
            </a:r>
            <a:endParaRPr lang="fr-FR" sz="54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2836" y="2349591"/>
            <a:ext cx="34523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 smtClean="0">
                <a:latin typeface="Comic Sans MS" panose="030F0702030302020204" pitchFamily="66" charset="0"/>
              </a:rPr>
              <a:t>conjugués :</a:t>
            </a:r>
            <a:r>
              <a:rPr lang="fr-FR" sz="3600" b="1" dirty="0" smtClean="0">
                <a:latin typeface="Comic Sans MS" panose="030F0702030302020204" pitchFamily="66" charset="0"/>
              </a:rPr>
              <a:t> </a:t>
            </a:r>
            <a:r>
              <a:rPr lang="fr-FR" sz="3600" dirty="0" smtClean="0">
                <a:latin typeface="Comic Sans MS" panose="030F0702030302020204" pitchFamily="66" charset="0"/>
              </a:rPr>
              <a:t>range, sortons</a:t>
            </a:r>
          </a:p>
          <a:p>
            <a:pPr algn="ctr">
              <a:lnSpc>
                <a:spcPct val="150000"/>
              </a:lnSpc>
            </a:pPr>
            <a:r>
              <a:rPr lang="fr-FR" sz="3600" b="1" u="sng" dirty="0" smtClean="0">
                <a:latin typeface="Comic Sans MS" panose="030F0702030302020204" pitchFamily="66" charset="0"/>
              </a:rPr>
              <a:t>à l’infinitif: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ranger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sortir…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pic>
        <p:nvPicPr>
          <p:cNvPr id="8" name="Picture 4" descr="http://ekladata.com/e3JdsrePF1z3OKADrjQCrEp_KI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3" t="33085" r="53938" b="33482"/>
          <a:stretch/>
        </p:blipFill>
        <p:spPr bwMode="auto">
          <a:xfrm>
            <a:off x="2521879" y="5314950"/>
            <a:ext cx="1814241" cy="196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91194" y="1345238"/>
            <a:ext cx="4075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KG Red Hands" panose="02000505000000020004" pitchFamily="2" charset="0"/>
              </a:rPr>
              <a:t>Déterminant</a:t>
            </a:r>
            <a:endParaRPr lang="fr-FR" sz="40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2836" y="2556588"/>
            <a:ext cx="34523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Mot qui indique le genre et le nombre d’un nom.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Isabelle\Desktop\Drefféac\FRANCAIS\Grammaire\Matériel pour réussir son entrée en gram\personnage déterminant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35" l="0" r="98182">
                        <a14:foregroundMark x1="29091" y1="35593" x2="29091" y2="35593"/>
                        <a14:foregroundMark x1="60000" y1="35028" x2="60000" y2="35028"/>
                        <a14:foregroundMark x1="69697" y1="32768" x2="69697" y2="32768"/>
                        <a14:foregroundMark x1="33939" y1="36158" x2="33939" y2="36158"/>
                        <a14:foregroundMark x1="38788" y1="32768" x2="38788" y2="32768"/>
                        <a14:foregroundMark x1="62424" y1="85876" x2="62424" y2="858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4768106"/>
            <a:ext cx="2095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15949" y="1306285"/>
            <a:ext cx="4798105" cy="1026368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91194" y="1345238"/>
            <a:ext cx="4075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KG Red Hands" panose="02000505000000020004" pitchFamily="2" charset="0"/>
              </a:rPr>
              <a:t>Déterminant</a:t>
            </a:r>
            <a:endParaRPr lang="fr-FR" sz="4000" dirty="0">
              <a:latin typeface="KG Red Hands" panose="02000505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91194" y="2459782"/>
            <a:ext cx="4075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Ex</a:t>
            </a:r>
            <a:r>
              <a:rPr lang="fr-FR" sz="3600" dirty="0">
                <a:latin typeface="Comic Sans MS" panose="030F0702030302020204" pitchFamily="66" charset="0"/>
              </a:rPr>
              <a:t> : </a:t>
            </a:r>
            <a:r>
              <a:rPr lang="fr-FR" sz="3600" dirty="0" smtClean="0">
                <a:latin typeface="Comic Sans MS" panose="030F0702030302020204" pitchFamily="66" charset="0"/>
              </a:rPr>
              <a:t>un  une  des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le la les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certains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dix …</a:t>
            </a:r>
          </a:p>
        </p:txBody>
      </p:sp>
      <p:pic>
        <p:nvPicPr>
          <p:cNvPr id="2050" name="Picture 2" descr="C:\Users\Isabelle\Desktop\Drefféac\FRANCAIS\Grammaire\Matériel pour réussir son entrée en gram\personnage déterminant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35" l="0" r="98182">
                        <a14:foregroundMark x1="29091" y1="35593" x2="29091" y2="35593"/>
                        <a14:foregroundMark x1="60000" y1="35028" x2="60000" y2="35028"/>
                        <a14:foregroundMark x1="69697" y1="32768" x2="69697" y2="32768"/>
                        <a14:foregroundMark x1="33939" y1="36158" x2="33939" y2="36158"/>
                        <a14:foregroundMark x1="38788" y1="32768" x2="38788" y2="32768"/>
                        <a14:foregroundMark x1="62424" y1="85876" x2="62424" y2="858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4768106"/>
            <a:ext cx="2095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89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 rot="10800000">
            <a:off x="447869" y="679580"/>
            <a:ext cx="5934270" cy="8520404"/>
          </a:xfrm>
          <a:prstGeom prst="triangle">
            <a:avLst/>
          </a:prstGeom>
          <a:solidFill>
            <a:srgbClr val="99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/>
          <p:cNvSpPr/>
          <p:nvPr/>
        </p:nvSpPr>
        <p:spPr>
          <a:xfrm rot="10800000">
            <a:off x="1015950" y="1082350"/>
            <a:ext cx="4798105" cy="688910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uban vers le haut 3"/>
          <p:cNvSpPr/>
          <p:nvPr/>
        </p:nvSpPr>
        <p:spPr>
          <a:xfrm>
            <a:off x="1036320" y="1306285"/>
            <a:ext cx="4777734" cy="1026368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CC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02836" y="2148088"/>
            <a:ext cx="34523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Je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Tu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Il – elle –on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Nous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Vous</a:t>
            </a:r>
          </a:p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Ils -elles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91194" y="1269762"/>
            <a:ext cx="4075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KG Red Hands" panose="02000505000000020004" pitchFamily="2" charset="0"/>
              </a:rPr>
              <a:t>Pronom </a:t>
            </a:r>
          </a:p>
          <a:p>
            <a:pPr algn="ctr"/>
            <a:r>
              <a:rPr lang="fr-FR" sz="2800" dirty="0" smtClean="0">
                <a:latin typeface="KG Red Hands" panose="02000505000000020004" pitchFamily="2" charset="0"/>
              </a:rPr>
              <a:t>Personnel sujet</a:t>
            </a:r>
            <a:endParaRPr lang="fr-FR" sz="2800" dirty="0">
              <a:latin typeface="KG Red Hands" panose="02000505000000020004" pitchFamily="2" charset="0"/>
            </a:endParaRPr>
          </a:p>
        </p:txBody>
      </p:sp>
      <p:pic>
        <p:nvPicPr>
          <p:cNvPr id="3074" name="Picture 2" descr="C:\Users\Isabelle\Desktop\Drefféac\FRANCAIS\Grammaire\Matériel pour réussir son entrée en gram\personnage pps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43" r="99429">
                        <a14:foregroundMark x1="43429" y1="84574" x2="43429" y2="845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990" y="5564408"/>
            <a:ext cx="1754023" cy="188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8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ésentation1" id="{3D2B61C1-BEFC-4272-8C2A-1B2AB753CCD0}" vid="{ABE60A55-30A4-433E-AA83-3C2BE5F5DE9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portrait</Template>
  <TotalTime>224</TotalTime>
  <Words>187</Words>
  <Application>Microsoft Office PowerPoint</Application>
  <PresentationFormat>Format A4 (210 x 297 mm)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Courtois</dc:creator>
  <cp:lastModifiedBy>Isabelle</cp:lastModifiedBy>
  <cp:revision>16</cp:revision>
  <dcterms:created xsi:type="dcterms:W3CDTF">2014-06-28T17:08:41Z</dcterms:created>
  <dcterms:modified xsi:type="dcterms:W3CDTF">2016-01-16T13:12:07Z</dcterms:modified>
</cp:coreProperties>
</file>