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258" r:id="rId3"/>
    <p:sldId id="323" r:id="rId4"/>
    <p:sldId id="327" r:id="rId5"/>
    <p:sldId id="336" r:id="rId6"/>
    <p:sldId id="337" r:id="rId7"/>
    <p:sldId id="335" r:id="rId8"/>
    <p:sldId id="334" r:id="rId9"/>
    <p:sldId id="333" r:id="rId10"/>
    <p:sldId id="318" r:id="rId11"/>
    <p:sldId id="330" r:id="rId12"/>
    <p:sldId id="331" r:id="rId13"/>
    <p:sldId id="329" r:id="rId14"/>
    <p:sldId id="320" r:id="rId15"/>
    <p:sldId id="276" r:id="rId16"/>
    <p:sldId id="267" r:id="rId17"/>
    <p:sldId id="26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0" autoAdjust="0"/>
    <p:restoredTop sz="94660"/>
  </p:normalViewPr>
  <p:slideViewPr>
    <p:cSldViewPr>
      <p:cViewPr>
        <p:scale>
          <a:sx n="75" d="100"/>
          <a:sy n="75" d="100"/>
        </p:scale>
        <p:origin x="-160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30/04/2015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30/04/2015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30/04/2015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30/04/2015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30/04/2015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30/04/2015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30/04/2015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kladata.com/ziletcompagnie.eklablog.com/perso/Rituels/quelque-part/video-coulisses-colisee.mp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323528" y="491690"/>
            <a:ext cx="496855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Savez-vous </a:t>
            </a:r>
            <a:r>
              <a:rPr lang="fr-FR" dirty="0" smtClean="0">
                <a:latin typeface="Amandine" pitchFamily="2" charset="0"/>
              </a:rPr>
              <a:t>où se trouvent Astérix et Obélix ?</a:t>
            </a:r>
            <a:endParaRPr lang="fr-FR" dirty="0">
              <a:latin typeface="Amandine" pitchFamily="2" charset="0"/>
            </a:endParaRPr>
          </a:p>
        </p:txBody>
      </p:sp>
      <p:pic>
        <p:nvPicPr>
          <p:cNvPr id="2" name="Picture 2" descr="http://www.google.fr/url?source=imglanding&amp;ct=img&amp;q=http://1.bp.blogspot.com/-vULXaTtID98/ULQBGQDH25I/AAAAAAAAAnU/egdYBKuA5o8/s1600/Asterixgladiateur.jpg&amp;sa=X&amp;ei=p_JBVamuN4H0UuyLgaAF&amp;ved=0CAkQ8wc&amp;usg=AFQjCNHfXpr6XpbWDXTF_1klQDSBHq_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15" y="1052736"/>
            <a:ext cx="8797696"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4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 y="153740"/>
            <a:ext cx="9120460" cy="51437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28390" y="5912405"/>
            <a:ext cx="885698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Il était possible de noyer l’arène pour y organiser des joutes navales, des reconstitutions de combats sur bateaux.</a:t>
            </a:r>
            <a:endParaRPr lang="fr-FR" dirty="0">
              <a:latin typeface="Amandine" pitchFamily="2" charset="0"/>
            </a:endParaRPr>
          </a:p>
        </p:txBody>
      </p:sp>
      <p:pic>
        <p:nvPicPr>
          <p:cNvPr id="8" name="Picture 6" descr="http://www.google.fr/url?source=imglanding&amp;ct=img&amp;q=http://www.bricabook.fr/wp-content/uploads/2012/05/63271291.jpg&amp;sa=X&amp;ei=ojBDVZPoD4zcaMv4gfAG&amp;ved=0CAkQ8wc4OA&amp;usg=AFQjCNFTMqAAGKhgn8ENsSjti7Io4Z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354" y="1196752"/>
            <a:ext cx="6096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Colosseum, Rome, Italy I cried the first time I saw it - I walked out of the subway at night, and there it was all lit up and beauti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29"/>
            <a:ext cx="4536504" cy="6831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950048" y="1484784"/>
            <a:ext cx="405333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L’intérieur du Colisée n’a pas survécu au temps.</a:t>
            </a:r>
            <a:endParaRPr lang="fr-FR" dirty="0">
              <a:latin typeface="Amandine" pitchFamily="2" charset="0"/>
            </a:endParaRPr>
          </a:p>
        </p:txBody>
      </p:sp>
      <p:sp>
        <p:nvSpPr>
          <p:cNvPr id="6" name="ZoneTexte 5"/>
          <p:cNvSpPr txBox="1"/>
          <p:nvPr/>
        </p:nvSpPr>
        <p:spPr>
          <a:xfrm>
            <a:off x="4950048" y="3070531"/>
            <a:ext cx="4053334" cy="1200329"/>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Une partie de l’arène a été restaurée : on a remis un plancher et on l’a recouvert de sable, comme au temps des gladiateurs.</a:t>
            </a:r>
            <a:endParaRPr lang="fr-FR" dirty="0">
              <a:latin typeface="Amandine" pitchFamily="2" charset="0"/>
            </a:endParaRPr>
          </a:p>
        </p:txBody>
      </p:sp>
    </p:spTree>
    <p:extLst>
      <p:ext uri="{BB962C8B-B14F-4D97-AF65-F5344CB8AC3E}">
        <p14:creationId xmlns:p14="http://schemas.microsoft.com/office/powerpoint/2010/main" val="7550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e 1"/>
          <p:cNvGrpSpPr/>
          <p:nvPr/>
        </p:nvGrpSpPr>
        <p:grpSpPr>
          <a:xfrm>
            <a:off x="103783" y="-27384"/>
            <a:ext cx="8792418" cy="6845679"/>
            <a:chOff x="103783" y="-27384"/>
            <a:chExt cx="8792418" cy="6845679"/>
          </a:xfrm>
        </p:grpSpPr>
        <p:pic>
          <p:nvPicPr>
            <p:cNvPr id="17410" name="Picture 2" descr="The Colosseum ~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3" y="-27384"/>
              <a:ext cx="4396209" cy="68456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Colosseum ~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99992" y="-27384"/>
              <a:ext cx="4396209" cy="684567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p:cNvSpPr txBox="1"/>
          <p:nvPr/>
        </p:nvSpPr>
        <p:spPr>
          <a:xfrm>
            <a:off x="643843" y="5445224"/>
            <a:ext cx="7744581"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En dessous du sol, on voit apparaître les ruines des coulisses. Les architectes avaient imaginé un système très complexes afin d’assurer le </a:t>
            </a:r>
            <a:r>
              <a:rPr lang="fr-FR" dirty="0" err="1" smtClean="0">
                <a:latin typeface="Amandine" pitchFamily="2" charset="0"/>
              </a:rPr>
              <a:t>spectacte</a:t>
            </a:r>
            <a:r>
              <a:rPr lang="fr-FR" dirty="0" smtClean="0">
                <a:latin typeface="Amandine" pitchFamily="2" charset="0"/>
              </a:rPr>
              <a:t>.</a:t>
            </a:r>
            <a:endParaRPr lang="fr-FR" dirty="0">
              <a:latin typeface="Amandine" pitchFamily="2" charset="0"/>
            </a:endParaRPr>
          </a:p>
        </p:txBody>
      </p:sp>
    </p:spTree>
    <p:extLst>
      <p:ext uri="{BB962C8B-B14F-4D97-AF65-F5344CB8AC3E}">
        <p14:creationId xmlns:p14="http://schemas.microsoft.com/office/powerpoint/2010/main" val="426068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72" y="1340768"/>
            <a:ext cx="8964488" cy="453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604380" y="557144"/>
            <a:ext cx="604867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Découvrons le secret de ces coulisses (cliquez sur l’image)</a:t>
            </a:r>
            <a:endParaRPr lang="fr-FR" dirty="0">
              <a:latin typeface="Amandine" pitchFamily="2" charset="0"/>
            </a:endParaRPr>
          </a:p>
        </p:txBody>
      </p:sp>
    </p:spTree>
    <p:extLst>
      <p:ext uri="{BB962C8B-B14F-4D97-AF65-F5344CB8AC3E}">
        <p14:creationId xmlns:p14="http://schemas.microsoft.com/office/powerpoint/2010/main" val="113602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79512" y="6218148"/>
            <a:ext cx="885698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Regardez les détails du bâtiment. Souvenez-vous : de qui se </a:t>
            </a:r>
            <a:r>
              <a:rPr lang="fr-FR" dirty="0">
                <a:latin typeface="Amandine" pitchFamily="2" charset="0"/>
              </a:rPr>
              <a:t>sont inspirés les architectes?</a:t>
            </a:r>
            <a:endParaRPr lang="fr-FR" dirty="0">
              <a:latin typeface="Amandine" pitchFamily="2" charset="0"/>
            </a:endParaRPr>
          </a:p>
        </p:txBody>
      </p:sp>
      <p:pic>
        <p:nvPicPr>
          <p:cNvPr id="5122" name="Picture 2" descr="http://www.google.fr/url?source=imglanding&amp;ct=img&amp;q=http://s1.e-monsite.com/2009/04/02/04/14031009colisee-2-jpg.jpg&amp;sa=X&amp;ei=bPdBVc36CIvTUf7WgKgD&amp;ved=0CAkQ8wc4qgI&amp;usg=AFQjCNFr-fORkZ_lY5yuiffNnEU8dJgc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0431"/>
            <a:ext cx="8352928" cy="5880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851920" y="2348880"/>
            <a:ext cx="138196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Colonnes</a:t>
            </a:r>
            <a:endParaRPr lang="fr-FR" dirty="0">
              <a:latin typeface="Amandine" pitchFamily="2" charset="0"/>
            </a:endParaRPr>
          </a:p>
        </p:txBody>
      </p:sp>
      <p:sp>
        <p:nvSpPr>
          <p:cNvPr id="8" name="ZoneTexte 7"/>
          <p:cNvSpPr txBox="1"/>
          <p:nvPr/>
        </p:nvSpPr>
        <p:spPr>
          <a:xfrm>
            <a:off x="5724128" y="764704"/>
            <a:ext cx="151216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Chapiteaux</a:t>
            </a:r>
            <a:endParaRPr lang="fr-FR" dirty="0">
              <a:latin typeface="Amandine" pitchFamily="2"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20" y="244871"/>
            <a:ext cx="3105150" cy="5886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987824" y="240431"/>
            <a:ext cx="503217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Quels sont les éléments dont vous vous rappelez ?</a:t>
            </a:r>
            <a:endParaRPr lang="fr-FR" dirty="0">
              <a:latin typeface="Amandine" pitchFamily="2" charset="0"/>
            </a:endParaRPr>
          </a:p>
        </p:txBody>
      </p:sp>
    </p:spTree>
    <p:extLst>
      <p:ext uri="{BB962C8B-B14F-4D97-AF65-F5344CB8AC3E}">
        <p14:creationId xmlns:p14="http://schemas.microsoft.com/office/powerpoint/2010/main" val="31280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864"/>
          <a:stretch/>
        </p:blipFill>
        <p:spPr bwMode="auto">
          <a:xfrm>
            <a:off x="1" y="261938"/>
            <a:ext cx="9144000" cy="6334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Rome, Italy - the famous colosseum. and let's not forget, the food.. not pictured here;)"/>
          <p:cNvPicPr>
            <a:picLocks noChangeAspect="1" noChangeArrowheads="1"/>
          </p:cNvPicPr>
          <p:nvPr/>
        </p:nvPicPr>
        <p:blipFill rotWithShape="1">
          <a:blip r:embed="rId2">
            <a:extLst>
              <a:ext uri="{28A0092B-C50C-407E-A947-70E740481C1C}">
                <a14:useLocalDpi xmlns:a14="http://schemas.microsoft.com/office/drawing/2010/main" val="0"/>
              </a:ext>
            </a:extLst>
          </a:blip>
          <a:srcRect t="9028" b="38486"/>
          <a:stretch/>
        </p:blipFill>
        <p:spPr bwMode="auto">
          <a:xfrm>
            <a:off x="0" y="1"/>
            <a:ext cx="859505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920804" y="686892"/>
            <a:ext cx="2952328" cy="584775"/>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30177345"/>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226728"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Entre 70 et 80 après J.C.</a:t>
            </a:r>
            <a:endParaRPr lang="fr-FR" sz="2800" dirty="0">
              <a:latin typeface="DK Crayon Crumble" panose="03070001040701010105" pitchFamily="66" charset="0"/>
            </a:endParaRPr>
          </a:p>
        </p:txBody>
      </p:sp>
      <p:sp>
        <p:nvSpPr>
          <p:cNvPr id="6" name="ZoneTexte 5"/>
          <p:cNvSpPr txBox="1"/>
          <p:nvPr/>
        </p:nvSpPr>
        <p:spPr>
          <a:xfrm>
            <a:off x="3203848" y="4119463"/>
            <a:ext cx="5760640" cy="461665"/>
          </a:xfrm>
          <a:prstGeom prst="rect">
            <a:avLst/>
          </a:prstGeom>
          <a:noFill/>
        </p:spPr>
        <p:txBody>
          <a:bodyPr wrap="square" rtlCol="0">
            <a:spAutoFit/>
          </a:bodyPr>
          <a:lstStyle/>
          <a:p>
            <a:r>
              <a:rPr lang="fr-FR" sz="2400" dirty="0" smtClean="0">
                <a:latin typeface="DK Crayon Crumble" panose="03070001040701010105" pitchFamily="66" charset="0"/>
              </a:rPr>
              <a:t>Lieu de spectacle</a:t>
            </a:r>
            <a:endParaRPr lang="fr-FR" sz="2400" dirty="0">
              <a:latin typeface="DK Crayon Crumble" panose="03070001040701010105" pitchFamily="66" charset="0"/>
            </a:endParaRPr>
          </a:p>
        </p:txBody>
      </p:sp>
      <p:sp>
        <p:nvSpPr>
          <p:cNvPr id="7" name="ZoneTexte 6"/>
          <p:cNvSpPr txBox="1"/>
          <p:nvPr/>
        </p:nvSpPr>
        <p:spPr>
          <a:xfrm>
            <a:off x="3226728" y="5229200"/>
            <a:ext cx="5760640" cy="461665"/>
          </a:xfrm>
          <a:prstGeom prst="rect">
            <a:avLst/>
          </a:prstGeom>
          <a:noFill/>
        </p:spPr>
        <p:txBody>
          <a:bodyPr wrap="square" rtlCol="0">
            <a:spAutoFit/>
          </a:bodyPr>
          <a:lstStyle/>
          <a:p>
            <a:r>
              <a:rPr lang="fr-FR" sz="2400" dirty="0" smtClean="0">
                <a:latin typeface="DK Crayon Crumble" panose="03070001040701010105" pitchFamily="66" charset="0"/>
              </a:rPr>
              <a:t>Rome, Italie</a:t>
            </a:r>
            <a:endParaRPr lang="fr-FR" sz="2400" dirty="0">
              <a:latin typeface="DK Crayon Crumble" panose="03070001040701010105" pitchFamily="66" charset="0"/>
            </a:endParaRPr>
          </a:p>
        </p:txBody>
      </p:sp>
      <p:sp>
        <p:nvSpPr>
          <p:cNvPr id="8" name="ZoneTexte 7"/>
          <p:cNvSpPr txBox="1"/>
          <p:nvPr/>
        </p:nvSpPr>
        <p:spPr>
          <a:xfrm>
            <a:off x="3257818" y="2564904"/>
            <a:ext cx="4752528" cy="1200329"/>
          </a:xfrm>
          <a:prstGeom prst="rect">
            <a:avLst/>
          </a:prstGeom>
          <a:noFill/>
        </p:spPr>
        <p:txBody>
          <a:bodyPr wrap="square" rtlCol="0">
            <a:spAutoFit/>
          </a:bodyPr>
          <a:lstStyle/>
          <a:p>
            <a:r>
              <a:rPr lang="fr-FR" sz="2400" dirty="0" smtClean="0">
                <a:latin typeface="DK Crayon Crumble" panose="03070001040701010105" pitchFamily="66" charset="0"/>
              </a:rPr>
              <a:t>189m de long</a:t>
            </a:r>
          </a:p>
          <a:p>
            <a:r>
              <a:rPr lang="fr-FR" sz="2400" dirty="0" smtClean="0">
                <a:latin typeface="DK Crayon Crumble" panose="03070001040701010105" pitchFamily="66" charset="0"/>
              </a:rPr>
              <a:t>156m de large</a:t>
            </a:r>
          </a:p>
          <a:p>
            <a:r>
              <a:rPr lang="fr-FR" sz="2400" dirty="0" smtClean="0">
                <a:latin typeface="DK Crayon Crumble" panose="03070001040701010105" pitchFamily="66" charset="0"/>
              </a:rPr>
              <a:t>48m de haut</a:t>
            </a:r>
            <a:endParaRPr lang="fr-FR" sz="24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uit dit prachtige ontwerp van het coloseum kun je ontzettend veel inspiratie halen"/>
          <p:cNvPicPr>
            <a:picLocks noChangeAspect="1" noChangeArrowheads="1"/>
          </p:cNvPicPr>
          <p:nvPr/>
        </p:nvPicPr>
        <p:blipFill rotWithShape="1">
          <a:blip r:embed="rId2">
            <a:extLst>
              <a:ext uri="{28A0092B-C50C-407E-A947-70E740481C1C}">
                <a14:useLocalDpi xmlns:a14="http://schemas.microsoft.com/office/drawing/2010/main" val="0"/>
              </a:ext>
            </a:extLst>
          </a:blip>
          <a:srcRect b="9641"/>
          <a:stretch/>
        </p:blipFill>
        <p:spPr bwMode="auto">
          <a:xfrm>
            <a:off x="0" y="-27384"/>
            <a:ext cx="5238750" cy="6885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987824" y="544324"/>
            <a:ext cx="5758162" cy="584775"/>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Croobie" panose="00000400000000000000" pitchFamily="2" charset="0"/>
              </a:rPr>
              <a:t>Le </a:t>
            </a:r>
            <a:r>
              <a:rPr lang="fr-FR" sz="3200" dirty="0" smtClean="0">
                <a:solidFill>
                  <a:schemeClr val="accent3">
                    <a:lumMod val="50000"/>
                  </a:schemeClr>
                </a:solidFill>
                <a:latin typeface="Croobie" panose="00000400000000000000" pitchFamily="2" charset="0"/>
              </a:rPr>
              <a:t>Colisée de Rome – Italie</a:t>
            </a:r>
            <a:endParaRPr lang="fr-FR" sz="3200" dirty="0">
              <a:solidFill>
                <a:schemeClr val="accent3">
                  <a:lumMod val="50000"/>
                </a:schemeClr>
              </a:solidFill>
              <a:latin typeface="Croobie" panose="00000400000000000000" pitchFamily="2" charset="0"/>
            </a:endParaRPr>
          </a:p>
        </p:txBody>
      </p:sp>
      <p:pic>
        <p:nvPicPr>
          <p:cNvPr id="1028" name="Picture 4" descr="Colosseum, Rome, Italy"/>
          <p:cNvPicPr>
            <a:picLocks noChangeAspect="1" noChangeArrowheads="1"/>
          </p:cNvPicPr>
          <p:nvPr/>
        </p:nvPicPr>
        <p:blipFill rotWithShape="1">
          <a:blip r:embed="rId3">
            <a:extLst>
              <a:ext uri="{28A0092B-C50C-407E-A947-70E740481C1C}">
                <a14:useLocalDpi xmlns:a14="http://schemas.microsoft.com/office/drawing/2010/main" val="0"/>
              </a:ext>
            </a:extLst>
          </a:blip>
          <a:srcRect r="17334" b="22967"/>
          <a:stretch/>
        </p:blipFill>
        <p:spPr bwMode="auto">
          <a:xfrm>
            <a:off x="5207000" y="1712020"/>
            <a:ext cx="3937000" cy="4666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par>
                          <p:cTn id="8" fill="hold">
                            <p:stCondLst>
                              <p:cond delay="4000"/>
                            </p:stCondLst>
                            <p:childTnLst>
                              <p:par>
                                <p:cTn id="9" presetID="42"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07504" y="6093296"/>
            <a:ext cx="892899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Voici ce qu’il reste du Colisée aujourd’hui. </a:t>
            </a:r>
            <a:r>
              <a:rPr lang="fr-FR" dirty="0" smtClean="0">
                <a:latin typeface="Amandine" pitchFamily="2" charset="0"/>
              </a:rPr>
              <a:t>Un côté est resté debout tandis que l’autre s’est effondré à cause de tremblements de terre. </a:t>
            </a:r>
            <a:endParaRPr lang="fr-FR" dirty="0">
              <a:latin typeface="Amandine" pitchFamily="2" charset="0"/>
            </a:endParaRPr>
          </a:p>
        </p:txBody>
      </p:sp>
      <p:pic>
        <p:nvPicPr>
          <p:cNvPr id="7170" name="Picture 2" descr="El Coliseo de Roma, el mayor anfiteatro del mundo romano, fue inaugurado en el año 80 D.C. por el emperador Tito. El él se podían ver, entre otros espectáculos, luchas entre bestias salvajes, condenados devorados por las fieras, combates entre gladiadores."/>
          <p:cNvPicPr>
            <a:picLocks noChangeAspect="1" noChangeArrowheads="1"/>
          </p:cNvPicPr>
          <p:nvPr/>
        </p:nvPicPr>
        <p:blipFill rotWithShape="1">
          <a:blip r:embed="rId2">
            <a:extLst>
              <a:ext uri="{28A0092B-C50C-407E-A947-70E740481C1C}">
                <a14:useLocalDpi xmlns:a14="http://schemas.microsoft.com/office/drawing/2010/main" val="0"/>
              </a:ext>
            </a:extLst>
          </a:blip>
          <a:srcRect t="25481" b="16203"/>
          <a:stretch/>
        </p:blipFill>
        <p:spPr bwMode="auto">
          <a:xfrm>
            <a:off x="323528" y="0"/>
            <a:ext cx="7010400"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6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Colosseum by night,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831"/>
            <a:ext cx="6084168" cy="6084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4654" y="129406"/>
            <a:ext cx="856895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construction du Colisée de Rome date de l’an 70 jusqu’à l’an 80. Elle a été faite sous les ordre d’un Empereur romain, Vespasien.</a:t>
            </a:r>
            <a:endParaRPr lang="fr-FR" dirty="0">
              <a:latin typeface="Amandine" pitchFamily="2" charset="0"/>
            </a:endParaRPr>
          </a:p>
        </p:txBody>
      </p:sp>
      <p:sp>
        <p:nvSpPr>
          <p:cNvPr id="17" name="ZoneTexte 16"/>
          <p:cNvSpPr txBox="1"/>
          <p:nvPr/>
        </p:nvSpPr>
        <p:spPr>
          <a:xfrm>
            <a:off x="6084168" y="3573016"/>
            <a:ext cx="2952328"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Il est resté en service pendant plus de 500 ans.</a:t>
            </a:r>
            <a:endParaRPr lang="fr-FR" dirty="0">
              <a:latin typeface="Amandine" pitchFamily="2" charset="0"/>
            </a:endParaRPr>
          </a:p>
        </p:txBody>
      </p:sp>
    </p:spTree>
    <p:extLst>
      <p:ext uri="{BB962C8B-B14F-4D97-AF65-F5344CB8AC3E}">
        <p14:creationId xmlns:p14="http://schemas.microsoft.com/office/powerpoint/2010/main" val="17770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Le #Colisée, emblème de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0"/>
            <a:ext cx="4608512" cy="6909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4654" y="188640"/>
            <a:ext cx="405931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bâtiment a été fait en pierre taillée.</a:t>
            </a:r>
            <a:endParaRPr lang="fr-FR" dirty="0">
              <a:latin typeface="Amandine" pitchFamily="2" charset="0"/>
            </a:endParaRPr>
          </a:p>
        </p:txBody>
      </p:sp>
      <p:pic>
        <p:nvPicPr>
          <p:cNvPr id="12292" name="Picture 4" descr="Path of the Gladiator - Rome, Italy, province of Rome Laz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 y="761999"/>
            <a:ext cx="4572000" cy="609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http://www.google.fr/url?source=imglanding&amp;ct=img&amp;q=http://p2.storage.canalblog.com/26/21/952317/72309361.jpg&amp;sa=X&amp;ei=pC9DVaySA9XgaqySgeAI&amp;ved=0CAkQ8wc4ywE&amp;usg=AFQjCNEYBDmBA8_MuG55gc4rs3UGfUPr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04406" cy="568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67727" y="6034742"/>
            <a:ext cx="856895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façade était composée de 3 niveaux sur lesquels on voit des </a:t>
            </a:r>
            <a:r>
              <a:rPr lang="fr-FR" dirty="0" smtClean="0">
                <a:solidFill>
                  <a:schemeClr val="accent2">
                    <a:lumMod val="75000"/>
                  </a:schemeClr>
                </a:solidFill>
                <a:latin typeface="Amandine" pitchFamily="2" charset="0"/>
              </a:rPr>
              <a:t>arcades</a:t>
            </a:r>
            <a:r>
              <a:rPr lang="fr-FR" dirty="0" smtClean="0">
                <a:latin typeface="Amandine" pitchFamily="2" charset="0"/>
              </a:rPr>
              <a:t>. Au dessus, un mur (nommé </a:t>
            </a:r>
            <a:r>
              <a:rPr lang="fr-FR" dirty="0" smtClean="0">
                <a:solidFill>
                  <a:schemeClr val="accent2">
                    <a:lumMod val="75000"/>
                  </a:schemeClr>
                </a:solidFill>
                <a:latin typeface="Amandine" pitchFamily="2" charset="0"/>
              </a:rPr>
              <a:t>attique</a:t>
            </a:r>
            <a:r>
              <a:rPr lang="fr-FR" dirty="0" smtClean="0">
                <a:latin typeface="Amandine" pitchFamily="2" charset="0"/>
              </a:rPr>
              <a:t>) percé de fenêtres venait finir l’enceinte.</a:t>
            </a:r>
            <a:endParaRPr lang="fr-FR" dirty="0">
              <a:latin typeface="Amandine" pitchFamily="2" charset="0"/>
            </a:endParaRPr>
          </a:p>
        </p:txBody>
      </p:sp>
    </p:spTree>
    <p:extLst>
      <p:ext uri="{BB962C8B-B14F-4D97-AF65-F5344CB8AC3E}">
        <p14:creationId xmlns:p14="http://schemas.microsoft.com/office/powerpoint/2010/main" val="2414736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Fichier:Jean-Léon Gérôme - Pollice Verso - 18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0"/>
            <a:ext cx="8676456" cy="6051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70260" y="5877272"/>
            <a:ext cx="8568952"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Cette enceinte servait à organiser les </a:t>
            </a:r>
            <a:r>
              <a:rPr lang="fr-FR" dirty="0" smtClean="0">
                <a:solidFill>
                  <a:schemeClr val="accent2">
                    <a:lumMod val="75000"/>
                  </a:schemeClr>
                </a:solidFill>
                <a:latin typeface="Amandine" pitchFamily="2" charset="0"/>
              </a:rPr>
              <a:t>jeux du cirque</a:t>
            </a:r>
            <a:r>
              <a:rPr lang="fr-FR" dirty="0" smtClean="0">
                <a:latin typeface="Amandine" pitchFamily="2" charset="0"/>
              </a:rPr>
              <a:t>. On pouvait assister à des combats de </a:t>
            </a:r>
            <a:r>
              <a:rPr lang="fr-FR" dirty="0" smtClean="0">
                <a:solidFill>
                  <a:schemeClr val="accent2">
                    <a:lumMod val="75000"/>
                  </a:schemeClr>
                </a:solidFill>
                <a:latin typeface="Amandine" pitchFamily="2" charset="0"/>
              </a:rPr>
              <a:t>gladiateurs</a:t>
            </a:r>
            <a:r>
              <a:rPr lang="fr-FR" dirty="0" smtClean="0">
                <a:latin typeface="Amandine" pitchFamily="2" charset="0"/>
              </a:rPr>
              <a:t> ou bien des combats contre des animaux sauvages (lions, tigres, panthères, hippopotames, ...)</a:t>
            </a:r>
            <a:endParaRPr lang="fr-FR" dirty="0">
              <a:latin typeface="Amandine" pitchFamily="2" charset="0"/>
            </a:endParaRPr>
          </a:p>
        </p:txBody>
      </p:sp>
      <p:sp>
        <p:nvSpPr>
          <p:cNvPr id="4" name="ZoneTexte 3"/>
          <p:cNvSpPr txBox="1"/>
          <p:nvPr/>
        </p:nvSpPr>
        <p:spPr>
          <a:xfrm>
            <a:off x="5148064" y="764704"/>
            <a:ext cx="2997212"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On voit ici la loge qui était réservée à l’Empereur et aux personnages importants.</a:t>
            </a:r>
            <a:endParaRPr lang="fr-FR" dirty="0">
              <a:latin typeface="Amandine" pitchFamily="2" charset="0"/>
            </a:endParaRPr>
          </a:p>
        </p:txBody>
      </p:sp>
    </p:spTree>
    <p:extLst>
      <p:ext uri="{BB962C8B-B14F-4D97-AF65-F5344CB8AC3E}">
        <p14:creationId xmlns:p14="http://schemas.microsoft.com/office/powerpoint/2010/main" val="11167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224654" y="5886876"/>
            <a:ext cx="856895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Rempli, le Colisée pouvait accueillir 80 000 spectateurs, soit autant que le Stade de France !</a:t>
            </a:r>
            <a:endParaRPr lang="fr-FR" dirty="0">
              <a:latin typeface="Amandine"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92761" cy="51845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93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206" cy="5157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79512" y="5877272"/>
            <a:ext cx="8856984"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Pour protéger les spectateurs du soleil et de la pluie, il était possible de tendre une toile au dessus des gradins.</a:t>
            </a:r>
            <a:endParaRPr lang="fr-FR" dirty="0">
              <a:latin typeface="Amandine" pitchFamily="2" charset="0"/>
            </a:endParaRPr>
          </a:p>
        </p:txBody>
      </p:sp>
    </p:spTree>
    <p:extLst>
      <p:ext uri="{BB962C8B-B14F-4D97-AF65-F5344CB8AC3E}">
        <p14:creationId xmlns:p14="http://schemas.microsoft.com/office/powerpoint/2010/main" val="42054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362</Words>
  <Application>Microsoft Office PowerPoint</Application>
  <PresentationFormat>Affichage à l'écran (4:3)</PresentationFormat>
  <Paragraphs>33</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Olivier Li</cp:lastModifiedBy>
  <cp:revision>171</cp:revision>
  <cp:lastPrinted>2014-08-26T14:31:59Z</cp:lastPrinted>
  <dcterms:created xsi:type="dcterms:W3CDTF">2014-07-17T08:41:29Z</dcterms:created>
  <dcterms:modified xsi:type="dcterms:W3CDTF">2015-05-01T09:41:45Z</dcterms:modified>
</cp:coreProperties>
</file>