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 varScale="1">
        <p:scale>
          <a:sx n="91" d="100"/>
          <a:sy n="91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1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0"/>
          </a:gradFill>
          <a:ln w="76200">
            <a:gradFill>
              <a:gsLst>
                <a:gs pos="0">
                  <a:schemeClr val="bg2">
                    <a:lumMod val="60000"/>
                    <a:lumOff val="40000"/>
                    <a:alpha val="90000"/>
                  </a:schemeClr>
                </a:gs>
                <a:gs pos="50000">
                  <a:schemeClr val="bg2">
                    <a:lumMod val="60000"/>
                    <a:lumOff val="40000"/>
                    <a:alpha val="80000"/>
                  </a:schemeClr>
                </a:gs>
                <a:gs pos="100000">
                  <a:schemeClr val="bg2">
                    <a:alpha val="70000"/>
                  </a:schemeClr>
                </a:gs>
              </a:gsLst>
              <a:lin ang="5400000" scaled="0"/>
            </a:gradFill>
            <a:miter lim="800000"/>
          </a:ln>
          <a:scene3d>
            <a:camera prst="orthographicFront"/>
            <a:lightRig rig="contrasting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Diagonal Stripe 12"/>
          <p:cNvSpPr/>
          <p:nvPr/>
        </p:nvSpPr>
        <p:spPr>
          <a:xfrm rot="21321315" flipH="1">
            <a:off x="481841" y="2629969"/>
            <a:ext cx="8419617" cy="685800"/>
          </a:xfrm>
          <a:prstGeom prst="diagStripe">
            <a:avLst>
              <a:gd name="adj" fmla="val 50001"/>
            </a:avLst>
          </a:prstGeom>
          <a:solidFill>
            <a:schemeClr val="tx2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" y="228600"/>
            <a:ext cx="8503920" cy="2438400"/>
          </a:xfrm>
        </p:spPr>
        <p:txBody>
          <a:bodyPr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6600" b="0" kern="1200" spc="25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101600" dir="30000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6760" y="2971800"/>
            <a:ext cx="4267200" cy="1725706"/>
          </a:xfrm>
        </p:spPr>
        <p:txBody>
          <a:bodyPr/>
          <a:lstStyle>
            <a:lvl1pPr marL="0" indent="0" algn="r">
              <a:buNone/>
              <a:defRPr sz="1800">
                <a:gradFill>
                  <a:gsLst>
                    <a:gs pos="1000">
                      <a:schemeClr val="tx2">
                        <a:lumMod val="40000"/>
                        <a:lumOff val="60000"/>
                      </a:schemeClr>
                    </a:gs>
                    <a:gs pos="50000">
                      <a:schemeClr val="tx2"/>
                    </a:gs>
                  </a:gsLst>
                  <a:lin ang="5400000" scaled="0"/>
                </a:gra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0B0AF-8A30-45F4-95F5-12238571693B}" type="datetimeFigureOut">
              <a:rPr lang="fr-FR"/>
              <a:pPr>
                <a:defRPr/>
              </a:pPr>
              <a:t>27/01/2012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F3687-C22F-4582-8A7E-A19FF9A644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1D391-CCBC-418F-B977-FD1FB934C673}" type="datetimeFigureOut">
              <a:rPr lang="fr-FR"/>
              <a:pPr>
                <a:defRPr/>
              </a:pPr>
              <a:t>27/01/2012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DA2CF-E17E-423E-99D1-A7FCEC6FBCF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26E4D-5402-4E5C-B297-0FA43D1FF623}" type="datetimeFigureOut">
              <a:rPr lang="fr-FR"/>
              <a:pPr>
                <a:defRPr/>
              </a:pPr>
              <a:t>27/01/2012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7BA85-8F21-47A7-BF9F-5A1EBEF6722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D15A2-9E3B-416D-B7BB-CA96130642A5}" type="datetimeFigureOut">
              <a:rPr lang="fr-FR"/>
              <a:pPr>
                <a:defRPr/>
              </a:pPr>
              <a:t>27/01/2012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0CA62-B24D-4A81-8EE7-75A3795464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63" y="1676400"/>
            <a:ext cx="7315200" cy="1362075"/>
          </a:xfr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kern="1200" spc="25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101600" dir="30000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063" y="3148013"/>
            <a:ext cx="7315200" cy="1119187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buFont typeface="Wingdings" pitchFamily="2" charset="2"/>
              <a:buNone/>
              <a:defRPr sz="1800" kern="1200">
                <a:ln>
                  <a:noFill/>
                </a:ln>
                <a:gradFill>
                  <a:gsLst>
                    <a:gs pos="1000">
                      <a:schemeClr val="tx2">
                        <a:lumMod val="40000"/>
                        <a:lumOff val="60000"/>
                      </a:schemeClr>
                    </a:gs>
                    <a:gs pos="5000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3F91A-C4BA-4700-9E04-B659BC38059B}" type="datetimeFigureOut">
              <a:rPr lang="fr-FR"/>
              <a:pPr>
                <a:defRPr/>
              </a:pPr>
              <a:t>27/01/2012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12CCC-A700-4872-92F6-C025C40865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228600"/>
            <a:ext cx="850392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8062" y="1922463"/>
            <a:ext cx="3429000" cy="3954462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922463"/>
            <a:ext cx="3429000" cy="3954462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AEBDA-4452-4D32-8D43-E4532D1BC911}" type="datetimeFigureOut">
              <a:rPr lang="fr-FR"/>
              <a:pPr>
                <a:defRPr/>
              </a:pPr>
              <a:t>27/01/2012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10342-0C1A-46A3-9349-DCE4CA2A668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676400"/>
            <a:ext cx="3429000" cy="639762"/>
          </a:xfrm>
        </p:spPr>
        <p:txBody>
          <a:bodyPr anchor="ctr" anchorCtr="0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2590800"/>
            <a:ext cx="3429000" cy="328612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76400"/>
            <a:ext cx="3429000" cy="639762"/>
          </a:xfrm>
        </p:spPr>
        <p:txBody>
          <a:bodyPr anchor="ctr" anchorCtr="0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590800"/>
            <a:ext cx="3429000" cy="328612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54814-B9D8-4C24-9EA3-CEA317FC6C57}" type="datetimeFigureOut">
              <a:rPr lang="fr-FR"/>
              <a:pPr>
                <a:defRPr/>
              </a:pPr>
              <a:t>27/01/2012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D2688-6D02-46AD-8AFD-59831AA89C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34BC8-3D48-4C86-9344-E61A558F9ED8}" type="datetimeFigureOut">
              <a:rPr lang="fr-FR"/>
              <a:pPr>
                <a:defRPr/>
              </a:pPr>
              <a:t>27/01/2012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09F2B-8E03-4AC4-A2DB-4D964BC364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061BC-2D12-4508-8A96-BF048CFE5FF4}" type="datetimeFigureOut">
              <a:rPr lang="fr-FR"/>
              <a:pPr>
                <a:defRPr/>
              </a:pPr>
              <a:t>27/01/2012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CE2C9-249F-449D-9455-DC6BEDBC009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63" y="457200"/>
            <a:ext cx="2834640" cy="1327150"/>
          </a:xfrm>
        </p:spPr>
        <p:txBody>
          <a:bodyPr anchor="b"/>
          <a:lstStyle>
            <a:lvl1pPr marL="0" indent="0" algn="l" defTabSz="914400" rtl="0" eaLnBrk="1" latinLnBrk="0" hangingPunct="1">
              <a:spcBef>
                <a:spcPct val="0"/>
              </a:spcBef>
              <a:buFont typeface="Wingdings" pitchFamily="2" charset="2"/>
              <a:buNone/>
              <a:defRPr sz="3200" b="0" kern="1200" spc="25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101600" dir="30000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457200"/>
            <a:ext cx="3751263" cy="54197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062" y="1922463"/>
            <a:ext cx="2834640" cy="1963737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64C81-29B5-4477-B929-CD8E92E72E4B}" type="datetimeFigureOut">
              <a:rPr lang="fr-FR"/>
              <a:pPr>
                <a:defRPr/>
              </a:pPr>
              <a:t>27/01/2012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C558A-87C7-422C-A4DD-F02C022F29D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4468813" y="304800"/>
            <a:ext cx="3976687" cy="56388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9144000" cy="147918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50000">
                  <a:schemeClr val="bg2">
                    <a:alpha val="2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  <a:scene3d>
              <a:camera prst="orthographicFront"/>
              <a:lightRig rig="morning" dir="t"/>
            </a:scene3d>
            <a:sp3d>
              <a:bevelT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9"/>
            <p:cNvSpPr/>
            <p:nvPr/>
          </p:nvSpPr>
          <p:spPr>
            <a:xfrm flipV="1">
              <a:off x="0" y="6710082"/>
              <a:ext cx="9144000" cy="147918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50000">
                  <a:schemeClr val="bg2">
                    <a:alpha val="2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  <a:scene3d>
              <a:camera prst="orthographicFront"/>
              <a:lightRig rig="morning" dir="t"/>
            </a:scene3d>
            <a:sp3d>
              <a:bevelT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10"/>
            <p:cNvSpPr/>
            <p:nvPr/>
          </p:nvSpPr>
          <p:spPr>
            <a:xfrm rot="16200000" flipV="1">
              <a:off x="5641041" y="3355041"/>
              <a:ext cx="6858000" cy="147918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50000">
                  <a:schemeClr val="bg2">
                    <a:alpha val="2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  <a:scene3d>
              <a:camera prst="orthographicFront"/>
              <a:lightRig rig="morning" dir="t"/>
            </a:scene3d>
            <a:sp3d>
              <a:bevelT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Rectangle 11"/>
            <p:cNvSpPr/>
            <p:nvPr/>
          </p:nvSpPr>
          <p:spPr>
            <a:xfrm rot="5400000" flipH="1" flipV="1">
              <a:off x="-3355041" y="3355041"/>
              <a:ext cx="6858000" cy="147918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50000">
                  <a:schemeClr val="bg2">
                    <a:alpha val="2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  <a:scene3d>
              <a:camera prst="orthographicFront"/>
              <a:lightRig rig="morning" dir="t"/>
            </a:scene3d>
            <a:sp3d>
              <a:bevelT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57200"/>
            <a:ext cx="2834640" cy="1325880"/>
          </a:xfrm>
        </p:spPr>
        <p:txBody>
          <a:bodyPr anchor="b"/>
          <a:lstStyle>
            <a:lvl1pPr marL="0" indent="0" algn="l" defTabSz="914400" rtl="0" eaLnBrk="1" latinLnBrk="0" hangingPunct="1">
              <a:spcBef>
                <a:spcPct val="0"/>
              </a:spcBef>
              <a:buFont typeface="Wingdings" pitchFamily="2" charset="2"/>
              <a:buNone/>
              <a:defRPr sz="3200" b="0" kern="1200" spc="25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101600" dir="30000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5840" y="1920240"/>
            <a:ext cx="2834640" cy="196596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2308" y="413004"/>
            <a:ext cx="3749040" cy="5422392"/>
          </a:xfrm>
          <a:ln w="38100">
            <a:noFill/>
          </a:ln>
          <a:effectLst>
            <a:innerShdw blurRad="381000">
              <a:schemeClr val="bg2">
                <a:lumMod val="75000"/>
              </a:schemeClr>
            </a:innerShdw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noProof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AAD3E-C901-4B58-8DA3-3D29DBA3DDB9}" type="datetimeFigureOut">
              <a:rPr lang="fr-FR"/>
              <a:pPr>
                <a:defRPr/>
              </a:pPr>
              <a:t>27/01/2012</a:t>
            </a:fld>
            <a:endParaRPr lang="fr-FR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96DAC-A431-4CBE-85C9-44DAACDC570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675" y="228600"/>
            <a:ext cx="850265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balanced" dir="t"/>
            </a:scene3d>
            <a:sp3d>
              <a:extrusionClr>
                <a:schemeClr val="tx1">
                  <a:lumMod val="75000"/>
                </a:schemeClr>
              </a:extrusionClr>
            </a:sp3d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905000"/>
            <a:ext cx="73152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43675"/>
            <a:ext cx="2133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76DC3E5F-81F6-4B19-8BB2-8F1DA80B28B8}" type="datetimeFigureOut">
              <a:rPr lang="fr-FR"/>
              <a:pPr>
                <a:defRPr/>
              </a:pPr>
              <a:t>27/01/2012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43675"/>
            <a:ext cx="2895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43675"/>
            <a:ext cx="2133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273C14A0-C1BB-40AA-BFDE-2CBE9503A5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1031" name="Group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147918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50000">
                  <a:schemeClr val="bg2">
                    <a:alpha val="2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  <a:scene3d>
              <a:camera prst="orthographicFront"/>
              <a:lightRig rig="morning" dir="t"/>
            </a:scene3d>
            <a:sp3d>
              <a:bevelT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6710082"/>
              <a:ext cx="9144000" cy="147918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50000">
                  <a:schemeClr val="bg2">
                    <a:alpha val="2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  <a:scene3d>
              <a:camera prst="orthographicFront"/>
              <a:lightRig rig="morning" dir="t"/>
            </a:scene3d>
            <a:sp3d>
              <a:bevelT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 rot="16200000" flipV="1">
              <a:off x="5641041" y="3355041"/>
              <a:ext cx="6858000" cy="147918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50000">
                  <a:schemeClr val="bg2">
                    <a:alpha val="2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  <a:scene3d>
              <a:camera prst="orthographicFront"/>
              <a:lightRig rig="morning" dir="t"/>
            </a:scene3d>
            <a:sp3d>
              <a:bevelT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 rot="5400000" flipH="1" flipV="1">
              <a:off x="-3355041" y="3355041"/>
              <a:ext cx="6858000" cy="147918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50000">
                  <a:schemeClr val="bg2">
                    <a:alpha val="2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  <a:scene3d>
              <a:camera prst="orthographicFront"/>
              <a:lightRig rig="morning" dir="t"/>
            </a:scene3d>
            <a:sp3d>
              <a:bevelT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250">
          <a:gradFill>
            <a:gsLst>
              <a:gs pos="0">
                <a:schemeClr val="tx1">
                  <a:lumMod val="85000"/>
                </a:schemeClr>
              </a:gs>
              <a:gs pos="100000">
                <a:schemeClr val="tx1"/>
              </a:gs>
            </a:gsLst>
            <a:lin ang="5400000" scaled="0"/>
          </a:gradFill>
          <a:effectLst>
            <a:outerShdw blurRad="50800" dist="101600" dir="30000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ndar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ndar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ndar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ndar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ndar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ndar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ndar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ndara" pitchFamily="34" charset="0"/>
        </a:defRPr>
      </a:lvl9pPr>
    </p:titleStyle>
    <p:bodyStyle>
      <a:lvl1pPr marL="228600" indent="-228600" algn="l" rtl="0" fontAlgn="base">
        <a:spcBef>
          <a:spcPts val="1200"/>
        </a:spcBef>
        <a:spcAft>
          <a:spcPct val="0"/>
        </a:spcAft>
        <a:buFont typeface="Wingdings" pitchFamily="2" charset="2"/>
        <a:buChar char=""/>
        <a:defRPr sz="2000" kern="1200">
          <a:gradFill>
            <a:gsLst>
              <a:gs pos="0">
                <a:schemeClr val="tx1">
                  <a:lumMod val="85000"/>
                </a:schemeClr>
              </a:gs>
              <a:gs pos="50000">
                <a:schemeClr val="tx1"/>
              </a:gs>
            </a:gsLst>
            <a:lin ang="5400000" scaled="0"/>
          </a:gradFill>
          <a:effectLst>
            <a:outerShdw blurRad="50800" dist="50800" dir="3000000" algn="ctr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rtl="0" fontAlgn="base">
        <a:spcBef>
          <a:spcPts val="1200"/>
        </a:spcBef>
        <a:spcAft>
          <a:spcPct val="0"/>
        </a:spcAft>
        <a:buClr>
          <a:srgbClr val="BFBFBF"/>
        </a:buClr>
        <a:buFont typeface="Wingdings" pitchFamily="2" charset="2"/>
        <a:buChar char=""/>
        <a:defRPr kern="1200">
          <a:gradFill>
            <a:gsLst>
              <a:gs pos="0">
                <a:schemeClr val="tx1">
                  <a:lumMod val="85000"/>
                </a:schemeClr>
              </a:gs>
              <a:gs pos="50000">
                <a:schemeClr val="tx1"/>
              </a:gs>
            </a:gsLst>
            <a:lin ang="5400000" scaled="0"/>
          </a:gradFill>
          <a:effectLst>
            <a:outerShdw blurRad="50800" dist="50800" dir="3000000" algn="ctr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ts val="1200"/>
        </a:spcBef>
        <a:spcAft>
          <a:spcPct val="0"/>
        </a:spcAft>
        <a:buFont typeface="Wingdings" pitchFamily="2" charset="2"/>
        <a:buChar char=""/>
        <a:defRPr sz="1600" kern="1200">
          <a:gradFill>
            <a:gsLst>
              <a:gs pos="0">
                <a:schemeClr val="tx1">
                  <a:lumMod val="85000"/>
                </a:schemeClr>
              </a:gs>
              <a:gs pos="50000">
                <a:schemeClr val="tx1"/>
              </a:gs>
            </a:gsLst>
            <a:lin ang="5400000" scaled="0"/>
          </a:gradFill>
          <a:effectLst>
            <a:outerShdw blurRad="50800" dist="50800" dir="3000000" algn="ctr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ts val="1200"/>
        </a:spcBef>
        <a:spcAft>
          <a:spcPct val="0"/>
        </a:spcAft>
        <a:buClr>
          <a:srgbClr val="BFBFBF"/>
        </a:buClr>
        <a:buFont typeface="Wingdings" pitchFamily="2" charset="2"/>
        <a:buChar char=""/>
        <a:defRPr sz="1600" kern="1200">
          <a:gradFill>
            <a:gsLst>
              <a:gs pos="0">
                <a:schemeClr val="tx1">
                  <a:lumMod val="85000"/>
                </a:schemeClr>
              </a:gs>
              <a:gs pos="50000">
                <a:schemeClr val="tx1"/>
              </a:gs>
            </a:gsLst>
            <a:lin ang="5400000" scaled="0"/>
          </a:gradFill>
          <a:effectLst>
            <a:outerShdw blurRad="50800" dist="50800" dir="3000000" algn="ctr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ts val="1200"/>
        </a:spcBef>
        <a:spcAft>
          <a:spcPct val="0"/>
        </a:spcAft>
        <a:buFont typeface="Wingdings" pitchFamily="2" charset="2"/>
        <a:buChar char=""/>
        <a:defRPr sz="1600" kern="1200">
          <a:gradFill>
            <a:gsLst>
              <a:gs pos="0">
                <a:schemeClr val="tx1">
                  <a:lumMod val="85000"/>
                </a:schemeClr>
              </a:gs>
              <a:gs pos="50000">
                <a:schemeClr val="tx1"/>
              </a:gs>
            </a:gsLst>
            <a:lin ang="5400000" scaled="0"/>
          </a:gradFill>
          <a:effectLst>
            <a:outerShdw blurRad="50800" dist="50800" dir="3000000" algn="ctr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200"/>
        </a:spcBef>
        <a:buClr>
          <a:schemeClr val="tx1">
            <a:lumMod val="75000"/>
          </a:schemeClr>
        </a:buClr>
        <a:buFont typeface="Wingdings" pitchFamily="2" charset="2"/>
        <a:buChar char=""/>
        <a:defRPr sz="1600" kern="1200">
          <a:ln>
            <a:noFill/>
          </a:ln>
          <a:gradFill>
            <a:gsLst>
              <a:gs pos="0">
                <a:schemeClr val="tx1">
                  <a:lumMod val="85000"/>
                </a:schemeClr>
              </a:gs>
              <a:gs pos="50000">
                <a:schemeClr val="tx1"/>
              </a:gs>
            </a:gsLst>
            <a:lin ang="5400000" scaled="0"/>
          </a:gradFill>
          <a:effectLst>
            <a:outerShdw blurRad="50800" dist="50800" dir="3000000" algn="ctr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200"/>
        </a:spcBef>
        <a:buFont typeface="Wingdings" pitchFamily="2" charset="2"/>
        <a:buChar char=""/>
        <a:defRPr sz="1600" kern="1200">
          <a:ln>
            <a:noFill/>
          </a:ln>
          <a:gradFill>
            <a:gsLst>
              <a:gs pos="0">
                <a:schemeClr val="tx1">
                  <a:lumMod val="85000"/>
                </a:schemeClr>
              </a:gs>
              <a:gs pos="50000">
                <a:schemeClr val="tx1"/>
              </a:gs>
            </a:gsLst>
            <a:lin ang="5400000" scaled="0"/>
          </a:gradFill>
          <a:effectLst>
            <a:outerShdw blurRad="50800" dist="50800" dir="3000000" algn="ctr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200"/>
        </a:spcBef>
        <a:buClr>
          <a:schemeClr val="tx1">
            <a:lumMod val="75000"/>
          </a:schemeClr>
        </a:buClr>
        <a:buFont typeface="Wingdings" pitchFamily="2" charset="2"/>
        <a:buChar char=""/>
        <a:defRPr sz="1600" kern="1200">
          <a:ln>
            <a:noFill/>
          </a:ln>
          <a:gradFill>
            <a:gsLst>
              <a:gs pos="0">
                <a:schemeClr val="tx1">
                  <a:lumMod val="85000"/>
                </a:schemeClr>
              </a:gs>
              <a:gs pos="50000">
                <a:schemeClr val="tx1"/>
              </a:gs>
            </a:gsLst>
            <a:lin ang="5400000" scaled="0"/>
          </a:gradFill>
          <a:effectLst>
            <a:outerShdw blurRad="50800" dist="50800" dir="3000000" algn="ctr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200"/>
        </a:spcBef>
        <a:buFont typeface="Wingdings" pitchFamily="2" charset="2"/>
        <a:buChar char=""/>
        <a:defRPr sz="1600" kern="1200">
          <a:ln>
            <a:noFill/>
          </a:ln>
          <a:gradFill>
            <a:gsLst>
              <a:gs pos="0">
                <a:schemeClr val="tx1">
                  <a:lumMod val="85000"/>
                </a:schemeClr>
              </a:gs>
              <a:gs pos="50000">
                <a:schemeClr val="tx1"/>
              </a:gs>
            </a:gsLst>
            <a:lin ang="5400000" scaled="0"/>
          </a:gradFill>
          <a:effectLst>
            <a:outerShdw blurRad="50800" dist="50800" dir="3000000" algn="ctr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503920" cy="576064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3314" name="ZoneTexte 3"/>
          <p:cNvSpPr txBox="1">
            <a:spLocks noChangeArrowheads="1"/>
          </p:cNvSpPr>
          <p:nvPr/>
        </p:nvSpPr>
        <p:spPr bwMode="auto">
          <a:xfrm>
            <a:off x="900113" y="765175"/>
            <a:ext cx="7200900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>
                <a:latin typeface="Constantia" pitchFamily="18" charset="0"/>
              </a:rPr>
              <a:t>Thème 1:</a:t>
            </a:r>
          </a:p>
          <a:p>
            <a:pPr algn="ctr"/>
            <a:r>
              <a:rPr lang="fr-FR" sz="2800">
                <a:latin typeface="Constantia" pitchFamily="18" charset="0"/>
              </a:rPr>
              <a:t> Organisation et gestion des données:</a:t>
            </a:r>
          </a:p>
          <a:p>
            <a:pPr algn="ctr"/>
            <a:endParaRPr lang="fr-FR" sz="2800">
              <a:latin typeface="Constantia" pitchFamily="18" charset="0"/>
            </a:endParaRPr>
          </a:p>
          <a:p>
            <a:pPr algn="ctr"/>
            <a:endParaRPr lang="fr-FR" sz="2800">
              <a:latin typeface="Constantia" pitchFamily="18" charset="0"/>
            </a:endParaRPr>
          </a:p>
          <a:p>
            <a:pPr algn="ctr"/>
            <a:endParaRPr lang="fr-FR">
              <a:latin typeface="Constantia" pitchFamily="18" charset="0"/>
            </a:endParaRPr>
          </a:p>
          <a:p>
            <a:pPr algn="ctr"/>
            <a:r>
              <a:rPr lang="fr-FR" sz="2400" b="1" u="sng">
                <a:latin typeface="Constantia" pitchFamily="18" charset="0"/>
              </a:rPr>
              <a:t>Sujet A: </a:t>
            </a:r>
            <a:r>
              <a:rPr lang="fr-FR" sz="2400" b="1">
                <a:latin typeface="Constantia" pitchFamily="18" charset="0"/>
              </a:rPr>
              <a:t>Utiliser un tableau ou la « règle de trois » dans des situations très simples de proportionnalité.</a:t>
            </a:r>
          </a:p>
          <a:p>
            <a:pPr algn="ctr"/>
            <a:endParaRPr lang="fr-FR" sz="2000">
              <a:latin typeface="Constantia" pitchFamily="18" charset="0"/>
            </a:endParaRPr>
          </a:p>
          <a:p>
            <a:pPr algn="ctr"/>
            <a:r>
              <a:rPr lang="fr-FR" sz="2000">
                <a:latin typeface="Constantia" pitchFamily="18" charset="0"/>
              </a:rPr>
              <a:t>Niveau: Cycle3, CM2</a:t>
            </a:r>
          </a:p>
          <a:p>
            <a:pPr algn="ctr"/>
            <a:endParaRPr lang="fr-FR" sz="2000">
              <a:latin typeface="Constantia" pitchFamily="18" charset="0"/>
            </a:endParaRPr>
          </a:p>
          <a:p>
            <a:pPr algn="ctr"/>
            <a:endParaRPr lang="fr-FR" sz="2000">
              <a:latin typeface="Constantia" pitchFamily="18" charset="0"/>
            </a:endParaRPr>
          </a:p>
          <a:p>
            <a:pPr algn="ctr"/>
            <a:endParaRPr lang="fr-FR" sz="2000">
              <a:latin typeface="Constantia" pitchFamily="18" charset="0"/>
            </a:endParaRPr>
          </a:p>
          <a:p>
            <a:pPr algn="ctr"/>
            <a:endParaRPr lang="fr-FR" sz="20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8545513" cy="6040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5150" y="692150"/>
            <a:ext cx="5992813" cy="5175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040" y="228600"/>
            <a:ext cx="850392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b="1" dirty="0" smtClean="0"/>
              <a:t>Et après…</a:t>
            </a:r>
            <a:br>
              <a:rPr lang="fr-FR" b="1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…cette séquence permet d’aborder les notions de pourcentage, de vitesse, d’é</a:t>
            </a:r>
            <a:r>
              <a:rPr lang="fr-FR" dirty="0"/>
              <a:t>c</a:t>
            </a:r>
            <a:r>
              <a:rPr lang="fr-FR" dirty="0" smtClean="0"/>
              <a:t>helle, d’agrandissement ou de réduction de figures.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620688"/>
            <a:ext cx="7406208" cy="5246713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400" b="1" u="sng" dirty="0" smtClean="0"/>
              <a:t>Sources utilisées: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2400" b="1" u="sng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fr-FR" dirty="0" smtClean="0"/>
              <a:t>« Cap maths CM2 », 2010, Hatier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fr-FR" dirty="0" smtClean="0"/>
              <a:t>« Pour comprendre les mathématiques CM2», 2007 ,Hachette,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fr-FR" dirty="0" smtClean="0"/>
              <a:t>« La clé des maths », Belin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fr-FR" sz="1800" dirty="0"/>
              <a:t>http://</a:t>
            </a:r>
            <a:r>
              <a:rPr lang="fr-FR" sz="1800" dirty="0" smtClean="0"/>
              <a:t>www.ac-grenoble.fr/ien.g4/IMG/pdf_proportionnalite_rtf.pdf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fr-FR" dirty="0" smtClean="0"/>
              <a:t>BO n°3 du 19 juin 2008,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fr-FR" dirty="0" smtClean="0"/>
              <a:t>Socle commun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040" y="228600"/>
            <a:ext cx="850392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sz="3300" dirty="0" smtClean="0"/>
              <a:t>Avant:</a:t>
            </a:r>
            <a:br>
              <a:rPr lang="fr-FR" sz="3300" dirty="0" smtClean="0"/>
            </a:br>
            <a:r>
              <a:rPr lang="fr-FR" sz="3300" dirty="0"/>
              <a:t/>
            </a:r>
            <a:br>
              <a:rPr lang="fr-FR" sz="3300" dirty="0"/>
            </a:br>
            <a:r>
              <a:rPr lang="fr-FR" sz="3300" dirty="0" smtClean="0"/>
              <a:t>Pour cette séquence il est nécessaire que les élèves sachent:</a:t>
            </a:r>
            <a:br>
              <a:rPr lang="fr-FR" sz="3300" dirty="0" smtClean="0"/>
            </a:br>
            <a:r>
              <a:rPr lang="fr-FR" sz="3300" dirty="0" smtClean="0"/>
              <a:t>- résoudre des problèmes engageant des démarches à une  ou plusieurs étapes</a:t>
            </a:r>
            <a:br>
              <a:rPr lang="fr-FR" sz="3300" dirty="0" smtClean="0"/>
            </a:br>
            <a:r>
              <a:rPr lang="fr-FR" sz="3300" dirty="0" smtClean="0"/>
              <a:t>- construire un tableau et un graphique</a:t>
            </a:r>
            <a:br>
              <a:rPr lang="fr-FR" sz="3300" dirty="0" smtClean="0"/>
            </a:br>
            <a:r>
              <a:rPr lang="fr-FR" sz="3300" dirty="0" smtClean="0"/>
              <a:t>- interpréter un tableau et un graphique</a:t>
            </a:r>
            <a:br>
              <a:rPr lang="fr-FR" sz="3300" dirty="0" smtClean="0"/>
            </a:br>
            <a:r>
              <a:rPr lang="fr-FR" sz="3300" dirty="0" smtClean="0"/>
              <a:t>- savoir utiliser les 4 opérations (addition, soustraction, multiplication, division)</a:t>
            </a:r>
            <a:endParaRPr lang="fr-FR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8745537" cy="6181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8750300" cy="6184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196975"/>
            <a:ext cx="5451475" cy="4741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850" y="404813"/>
            <a:ext cx="8545513" cy="6042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060575"/>
            <a:ext cx="6737350" cy="279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4813"/>
            <a:ext cx="8342312" cy="5897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88913"/>
            <a:ext cx="4641850" cy="6408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433838"/>
      </a:dk2>
      <a:lt2>
        <a:srgbClr val="D8D8DC"/>
      </a:lt2>
      <a:accent1>
        <a:srgbClr val="9AA977"/>
      </a:accent1>
      <a:accent2>
        <a:srgbClr val="7BA8A9"/>
      </a:accent2>
      <a:accent3>
        <a:srgbClr val="907E8C"/>
      </a:accent3>
      <a:accent4>
        <a:srgbClr val="6AA07E"/>
      </a:accent4>
      <a:accent5>
        <a:srgbClr val="A5826D"/>
      </a:accent5>
      <a:accent6>
        <a:srgbClr val="BAB5A6"/>
      </a:accent6>
      <a:hlink>
        <a:srgbClr val="50797A"/>
      </a:hlink>
      <a:folHlink>
        <a:srgbClr val="806268"/>
      </a:folHlink>
    </a:clrScheme>
    <a:fontScheme name="Slate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100000">
              <a:schemeClr val="phClr">
                <a:tint val="100000"/>
                <a:shade val="80000"/>
                <a:satMod val="13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5000"/>
              </a:schemeClr>
              <a:schemeClr val="phClr">
                <a:tint val="80000"/>
                <a:satMod val="115000"/>
              </a:schemeClr>
            </a:duotone>
          </a:blip>
          <a:stretch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>
              <a:srgbClr val="151515">
                <a:alpha val="90000"/>
              </a:srgbClr>
            </a:innerShdw>
          </a:effectLst>
          <a:scene3d>
            <a:camera prst="orthographicFront">
              <a:rot lat="0" lon="0" rev="0"/>
            </a:camera>
            <a:lightRig rig="glow" dir="tl"/>
          </a:scene3d>
          <a:sp3d prstMaterial="softmetal">
            <a:bevelT w="0" h="0"/>
          </a:sp3d>
        </a:effectStyle>
        <a:effectStyle>
          <a:effectLst>
            <a:outerShdw blurRad="63500" dist="101600" dir="3000000" sx="101000" sy="101000" rotWithShape="0">
              <a:srgbClr val="252525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r">
              <a:rot lat="0" lon="0" rev="1500000"/>
            </a:lightRig>
          </a:scene3d>
          <a:sp3d prstMaterial="translucentPowder">
            <a:bevelT w="38100" h="12700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15000"/>
              </a:schemeClr>
              <a:schemeClr val="phClr">
                <a:tint val="70000"/>
                <a:satMod val="135000"/>
              </a:schemeClr>
            </a:duotone>
          </a:blip>
          <a:stretch/>
        </a:blip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70000"/>
                <a:satMod val="135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75000"/>
                <a:satMod val="115000"/>
              </a:schemeClr>
              <a:schemeClr val="phClr">
                <a:tint val="80000"/>
                <a:satMod val="12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Ardoise</Template>
  <TotalTime>80</TotalTime>
  <Words>27</Words>
  <Application>Microsoft Office PowerPoint</Application>
  <PresentationFormat>Affichage à l'écran (4:3)</PresentationFormat>
  <Paragraphs>10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Modèle de conception</vt:lpstr>
      </vt:variant>
      <vt:variant>
        <vt:i4>4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Constantia</vt:lpstr>
      <vt:lpstr>Arial</vt:lpstr>
      <vt:lpstr>Candara</vt:lpstr>
      <vt:lpstr>Wingdings</vt:lpstr>
      <vt:lpstr>Calibri</vt:lpstr>
      <vt:lpstr>Slate</vt:lpstr>
      <vt:lpstr>Slate</vt:lpstr>
      <vt:lpstr>Slate</vt:lpstr>
      <vt:lpstr>Slate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Alice</dc:creator>
  <cp:lastModifiedBy>AGNAOU</cp:lastModifiedBy>
  <cp:revision>7</cp:revision>
  <dcterms:created xsi:type="dcterms:W3CDTF">2011-01-17T09:11:08Z</dcterms:created>
  <dcterms:modified xsi:type="dcterms:W3CDTF">2012-01-27T17:26:15Z</dcterms:modified>
</cp:coreProperties>
</file>