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7" r:id="rId4"/>
    <p:sldId id="266" r:id="rId5"/>
    <p:sldId id="267" r:id="rId6"/>
    <p:sldId id="268" r:id="rId7"/>
    <p:sldId id="269" r:id="rId8"/>
    <p:sldId id="270" r:id="rId9"/>
    <p:sldId id="271" r:id="rId10"/>
    <p:sldId id="278" r:id="rId11"/>
    <p:sldId id="279" r:id="rId12"/>
    <p:sldId id="280" r:id="rId13"/>
    <p:sldId id="282" r:id="rId14"/>
    <p:sldId id="285" r:id="rId15"/>
    <p:sldId id="28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02" autoAdjust="0"/>
    <p:restoredTop sz="94660" autoAdjust="0"/>
  </p:normalViewPr>
  <p:slideViewPr>
    <p:cSldViewPr snapToGrid="0">
      <p:cViewPr varScale="1">
        <p:scale>
          <a:sx n="104" d="100"/>
          <a:sy n="104" d="100"/>
        </p:scale>
        <p:origin x="120" y="4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35" d="100"/>
          <a:sy n="35" d="100"/>
        </p:scale>
        <p:origin x="-1626" y="-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9/25/2015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9/25/2015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9/25/2015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9/25/2015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9/25/2015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9/25/2015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9/25/2015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9/25/2015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9/25/2015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9/25/2015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9/25/2015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9/25/2015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6">
          <p15:clr>
            <a:srgbClr val="F26B43"/>
          </p15:clr>
        </p15:guide>
        <p15:guide id="3" pos="3840">
          <p15:clr>
            <a:srgbClr val="F26B43"/>
          </p15:clr>
        </p15:guide>
        <p15:guide id="4" orient="horz" pos="3552">
          <p15:clr>
            <a:srgbClr val="F26B43"/>
          </p15:clr>
        </p15:guide>
        <p15:guide id="5" pos="6720">
          <p15:clr>
            <a:srgbClr val="F26B43"/>
          </p15:clr>
        </p15:guide>
        <p15:guide id="6" pos="9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capetit.contact@yahoo.f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noProof="1" smtClean="0"/>
              <a:t>Réunion d’information</a:t>
            </a:r>
            <a:endParaRPr lang="fr-FR" noProof="1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930625" y="2476917"/>
            <a:ext cx="6916336" cy="1771600"/>
          </a:xfrm>
        </p:spPr>
        <p:txBody>
          <a:bodyPr>
            <a:normAutofit/>
          </a:bodyPr>
          <a:lstStyle/>
          <a:p>
            <a:r>
              <a:rPr lang="fr-FR" noProof="1" smtClean="0"/>
              <a:t>Thyo Plessix</a:t>
            </a:r>
            <a:endParaRPr lang="fr-FR" noProof="1"/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fr-FR" sz="3400" b="0" i="0" noProof="1" smtClean="0">
                <a:solidFill>
                  <a:schemeClr val="tx1"/>
                </a:solidFill>
                <a:latin typeface="Cambria"/>
                <a:ea typeface="+mj-ea"/>
                <a:cs typeface="+mj-cs"/>
              </a:rPr>
              <a:t>Devoirs</a:t>
            </a:r>
            <a:endParaRPr lang="fr-FR" sz="3400" b="0" i="0" noProof="1">
              <a:solidFill>
                <a:schemeClr val="tx1"/>
              </a:solidFill>
              <a:latin typeface="Cambria"/>
              <a:ea typeface="+mj-ea"/>
              <a:cs typeface="+mj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1524001" y="1533526"/>
            <a:ext cx="6991349" cy="4068763"/>
          </a:xfrm>
          <a:prstGeom prst="rect">
            <a:avLst/>
          </a:prstGeom>
        </p:spPr>
        <p:txBody>
          <a:bodyPr/>
          <a:lstStyle/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45 minutes de devoirs chaque soir</a:t>
            </a:r>
          </a:p>
          <a:p>
            <a:pPr>
              <a:buClr>
                <a:schemeClr val="tx1">
                  <a:lumMod val="75000"/>
                </a:schemeClr>
              </a:buClr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À faire </a:t>
            </a: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pour le lendemain matin,</a:t>
            </a:r>
          </a:p>
          <a:p>
            <a:pPr>
              <a:buClr>
                <a:schemeClr val="tx1">
                  <a:lumMod val="75000"/>
                </a:schemeClr>
              </a:buClr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Besoin </a:t>
            </a: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d’un délai supplémentaire ? Aller à l’aide aux devoirs </a:t>
            </a: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pendant l’étude.</a:t>
            </a:r>
            <a:endParaRPr lang="fr-FR" sz="2000" b="0" i="0" noProof="1">
              <a:solidFill>
                <a:schemeClr val="tx1"/>
              </a:solidFill>
              <a:latin typeface="Cambria"/>
              <a:ea typeface="+mn-ea"/>
              <a:cs typeface="+mn-cs"/>
            </a:endParaRP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fr-FR" sz="3400" b="0" i="0" noProof="1" smtClean="0">
                <a:solidFill>
                  <a:schemeClr val="tx1"/>
                </a:solidFill>
                <a:latin typeface="Cambria"/>
                <a:ea typeface="+mj-ea"/>
                <a:cs typeface="+mj-cs"/>
              </a:rPr>
              <a:t>Voyages scolaire</a:t>
            </a:r>
            <a:endParaRPr lang="fr-FR" sz="3400" b="0" i="0" noProof="1">
              <a:solidFill>
                <a:schemeClr val="tx1"/>
              </a:solidFill>
              <a:latin typeface="Cambria"/>
              <a:ea typeface="+mj-ea"/>
              <a:cs typeface="+mj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1524000" y="1533526"/>
            <a:ext cx="9954985" cy="4068763"/>
          </a:xfrm>
          <a:prstGeom prst="rect">
            <a:avLst/>
          </a:prstGeom>
        </p:spPr>
        <p:txBody>
          <a:bodyPr/>
          <a:lstStyle/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?????????????????????????????????????????????????????????????????????????????????????????????????????????????????????????????????</a:t>
            </a:r>
            <a:endParaRPr lang="fr-FR" sz="2000" b="0" i="0" noProof="1">
              <a:solidFill>
                <a:schemeClr val="tx1"/>
              </a:solidFill>
              <a:latin typeface="Cambria"/>
              <a:ea typeface="+mn-ea"/>
              <a:cs typeface="+mn-cs"/>
            </a:endParaRP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fr-FR" sz="3400" b="0" i="0" noProof="1" smtClean="0">
                <a:solidFill>
                  <a:schemeClr val="tx1"/>
                </a:solidFill>
                <a:latin typeface="Cambria"/>
                <a:ea typeface="+mj-ea"/>
                <a:cs typeface="+mj-cs"/>
              </a:rPr>
              <a:t>Retards</a:t>
            </a:r>
            <a:endParaRPr lang="fr-FR" sz="3400" b="0" i="0" noProof="1">
              <a:solidFill>
                <a:schemeClr val="tx1"/>
              </a:solidFill>
              <a:latin typeface="Cambria"/>
              <a:ea typeface="+mj-ea"/>
              <a:cs typeface="+mj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1524001" y="1533526"/>
            <a:ext cx="9144000" cy="4068763"/>
          </a:xfrm>
          <a:prstGeom prst="rect">
            <a:avLst/>
          </a:prstGeom>
        </p:spPr>
        <p:txBody>
          <a:bodyPr/>
          <a:lstStyle/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L’école commence à </a:t>
            </a: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8h30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En </a:t>
            </a: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retard ? Passer au bureau avant d’aller en classe.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Au bout de quatre retards, l’école contactera vos parents.</a:t>
            </a:r>
            <a:endParaRPr lang="fr-FR" sz="2000" b="0" i="0" noProof="1">
              <a:solidFill>
                <a:schemeClr val="tx1"/>
              </a:solidFill>
              <a:latin typeface="Cambria"/>
              <a:ea typeface="+mn-ea"/>
              <a:cs typeface="+mn-cs"/>
            </a:endParaRP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fr-FR" sz="6000" b="0" i="0" noProof="1" smtClean="0">
                <a:solidFill>
                  <a:schemeClr val="tx1"/>
                </a:solidFill>
                <a:latin typeface="Cambria"/>
                <a:ea typeface="+mj-ea"/>
                <a:cs typeface="+mj-cs"/>
              </a:rPr>
              <a:t>Questions ?</a:t>
            </a:r>
            <a:endParaRPr lang="fr-FR" sz="6000" b="0" i="0" noProof="1">
              <a:solidFill>
                <a:schemeClr val="tx1"/>
              </a:solidFill>
              <a:latin typeface="Cambri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9998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0535" y="828876"/>
            <a:ext cx="7823472" cy="3507549"/>
          </a:xfrm>
        </p:spPr>
        <p:txBody>
          <a:bodyPr/>
          <a:lstStyle/>
          <a:p>
            <a:pPr marL="0" indent="0"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fr-FR" sz="6000" b="0" i="0" noProof="1" smtClean="0">
                <a:solidFill>
                  <a:schemeClr val="tx1"/>
                </a:solidFill>
                <a:ea typeface="+mj-ea"/>
                <a:cs typeface="+mj-cs"/>
              </a:rPr>
              <a:t>Tirons le meilleur</a:t>
            </a:r>
            <a:br>
              <a:rPr lang="fr-FR" sz="6000" b="0" i="0" noProof="1" smtClean="0">
                <a:solidFill>
                  <a:schemeClr val="tx1"/>
                </a:solidFill>
                <a:ea typeface="+mj-ea"/>
                <a:cs typeface="+mj-cs"/>
              </a:rPr>
            </a:br>
            <a:r>
              <a:rPr lang="fr-FR" sz="6000" b="0" i="0" noProof="1" smtClean="0">
                <a:solidFill>
                  <a:schemeClr val="tx1"/>
                </a:solidFill>
                <a:ea typeface="+mj-ea"/>
                <a:cs typeface="+mj-cs"/>
              </a:rPr>
              <a:t>parti de cette année !</a:t>
            </a:r>
            <a:endParaRPr lang="fr-FR" sz="6000" b="0" i="0" noProof="1">
              <a:solidFill>
                <a:schemeClr val="tx1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87172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fr-FR" sz="3400" b="0" i="0" noProof="1" smtClean="0">
                <a:solidFill>
                  <a:schemeClr val="tx1"/>
                </a:solidFill>
                <a:ea typeface="+mj-ea"/>
                <a:cs typeface="+mj-cs"/>
              </a:rPr>
              <a:t>2)La dictée</a:t>
            </a:r>
            <a:endParaRPr lang="fr-FR" sz="3400" b="0" i="0" noProof="1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" indent="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None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Lundi, on apprend des nouveaux son, puis on commence à les apprendres </a:t>
            </a:r>
            <a:r>
              <a:rPr lang="fr-FR" noProof="1" smtClean="0">
                <a:latin typeface="Cambria"/>
              </a:rPr>
              <a:t>.</a:t>
            </a:r>
          </a:p>
          <a:p>
            <a:pPr marL="45720" indent="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None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Du lundi au jeudi, 3 ou 4 mots seront à apprendre sur CDE(Cahier d’essai) ou CDB ( Cahier de brouillon ) </a:t>
            </a:r>
            <a:endParaRPr lang="fr-FR" sz="2000" b="0" i="0" noProof="1" smtClean="0">
              <a:solidFill>
                <a:schemeClr val="tx1"/>
              </a:solidFill>
              <a:latin typeface="Cambria"/>
              <a:ea typeface="+mn-ea"/>
              <a:cs typeface="+mn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VENDREDI: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noProof="1" smtClean="0">
                <a:latin typeface="Cambria"/>
              </a:rPr>
              <a:t>9h45-10h: Dictée de mots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noProof="1" smtClean="0">
                <a:solidFill>
                  <a:srgbClr val="0066FF"/>
                </a:solidFill>
                <a:latin typeface="Cambria"/>
              </a:rPr>
              <a:t>A CONNAITRE PAR COEUR.</a:t>
            </a:r>
            <a:endParaRPr lang="fr-FR" sz="2000" b="0" i="0" noProof="1">
              <a:solidFill>
                <a:srgbClr val="0066FF"/>
              </a:solidFill>
              <a:latin typeface="Cambr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009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defTabSz="914400">
              <a:lnSpc>
                <a:spcPct val="100000"/>
              </a:lnSpc>
              <a:spcBef>
                <a:spcPts val="1800"/>
              </a:spcBef>
              <a:buNone/>
            </a:pPr>
            <a:r>
              <a:rPr lang="fr-FR" sz="2000" b="1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Lundi à jeudi </a:t>
            </a:r>
            <a:endParaRPr lang="fr-FR" sz="2000" b="1" i="0" noProof="1">
              <a:solidFill>
                <a:schemeClr val="tx1"/>
              </a:solidFill>
              <a:latin typeface="Cambria"/>
              <a:ea typeface="+mn-ea"/>
              <a:cs typeface="+mn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- CDE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noProof="1" smtClean="0">
                <a:latin typeface="Cambria"/>
              </a:rPr>
              <a:t>-CDB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-CDO</a:t>
            </a:r>
            <a:r>
              <a:rPr lang="fr-FR" noProof="1">
                <a:latin typeface="Cambria"/>
              </a:rPr>
              <a:t> </a:t>
            </a:r>
            <a:r>
              <a:rPr lang="fr-FR" noProof="1" smtClean="0">
                <a:latin typeface="Cambria"/>
              </a:rPr>
              <a:t>( Cahier d’orthographe ) 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-Cahier de texte / Agenda / CDL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endParaRPr lang="fr-FR" sz="2000" b="0" i="0" noProof="1" smtClean="0">
              <a:solidFill>
                <a:schemeClr val="tx1"/>
              </a:solidFill>
              <a:latin typeface="Cambria"/>
              <a:ea typeface="+mn-ea"/>
              <a:cs typeface="+mn-cs"/>
            </a:endParaRP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endParaRPr lang="fr-FR" sz="2000" b="0" i="0" noProof="1" smtClean="0">
              <a:solidFill>
                <a:schemeClr val="tx1"/>
              </a:solidFill>
              <a:latin typeface="Cambria"/>
              <a:ea typeface="+mn-ea"/>
              <a:cs typeface="+mn-cs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marL="0" indent="0" algn="l" defTabSz="914400">
              <a:lnSpc>
                <a:spcPct val="100000"/>
              </a:lnSpc>
              <a:spcBef>
                <a:spcPts val="1800"/>
              </a:spcBef>
              <a:buNone/>
            </a:pPr>
            <a:r>
              <a:rPr lang="fr-FR" sz="2000" b="1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Vendredi</a:t>
            </a:r>
            <a:endParaRPr lang="fr-FR" sz="2000" b="1" i="0" noProof="1">
              <a:solidFill>
                <a:schemeClr val="tx1"/>
              </a:solidFill>
              <a:latin typeface="Cambria"/>
              <a:ea typeface="+mn-ea"/>
              <a:cs typeface="+mn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.-CDE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noProof="1" smtClean="0">
                <a:latin typeface="Cambria"/>
              </a:rPr>
              <a:t>- CDJ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noProof="1" smtClean="0">
                <a:latin typeface="Cambria"/>
              </a:rPr>
              <a:t>-CDB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-CDO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noProof="1" smtClean="0">
                <a:latin typeface="Cambria"/>
              </a:rPr>
              <a:t>CAP MATHS / MATHS+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-Cahier de texte / Agenda / CDL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noProof="1" smtClean="0">
                <a:latin typeface="Cambria"/>
              </a:rPr>
              <a:t>CDC ( Cahier de correspondance ) </a:t>
            </a:r>
            <a:endParaRPr lang="fr-FR" sz="2000" b="0" i="0" noProof="1" smtClean="0">
              <a:solidFill>
                <a:schemeClr val="tx1"/>
              </a:solidFill>
              <a:latin typeface="Cambria"/>
              <a:ea typeface="+mn-ea"/>
              <a:cs typeface="+mn-cs"/>
            </a:endParaRP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endParaRPr lang="fr-FR" sz="2000" b="0" i="0" noProof="1">
              <a:solidFill>
                <a:schemeClr val="tx1"/>
              </a:solidFill>
              <a:latin typeface="Cambr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fr-FR" noProof="1" smtClean="0">
                <a:latin typeface="Cambria"/>
              </a:rPr>
              <a:t>3)</a:t>
            </a:r>
            <a:r>
              <a:rPr lang="fr-FR" sz="3400" b="0" i="0" noProof="1" smtClean="0">
                <a:solidFill>
                  <a:schemeClr val="tx1"/>
                </a:solidFill>
                <a:latin typeface="Cambria"/>
                <a:ea typeface="+mj-ea"/>
                <a:cs typeface="+mj-cs"/>
              </a:rPr>
              <a:t>Dans le cartable:</a:t>
            </a:r>
            <a:endParaRPr lang="fr-FR" sz="3400" b="0" i="0" noProof="1">
              <a:solidFill>
                <a:schemeClr val="tx1"/>
              </a:solidFill>
              <a:latin typeface="Cambri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4819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fr-FR" noProof="1">
                <a:latin typeface="Cambria"/>
              </a:rPr>
              <a:t>4</a:t>
            </a:r>
            <a:r>
              <a:rPr lang="fr-FR" noProof="1" smtClean="0">
                <a:latin typeface="Cambria"/>
              </a:rPr>
              <a:t>) Piscine-EPS                              </a:t>
            </a:r>
            <a:endParaRPr lang="fr-FR" sz="3400" b="0" i="0" noProof="1">
              <a:solidFill>
                <a:schemeClr val="tx1"/>
              </a:solidFill>
              <a:latin typeface="Cambria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La piscine à lieu du 14 décembre au 1</a:t>
            </a:r>
            <a:r>
              <a:rPr lang="fr-FR" sz="2000" b="0" i="0" baseline="3000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er</a:t>
            </a: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 juillet,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EPS GYMNASE à lieu du 3 septembre au 13 novembre.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endParaRPr lang="fr-FR" sz="2000" b="0" i="0" noProof="1" smtClean="0">
              <a:solidFill>
                <a:schemeClr val="tx1"/>
              </a:solidFill>
              <a:latin typeface="Cambr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5176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fr-FR" sz="3400" b="0" i="0" noProof="1" smtClean="0">
                <a:solidFill>
                  <a:schemeClr val="tx1"/>
                </a:solidFill>
                <a:ea typeface="+mj-ea"/>
                <a:cs typeface="+mj-cs"/>
              </a:rPr>
              <a:t>5A) Me contacter ou la directrice/directeur</a:t>
            </a:r>
            <a:endParaRPr lang="fr-FR" sz="3400" b="0" i="0" noProof="1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1524001" y="1533526"/>
            <a:ext cx="9144000" cy="4068763"/>
          </a:xfrm>
          <a:prstGeom prst="rect">
            <a:avLst/>
          </a:prstGeom>
        </p:spPr>
        <p:txBody>
          <a:bodyPr/>
          <a:lstStyle/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ea typeface="+mn-ea"/>
                <a:cs typeface="+mn-cs"/>
              </a:rPr>
              <a:t>Me contacter au TMS de samedi,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noProof="1" smtClean="0"/>
              <a:t>Sur CDL de votre enfant,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ea typeface="+mn-ea"/>
                <a:cs typeface="+mn-cs"/>
              </a:rPr>
              <a:t>Par lettre : 3 Rue des roses, Simon Prou, Meulan 78250</a:t>
            </a:r>
            <a:endParaRPr lang="fr-FR" sz="2000" b="0" i="0" noProof="1" smtClean="0">
              <a:solidFill>
                <a:schemeClr val="tx1"/>
              </a:solidFill>
              <a:ea typeface="+mn-ea"/>
              <a:cs typeface="+mn-cs"/>
            </a:endParaRP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fr-FR" sz="3400" b="0" i="0" noProof="1" smtClean="0">
                <a:solidFill>
                  <a:schemeClr val="tx1"/>
                </a:solidFill>
                <a:latin typeface="Cambria"/>
                <a:ea typeface="+mj-ea"/>
                <a:cs typeface="+mj-cs"/>
              </a:rPr>
              <a:t>5B)Communication de l’école </a:t>
            </a:r>
            <a:endParaRPr lang="fr-FR" sz="3400" b="0" i="0" noProof="1">
              <a:solidFill>
                <a:schemeClr val="tx1"/>
              </a:solidFill>
              <a:latin typeface="Cambria"/>
              <a:ea typeface="+mj-ea"/>
              <a:cs typeface="+mj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1524001" y="1533526"/>
            <a:ext cx="9144000" cy="4068763"/>
          </a:xfrm>
          <a:prstGeom prst="rect">
            <a:avLst/>
          </a:prstGeom>
        </p:spPr>
        <p:txBody>
          <a:bodyPr/>
          <a:lstStyle/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Mon adresse de messagerie </a:t>
            </a: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: </a:t>
            </a: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  <a:hlinkClick r:id="rId2"/>
              </a:rPr>
              <a:t>capetit.contact@yahoo.fr</a:t>
            </a: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  </a:t>
            </a:r>
            <a:endParaRPr lang="fr-FR" sz="2000" b="0" i="0" noProof="1" smtClean="0">
              <a:solidFill>
                <a:schemeClr val="tx1"/>
              </a:solidFill>
              <a:latin typeface="Cambria"/>
              <a:ea typeface="+mn-ea"/>
              <a:cs typeface="+mn-cs"/>
            </a:endParaRP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Mon téléphone </a:t>
            </a: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: 0227912254</a:t>
            </a:r>
            <a:endParaRPr lang="fr-FR" sz="2000" b="0" i="0" noProof="1" smtClean="0">
              <a:solidFill>
                <a:schemeClr val="tx1"/>
              </a:solidFill>
              <a:latin typeface="Cambria"/>
              <a:ea typeface="+mn-ea"/>
              <a:cs typeface="+mn-cs"/>
            </a:endParaRP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fr-FR" sz="3400" b="0" i="0" noProof="1" smtClean="0">
                <a:solidFill>
                  <a:schemeClr val="tx1"/>
                </a:solidFill>
                <a:latin typeface="Cambria"/>
                <a:ea typeface="+mj-ea"/>
                <a:cs typeface="+mj-cs"/>
              </a:rPr>
              <a:t>6)Objectifs </a:t>
            </a:r>
            <a:r>
              <a:rPr lang="fr-FR" sz="3400" b="0" i="0" noProof="1" smtClean="0">
                <a:solidFill>
                  <a:schemeClr val="tx1"/>
                </a:solidFill>
                <a:latin typeface="Cambria"/>
                <a:ea typeface="+mj-ea"/>
                <a:cs typeface="+mj-cs"/>
              </a:rPr>
              <a:t>de la classe</a:t>
            </a:r>
            <a:endParaRPr lang="fr-FR" sz="3400" b="0" i="0" noProof="1">
              <a:solidFill>
                <a:schemeClr val="tx1"/>
              </a:solidFill>
              <a:latin typeface="Cambria"/>
              <a:ea typeface="+mj-ea"/>
              <a:cs typeface="+mj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1524001" y="1533526"/>
            <a:ext cx="9144000" cy="4068763"/>
          </a:xfrm>
          <a:prstGeom prst="rect">
            <a:avLst/>
          </a:prstGeom>
        </p:spPr>
        <p:txBody>
          <a:bodyPr/>
          <a:lstStyle/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Acquérir de nouvelles connaissances 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Découvrir de nouveaux centres d’intérêt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Se faire de nouveaux amis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S’amuser et se soutenir mutuellement</a:t>
            </a:r>
            <a:endParaRPr lang="fr-FR" sz="2000" b="0" i="0" noProof="1">
              <a:solidFill>
                <a:schemeClr val="tx1"/>
              </a:solidFill>
              <a:latin typeface="Cambria"/>
              <a:ea typeface="+mn-ea"/>
              <a:cs typeface="+mn-cs"/>
            </a:endParaRP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fr-FR" sz="3400" b="0" i="0" noProof="1" smtClean="0">
                <a:solidFill>
                  <a:schemeClr val="tx1"/>
                </a:solidFill>
                <a:latin typeface="Cambria"/>
                <a:ea typeface="+mj-ea"/>
                <a:cs typeface="+mj-cs"/>
              </a:rPr>
              <a:t>7)Communauté </a:t>
            </a:r>
            <a:r>
              <a:rPr lang="fr-FR" sz="3400" b="0" i="0" noProof="1" smtClean="0">
                <a:solidFill>
                  <a:schemeClr val="tx1"/>
                </a:solidFill>
                <a:latin typeface="Cambria"/>
                <a:ea typeface="+mj-ea"/>
                <a:cs typeface="+mj-cs"/>
              </a:rPr>
              <a:t>de la classe</a:t>
            </a:r>
            <a:endParaRPr lang="fr-FR" sz="3400" b="0" i="0" noProof="1">
              <a:solidFill>
                <a:schemeClr val="tx1"/>
              </a:solidFill>
              <a:latin typeface="Cambria"/>
              <a:ea typeface="+mj-ea"/>
              <a:cs typeface="+mj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1524001" y="1533526"/>
            <a:ext cx="9144000" cy="4068763"/>
          </a:xfrm>
          <a:prstGeom prst="rect">
            <a:avLst/>
          </a:prstGeom>
        </p:spPr>
        <p:txBody>
          <a:bodyPr/>
          <a:lstStyle/>
          <a:p>
            <a:pPr marL="45720" indent="0" algn="l" defTabSz="914400">
              <a:lnSpc>
                <a:spcPct val="100000"/>
              </a:lnSpc>
              <a:spcBef>
                <a:spcPts val="1800"/>
              </a:spcBef>
              <a:buNone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Les règles de notre classe favorisent une bonne entente entre tous les élèves : 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Être respectueux et responsable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Être organisé et suivre les consignes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Être ponctuel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Être préparé</a:t>
            </a:r>
            <a:endParaRPr lang="fr-FR" sz="2000" b="0" i="0" noProof="1">
              <a:solidFill>
                <a:schemeClr val="tx1"/>
              </a:solidFill>
              <a:latin typeface="Cambria"/>
              <a:ea typeface="+mn-ea"/>
              <a:cs typeface="+mn-cs"/>
            </a:endParaRP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fr-FR" sz="3400" b="0" i="0" noProof="1" smtClean="0">
                <a:solidFill>
                  <a:schemeClr val="tx1"/>
                </a:solidFill>
                <a:latin typeface="Cambria"/>
                <a:ea typeface="+mj-ea"/>
                <a:cs typeface="+mj-cs"/>
              </a:rPr>
              <a:t>8)Musique </a:t>
            </a:r>
            <a:r>
              <a:rPr lang="fr-FR" sz="3400" b="0" i="0" noProof="1" smtClean="0">
                <a:solidFill>
                  <a:schemeClr val="tx1"/>
                </a:solidFill>
                <a:latin typeface="Cambria"/>
                <a:ea typeface="+mj-ea"/>
                <a:cs typeface="+mj-cs"/>
              </a:rPr>
              <a:t>et art</a:t>
            </a:r>
            <a:endParaRPr lang="fr-FR" sz="3400" b="0" i="0" noProof="1">
              <a:solidFill>
                <a:schemeClr val="tx1"/>
              </a:solidFill>
              <a:latin typeface="Cambria"/>
              <a:ea typeface="+mj-ea"/>
              <a:cs typeface="+mj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1524001" y="1533526"/>
            <a:ext cx="9144000" cy="4068763"/>
          </a:xfrm>
          <a:prstGeom prst="rect">
            <a:avLst/>
          </a:prstGeom>
        </p:spPr>
        <p:txBody>
          <a:bodyPr/>
          <a:lstStyle/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Énumérer brièvement les thèmes et les activités liées à la musique et à </a:t>
            </a:r>
            <a:r>
              <a:rPr lang="fr-FR" sz="2000" b="0" i="0" noProof="1" smtClean="0">
                <a:solidFill>
                  <a:schemeClr val="tx1"/>
                </a:solidFill>
                <a:latin typeface="Cambria"/>
                <a:ea typeface="+mn-ea"/>
                <a:cs typeface="+mn-cs"/>
              </a:rPr>
              <a:t>l’art</a:t>
            </a:r>
          </a:p>
          <a:p>
            <a:pPr marL="274320" indent="-228600" algn="l" defTabSz="914400">
              <a:lnSpc>
                <a:spcPct val="100000"/>
              </a:lnSpc>
              <a:spcBef>
                <a:spcPts val="1800"/>
              </a:spcBef>
              <a:buClr>
                <a:schemeClr val="tx1">
                  <a:lumMod val="75000"/>
                </a:schemeClr>
              </a:buClr>
              <a:buSzPct val="100000"/>
              <a:buFont typeface="Arial"/>
              <a:buChar char="•"/>
            </a:pPr>
            <a:r>
              <a:rPr lang="fr-FR" noProof="1" smtClean="0">
                <a:latin typeface="Cambria"/>
              </a:rPr>
              <a:t>Chaque lundi et jeudi de 9H à 9H30.</a:t>
            </a:r>
            <a:endParaRPr lang="fr-FR" sz="2000" b="0" i="0" noProof="1">
              <a:solidFill>
                <a:schemeClr val="tx1"/>
              </a:solidFill>
              <a:latin typeface="Cambria"/>
              <a:ea typeface="+mn-ea"/>
              <a:cs typeface="+mn-cs"/>
            </a:endParaRP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Back_to_School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C68C5839-35D9-415F-A934-60657BE38056}" vid="{0953CC79-5A74-4380-A9AE-7D69A65F5A2A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Back_to_School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Back_to_School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DE4BEE2-1A4B-4E4D-9195-085BD14905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Rentrée des classes - école primaire (grand écran)</Template>
  <TotalTime>0</TotalTime>
  <Words>256</Words>
  <Application>Microsoft Office PowerPoint</Application>
  <PresentationFormat>Grand écran</PresentationFormat>
  <Paragraphs>58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Arial</vt:lpstr>
      <vt:lpstr>Cambria</vt:lpstr>
      <vt:lpstr>Back to School 16x9</vt:lpstr>
      <vt:lpstr>Réunion d’information</vt:lpstr>
      <vt:lpstr>2)La dictée</vt:lpstr>
      <vt:lpstr>3)Dans le cartable:</vt:lpstr>
      <vt:lpstr>4) Piscine-EPS                              </vt:lpstr>
      <vt:lpstr>5A) Me contacter ou la directrice/directeur</vt:lpstr>
      <vt:lpstr>5B)Communication de l’école </vt:lpstr>
      <vt:lpstr>6)Objectifs de la classe</vt:lpstr>
      <vt:lpstr>7)Communauté de la classe</vt:lpstr>
      <vt:lpstr>8)Musique et art</vt:lpstr>
      <vt:lpstr>Devoirs</vt:lpstr>
      <vt:lpstr>Voyages scolaire</vt:lpstr>
      <vt:lpstr>Retards</vt:lpstr>
      <vt:lpstr>Questions ?</vt:lpstr>
      <vt:lpstr>Tirons le meilleur parti de cette année 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2015-09-24T18:09:57Z</dcterms:created>
  <dcterms:modified xsi:type="dcterms:W3CDTF">2015-09-25T16:41:16Z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TC028952709991</vt:lpwstr>
  </property>
</Properties>
</file>