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63" r:id="rId4"/>
    <p:sldId id="265" r:id="rId5"/>
    <p:sldId id="257" r:id="rId6"/>
    <p:sldId id="260" r:id="rId7"/>
    <p:sldId id="266" r:id="rId8"/>
    <p:sldId id="259" r:id="rId9"/>
    <p:sldId id="262" r:id="rId10"/>
    <p:sldId id="269" r:id="rId11"/>
    <p:sldId id="268" r:id="rId12"/>
    <p:sldId id="267" r:id="rId13"/>
    <p:sldId id="261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7E276F-7CBA-4BCB-AC76-ADB95AC0A6B4}" v="542" dt="2021-04-07T11:51:35.3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01F9-0462-41B1-A4B3-49FBA760856A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7C7AB-97FA-413B-9E60-289B14BAC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076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01F9-0462-41B1-A4B3-49FBA760856A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7C7AB-97FA-413B-9E60-289B14BAC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4601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01F9-0462-41B1-A4B3-49FBA760856A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7C7AB-97FA-413B-9E60-289B14BAC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3193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01F9-0462-41B1-A4B3-49FBA760856A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7C7AB-97FA-413B-9E60-289B14BAC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959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01F9-0462-41B1-A4B3-49FBA760856A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7C7AB-97FA-413B-9E60-289B14BAC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3410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01F9-0462-41B1-A4B3-49FBA760856A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7C7AB-97FA-413B-9E60-289B14BAC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099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01F9-0462-41B1-A4B3-49FBA760856A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7C7AB-97FA-413B-9E60-289B14BAC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653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01F9-0462-41B1-A4B3-49FBA760856A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7C7AB-97FA-413B-9E60-289B14BAC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90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01F9-0462-41B1-A4B3-49FBA760856A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7C7AB-97FA-413B-9E60-289B14BAC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4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01F9-0462-41B1-A4B3-49FBA760856A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7C7AB-97FA-413B-9E60-289B14BAC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84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01F9-0462-41B1-A4B3-49FBA760856A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7C7AB-97FA-413B-9E60-289B14BAC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B01F9-0462-41B1-A4B3-49FBA760856A}" type="datetimeFigureOut">
              <a:rPr lang="fr-FR" smtClean="0"/>
              <a:t>07/04/2021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7C7AB-97FA-413B-9E60-289B14BAC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74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908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i="1" dirty="0"/>
              <a:t>Comment fonctionnent les appareils qui nous entourent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4515197"/>
            <a:ext cx="8229600" cy="16531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Parmi les objets que je vais te montrer, </a:t>
            </a:r>
          </a:p>
          <a:p>
            <a:pPr marL="0" indent="0" algn="ctr">
              <a:buNone/>
            </a:pPr>
            <a:r>
              <a:rPr lang="fr-FR" dirty="0"/>
              <a:t>tu vas devoir définir les objets qui fonctionnent grâce à de l’énergie électrique.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76872"/>
            <a:ext cx="1296144" cy="160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632737"/>
            <a:ext cx="1152128" cy="125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432326"/>
            <a:ext cx="1512168" cy="165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276872"/>
            <a:ext cx="1828502" cy="1724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950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omprendre les caractéristiques d'un panneau solaire">
            <a:extLst>
              <a:ext uri="{FF2B5EF4-FFF2-40B4-BE49-F238E27FC236}">
                <a16:creationId xmlns:a16="http://schemas.microsoft.com/office/drawing/2014/main" id="{AB2619DB-B80F-440F-8044-AF3C79CE7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93" y="1251458"/>
            <a:ext cx="4538307" cy="3036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098B207E-EDF4-49C5-B5E2-F3B907CE8BB6}"/>
              </a:ext>
            </a:extLst>
          </p:cNvPr>
          <p:cNvSpPr txBox="1"/>
          <p:nvPr/>
        </p:nvSpPr>
        <p:spPr>
          <a:xfrm>
            <a:off x="5303718" y="888632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Des panneaux solaires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0A1E47B-9495-471B-87A7-DB54E91B2C31}"/>
              </a:ext>
            </a:extLst>
          </p:cNvPr>
          <p:cNvSpPr txBox="1"/>
          <p:nvPr/>
        </p:nvSpPr>
        <p:spPr>
          <a:xfrm>
            <a:off x="5367710" y="404275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/>
              <a:t>Qu’est-ce que c’est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8B3A624-D9D2-4734-8845-6C8CA0131245}"/>
              </a:ext>
            </a:extLst>
          </p:cNvPr>
          <p:cNvSpPr txBox="1"/>
          <p:nvPr/>
        </p:nvSpPr>
        <p:spPr>
          <a:xfrm>
            <a:off x="5303718" y="1759419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/>
              <a:t>Comment ça marche ?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07F45DC-CB97-4FA8-9717-4E2608514EC7}"/>
              </a:ext>
            </a:extLst>
          </p:cNvPr>
          <p:cNvSpPr txBox="1"/>
          <p:nvPr/>
        </p:nvSpPr>
        <p:spPr>
          <a:xfrm>
            <a:off x="5063100" y="2320477"/>
            <a:ext cx="34175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Ce n’est pas un appareil électrique, les panneaux fonctionnent grâce au soleil.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A9F6C25-D449-4EF4-AE73-19059A01783A}"/>
              </a:ext>
            </a:extLst>
          </p:cNvPr>
          <p:cNvSpPr txBox="1"/>
          <p:nvPr/>
        </p:nvSpPr>
        <p:spPr>
          <a:xfrm>
            <a:off x="5639822" y="4186408"/>
            <a:ext cx="2264088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/>
              <a:t>Cet objet fonctionne grâce à </a:t>
            </a:r>
            <a:r>
              <a:rPr lang="fr-FR" sz="2800" dirty="0">
                <a:solidFill>
                  <a:srgbClr val="0070C0"/>
                </a:solidFill>
              </a:rPr>
              <a:t>l’énergie solaire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2B5982B-20FE-449F-A7C6-B59CE84F453A}"/>
              </a:ext>
            </a:extLst>
          </p:cNvPr>
          <p:cNvSpPr txBox="1"/>
          <p:nvPr/>
        </p:nvSpPr>
        <p:spPr>
          <a:xfrm>
            <a:off x="703903" y="5048182"/>
            <a:ext cx="4180086" cy="138499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/>
              <a:t>Les panneaux produisent de la chaleur et de l’électricité</a:t>
            </a:r>
            <a:endParaRPr lang="fr-F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458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8CB9D90D-C3EF-475A-A8DD-AD25E0BB58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0558"/>
          <a:stretch/>
        </p:blipFill>
        <p:spPr>
          <a:xfrm>
            <a:off x="539552" y="188640"/>
            <a:ext cx="3888432" cy="4894684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E3843DB3-15B6-45FB-9F8B-91E224D813CE}"/>
              </a:ext>
            </a:extLst>
          </p:cNvPr>
          <p:cNvSpPr txBox="1"/>
          <p:nvPr/>
        </p:nvSpPr>
        <p:spPr>
          <a:xfrm>
            <a:off x="5753297" y="1010345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Un lampe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F158908-2F1F-4869-9CDF-E30A1C83AB11}"/>
              </a:ext>
            </a:extLst>
          </p:cNvPr>
          <p:cNvSpPr txBox="1"/>
          <p:nvPr/>
        </p:nvSpPr>
        <p:spPr>
          <a:xfrm>
            <a:off x="5785859" y="548680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/>
              <a:t>Qu’est-ce que c’est ?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B4B20CA-82DA-4D02-95BB-4B41E10B99A3}"/>
              </a:ext>
            </a:extLst>
          </p:cNvPr>
          <p:cNvSpPr txBox="1"/>
          <p:nvPr/>
        </p:nvSpPr>
        <p:spPr>
          <a:xfrm>
            <a:off x="5641843" y="1702842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/>
              <a:t>Comment ça marche ?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9121084-EC2B-495B-A77A-288AC5BCB111}"/>
              </a:ext>
            </a:extLst>
          </p:cNvPr>
          <p:cNvSpPr txBox="1"/>
          <p:nvPr/>
        </p:nvSpPr>
        <p:spPr>
          <a:xfrm>
            <a:off x="5753297" y="2315039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En la branchant sur une prise électrique.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5D7C149-7660-4BC3-8F88-56B76EA7282F}"/>
              </a:ext>
            </a:extLst>
          </p:cNvPr>
          <p:cNvSpPr txBox="1"/>
          <p:nvPr/>
        </p:nvSpPr>
        <p:spPr>
          <a:xfrm>
            <a:off x="5953401" y="4009707"/>
            <a:ext cx="2264088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/>
              <a:t>Cet objet fonctionne grâce à </a:t>
            </a:r>
            <a:r>
              <a:rPr lang="fr-FR" sz="2800" dirty="0">
                <a:solidFill>
                  <a:srgbClr val="FF0000"/>
                </a:solidFill>
              </a:rPr>
              <a:t>l’énergie électrique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BA4CF23-71EC-47DE-B0B9-C174D18E4AA9}"/>
              </a:ext>
            </a:extLst>
          </p:cNvPr>
          <p:cNvSpPr txBox="1"/>
          <p:nvPr/>
        </p:nvSpPr>
        <p:spPr>
          <a:xfrm>
            <a:off x="467544" y="5733256"/>
            <a:ext cx="5007404" cy="52322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/>
              <a:t>Produit de la lumière</a:t>
            </a:r>
            <a:endParaRPr lang="fr-F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9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18D63EA1-2BA4-4611-9226-FD47ACDDB4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8538"/>
            <a:ext cx="4752528" cy="4752528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01752D67-9CFE-4575-976A-8905DC6AF911}"/>
              </a:ext>
            </a:extLst>
          </p:cNvPr>
          <p:cNvSpPr txBox="1"/>
          <p:nvPr/>
        </p:nvSpPr>
        <p:spPr>
          <a:xfrm>
            <a:off x="5303718" y="888632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Un vélo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D4CEEA4-5D59-4012-AF9C-4250D300988F}"/>
              </a:ext>
            </a:extLst>
          </p:cNvPr>
          <p:cNvSpPr txBox="1"/>
          <p:nvPr/>
        </p:nvSpPr>
        <p:spPr>
          <a:xfrm>
            <a:off x="5367710" y="404275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/>
              <a:t>Qu’est-ce que c’est ?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D4056D7-6901-4C04-9690-6C71986CBB86}"/>
              </a:ext>
            </a:extLst>
          </p:cNvPr>
          <p:cNvSpPr txBox="1"/>
          <p:nvPr/>
        </p:nvSpPr>
        <p:spPr>
          <a:xfrm>
            <a:off x="5303718" y="1759419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/>
              <a:t>Comment ça marche ?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5A58DC5-8D9E-445D-9125-73289DDE3D5A}"/>
              </a:ext>
            </a:extLst>
          </p:cNvPr>
          <p:cNvSpPr txBox="1"/>
          <p:nvPr/>
        </p:nvSpPr>
        <p:spPr>
          <a:xfrm>
            <a:off x="5063100" y="2320477"/>
            <a:ext cx="34175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Ce n’est pas un appareil électrique, il faut appuyer sur les pédales.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0744593-4510-4A95-8CAB-5343DDDBA0BD}"/>
              </a:ext>
            </a:extLst>
          </p:cNvPr>
          <p:cNvSpPr txBox="1"/>
          <p:nvPr/>
        </p:nvSpPr>
        <p:spPr>
          <a:xfrm>
            <a:off x="5503822" y="3937358"/>
            <a:ext cx="2264088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/>
              <a:t>Cet objet fonctionne grâce à </a:t>
            </a:r>
            <a:r>
              <a:rPr lang="fr-FR" sz="2800" dirty="0">
                <a:solidFill>
                  <a:srgbClr val="0070C0"/>
                </a:solidFill>
              </a:rPr>
              <a:t>l’énergie musculaire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98240DA-9095-4B40-BD12-7391C5E31B14}"/>
              </a:ext>
            </a:extLst>
          </p:cNvPr>
          <p:cNvSpPr txBox="1"/>
          <p:nvPr/>
        </p:nvSpPr>
        <p:spPr>
          <a:xfrm>
            <a:off x="794013" y="5660907"/>
            <a:ext cx="4180086" cy="52322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/>
              <a:t>Produit du mouvement</a:t>
            </a:r>
            <a:endParaRPr lang="fr-F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755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62390"/>
            <a:ext cx="4752528" cy="5097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5803837" y="1065802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Une calculatrice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785859" y="548680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/>
              <a:t>Qu’est-ce que c’est ?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641843" y="2126855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/>
              <a:t>Comment ça marche 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857867" y="2668235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Avec des piles.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4F2554F-A745-4DF0-9BB4-52BEBC1C199F}"/>
              </a:ext>
            </a:extLst>
          </p:cNvPr>
          <p:cNvSpPr txBox="1"/>
          <p:nvPr/>
        </p:nvSpPr>
        <p:spPr>
          <a:xfrm>
            <a:off x="5953401" y="4009707"/>
            <a:ext cx="2264088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/>
              <a:t>Cet objet fonctionne grâce à </a:t>
            </a:r>
            <a:r>
              <a:rPr lang="fr-FR" sz="2800" dirty="0">
                <a:solidFill>
                  <a:srgbClr val="FF0000"/>
                </a:solidFill>
              </a:rPr>
              <a:t>l’énergie électrique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3D04340-4A60-4DC6-9B01-C353585F75AE}"/>
              </a:ext>
            </a:extLst>
          </p:cNvPr>
          <p:cNvSpPr txBox="1"/>
          <p:nvPr/>
        </p:nvSpPr>
        <p:spPr>
          <a:xfrm>
            <a:off x="539552" y="5322982"/>
            <a:ext cx="5007404" cy="95410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/>
              <a:t>Traite et transforme l’information</a:t>
            </a:r>
            <a:endParaRPr lang="fr-F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389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7"/>
            <a:ext cx="3830396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5940152" y="1024041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Une machine  </a:t>
            </a:r>
          </a:p>
          <a:p>
            <a:pPr algn="ctr"/>
            <a:r>
              <a:rPr lang="fr-FR" sz="2400" dirty="0"/>
              <a:t>à laver le linge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940152" y="620688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/>
              <a:t>Qu’est-ce que c’est ?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796136" y="2116276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/>
              <a:t>Comment ça marche ?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6012160" y="2579339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En branchant la machine sur une prise électrique.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709EFA7-541B-488B-A690-A2E7871EDACD}"/>
              </a:ext>
            </a:extLst>
          </p:cNvPr>
          <p:cNvSpPr txBox="1"/>
          <p:nvPr/>
        </p:nvSpPr>
        <p:spPr>
          <a:xfrm>
            <a:off x="6212264" y="4276134"/>
            <a:ext cx="2264088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/>
              <a:t>Cet objet fonctionne grâce à </a:t>
            </a:r>
            <a:r>
              <a:rPr lang="fr-FR" sz="2800" dirty="0">
                <a:solidFill>
                  <a:srgbClr val="FF0000"/>
                </a:solidFill>
              </a:rPr>
              <a:t>l’énergie électrique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20A5D92-57BE-4023-9F57-F2BCC48C8598}"/>
              </a:ext>
            </a:extLst>
          </p:cNvPr>
          <p:cNvSpPr txBox="1"/>
          <p:nvPr/>
        </p:nvSpPr>
        <p:spPr>
          <a:xfrm>
            <a:off x="651728" y="5568796"/>
            <a:ext cx="5007404" cy="95410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/>
              <a:t>Produit du mouvement </a:t>
            </a:r>
          </a:p>
          <a:p>
            <a:pPr algn="ctr"/>
            <a:r>
              <a:rPr lang="fr-FR" sz="2800" i="1" dirty="0"/>
              <a:t>et de la chaleur</a:t>
            </a:r>
            <a:endParaRPr lang="fr-F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01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2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5520"/>
            <a:ext cx="4536504" cy="635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5523872" y="1229010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Une montre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517142" y="667755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/>
              <a:t>Qu’est-ce que c’est ?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373126" y="1983589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/>
              <a:t>Comment ça marche 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332603" y="2636912"/>
            <a:ext cx="3177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Avec des piles plates.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F2E39E4-A32C-4843-8E93-A3FAB8D7A99F}"/>
              </a:ext>
            </a:extLst>
          </p:cNvPr>
          <p:cNvSpPr txBox="1"/>
          <p:nvPr/>
        </p:nvSpPr>
        <p:spPr>
          <a:xfrm>
            <a:off x="5856409" y="3290235"/>
            <a:ext cx="2264088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/>
              <a:t>Cet objet fonctionne grâce à </a:t>
            </a:r>
            <a:r>
              <a:rPr lang="fr-FR" sz="2800" dirty="0">
                <a:solidFill>
                  <a:srgbClr val="FF0000"/>
                </a:solidFill>
              </a:rPr>
              <a:t>l’énergie électrique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DB937A7-6FF6-4469-A709-19F07B06B165}"/>
              </a:ext>
            </a:extLst>
          </p:cNvPr>
          <p:cNvSpPr txBox="1"/>
          <p:nvPr/>
        </p:nvSpPr>
        <p:spPr>
          <a:xfrm>
            <a:off x="3855211" y="5894278"/>
            <a:ext cx="5007404" cy="52322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/>
              <a:t>Produit du mouvement</a:t>
            </a:r>
            <a:endParaRPr lang="fr-F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425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06" y="188640"/>
            <a:ext cx="4809323" cy="522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5940152" y="1078494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Une essoreuse à salade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940152" y="620688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/>
              <a:t>Qu’est-ce que c’est ?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796136" y="2071250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/>
              <a:t>Comment ça marche 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563534" y="2547882"/>
            <a:ext cx="34175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Ce n’est pas un appareil électrique, il faut tourner la manivelle avec sa main.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DE496F5-A38B-4069-A79D-92E8C8D3E46E}"/>
              </a:ext>
            </a:extLst>
          </p:cNvPr>
          <p:cNvSpPr txBox="1"/>
          <p:nvPr/>
        </p:nvSpPr>
        <p:spPr>
          <a:xfrm>
            <a:off x="6140256" y="4081715"/>
            <a:ext cx="2264088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/>
              <a:t>Cet objet fonctionne grâce à </a:t>
            </a:r>
            <a:r>
              <a:rPr lang="fr-FR" sz="2800" dirty="0">
                <a:solidFill>
                  <a:srgbClr val="0070C0"/>
                </a:solidFill>
              </a:rPr>
              <a:t>l’énergie musculaire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E8B7E82-36FE-4BF5-AFA3-5504260E155A}"/>
              </a:ext>
            </a:extLst>
          </p:cNvPr>
          <p:cNvSpPr txBox="1"/>
          <p:nvPr/>
        </p:nvSpPr>
        <p:spPr>
          <a:xfrm>
            <a:off x="539552" y="5805264"/>
            <a:ext cx="5007404" cy="52322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/>
              <a:t>Produit du mouvement</a:t>
            </a:r>
            <a:endParaRPr lang="fr-F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593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662" y="313163"/>
            <a:ext cx="5221686" cy="5708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591205" y="1055021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Un sèche cheveux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11560" y="493766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/>
              <a:t>Qu’est-ce que c’est 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67544" y="1805915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/>
              <a:t>Comment ça marche ?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11560" y="2367170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En branchant l’appareil sur une prise électrique.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9C3ABAB-A75B-46EC-8D6E-967F5FE9D8BC}"/>
              </a:ext>
            </a:extLst>
          </p:cNvPr>
          <p:cNvSpPr txBox="1"/>
          <p:nvPr/>
        </p:nvSpPr>
        <p:spPr>
          <a:xfrm>
            <a:off x="883672" y="4079394"/>
            <a:ext cx="2264088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/>
              <a:t>Cet objet fonctionne grâce à </a:t>
            </a:r>
            <a:r>
              <a:rPr lang="fr-FR" sz="2800" dirty="0">
                <a:solidFill>
                  <a:srgbClr val="FF0000"/>
                </a:solidFill>
              </a:rPr>
              <a:t>l’énergie électrique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FE5F84F-F4E4-4309-9FCE-5BB689B12873}"/>
              </a:ext>
            </a:extLst>
          </p:cNvPr>
          <p:cNvSpPr txBox="1"/>
          <p:nvPr/>
        </p:nvSpPr>
        <p:spPr>
          <a:xfrm>
            <a:off x="3851920" y="4941168"/>
            <a:ext cx="3192175" cy="138499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/>
              <a:t>Produit du mouvement et du vent</a:t>
            </a:r>
            <a:endParaRPr lang="fr-F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35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21" y="530796"/>
            <a:ext cx="4229478" cy="535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5700935" y="965919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Une télécommande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700935" y="404664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/>
              <a:t>Qu’est-ce que c’est ?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556919" y="1816648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/>
              <a:t>Comment ça marche 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563885" y="2436544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Avec des piles.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846752C-D56C-4C3F-966F-FDE29B615CD0}"/>
              </a:ext>
            </a:extLst>
          </p:cNvPr>
          <p:cNvSpPr txBox="1"/>
          <p:nvPr/>
        </p:nvSpPr>
        <p:spPr>
          <a:xfrm>
            <a:off x="5763989" y="3056440"/>
            <a:ext cx="2264088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/>
              <a:t>Cet objet fonctionne grâce à </a:t>
            </a:r>
            <a:r>
              <a:rPr lang="fr-FR" sz="2800" dirty="0">
                <a:solidFill>
                  <a:srgbClr val="FF0000"/>
                </a:solidFill>
              </a:rPr>
              <a:t>l’énergie électrique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1CCCAEE-172B-483B-91BB-67BD1D305637}"/>
              </a:ext>
            </a:extLst>
          </p:cNvPr>
          <p:cNvSpPr txBox="1"/>
          <p:nvPr/>
        </p:nvSpPr>
        <p:spPr>
          <a:xfrm>
            <a:off x="3537729" y="5562517"/>
            <a:ext cx="5007404" cy="95410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/>
              <a:t>Traite et transforme l’information</a:t>
            </a:r>
            <a:endParaRPr lang="fr-F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391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5C2AD6C-9443-49AF-9DA8-95E4F672E37B}"/>
              </a:ext>
            </a:extLst>
          </p:cNvPr>
          <p:cNvSpPr txBox="1"/>
          <p:nvPr/>
        </p:nvSpPr>
        <p:spPr>
          <a:xfrm>
            <a:off x="5367710" y="888632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Une éolienne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3C12F6F-3EA8-4EE2-ACC9-A671EBB9A1F3}"/>
              </a:ext>
            </a:extLst>
          </p:cNvPr>
          <p:cNvSpPr txBox="1"/>
          <p:nvPr/>
        </p:nvSpPr>
        <p:spPr>
          <a:xfrm>
            <a:off x="5367710" y="404275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/>
              <a:t>Qu’est-ce que c’est ?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E87900B-00A0-4EEE-8B11-298BC56967A8}"/>
              </a:ext>
            </a:extLst>
          </p:cNvPr>
          <p:cNvSpPr txBox="1"/>
          <p:nvPr/>
        </p:nvSpPr>
        <p:spPr>
          <a:xfrm>
            <a:off x="5308000" y="1601860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/>
              <a:t>Comment ça marche ?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499F550-AE6A-4E9F-887D-636E4CD87D4C}"/>
              </a:ext>
            </a:extLst>
          </p:cNvPr>
          <p:cNvSpPr txBox="1"/>
          <p:nvPr/>
        </p:nvSpPr>
        <p:spPr>
          <a:xfrm>
            <a:off x="5063100" y="2086217"/>
            <a:ext cx="34175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Ce n’est pas un appareil électrique, les voiles se gonflent grâce au vent.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756A51E-CE48-4F90-9E5A-740F8F1B1786}"/>
              </a:ext>
            </a:extLst>
          </p:cNvPr>
          <p:cNvSpPr txBox="1"/>
          <p:nvPr/>
        </p:nvSpPr>
        <p:spPr>
          <a:xfrm>
            <a:off x="5639822" y="4132755"/>
            <a:ext cx="2264088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/>
              <a:t>Cet objet fonctionne grâce à </a:t>
            </a:r>
            <a:r>
              <a:rPr lang="fr-FR" sz="2800" dirty="0">
                <a:solidFill>
                  <a:srgbClr val="0070C0"/>
                </a:solidFill>
              </a:rPr>
              <a:t>l’énergie éolienne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E2B4FF0-766B-4972-91E9-C4542C10E32E}"/>
              </a:ext>
            </a:extLst>
          </p:cNvPr>
          <p:cNvSpPr txBox="1"/>
          <p:nvPr/>
        </p:nvSpPr>
        <p:spPr>
          <a:xfrm>
            <a:off x="739656" y="5877272"/>
            <a:ext cx="4180086" cy="52322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/>
              <a:t>Produit du mouvement</a:t>
            </a:r>
            <a:endParaRPr lang="fr-FR" sz="28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Arpège (voilier) — Wikipédia">
            <a:extLst>
              <a:ext uri="{FF2B5EF4-FFF2-40B4-BE49-F238E27FC236}">
                <a16:creationId xmlns:a16="http://schemas.microsoft.com/office/drawing/2014/main" id="{B3333B8A-5DE8-4B3C-92C6-53D92C41F9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656" y="635107"/>
            <a:ext cx="3417532" cy="4580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778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27484"/>
            <a:ext cx="4780033" cy="450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5769594" y="1023553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Un écran de télévision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796136" y="466509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/>
              <a:t>Qu’est-ce que c’est ?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652120" y="2021285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/>
              <a:t>Comment ça marche 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769594" y="2643560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En branchant l’écran sur une prise électrique.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A3FDC8A-28FD-4B13-A741-1D7A00B10EBB}"/>
              </a:ext>
            </a:extLst>
          </p:cNvPr>
          <p:cNvSpPr txBox="1"/>
          <p:nvPr/>
        </p:nvSpPr>
        <p:spPr>
          <a:xfrm>
            <a:off x="5969698" y="4004499"/>
            <a:ext cx="2264088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/>
              <a:t>Cet objet fonctionne grâce à </a:t>
            </a:r>
            <a:r>
              <a:rPr lang="fr-FR" sz="2800" dirty="0">
                <a:solidFill>
                  <a:srgbClr val="FF0000"/>
                </a:solidFill>
              </a:rPr>
              <a:t>l’énergie électrique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B1AB058-EB03-45C6-8680-961FFCA9E098}"/>
              </a:ext>
            </a:extLst>
          </p:cNvPr>
          <p:cNvSpPr txBox="1"/>
          <p:nvPr/>
        </p:nvSpPr>
        <p:spPr>
          <a:xfrm>
            <a:off x="409481" y="5728048"/>
            <a:ext cx="5007404" cy="52322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/>
              <a:t>Produit des images et du son</a:t>
            </a:r>
            <a:endParaRPr lang="fr-F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325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703" y="187721"/>
            <a:ext cx="4705380" cy="4561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5753297" y="1010345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Une radio, </a:t>
            </a:r>
          </a:p>
          <a:p>
            <a:pPr algn="ctr"/>
            <a:r>
              <a:rPr lang="fr-FR" sz="2400" dirty="0"/>
              <a:t>lecteur de CD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785859" y="548680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/>
              <a:t>Qu’est-ce que c’est ?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641843" y="2072174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/>
              <a:t>Comment ça marche 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753297" y="2533839"/>
            <a:ext cx="26642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Avec des piles ou en le branchant sur une prise électrique.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F7FA540-74CB-4634-B8A3-B9D7A05A2A9E}"/>
              </a:ext>
            </a:extLst>
          </p:cNvPr>
          <p:cNvSpPr txBox="1"/>
          <p:nvPr/>
        </p:nvSpPr>
        <p:spPr>
          <a:xfrm>
            <a:off x="5953401" y="4161822"/>
            <a:ext cx="2264088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/>
              <a:t>Cet objet fonctionne grâce à </a:t>
            </a:r>
            <a:r>
              <a:rPr lang="fr-FR" sz="2800" dirty="0">
                <a:solidFill>
                  <a:srgbClr val="FF0000"/>
                </a:solidFill>
              </a:rPr>
              <a:t>l’énergie électrique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AE311DF-6FA9-4FD4-B715-4B343E4326B8}"/>
              </a:ext>
            </a:extLst>
          </p:cNvPr>
          <p:cNvSpPr txBox="1"/>
          <p:nvPr/>
        </p:nvSpPr>
        <p:spPr>
          <a:xfrm>
            <a:off x="404880" y="5877272"/>
            <a:ext cx="5007404" cy="52322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2800" i="1" dirty="0"/>
              <a:t>Produit du son</a:t>
            </a:r>
            <a:endParaRPr lang="fr-F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69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421</Words>
  <Application>Microsoft Office PowerPoint</Application>
  <PresentationFormat>Affichage à l'écran (4:3)</PresentationFormat>
  <Paragraphs>78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6" baseType="lpstr">
      <vt:lpstr>Arial</vt:lpstr>
      <vt:lpstr>Calibri</vt:lpstr>
      <vt:lpstr>Thème Office</vt:lpstr>
      <vt:lpstr>Comment fonctionnent les appareils qui nous entourent 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Véronique</dc:creator>
  <cp:lastModifiedBy>Véronique Lacour</cp:lastModifiedBy>
  <cp:revision>8</cp:revision>
  <dcterms:created xsi:type="dcterms:W3CDTF">2014-10-25T14:12:56Z</dcterms:created>
  <dcterms:modified xsi:type="dcterms:W3CDTF">2021-04-07T11:53:08Z</dcterms:modified>
</cp:coreProperties>
</file>