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200900" cy="10080625"/>
  <p:notesSz cx="6858000" cy="99456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60"/>
  </p:normalViewPr>
  <p:slideViewPr>
    <p:cSldViewPr>
      <p:cViewPr>
        <p:scale>
          <a:sx n="75" d="100"/>
          <a:sy n="75" d="100"/>
        </p:scale>
        <p:origin x="-1410" y="1524"/>
      </p:cViewPr>
      <p:guideLst>
        <p:guide orient="horz" pos="3175"/>
        <p:guide pos="2268"/>
      </p:guideLst>
    </p:cSldViewPr>
  </p:slideViewPr>
  <p:notesTextViewPr>
    <p:cViewPr>
      <p:scale>
        <a:sx n="50" d="100"/>
        <a:sy n="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FD82E-BCFC-47E9-8841-BC5BD6CF8A5F}" type="datetimeFigureOut">
              <a:rPr lang="fr-CH" smtClean="0"/>
              <a:t>06.03.2013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098675" y="746125"/>
            <a:ext cx="26606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154866-C097-452B-B721-6460B6531F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96797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154866-C097-452B-B721-6460B6531FE9}" type="slidenum">
              <a:rPr lang="fr-CH" smtClean="0"/>
              <a:t>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41030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40068" y="3131528"/>
            <a:ext cx="6120765" cy="216080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80135" y="5712354"/>
            <a:ext cx="5040630" cy="2576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A4ABD-C9B7-4729-92D7-B54E715D9E9E}" type="datetimeFigureOut">
              <a:rPr lang="fr-CH" smtClean="0"/>
              <a:t>06.03.2013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63B7-B6FA-4C96-92A0-C115A40E3F9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10393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A4ABD-C9B7-4729-92D7-B54E715D9E9E}" type="datetimeFigureOut">
              <a:rPr lang="fr-CH" smtClean="0"/>
              <a:t>06.03.2013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63B7-B6FA-4C96-92A0-C115A40E3F9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2379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1764" y="592704"/>
            <a:ext cx="1275159" cy="1264278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786" y="592704"/>
            <a:ext cx="3707963" cy="1264278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A4ABD-C9B7-4729-92D7-B54E715D9E9E}" type="datetimeFigureOut">
              <a:rPr lang="fr-CH" smtClean="0"/>
              <a:t>06.03.2013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63B7-B6FA-4C96-92A0-C115A40E3F9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53044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A4ABD-C9B7-4729-92D7-B54E715D9E9E}" type="datetimeFigureOut">
              <a:rPr lang="fr-CH" smtClean="0"/>
              <a:t>06.03.2013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63B7-B6FA-4C96-92A0-C115A40E3F9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06550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8821" y="6477736"/>
            <a:ext cx="6120765" cy="200212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68821" y="4272600"/>
            <a:ext cx="6120765" cy="22051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A4ABD-C9B7-4729-92D7-B54E715D9E9E}" type="datetimeFigureOut">
              <a:rPr lang="fr-CH" smtClean="0"/>
              <a:t>06.03.2013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63B7-B6FA-4C96-92A0-C115A40E3F9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24500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786" y="3458215"/>
            <a:ext cx="2491561" cy="977727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5362" y="3458215"/>
            <a:ext cx="2491562" cy="977727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A4ABD-C9B7-4729-92D7-B54E715D9E9E}" type="datetimeFigureOut">
              <a:rPr lang="fr-CH" smtClean="0"/>
              <a:t>06.03.2013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63B7-B6FA-4C96-92A0-C115A40E3F9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56429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0045" y="403693"/>
            <a:ext cx="6480810" cy="1680104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0045" y="2256474"/>
            <a:ext cx="3181648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60045" y="3196865"/>
            <a:ext cx="3181648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657957" y="2256474"/>
            <a:ext cx="3182898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657957" y="3196865"/>
            <a:ext cx="3182898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A4ABD-C9B7-4729-92D7-B54E715D9E9E}" type="datetimeFigureOut">
              <a:rPr lang="fr-CH" smtClean="0"/>
              <a:t>06.03.2013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63B7-B6FA-4C96-92A0-C115A40E3F9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01096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A4ABD-C9B7-4729-92D7-B54E715D9E9E}" type="datetimeFigureOut">
              <a:rPr lang="fr-CH" smtClean="0"/>
              <a:t>06.03.2013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63B7-B6FA-4C96-92A0-C115A40E3F9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41782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A4ABD-C9B7-4729-92D7-B54E715D9E9E}" type="datetimeFigureOut">
              <a:rPr lang="fr-CH" smtClean="0"/>
              <a:t>06.03.2013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63B7-B6FA-4C96-92A0-C115A40E3F9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76458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0046" y="401358"/>
            <a:ext cx="2369046" cy="170810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15352" y="401359"/>
            <a:ext cx="4025503" cy="860353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60046" y="2109465"/>
            <a:ext cx="2369046" cy="689542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A4ABD-C9B7-4729-92D7-B54E715D9E9E}" type="datetimeFigureOut">
              <a:rPr lang="fr-CH" smtClean="0"/>
              <a:t>06.03.2013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63B7-B6FA-4C96-92A0-C115A40E3F9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84850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11427" y="7056438"/>
            <a:ext cx="4320540" cy="8330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11427" y="900723"/>
            <a:ext cx="4320540" cy="60483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11427" y="7889490"/>
            <a:ext cx="4320540" cy="118307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A4ABD-C9B7-4729-92D7-B54E715D9E9E}" type="datetimeFigureOut">
              <a:rPr lang="fr-CH" smtClean="0"/>
              <a:t>06.03.2013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63B7-B6FA-4C96-92A0-C115A40E3F9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6047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60045" y="403693"/>
            <a:ext cx="6480810" cy="1680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0045" y="2352146"/>
            <a:ext cx="6480810" cy="66527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60045" y="9343247"/>
            <a:ext cx="1680210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A4ABD-C9B7-4729-92D7-B54E715D9E9E}" type="datetimeFigureOut">
              <a:rPr lang="fr-CH" smtClean="0"/>
              <a:t>06.03.2013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460308" y="9343247"/>
            <a:ext cx="2280285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160645" y="9343247"/>
            <a:ext cx="1680210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463B7-B6FA-4C96-92A0-C115A40E3F9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72664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728242" y="82550"/>
            <a:ext cx="3108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 smtClean="0">
                <a:solidFill>
                  <a:srgbClr val="92D050"/>
                </a:solidFill>
                <a:latin typeface="Berlin Sans FB Demi" pitchFamily="34" charset="0"/>
              </a:rPr>
              <a:t>Je conjugue les verbes en –er</a:t>
            </a:r>
            <a:endParaRPr lang="fr-CH" dirty="0">
              <a:solidFill>
                <a:srgbClr val="92D050"/>
              </a:solidFill>
              <a:latin typeface="Berlin Sans FB Demi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584226" y="82550"/>
            <a:ext cx="3384376" cy="421258"/>
          </a:xfrm>
          <a:prstGeom prst="round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ZoneTexte 5"/>
          <p:cNvSpPr txBox="1"/>
          <p:nvPr/>
        </p:nvSpPr>
        <p:spPr>
          <a:xfrm>
            <a:off x="1255388" y="819268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CH" dirty="0" smtClean="0">
                <a:latin typeface="Suplexmentary Comic NC" pitchFamily="66" charset="0"/>
              </a:rPr>
              <a:t>je</a:t>
            </a:r>
            <a:endParaRPr lang="fr-CH" dirty="0">
              <a:latin typeface="Suplexmentary Comic NC" pitchFamily="66" charset="0"/>
            </a:endParaRPr>
          </a:p>
        </p:txBody>
      </p:sp>
      <p:sp>
        <p:nvSpPr>
          <p:cNvPr id="7" name="Flèche droite 6"/>
          <p:cNvSpPr/>
          <p:nvPr/>
        </p:nvSpPr>
        <p:spPr>
          <a:xfrm>
            <a:off x="1613178" y="919295"/>
            <a:ext cx="237510" cy="169277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à coins arrondis 7"/>
          <p:cNvSpPr/>
          <p:nvPr/>
        </p:nvSpPr>
        <p:spPr>
          <a:xfrm>
            <a:off x="1922696" y="819268"/>
            <a:ext cx="576064" cy="369332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ZoneTexte 8"/>
          <p:cNvSpPr txBox="1"/>
          <p:nvPr/>
        </p:nvSpPr>
        <p:spPr>
          <a:xfrm>
            <a:off x="3263643" y="819268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CH" dirty="0" smtClean="0">
                <a:latin typeface="Suplexmentary Comic NC" pitchFamily="66" charset="0"/>
              </a:rPr>
              <a:t>tu</a:t>
            </a:r>
            <a:endParaRPr lang="fr-CH" dirty="0">
              <a:latin typeface="Suplexmentary Comic NC" pitchFamily="66" charset="0"/>
            </a:endParaRPr>
          </a:p>
        </p:txBody>
      </p:sp>
      <p:sp>
        <p:nvSpPr>
          <p:cNvPr id="10" name="Flèche droite 9"/>
          <p:cNvSpPr/>
          <p:nvPr/>
        </p:nvSpPr>
        <p:spPr>
          <a:xfrm>
            <a:off x="3690363" y="919295"/>
            <a:ext cx="237510" cy="169277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3999881" y="819268"/>
            <a:ext cx="576064" cy="369332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ZoneTexte 11"/>
          <p:cNvSpPr txBox="1"/>
          <p:nvPr/>
        </p:nvSpPr>
        <p:spPr>
          <a:xfrm>
            <a:off x="5011530" y="819267"/>
            <a:ext cx="1055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CH" dirty="0" smtClean="0">
                <a:latin typeface="Suplexmentary Comic NC" pitchFamily="66" charset="0"/>
              </a:rPr>
              <a:t>il, elle, on</a:t>
            </a:r>
            <a:endParaRPr lang="fr-CH" dirty="0">
              <a:latin typeface="Suplexmentary Comic NC" pitchFamily="66" charset="0"/>
            </a:endParaRPr>
          </a:p>
        </p:txBody>
      </p:sp>
      <p:sp>
        <p:nvSpPr>
          <p:cNvPr id="13" name="Flèche droite 12"/>
          <p:cNvSpPr/>
          <p:nvPr/>
        </p:nvSpPr>
        <p:spPr>
          <a:xfrm>
            <a:off x="6066627" y="919294"/>
            <a:ext cx="237510" cy="169277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Rectangle à coins arrondis 13"/>
          <p:cNvSpPr/>
          <p:nvPr/>
        </p:nvSpPr>
        <p:spPr>
          <a:xfrm>
            <a:off x="6376145" y="819267"/>
            <a:ext cx="576064" cy="369332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ZoneTexte 15"/>
          <p:cNvSpPr txBox="1"/>
          <p:nvPr/>
        </p:nvSpPr>
        <p:spPr>
          <a:xfrm>
            <a:off x="917154" y="1341000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CH" dirty="0" smtClean="0">
                <a:latin typeface="Suplexmentary Comic NC" pitchFamily="66" charset="0"/>
              </a:rPr>
              <a:t>nous</a:t>
            </a:r>
            <a:endParaRPr lang="fr-CH" dirty="0">
              <a:latin typeface="Suplexmentary Comic NC" pitchFamily="66" charset="0"/>
            </a:endParaRPr>
          </a:p>
        </p:txBody>
      </p:sp>
      <p:sp>
        <p:nvSpPr>
          <p:cNvPr id="17" name="Flèche droite 16"/>
          <p:cNvSpPr/>
          <p:nvPr/>
        </p:nvSpPr>
        <p:spPr>
          <a:xfrm>
            <a:off x="1613178" y="1441027"/>
            <a:ext cx="237510" cy="169277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Rectangle à coins arrondis 17"/>
          <p:cNvSpPr/>
          <p:nvPr/>
        </p:nvSpPr>
        <p:spPr>
          <a:xfrm>
            <a:off x="1922696" y="1341000"/>
            <a:ext cx="576064" cy="369332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9" name="ZoneTexte 18"/>
          <p:cNvSpPr txBox="1"/>
          <p:nvPr/>
        </p:nvSpPr>
        <p:spPr>
          <a:xfrm>
            <a:off x="2986324" y="1341000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CH" dirty="0" smtClean="0">
                <a:latin typeface="Suplexmentary Comic NC" pitchFamily="66" charset="0"/>
              </a:rPr>
              <a:t>vous</a:t>
            </a:r>
            <a:endParaRPr lang="fr-CH" dirty="0">
              <a:latin typeface="Suplexmentary Comic NC" pitchFamily="66" charset="0"/>
            </a:endParaRPr>
          </a:p>
        </p:txBody>
      </p:sp>
      <p:sp>
        <p:nvSpPr>
          <p:cNvPr id="20" name="Flèche droite 19"/>
          <p:cNvSpPr/>
          <p:nvPr/>
        </p:nvSpPr>
        <p:spPr>
          <a:xfrm>
            <a:off x="3690363" y="1441027"/>
            <a:ext cx="237510" cy="169277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à coins arrondis 20"/>
          <p:cNvSpPr/>
          <p:nvPr/>
        </p:nvSpPr>
        <p:spPr>
          <a:xfrm>
            <a:off x="3999881" y="1341000"/>
            <a:ext cx="576064" cy="369332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ZoneTexte 21"/>
          <p:cNvSpPr txBox="1"/>
          <p:nvPr/>
        </p:nvSpPr>
        <p:spPr>
          <a:xfrm>
            <a:off x="5099696" y="1340999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CH" dirty="0" smtClean="0">
                <a:latin typeface="Suplexmentary Comic NC" pitchFamily="66" charset="0"/>
              </a:rPr>
              <a:t>ils, elles</a:t>
            </a:r>
            <a:endParaRPr lang="fr-CH" dirty="0">
              <a:latin typeface="Suplexmentary Comic NC" pitchFamily="66" charset="0"/>
            </a:endParaRPr>
          </a:p>
        </p:txBody>
      </p:sp>
      <p:sp>
        <p:nvSpPr>
          <p:cNvPr id="23" name="Flèche droite 22"/>
          <p:cNvSpPr/>
          <p:nvPr/>
        </p:nvSpPr>
        <p:spPr>
          <a:xfrm>
            <a:off x="6066627" y="1441026"/>
            <a:ext cx="237510" cy="169277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Rectangle à coins arrondis 23"/>
          <p:cNvSpPr/>
          <p:nvPr/>
        </p:nvSpPr>
        <p:spPr>
          <a:xfrm>
            <a:off x="6376145" y="1340999"/>
            <a:ext cx="576064" cy="369332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25" name="Picture 4" descr="C:\Users\astrid\AppData\Local\Microsoft\Windows\Temporary Internet Files\Content.IE5\2TIOM6QQ\MC90040427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66" y="819267"/>
            <a:ext cx="793274" cy="883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à coins arrondis 25"/>
          <p:cNvSpPr/>
          <p:nvPr/>
        </p:nvSpPr>
        <p:spPr>
          <a:xfrm>
            <a:off x="29162" y="675820"/>
            <a:ext cx="7099680" cy="1124131"/>
          </a:xfrm>
          <a:prstGeom prst="round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7" name="ZoneTexte 26"/>
          <p:cNvSpPr txBox="1"/>
          <p:nvPr/>
        </p:nvSpPr>
        <p:spPr>
          <a:xfrm>
            <a:off x="0" y="1882993"/>
            <a:ext cx="54665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200" b="1" dirty="0" smtClean="0">
                <a:latin typeface="Century Gothic" pitchFamily="34" charset="0"/>
              </a:rPr>
              <a:t>Mets en évidence la terminaison des verbes puis ajoute le bon pronom.</a:t>
            </a:r>
            <a:endParaRPr lang="fr-CH" sz="1200" b="1" dirty="0">
              <a:latin typeface="Century Gothic" pitchFamily="34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38687" y="2340441"/>
            <a:ext cx="229101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600" b="1" dirty="0" smtClean="0">
                <a:latin typeface="TrueRomande" pitchFamily="2" charset="0"/>
              </a:rPr>
              <a:t>…………… marchons.</a:t>
            </a:r>
          </a:p>
          <a:p>
            <a:endParaRPr lang="fr-CH" sz="1600" b="1" dirty="0">
              <a:latin typeface="TrueRomande" pitchFamily="2" charset="0"/>
            </a:endParaRPr>
          </a:p>
          <a:p>
            <a:r>
              <a:rPr lang="fr-CH" sz="1600" b="1" dirty="0" smtClean="0">
                <a:latin typeface="TrueRomande" pitchFamily="2" charset="0"/>
              </a:rPr>
              <a:t>…………… regarde.</a:t>
            </a:r>
          </a:p>
          <a:p>
            <a:endParaRPr lang="fr-CH" sz="1600" b="1" dirty="0">
              <a:latin typeface="TrueRomande" pitchFamily="2" charset="0"/>
            </a:endParaRPr>
          </a:p>
          <a:p>
            <a:r>
              <a:rPr lang="fr-CH" sz="1600" b="1" dirty="0" smtClean="0">
                <a:latin typeface="TrueRomande" pitchFamily="2" charset="0"/>
              </a:rPr>
              <a:t>…………… lancent.</a:t>
            </a:r>
            <a:endParaRPr lang="fr-CH" sz="1600" b="1" dirty="0">
              <a:latin typeface="TrueRomande" pitchFamily="2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5011530" y="2340438"/>
            <a:ext cx="208582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600" b="1" dirty="0" smtClean="0">
                <a:latin typeface="TrueRomande" pitchFamily="2" charset="0"/>
              </a:rPr>
              <a:t>…………… trouves.</a:t>
            </a:r>
          </a:p>
          <a:p>
            <a:endParaRPr lang="fr-CH" sz="1600" b="1" dirty="0">
              <a:latin typeface="TrueRomande" pitchFamily="2" charset="0"/>
            </a:endParaRPr>
          </a:p>
          <a:p>
            <a:r>
              <a:rPr lang="fr-CH" sz="1600" b="1" dirty="0" smtClean="0">
                <a:latin typeface="TrueRomande" pitchFamily="2" charset="0"/>
              </a:rPr>
              <a:t>…………… aiment.</a:t>
            </a:r>
          </a:p>
          <a:p>
            <a:endParaRPr lang="fr-CH" sz="1600" b="1" dirty="0">
              <a:latin typeface="TrueRomande" pitchFamily="2" charset="0"/>
            </a:endParaRPr>
          </a:p>
          <a:p>
            <a:r>
              <a:rPr lang="fr-CH" sz="1600" b="1" dirty="0" smtClean="0">
                <a:latin typeface="TrueRomande" pitchFamily="2" charset="0"/>
              </a:rPr>
              <a:t>…………… chantez.</a:t>
            </a:r>
            <a:endParaRPr lang="fr-CH" sz="1600" b="1" dirty="0">
              <a:latin typeface="TrueRomande" pitchFamily="2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2532080" y="2340441"/>
            <a:ext cx="209384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600" b="1" dirty="0" smtClean="0">
                <a:latin typeface="TrueRomande" pitchFamily="2" charset="0"/>
              </a:rPr>
              <a:t>…………… nagez.</a:t>
            </a:r>
          </a:p>
          <a:p>
            <a:endParaRPr lang="fr-CH" sz="1600" b="1" dirty="0">
              <a:latin typeface="TrueRomande" pitchFamily="2" charset="0"/>
            </a:endParaRPr>
          </a:p>
          <a:p>
            <a:r>
              <a:rPr lang="fr-CH" sz="1600" b="1" dirty="0" smtClean="0">
                <a:latin typeface="TrueRomande" pitchFamily="2" charset="0"/>
              </a:rPr>
              <a:t>…………… place.</a:t>
            </a:r>
          </a:p>
          <a:p>
            <a:endParaRPr lang="fr-CH" sz="1600" b="1" dirty="0">
              <a:latin typeface="TrueRomande" pitchFamily="2" charset="0"/>
            </a:endParaRPr>
          </a:p>
          <a:p>
            <a:r>
              <a:rPr lang="fr-CH" sz="1600" b="1" dirty="0" smtClean="0">
                <a:latin typeface="TrueRomande" pitchFamily="2" charset="0"/>
              </a:rPr>
              <a:t>…………… décidons.</a:t>
            </a:r>
            <a:endParaRPr lang="fr-CH" sz="1600" b="1" dirty="0">
              <a:latin typeface="TrueRomande" pitchFamily="2" charset="0"/>
            </a:endParaRPr>
          </a:p>
        </p:txBody>
      </p:sp>
      <p:cxnSp>
        <p:nvCxnSpPr>
          <p:cNvPr id="37" name="Connecteur droit 36"/>
          <p:cNvCxnSpPr/>
          <p:nvPr/>
        </p:nvCxnSpPr>
        <p:spPr>
          <a:xfrm>
            <a:off x="2400300" y="2268433"/>
            <a:ext cx="0" cy="151216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4800600" y="2268430"/>
            <a:ext cx="0" cy="1512171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/>
          <p:cNvSpPr txBox="1"/>
          <p:nvPr/>
        </p:nvSpPr>
        <p:spPr>
          <a:xfrm>
            <a:off x="0" y="4104208"/>
            <a:ext cx="23310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200" b="1" dirty="0" smtClean="0">
                <a:latin typeface="Century Gothic" pitchFamily="34" charset="0"/>
              </a:rPr>
              <a:t>Ajoute la bonne terminaison.</a:t>
            </a:r>
            <a:endParaRPr lang="fr-CH" sz="1200" b="1" dirty="0">
              <a:latin typeface="Century Gothic" pitchFamily="34" charset="0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225889" y="4407559"/>
            <a:ext cx="198483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600" b="1" dirty="0" smtClean="0">
                <a:latin typeface="TrueRomande" pitchFamily="2" charset="0"/>
              </a:rPr>
              <a:t>Elle </a:t>
            </a:r>
            <a:r>
              <a:rPr lang="fr-CH" sz="1600" b="1" dirty="0" err="1" smtClean="0">
                <a:latin typeface="TrueRomande" pitchFamily="2" charset="0"/>
              </a:rPr>
              <a:t>parl</a:t>
            </a:r>
            <a:r>
              <a:rPr lang="fr-CH" sz="1600" dirty="0" smtClean="0">
                <a:latin typeface="TrueRomande" pitchFamily="2" charset="0"/>
              </a:rPr>
              <a:t>…………</a:t>
            </a:r>
          </a:p>
          <a:p>
            <a:endParaRPr lang="fr-CH" sz="1600" b="1" dirty="0">
              <a:latin typeface="TrueRomande" pitchFamily="2" charset="0"/>
            </a:endParaRPr>
          </a:p>
          <a:p>
            <a:r>
              <a:rPr lang="fr-CH" sz="1600" b="1" dirty="0" smtClean="0">
                <a:latin typeface="TrueRomande" pitchFamily="2" charset="0"/>
              </a:rPr>
              <a:t>Tu </a:t>
            </a:r>
            <a:r>
              <a:rPr lang="fr-CH" sz="1600" b="1" dirty="0" err="1" smtClean="0">
                <a:latin typeface="TrueRomande" pitchFamily="2" charset="0"/>
              </a:rPr>
              <a:t>achèt</a:t>
            </a:r>
            <a:r>
              <a:rPr lang="fr-CH" sz="1600" dirty="0" smtClean="0">
                <a:latin typeface="TrueRomande" pitchFamily="2" charset="0"/>
              </a:rPr>
              <a:t>…………</a:t>
            </a:r>
          </a:p>
          <a:p>
            <a:endParaRPr lang="fr-CH" sz="1600" b="1" dirty="0">
              <a:latin typeface="TrueRomande" pitchFamily="2" charset="0"/>
            </a:endParaRPr>
          </a:p>
          <a:p>
            <a:r>
              <a:rPr lang="fr-CH" sz="1600" b="1" dirty="0" smtClean="0">
                <a:latin typeface="TrueRomande" pitchFamily="2" charset="0"/>
              </a:rPr>
              <a:t>Nous saut</a:t>
            </a:r>
            <a:r>
              <a:rPr lang="fr-CH" sz="1600" dirty="0" smtClean="0">
                <a:latin typeface="TrueRomande" pitchFamily="2" charset="0"/>
              </a:rPr>
              <a:t>…………</a:t>
            </a:r>
          </a:p>
          <a:p>
            <a:endParaRPr lang="fr-CH" sz="1600" dirty="0" smtClean="0">
              <a:latin typeface="TrueRomande" pitchFamily="2" charset="0"/>
            </a:endParaRPr>
          </a:p>
          <a:p>
            <a:r>
              <a:rPr lang="fr-CH" sz="1600" b="1" dirty="0" smtClean="0">
                <a:latin typeface="TrueRomande" pitchFamily="2" charset="0"/>
              </a:rPr>
              <a:t>J’étal</a:t>
            </a:r>
            <a:r>
              <a:rPr lang="fr-CH" sz="1600" dirty="0" smtClean="0">
                <a:latin typeface="TrueRomande" pitchFamily="2" charset="0"/>
              </a:rPr>
              <a:t>…………</a:t>
            </a:r>
            <a:endParaRPr lang="fr-CH" sz="1600" b="1" dirty="0" smtClean="0">
              <a:latin typeface="TrueRomande" pitchFamily="2" charset="0"/>
            </a:endParaRPr>
          </a:p>
        </p:txBody>
      </p:sp>
      <p:cxnSp>
        <p:nvCxnSpPr>
          <p:cNvPr id="48" name="Connecteur droit 47"/>
          <p:cNvCxnSpPr/>
          <p:nvPr/>
        </p:nvCxnSpPr>
        <p:spPr>
          <a:xfrm>
            <a:off x="2400300" y="4407559"/>
            <a:ext cx="0" cy="1815882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/>
        </p:nvCxnSpPr>
        <p:spPr>
          <a:xfrm>
            <a:off x="4800600" y="4407556"/>
            <a:ext cx="0" cy="1815885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ZoneTexte 51"/>
          <p:cNvSpPr txBox="1"/>
          <p:nvPr/>
        </p:nvSpPr>
        <p:spPr>
          <a:xfrm>
            <a:off x="2558513" y="4407266"/>
            <a:ext cx="218681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600" b="1" dirty="0" smtClean="0">
                <a:latin typeface="TrueRomande" pitchFamily="2" charset="0"/>
              </a:rPr>
              <a:t>Vous </a:t>
            </a:r>
            <a:r>
              <a:rPr lang="fr-CH" sz="1600" b="1" dirty="0" err="1" smtClean="0">
                <a:latin typeface="TrueRomande" pitchFamily="2" charset="0"/>
              </a:rPr>
              <a:t>gagn</a:t>
            </a:r>
            <a:r>
              <a:rPr lang="fr-CH" sz="1600" dirty="0" smtClean="0">
                <a:latin typeface="TrueRomande" pitchFamily="2" charset="0"/>
              </a:rPr>
              <a:t>…………</a:t>
            </a:r>
          </a:p>
          <a:p>
            <a:endParaRPr lang="fr-CH" sz="1600" b="1" dirty="0">
              <a:latin typeface="TrueRomande" pitchFamily="2" charset="0"/>
            </a:endParaRPr>
          </a:p>
          <a:p>
            <a:r>
              <a:rPr lang="fr-CH" sz="1600" b="1" dirty="0" smtClean="0">
                <a:latin typeface="TrueRomande" pitchFamily="2" charset="0"/>
              </a:rPr>
              <a:t>Ils </a:t>
            </a:r>
            <a:r>
              <a:rPr lang="fr-CH" sz="1600" b="1" dirty="0" err="1" smtClean="0">
                <a:latin typeface="TrueRomande" pitchFamily="2" charset="0"/>
              </a:rPr>
              <a:t>téléphon</a:t>
            </a:r>
            <a:r>
              <a:rPr lang="fr-CH" sz="1600" dirty="0" smtClean="0">
                <a:latin typeface="TrueRomande" pitchFamily="2" charset="0"/>
              </a:rPr>
              <a:t>…………</a:t>
            </a:r>
          </a:p>
          <a:p>
            <a:endParaRPr lang="fr-CH" sz="1600" b="1" dirty="0">
              <a:latin typeface="TrueRomande" pitchFamily="2" charset="0"/>
            </a:endParaRPr>
          </a:p>
          <a:p>
            <a:r>
              <a:rPr lang="fr-CH" sz="1600" b="1" dirty="0" smtClean="0">
                <a:latin typeface="TrueRomande" pitchFamily="2" charset="0"/>
              </a:rPr>
              <a:t>Tu </a:t>
            </a:r>
            <a:r>
              <a:rPr lang="fr-CH" sz="1600" b="1" dirty="0" err="1" smtClean="0">
                <a:latin typeface="TrueRomande" pitchFamily="2" charset="0"/>
              </a:rPr>
              <a:t>récolt</a:t>
            </a:r>
            <a:r>
              <a:rPr lang="fr-CH" sz="1600" dirty="0" smtClean="0">
                <a:latin typeface="TrueRomande" pitchFamily="2" charset="0"/>
              </a:rPr>
              <a:t>…………</a:t>
            </a:r>
          </a:p>
          <a:p>
            <a:endParaRPr lang="fr-CH" sz="1600" dirty="0" smtClean="0">
              <a:latin typeface="TrueRomande" pitchFamily="2" charset="0"/>
            </a:endParaRPr>
          </a:p>
          <a:p>
            <a:r>
              <a:rPr lang="fr-CH" sz="1600" b="1" dirty="0" smtClean="0">
                <a:latin typeface="TrueRomande" pitchFamily="2" charset="0"/>
              </a:rPr>
              <a:t>Il continu</a:t>
            </a:r>
            <a:r>
              <a:rPr lang="fr-CH" sz="1600" dirty="0" smtClean="0">
                <a:latin typeface="TrueRomande" pitchFamily="2" charset="0"/>
              </a:rPr>
              <a:t>…………</a:t>
            </a:r>
            <a:endParaRPr lang="fr-CH" sz="1600" b="1" dirty="0" smtClean="0">
              <a:latin typeface="TrueRomande" pitchFamily="2" charset="0"/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5011530" y="4407266"/>
            <a:ext cx="216277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600" b="1" dirty="0" smtClean="0">
                <a:latin typeface="TrueRomande" pitchFamily="2" charset="0"/>
              </a:rPr>
              <a:t>Je </a:t>
            </a:r>
            <a:r>
              <a:rPr lang="fr-CH" sz="1600" b="1" dirty="0" err="1" smtClean="0">
                <a:latin typeface="TrueRomande" pitchFamily="2" charset="0"/>
              </a:rPr>
              <a:t>retourn</a:t>
            </a:r>
            <a:r>
              <a:rPr lang="fr-CH" sz="1600" dirty="0" smtClean="0">
                <a:latin typeface="TrueRomande" pitchFamily="2" charset="0"/>
              </a:rPr>
              <a:t>…………</a:t>
            </a:r>
          </a:p>
          <a:p>
            <a:endParaRPr lang="fr-CH" sz="1600" b="1" dirty="0">
              <a:latin typeface="TrueRomande" pitchFamily="2" charset="0"/>
            </a:endParaRPr>
          </a:p>
          <a:p>
            <a:r>
              <a:rPr lang="fr-CH" sz="1600" b="1" dirty="0" smtClean="0">
                <a:latin typeface="TrueRomande" pitchFamily="2" charset="0"/>
              </a:rPr>
              <a:t>Nous calcul</a:t>
            </a:r>
            <a:r>
              <a:rPr lang="fr-CH" sz="1600" dirty="0" smtClean="0">
                <a:latin typeface="TrueRomande" pitchFamily="2" charset="0"/>
              </a:rPr>
              <a:t>…………</a:t>
            </a:r>
          </a:p>
          <a:p>
            <a:endParaRPr lang="fr-CH" sz="1600" b="1" dirty="0">
              <a:latin typeface="TrueRomande" pitchFamily="2" charset="0"/>
            </a:endParaRPr>
          </a:p>
          <a:p>
            <a:r>
              <a:rPr lang="fr-CH" sz="1600" b="1" dirty="0" smtClean="0">
                <a:latin typeface="TrueRomande" pitchFamily="2" charset="0"/>
              </a:rPr>
              <a:t>Elles décor</a:t>
            </a:r>
            <a:r>
              <a:rPr lang="fr-CH" sz="1600" dirty="0" smtClean="0">
                <a:latin typeface="TrueRomande" pitchFamily="2" charset="0"/>
              </a:rPr>
              <a:t>…………</a:t>
            </a:r>
          </a:p>
          <a:p>
            <a:endParaRPr lang="fr-CH" sz="1600" dirty="0" smtClean="0">
              <a:latin typeface="TrueRomande" pitchFamily="2" charset="0"/>
            </a:endParaRPr>
          </a:p>
          <a:p>
            <a:r>
              <a:rPr lang="fr-CH" sz="1600" b="1" dirty="0" smtClean="0">
                <a:latin typeface="TrueRomande" pitchFamily="2" charset="0"/>
              </a:rPr>
              <a:t>Vous </a:t>
            </a:r>
            <a:r>
              <a:rPr lang="fr-CH" sz="1600" b="1" dirty="0" err="1" smtClean="0">
                <a:latin typeface="TrueRomande" pitchFamily="2" charset="0"/>
              </a:rPr>
              <a:t>sauv</a:t>
            </a:r>
            <a:r>
              <a:rPr lang="fr-CH" sz="1600" dirty="0" smtClean="0">
                <a:latin typeface="TrueRomande" pitchFamily="2" charset="0"/>
              </a:rPr>
              <a:t>…………</a:t>
            </a:r>
            <a:endParaRPr lang="fr-CH" sz="1600" b="1" dirty="0" smtClean="0">
              <a:latin typeface="TrueRomande" pitchFamily="2" charset="0"/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0" y="6465153"/>
            <a:ext cx="30235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200" b="1" dirty="0" smtClean="0">
                <a:latin typeface="Century Gothic" pitchFamily="34" charset="0"/>
              </a:rPr>
              <a:t>Conjugue les verbes dans les phrases.</a:t>
            </a:r>
            <a:endParaRPr lang="fr-CH" sz="1200" b="1" dirty="0">
              <a:latin typeface="Century Gothic" pitchFamily="34" charset="0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2873" y="6742152"/>
            <a:ext cx="933269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fr-CH" sz="1600" b="1" i="1" dirty="0" smtClean="0">
                <a:latin typeface="TrueRomande" pitchFamily="2" charset="0"/>
              </a:rPr>
              <a:t>manger</a:t>
            </a:r>
          </a:p>
          <a:p>
            <a:pPr>
              <a:lnSpc>
                <a:spcPct val="250000"/>
              </a:lnSpc>
            </a:pPr>
            <a:r>
              <a:rPr lang="fr-CH" sz="1600" b="1" i="1" dirty="0" smtClean="0">
                <a:latin typeface="TrueRomande" pitchFamily="2" charset="0"/>
              </a:rPr>
              <a:t>dessiner</a:t>
            </a:r>
          </a:p>
          <a:p>
            <a:pPr>
              <a:lnSpc>
                <a:spcPct val="250000"/>
              </a:lnSpc>
            </a:pPr>
            <a:r>
              <a:rPr lang="fr-CH" sz="1600" b="1" i="1" dirty="0" smtClean="0">
                <a:latin typeface="TrueRomande" pitchFamily="2" charset="0"/>
              </a:rPr>
              <a:t>jouer</a:t>
            </a:r>
          </a:p>
          <a:p>
            <a:pPr>
              <a:lnSpc>
                <a:spcPct val="250000"/>
              </a:lnSpc>
            </a:pPr>
            <a:r>
              <a:rPr lang="fr-CH" sz="1600" b="1" i="1" dirty="0" smtClean="0">
                <a:latin typeface="TrueRomande" pitchFamily="2" charset="0"/>
              </a:rPr>
              <a:t>gronder</a:t>
            </a:r>
          </a:p>
          <a:p>
            <a:pPr>
              <a:lnSpc>
                <a:spcPct val="250000"/>
              </a:lnSpc>
            </a:pPr>
            <a:r>
              <a:rPr lang="fr-CH" sz="1600" b="1" i="1" dirty="0" smtClean="0">
                <a:latin typeface="TrueRomande" pitchFamily="2" charset="0"/>
              </a:rPr>
              <a:t>habiter</a:t>
            </a:r>
          </a:p>
        </p:txBody>
      </p:sp>
      <p:cxnSp>
        <p:nvCxnSpPr>
          <p:cNvPr id="56" name="Connecteur droit 55"/>
          <p:cNvCxnSpPr/>
          <p:nvPr/>
        </p:nvCxnSpPr>
        <p:spPr>
          <a:xfrm>
            <a:off x="1082518" y="6840512"/>
            <a:ext cx="0" cy="302433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ZoneTexte 57"/>
          <p:cNvSpPr txBox="1"/>
          <p:nvPr/>
        </p:nvSpPr>
        <p:spPr>
          <a:xfrm>
            <a:off x="1184193" y="6767630"/>
            <a:ext cx="4907113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fr-CH" sz="1600" b="1" dirty="0" smtClean="0">
                <a:latin typeface="TrueRomande" pitchFamily="2" charset="0"/>
              </a:rPr>
              <a:t>Il </a:t>
            </a:r>
            <a:r>
              <a:rPr lang="fr-CH" sz="1600" dirty="0" smtClean="0">
                <a:latin typeface="TrueRomande" pitchFamily="2" charset="0"/>
              </a:rPr>
              <a:t>………………………….</a:t>
            </a:r>
            <a:r>
              <a:rPr lang="fr-CH" sz="1600" b="1" dirty="0" smtClean="0">
                <a:latin typeface="TrueRomande" pitchFamily="2" charset="0"/>
              </a:rPr>
              <a:t> une pomme.</a:t>
            </a:r>
          </a:p>
          <a:p>
            <a:pPr>
              <a:lnSpc>
                <a:spcPct val="250000"/>
              </a:lnSpc>
            </a:pPr>
            <a:r>
              <a:rPr lang="fr-CH" sz="1600" b="1" dirty="0" smtClean="0">
                <a:latin typeface="TrueRomande" pitchFamily="2" charset="0"/>
              </a:rPr>
              <a:t>Nous </a:t>
            </a:r>
            <a:r>
              <a:rPr lang="fr-CH" sz="1600" dirty="0" smtClean="0">
                <a:latin typeface="TrueRomande" pitchFamily="2" charset="0"/>
              </a:rPr>
              <a:t>………………………….</a:t>
            </a:r>
            <a:r>
              <a:rPr lang="fr-CH" sz="1600" b="1" dirty="0" smtClean="0">
                <a:latin typeface="TrueRomande" pitchFamily="2" charset="0"/>
              </a:rPr>
              <a:t> </a:t>
            </a:r>
            <a:r>
              <a:rPr lang="fr-CH" sz="1600" b="1" dirty="0" smtClean="0">
                <a:latin typeface="TrueRomande" pitchFamily="2" charset="0"/>
              </a:rPr>
              <a:t>des paysages d’hiver.</a:t>
            </a:r>
          </a:p>
          <a:p>
            <a:pPr>
              <a:lnSpc>
                <a:spcPct val="250000"/>
              </a:lnSpc>
            </a:pPr>
            <a:r>
              <a:rPr lang="fr-CH" sz="1600" b="1" dirty="0" smtClean="0">
                <a:latin typeface="TrueRomande" pitchFamily="2" charset="0"/>
              </a:rPr>
              <a:t>Elles </a:t>
            </a:r>
            <a:r>
              <a:rPr lang="fr-CH" sz="1600" dirty="0" smtClean="0">
                <a:latin typeface="TrueRomande" pitchFamily="2" charset="0"/>
              </a:rPr>
              <a:t>………………………….</a:t>
            </a:r>
            <a:r>
              <a:rPr lang="fr-CH" sz="1600" b="1" dirty="0" smtClean="0">
                <a:latin typeface="TrueRomande" pitchFamily="2" charset="0"/>
              </a:rPr>
              <a:t> </a:t>
            </a:r>
            <a:r>
              <a:rPr lang="fr-CH" sz="1600" b="1" dirty="0" smtClean="0">
                <a:latin typeface="TrueRomande" pitchFamily="2" charset="0"/>
              </a:rPr>
              <a:t>à la marelle.</a:t>
            </a:r>
          </a:p>
          <a:p>
            <a:pPr>
              <a:lnSpc>
                <a:spcPct val="250000"/>
              </a:lnSpc>
            </a:pPr>
            <a:r>
              <a:rPr lang="fr-CH" sz="1600" b="1" dirty="0" smtClean="0">
                <a:latin typeface="TrueRomande" pitchFamily="2" charset="0"/>
              </a:rPr>
              <a:t>Tu </a:t>
            </a:r>
            <a:r>
              <a:rPr lang="fr-CH" sz="1600" dirty="0" smtClean="0">
                <a:latin typeface="TrueRomande" pitchFamily="2" charset="0"/>
              </a:rPr>
              <a:t>………………………….</a:t>
            </a:r>
            <a:r>
              <a:rPr lang="fr-CH" sz="1600" b="1" dirty="0" smtClean="0">
                <a:latin typeface="TrueRomande" pitchFamily="2" charset="0"/>
              </a:rPr>
              <a:t> </a:t>
            </a:r>
            <a:r>
              <a:rPr lang="fr-CH" sz="1600" b="1" dirty="0" smtClean="0">
                <a:latin typeface="TrueRomande" pitchFamily="2" charset="0"/>
              </a:rPr>
              <a:t>le petit garçon.</a:t>
            </a:r>
          </a:p>
          <a:p>
            <a:pPr>
              <a:lnSpc>
                <a:spcPct val="250000"/>
              </a:lnSpc>
            </a:pPr>
            <a:r>
              <a:rPr lang="fr-CH" sz="1600" b="1" dirty="0" smtClean="0">
                <a:latin typeface="TrueRomande" pitchFamily="2" charset="0"/>
              </a:rPr>
              <a:t>Vous </a:t>
            </a:r>
            <a:r>
              <a:rPr lang="fr-CH" sz="1600" dirty="0" smtClean="0">
                <a:latin typeface="TrueRomande" pitchFamily="2" charset="0"/>
              </a:rPr>
              <a:t>………………………….</a:t>
            </a:r>
            <a:r>
              <a:rPr lang="fr-CH" sz="1600" b="1" dirty="0" smtClean="0">
                <a:latin typeface="TrueRomande" pitchFamily="2" charset="0"/>
              </a:rPr>
              <a:t> </a:t>
            </a:r>
            <a:r>
              <a:rPr lang="fr-CH" sz="1600" b="1" dirty="0" smtClean="0">
                <a:latin typeface="TrueRomande" pitchFamily="2" charset="0"/>
              </a:rPr>
              <a:t>un petit village.</a:t>
            </a:r>
          </a:p>
        </p:txBody>
      </p:sp>
      <p:pic>
        <p:nvPicPr>
          <p:cNvPr id="1026" name="Picture 2" descr="C:\Users\astrid\AppData\Local\Microsoft\Windows\Temporary Internet Files\Content.IE5\ISSPKNJE\MC90043005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9078" y="6801602"/>
            <a:ext cx="1490464" cy="1630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14101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141</Words>
  <Application>Microsoft Office PowerPoint</Application>
  <PresentationFormat>Personnalisé</PresentationFormat>
  <Paragraphs>57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astrid</dc:creator>
  <cp:lastModifiedBy>astrid</cp:lastModifiedBy>
  <cp:revision>5</cp:revision>
  <cp:lastPrinted>2013-03-06T19:29:24Z</cp:lastPrinted>
  <dcterms:created xsi:type="dcterms:W3CDTF">2013-03-06T18:48:20Z</dcterms:created>
  <dcterms:modified xsi:type="dcterms:W3CDTF">2013-03-06T19:29:29Z</dcterms:modified>
</cp:coreProperties>
</file>