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886FB-8694-428F-A2B5-37FAA3DE146F}" type="datetimeFigureOut">
              <a:rPr lang="fr-FR" smtClean="0"/>
              <a:t>11/09/2014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A62B6-46ED-4FAE-B243-430307AAB9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239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6C57-2612-4AD3-905D-69039BBA0C59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256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02AB-836B-4E49-8605-3BEEA4E695C3}" type="datetimeFigureOut">
              <a:rPr lang="fr-FR" smtClean="0"/>
              <a:t>11/09/2014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3073-E043-402C-88E8-A5435BF343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09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02AB-836B-4E49-8605-3BEEA4E695C3}" type="datetimeFigureOut">
              <a:rPr lang="fr-FR" smtClean="0"/>
              <a:t>11/09/2014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3073-E043-402C-88E8-A5435BF343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035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02AB-836B-4E49-8605-3BEEA4E695C3}" type="datetimeFigureOut">
              <a:rPr lang="fr-FR" smtClean="0"/>
              <a:t>11/09/2014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3073-E043-402C-88E8-A5435BF343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692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824036" y="3923015"/>
            <a:ext cx="3344981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3808271" y="2587843"/>
            <a:ext cx="7697445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4453079" y="3015792"/>
            <a:ext cx="6462717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4267332" y="4766917"/>
            <a:ext cx="6448608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1284390" y="5061540"/>
            <a:ext cx="2624713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FB3426F5-3CDA-4D27-A4C8-67B3F64DA014}" type="datetimeFigureOut">
              <a:rPr lang="fr-FR" smtClean="0">
                <a:solidFill>
                  <a:srgbClr val="A63212"/>
                </a:solidFill>
              </a:rPr>
              <a:pPr/>
              <a:t>11/09/2014</a:t>
            </a:fld>
            <a:endParaRPr lang="fr-FR">
              <a:solidFill>
                <a:srgbClr val="A6321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863457" y="4135346"/>
            <a:ext cx="2781175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fr-FR">
              <a:solidFill>
                <a:srgbClr val="4E66B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2641919" y="5509809"/>
            <a:ext cx="98424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DBAD8EB-CB48-4351-9C65-8E4A2A41DDF4}" type="slidenum">
              <a:rPr lang="fr-FR" smtClean="0">
                <a:solidFill>
                  <a:srgbClr val="A63212">
                    <a:lumMod val="75000"/>
                  </a:srgbClr>
                </a:solidFill>
              </a:rPr>
              <a:pPr/>
              <a:t>‹N°›</a:t>
            </a:fld>
            <a:endParaRPr lang="fr-FR">
              <a:solidFill>
                <a:srgbClr val="A63212">
                  <a:lumMod val="75000"/>
                </a:srgbClr>
              </a:solidFill>
            </a:endParaRPr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12192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6758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11/09/2014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20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1" y="1497994"/>
            <a:ext cx="1072191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3754403"/>
            <a:ext cx="99568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11/09/2014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3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11/09/2014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21664" y="2039112"/>
            <a:ext cx="4876800" cy="39502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039112"/>
            <a:ext cx="4876800" cy="39502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467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664" y="2038389"/>
            <a:ext cx="402336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54788" y="2038387"/>
            <a:ext cx="4019611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11/09/2014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5244850" y="4281003"/>
            <a:ext cx="1717993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5234482" y="3316841"/>
            <a:ext cx="1717993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1121664" y="2743199"/>
            <a:ext cx="4023360" cy="32461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7059168" y="2743200"/>
            <a:ext cx="4023360" cy="32461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081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11/09/2014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216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11/09/2014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31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1" y="1487082"/>
            <a:ext cx="4011084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133" y="835428"/>
            <a:ext cx="6265827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5041" y="3408421"/>
            <a:ext cx="4011084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11/09/2014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79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02AB-836B-4E49-8605-3BEEA4E695C3}" type="datetimeFigureOut">
              <a:rPr lang="fr-FR" smtClean="0"/>
              <a:t>11/09/2014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3073-E043-402C-88E8-A5435BF343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588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00" y="191206"/>
            <a:ext cx="37084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0" y="4669655"/>
            <a:ext cx="1072192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840736" y="594360"/>
            <a:ext cx="6498336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5600" y="5416153"/>
            <a:ext cx="89408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11/09/2014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42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11/09/2014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70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50279"/>
            <a:ext cx="2617760" cy="546952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40" y="838199"/>
            <a:ext cx="7877120" cy="518160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11/09/2014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26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02AB-836B-4E49-8605-3BEEA4E695C3}" type="datetimeFigureOut">
              <a:rPr lang="fr-FR" smtClean="0"/>
              <a:t>11/09/2014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3073-E043-402C-88E8-A5435BF343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011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02AB-836B-4E49-8605-3BEEA4E695C3}" type="datetimeFigureOut">
              <a:rPr lang="fr-FR" smtClean="0"/>
              <a:t>11/09/2014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3073-E043-402C-88E8-A5435BF343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94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02AB-836B-4E49-8605-3BEEA4E695C3}" type="datetimeFigureOut">
              <a:rPr lang="fr-FR" smtClean="0"/>
              <a:t>11/09/2014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3073-E043-402C-88E8-A5435BF343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917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02AB-836B-4E49-8605-3BEEA4E695C3}" type="datetimeFigureOut">
              <a:rPr lang="fr-FR" smtClean="0"/>
              <a:t>11/09/2014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3073-E043-402C-88E8-A5435BF343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77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02AB-836B-4E49-8605-3BEEA4E695C3}" type="datetimeFigureOut">
              <a:rPr lang="fr-FR" smtClean="0"/>
              <a:t>11/09/2014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3073-E043-402C-88E8-A5435BF343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50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02AB-836B-4E49-8605-3BEEA4E695C3}" type="datetimeFigureOut">
              <a:rPr lang="fr-FR" smtClean="0"/>
              <a:t>11/09/2014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3073-E043-402C-88E8-A5435BF343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133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02AB-836B-4E49-8605-3BEEA4E695C3}" type="datetimeFigureOut">
              <a:rPr lang="fr-FR" smtClean="0"/>
              <a:t>11/09/2014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3073-E043-402C-88E8-A5435BF343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133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502AB-836B-4E49-8605-3BEEA4E695C3}" type="datetimeFigureOut">
              <a:rPr lang="fr-FR" smtClean="0"/>
              <a:t>11/09/2014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F3073-E043-402C-88E8-A5435BF343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00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40" y="436563"/>
            <a:ext cx="1072192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038388"/>
            <a:ext cx="99568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40" y="6148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B3426F5-3CDA-4D27-A4C8-67B3F64DA014}" type="datetimeFigureOut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11/09/2014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488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2160" y="6148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DBAD8EB-CB48-4351-9C65-8E4A2A41DDF4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2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360000">
            <a:off x="5169826" y="3837298"/>
            <a:ext cx="4847038" cy="1599722"/>
          </a:xfrm>
        </p:spPr>
        <p:txBody>
          <a:bodyPr/>
          <a:lstStyle/>
          <a:p>
            <a:r>
              <a:rPr lang="fr-FR" sz="7500" dirty="0" smtClean="0">
                <a:latin typeface="Fontastique" pitchFamily="2" charset="0"/>
                <a:ea typeface="Fontastique" pitchFamily="2" charset="0"/>
              </a:rPr>
              <a:t>Réunion de rentrée</a:t>
            </a:r>
            <a:endParaRPr lang="fr-FR" sz="7500" dirty="0">
              <a:latin typeface="Fontastique" pitchFamily="2" charset="0"/>
              <a:ea typeface="Fontastique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 rot="20575078">
            <a:off x="1545757" y="4237141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CM2</a:t>
            </a:r>
            <a:endParaRPr lang="fr-FR" sz="72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13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705">
        <p:cut/>
      </p:transition>
    </mc:Choice>
    <mc:Fallback xmlns="">
      <p:transition advTm="2705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511121" y="292167"/>
            <a:ext cx="9144000" cy="1655762"/>
          </a:xfrm>
        </p:spPr>
        <p:txBody>
          <a:bodyPr>
            <a:normAutofit/>
          </a:bodyPr>
          <a:lstStyle/>
          <a:p>
            <a:r>
              <a:rPr lang="fr-FR" sz="6600" dirty="0" smtClean="0">
                <a:latin typeface="Austie Bost Chunky Description" panose="02000506000000020003" pitchFamily="2" charset="0"/>
              </a:rPr>
              <a:t>Les mathématiques</a:t>
            </a:r>
            <a:endParaRPr lang="fr-FR" sz="6600" dirty="0">
              <a:latin typeface="Austie Bost Chunky Description" panose="02000506000000020003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110968" y="2279183"/>
            <a:ext cx="4415624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Ateliers des lundis et mardis :</a:t>
            </a:r>
          </a:p>
          <a:p>
            <a:pPr algn="ctr"/>
            <a:r>
              <a:rPr lang="fr-FR" b="1" dirty="0" smtClean="0"/>
              <a:t>-découverte avec la maîtresse</a:t>
            </a:r>
          </a:p>
          <a:p>
            <a:pPr algn="ctr"/>
            <a:r>
              <a:rPr lang="fr-FR" b="1" dirty="0" smtClean="0"/>
              <a:t>-révisions (fichier puces)</a:t>
            </a:r>
          </a:p>
          <a:p>
            <a:pPr algn="ctr"/>
            <a:r>
              <a:rPr lang="fr-FR" b="1" dirty="0" smtClean="0"/>
              <a:t>-résolution de problèmes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428409" y="3150900"/>
            <a:ext cx="5315569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Ateliers des jeudis et vendredis :</a:t>
            </a:r>
          </a:p>
          <a:p>
            <a:pPr algn="ctr"/>
            <a:r>
              <a:rPr lang="fr-FR" b="1" dirty="0" smtClean="0"/>
              <a:t>-exercices guidés avec la maîtresse</a:t>
            </a:r>
          </a:p>
          <a:p>
            <a:pPr algn="ctr"/>
            <a:r>
              <a:rPr lang="fr-FR" b="1" dirty="0" smtClean="0"/>
              <a:t>-entraînements (cahier du jour)</a:t>
            </a:r>
          </a:p>
          <a:p>
            <a:pPr algn="ctr"/>
            <a:r>
              <a:rPr lang="fr-FR" b="1" dirty="0" smtClean="0"/>
              <a:t>-jeux mathématiques : jeux de plateau et </a:t>
            </a:r>
            <a:r>
              <a:rPr lang="fr-FR" b="1" dirty="0" err="1" smtClean="0"/>
              <a:t>Labomep</a:t>
            </a:r>
            <a:endParaRPr lang="fr-FR" b="1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5641054" y="2412177"/>
            <a:ext cx="1469914" cy="5273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3282754" y="2607797"/>
            <a:ext cx="515007" cy="54310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32134" y="1459048"/>
            <a:ext cx="5997516" cy="12311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2 notions étudiées par semaine.</a:t>
            </a:r>
          </a:p>
          <a:p>
            <a:pPr algn="ctr"/>
            <a:r>
              <a:rPr lang="fr-FR" sz="2800" b="1" dirty="0" smtClean="0"/>
              <a:t>Travail sous forme d’ateliers tournants.</a:t>
            </a:r>
            <a:endParaRPr lang="fr-FR" sz="2800" dirty="0" smtClean="0"/>
          </a:p>
          <a:p>
            <a:pPr algn="ctr"/>
            <a:endParaRPr lang="fr-FR" b="1" dirty="0"/>
          </a:p>
        </p:txBody>
      </p:sp>
      <p:pic>
        <p:nvPicPr>
          <p:cNvPr id="8194" name="Picture 2" descr="http://www.education-et-numerique.org/wp-content/uploads/2014/06/Math_Girl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818" y="42372"/>
            <a:ext cx="2280634" cy="218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3425390" y="4811975"/>
            <a:ext cx="5901241" cy="16619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Calcul mental quotidien. </a:t>
            </a:r>
          </a:p>
          <a:p>
            <a:pPr algn="ctr"/>
            <a:r>
              <a:rPr lang="fr-FR" sz="2800" b="1" dirty="0" smtClean="0"/>
              <a:t>« </a:t>
            </a:r>
            <a:r>
              <a:rPr lang="fr-FR" sz="2800" b="1" dirty="0" err="1" smtClean="0"/>
              <a:t>Rebrassage</a:t>
            </a:r>
            <a:r>
              <a:rPr lang="fr-FR" sz="2800" b="1" dirty="0" smtClean="0"/>
              <a:t> » quotidien avec l’expert des maths.</a:t>
            </a:r>
            <a:endParaRPr lang="fr-FR" sz="2800" dirty="0" smtClean="0"/>
          </a:p>
          <a:p>
            <a:pPr algn="ctr"/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22074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511121" y="292167"/>
            <a:ext cx="9144000" cy="1655762"/>
          </a:xfrm>
        </p:spPr>
        <p:txBody>
          <a:bodyPr>
            <a:normAutofit fontScale="92500"/>
          </a:bodyPr>
          <a:lstStyle/>
          <a:p>
            <a:r>
              <a:rPr lang="fr-FR" sz="6600" dirty="0" smtClean="0">
                <a:latin typeface="Austie Bost Chunky Description" panose="02000506000000020003" pitchFamily="2" charset="0"/>
              </a:rPr>
              <a:t>L’EDL (étude de la langue)</a:t>
            </a:r>
            <a:endParaRPr lang="fr-FR" sz="6600" dirty="0">
              <a:latin typeface="Austie Bost Chunky Description" panose="02000506000000020003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110968" y="2279183"/>
            <a:ext cx="441562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Lundi : découverte de la notion.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428409" y="3150900"/>
            <a:ext cx="531556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Mardi, mercredi et jeudi : entraînement</a:t>
            </a:r>
            <a:endParaRPr lang="fr-FR" b="1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5594693" y="2192701"/>
            <a:ext cx="1469914" cy="5273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3282755" y="2259267"/>
            <a:ext cx="568028" cy="89163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32134" y="1459048"/>
            <a:ext cx="5997516" cy="8002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1 notion étudiée par semaine.</a:t>
            </a:r>
          </a:p>
          <a:p>
            <a:pPr algn="ctr"/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3379029" y="4484450"/>
            <a:ext cx="5901241" cy="12311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« </a:t>
            </a:r>
            <a:r>
              <a:rPr lang="fr-FR" sz="2800" b="1" dirty="0" err="1" smtClean="0"/>
              <a:t>Rebrassage</a:t>
            </a:r>
            <a:r>
              <a:rPr lang="fr-FR" sz="2800" b="1" dirty="0" smtClean="0"/>
              <a:t> » quotidien avec l’expert du français.</a:t>
            </a:r>
            <a:endParaRPr lang="fr-FR" sz="2800" dirty="0" smtClean="0"/>
          </a:p>
          <a:p>
            <a:pPr algn="ctr"/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950" y="4559060"/>
            <a:ext cx="3427050" cy="237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7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511121" y="292167"/>
            <a:ext cx="9144000" cy="1655762"/>
          </a:xfrm>
        </p:spPr>
        <p:txBody>
          <a:bodyPr>
            <a:normAutofit/>
          </a:bodyPr>
          <a:lstStyle/>
          <a:p>
            <a:r>
              <a:rPr lang="fr-FR" sz="6600" dirty="0" smtClean="0">
                <a:latin typeface="Austie Bost Chunky Description" panose="02000506000000020003" pitchFamily="2" charset="0"/>
              </a:rPr>
              <a:t>L’atelier de lecture</a:t>
            </a:r>
            <a:endParaRPr lang="fr-FR" sz="6600" dirty="0">
              <a:latin typeface="Austie Bost Chunky Description" panose="02000506000000020003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418484" y="3636166"/>
            <a:ext cx="4415624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Prise en charge individuelle ou en petits groupes de besoin. Fixation d’objectifs individualisés, travail sur les stratégies de lecture.</a:t>
            </a:r>
            <a:endParaRPr lang="fr-FR" b="1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3430558" y="4740520"/>
            <a:ext cx="25213" cy="66128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330893" y="1831796"/>
            <a:ext cx="48136" cy="120297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44318" y="1459048"/>
            <a:ext cx="5785331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Mini-leçon collective : enseignement explicite des stratégies de lecture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44318" y="5387343"/>
            <a:ext cx="5901241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Bilan collectif.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544319" y="3049662"/>
            <a:ext cx="5785331" cy="1815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Lecture autonome : application par les élèves de la stratégie enseignée. Lecture seul ou à deux. Livres choisis par les élèves.</a:t>
            </a:r>
            <a:endParaRPr lang="fr-FR" sz="2800" b="1" dirty="0"/>
          </a:p>
        </p:txBody>
      </p:sp>
      <p:cxnSp>
        <p:nvCxnSpPr>
          <p:cNvPr id="15" name="Connecteur droit avec flèche 14"/>
          <p:cNvCxnSpPr>
            <a:stCxn id="7" idx="3"/>
            <a:endCxn id="12" idx="1"/>
          </p:cNvCxnSpPr>
          <p:nvPr/>
        </p:nvCxnSpPr>
        <p:spPr>
          <a:xfrm>
            <a:off x="6329650" y="3957603"/>
            <a:ext cx="1088834" cy="278728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201" y="485184"/>
            <a:ext cx="3222907" cy="304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1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511121" y="292167"/>
            <a:ext cx="9144000" cy="1655762"/>
          </a:xfrm>
        </p:spPr>
        <p:txBody>
          <a:bodyPr>
            <a:normAutofit/>
          </a:bodyPr>
          <a:lstStyle/>
          <a:p>
            <a:r>
              <a:rPr lang="fr-FR" sz="6600" dirty="0" smtClean="0">
                <a:latin typeface="Austie Bost Chunky Description" panose="02000506000000020003" pitchFamily="2" charset="0"/>
              </a:rPr>
              <a:t>La lecture</a:t>
            </a:r>
            <a:endParaRPr lang="fr-FR" sz="6600" dirty="0">
              <a:latin typeface="Austie Bost Chunky Description" panose="02000506000000020003" pitchFamily="2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3124831" y="1733225"/>
            <a:ext cx="48136" cy="120297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438227" y="1472847"/>
            <a:ext cx="5785331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Un Rallye lecture par période.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558666" y="2073100"/>
            <a:ext cx="419510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Cercle de lecture.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459249" y="2936196"/>
            <a:ext cx="578533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Questionnaires en ligne.</a:t>
            </a:r>
            <a:endParaRPr lang="fr-FR" sz="2800" b="1" dirty="0"/>
          </a:p>
        </p:txBody>
      </p:sp>
      <p:pic>
        <p:nvPicPr>
          <p:cNvPr id="11266" name="Picture 2" descr="http://rallye-lecture.fr/wp-content/uploads/2013/11/cropped-logo-rallye-lec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09" y="3650773"/>
            <a:ext cx="5010365" cy="149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bainbridgeclass.com/rk8_girl1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221" y="4013220"/>
            <a:ext cx="3016715" cy="284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56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511121" y="292167"/>
            <a:ext cx="9144000" cy="1655762"/>
          </a:xfrm>
        </p:spPr>
        <p:txBody>
          <a:bodyPr>
            <a:normAutofit/>
          </a:bodyPr>
          <a:lstStyle/>
          <a:p>
            <a:r>
              <a:rPr lang="fr-FR" sz="6600" dirty="0" smtClean="0">
                <a:latin typeface="Austie Bost Chunky Description" panose="02000506000000020003" pitchFamily="2" charset="0"/>
              </a:rPr>
              <a:t>L’atelier d‘écriture</a:t>
            </a:r>
            <a:endParaRPr lang="fr-FR" sz="6600" dirty="0">
              <a:latin typeface="Austie Bost Chunky Description" panose="02000506000000020003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418484" y="3636166"/>
            <a:ext cx="4415624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Prise en charge en petits groupes de besoin. Fixation d’objectifs individualisés, travail sur les stratégies d’écriture.</a:t>
            </a:r>
            <a:endParaRPr lang="fr-FR" b="1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3430558" y="4740520"/>
            <a:ext cx="25213" cy="66128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330893" y="1831796"/>
            <a:ext cx="48136" cy="120297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44318" y="1459048"/>
            <a:ext cx="5785331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Mini-leçon collective : enseignement explicite des stratégies d’écriture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44318" y="5387343"/>
            <a:ext cx="5901241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Bilan collectif.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544319" y="3049662"/>
            <a:ext cx="5785331" cy="1815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Ecriture autonome : application par les élèves de la stratégie enseignée. Ecriture guidée (thème ou type d’écrit commun). Exercices d’entraînements.</a:t>
            </a:r>
            <a:endParaRPr lang="fr-FR" sz="2800" b="1" dirty="0"/>
          </a:p>
        </p:txBody>
      </p:sp>
      <p:cxnSp>
        <p:nvCxnSpPr>
          <p:cNvPr id="15" name="Connecteur droit avec flèche 14"/>
          <p:cNvCxnSpPr>
            <a:stCxn id="7" idx="3"/>
            <a:endCxn id="12" idx="1"/>
          </p:cNvCxnSpPr>
          <p:nvPr/>
        </p:nvCxnSpPr>
        <p:spPr>
          <a:xfrm>
            <a:off x="6329650" y="3957603"/>
            <a:ext cx="1088834" cy="140228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629" y="1090033"/>
            <a:ext cx="3456479" cy="233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9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511121" y="292167"/>
            <a:ext cx="9144000" cy="1655762"/>
          </a:xfrm>
        </p:spPr>
        <p:txBody>
          <a:bodyPr>
            <a:normAutofit/>
          </a:bodyPr>
          <a:lstStyle/>
          <a:p>
            <a:r>
              <a:rPr lang="fr-FR" sz="6600" dirty="0" smtClean="0">
                <a:latin typeface="Austie Bost Chunky Description" panose="02000506000000020003" pitchFamily="2" charset="0"/>
              </a:rPr>
              <a:t>Les rituels</a:t>
            </a:r>
            <a:endParaRPr lang="fr-FR" sz="6600" dirty="0">
              <a:latin typeface="Austie Bost Chunky Description" panose="02000506000000020003" pitchFamily="2" charset="0"/>
            </a:endParaRPr>
          </a:p>
        </p:txBody>
      </p:sp>
      <p:sp>
        <p:nvSpPr>
          <p:cNvPr id="13" name="Nuage 12"/>
          <p:cNvSpPr/>
          <p:nvPr/>
        </p:nvSpPr>
        <p:spPr>
          <a:xfrm>
            <a:off x="565094" y="1490237"/>
            <a:ext cx="3813506" cy="2164397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216945" y="1833771"/>
            <a:ext cx="29084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Avant d’entrer en classe :</a:t>
            </a:r>
          </a:p>
          <a:p>
            <a:r>
              <a:rPr lang="fr-FR" b="1" dirty="0" smtClean="0"/>
              <a:t>Qui suis-je? </a:t>
            </a:r>
            <a:endParaRPr lang="fr-FR" b="1" dirty="0"/>
          </a:p>
          <a:p>
            <a:r>
              <a:rPr lang="fr-FR" b="1" dirty="0" smtClean="0"/>
              <a:t>Quoi-Quand?</a:t>
            </a:r>
          </a:p>
          <a:p>
            <a:r>
              <a:rPr lang="fr-FR" b="1" dirty="0" smtClean="0"/>
              <a:t>Œuvre?</a:t>
            </a:r>
          </a:p>
          <a:p>
            <a:r>
              <a:rPr lang="fr-FR" b="1" dirty="0" smtClean="0"/>
              <a:t>Mot de passe</a:t>
            </a:r>
            <a:endParaRPr lang="fr-FR" dirty="0"/>
          </a:p>
        </p:txBody>
      </p:sp>
      <p:sp>
        <p:nvSpPr>
          <p:cNvPr id="17" name="Nuage 16"/>
          <p:cNvSpPr/>
          <p:nvPr/>
        </p:nvSpPr>
        <p:spPr>
          <a:xfrm>
            <a:off x="4924362" y="1298971"/>
            <a:ext cx="3813506" cy="2164397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5508545" y="1832668"/>
            <a:ext cx="2908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Dictées 4 jours par semaine : 3 dictées d’entraînement et une dictée bilan (le mardi).</a:t>
            </a:r>
            <a:endParaRPr lang="fr-FR" dirty="0"/>
          </a:p>
        </p:txBody>
      </p:sp>
      <p:sp>
        <p:nvSpPr>
          <p:cNvPr id="19" name="Nuage 18"/>
          <p:cNvSpPr/>
          <p:nvPr/>
        </p:nvSpPr>
        <p:spPr>
          <a:xfrm>
            <a:off x="8185686" y="2699148"/>
            <a:ext cx="3813506" cy="2164397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8884956" y="3197809"/>
            <a:ext cx="2908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Jogging d’écriture 4 jours par semaine. Exercice visant à favoriser l’imagination et l’usage de l’écrit.</a:t>
            </a:r>
            <a:endParaRPr lang="fr-FR" dirty="0"/>
          </a:p>
        </p:txBody>
      </p:sp>
      <p:sp>
        <p:nvSpPr>
          <p:cNvPr id="21" name="Nuage 20"/>
          <p:cNvSpPr/>
          <p:nvPr/>
        </p:nvSpPr>
        <p:spPr>
          <a:xfrm>
            <a:off x="431838" y="4218174"/>
            <a:ext cx="3813506" cy="2164397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1017608" y="4977206"/>
            <a:ext cx="2908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Un jour, une œuvre. Rituel en histoire de l’art.</a:t>
            </a:r>
            <a:endParaRPr lang="fr-FR" dirty="0"/>
          </a:p>
        </p:txBody>
      </p:sp>
      <p:sp>
        <p:nvSpPr>
          <p:cNvPr id="23" name="Nuage 22"/>
          <p:cNvSpPr/>
          <p:nvPr/>
        </p:nvSpPr>
        <p:spPr>
          <a:xfrm>
            <a:off x="4781372" y="4432106"/>
            <a:ext cx="3813506" cy="2164397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508545" y="5083692"/>
            <a:ext cx="2908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Phrase du jour. Analyse grammaticale.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042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511121" y="292167"/>
            <a:ext cx="9144000" cy="1655762"/>
          </a:xfrm>
        </p:spPr>
        <p:txBody>
          <a:bodyPr>
            <a:normAutofit/>
          </a:bodyPr>
          <a:lstStyle/>
          <a:p>
            <a:r>
              <a:rPr lang="fr-FR" sz="6600" dirty="0" smtClean="0">
                <a:latin typeface="Austie Bost Chunky Description" panose="02000506000000020003" pitchFamily="2" charset="0"/>
              </a:rPr>
              <a:t>Le décloisonnement</a:t>
            </a:r>
            <a:endParaRPr lang="fr-FR" sz="6600" dirty="0">
              <a:latin typeface="Austie Bost Chunky Description" panose="02000506000000020003" pitchFamily="2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343" y="655515"/>
            <a:ext cx="6719619" cy="6626768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255582" y="2799685"/>
            <a:ext cx="40247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Les mardis et vendredis, les élèves se rendent dans la classe de CE2-CM1 pour y suivre des séances en sciences.</a:t>
            </a:r>
            <a:endParaRPr lang="fr-FR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429" y="1532585"/>
            <a:ext cx="3628487" cy="425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511121" y="292167"/>
            <a:ext cx="9144000" cy="1655762"/>
          </a:xfrm>
        </p:spPr>
        <p:txBody>
          <a:bodyPr>
            <a:normAutofit/>
          </a:bodyPr>
          <a:lstStyle/>
          <a:p>
            <a:r>
              <a:rPr lang="fr-FR" sz="6600" dirty="0" smtClean="0">
                <a:latin typeface="Austie Bost Chunky Description" panose="02000506000000020003" pitchFamily="2" charset="0"/>
              </a:rPr>
              <a:t>L’EPS</a:t>
            </a:r>
            <a:endParaRPr lang="fr-FR" sz="6600" dirty="0">
              <a:latin typeface="Austie Bost Chunky Description" panose="02000506000000020003" pitchFamily="2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343" y="655515"/>
            <a:ext cx="6719619" cy="6626768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255582" y="2799685"/>
            <a:ext cx="40247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Les séances d’EPS auront lieu les mardis (1 semaine sur 2), jeudis et vendredis.</a:t>
            </a:r>
          </a:p>
          <a:p>
            <a:pPr algn="ctr"/>
            <a:endParaRPr lang="fr-FR" sz="2800" b="1" dirty="0"/>
          </a:p>
          <a:p>
            <a:pPr algn="ctr"/>
            <a:r>
              <a:rPr lang="fr-FR" sz="2800" b="1" dirty="0" smtClean="0"/>
              <a:t>Prévoir une tenue adaptée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5927687" y="1626474"/>
            <a:ext cx="5785331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Initiation au tennis en période 1.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927687" y="2604134"/>
            <a:ext cx="5785331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Cycle « rollers » en période 3.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927687" y="3581794"/>
            <a:ext cx="578533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Cycle rugby?</a:t>
            </a:r>
            <a:endParaRPr lang="fr-FR" sz="28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782" y="3581794"/>
            <a:ext cx="2951537" cy="327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6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511121" y="292167"/>
            <a:ext cx="9144000" cy="1655762"/>
          </a:xfrm>
        </p:spPr>
        <p:txBody>
          <a:bodyPr>
            <a:normAutofit/>
          </a:bodyPr>
          <a:lstStyle/>
          <a:p>
            <a:r>
              <a:rPr lang="fr-FR" sz="6600" dirty="0" smtClean="0">
                <a:latin typeface="Austie Bost Chunky Description" panose="02000506000000020003" pitchFamily="2" charset="0"/>
              </a:rPr>
              <a:t>La bibliothèque</a:t>
            </a:r>
            <a:endParaRPr lang="fr-FR" sz="6600" dirty="0">
              <a:latin typeface="Austie Bost Chunky Description" panose="02000506000000020003" pitchFamily="2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060" y="609685"/>
            <a:ext cx="6719619" cy="6626768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7137491" y="2799684"/>
            <a:ext cx="40247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Une visite par mois les mercredis. </a:t>
            </a:r>
          </a:p>
          <a:p>
            <a:pPr algn="ctr"/>
            <a:endParaRPr lang="fr-FR" sz="2800" b="1" dirty="0"/>
          </a:p>
          <a:p>
            <a:pPr algn="ctr"/>
            <a:r>
              <a:rPr lang="fr-FR" sz="2800" b="1" dirty="0" smtClean="0"/>
              <a:t>Possibilité d’emprunter un livre.</a:t>
            </a:r>
            <a:endParaRPr lang="fr-FR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17" y="1675112"/>
            <a:ext cx="3877216" cy="40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6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511121" y="292167"/>
            <a:ext cx="9144000" cy="1655762"/>
          </a:xfrm>
        </p:spPr>
        <p:txBody>
          <a:bodyPr>
            <a:normAutofit/>
          </a:bodyPr>
          <a:lstStyle/>
          <a:p>
            <a:r>
              <a:rPr lang="fr-FR" sz="6600" dirty="0" smtClean="0">
                <a:latin typeface="Austie Bost Chunky Description" panose="02000506000000020003" pitchFamily="2" charset="0"/>
              </a:rPr>
              <a:t>Les APC</a:t>
            </a:r>
            <a:endParaRPr lang="fr-FR" sz="6600" dirty="0">
              <a:latin typeface="Austie Bost Chunky Description" panose="02000506000000020003" pitchFamily="2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071" y="733508"/>
            <a:ext cx="5916470" cy="583471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76786" y="2722411"/>
            <a:ext cx="40247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APC = activités pédagogiques complémentaires</a:t>
            </a:r>
            <a:endParaRPr lang="fr-FR" sz="2800" dirty="0"/>
          </a:p>
        </p:txBody>
      </p:sp>
      <p:sp>
        <p:nvSpPr>
          <p:cNvPr id="6" name="Nuage 5"/>
          <p:cNvSpPr/>
          <p:nvPr/>
        </p:nvSpPr>
        <p:spPr>
          <a:xfrm>
            <a:off x="5520838" y="1486469"/>
            <a:ext cx="3813506" cy="2164397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415213" y="1876169"/>
            <a:ext cx="40247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Aide personnalisée :</a:t>
            </a:r>
          </a:p>
          <a:p>
            <a:pPr algn="ctr"/>
            <a:r>
              <a:rPr lang="fr-FR" sz="2800" b="1" dirty="0" smtClean="0"/>
              <a:t>Vendredis de 11h30 à 12h15.</a:t>
            </a:r>
            <a:endParaRPr lang="fr-FR" sz="2800" dirty="0"/>
          </a:p>
        </p:txBody>
      </p:sp>
      <p:sp>
        <p:nvSpPr>
          <p:cNvPr id="8" name="Nuage 7"/>
          <p:cNvSpPr/>
          <p:nvPr/>
        </p:nvSpPr>
        <p:spPr>
          <a:xfrm>
            <a:off x="6587638" y="3713561"/>
            <a:ext cx="4835922" cy="2854664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134888" y="4232952"/>
            <a:ext cx="40247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Activités pédagogiques : vendredis de 13h30 à 15h00 et de 15h00 à 16h30.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81932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511121" y="292167"/>
            <a:ext cx="9144000" cy="1655762"/>
          </a:xfrm>
        </p:spPr>
        <p:txBody>
          <a:bodyPr>
            <a:normAutofit/>
          </a:bodyPr>
          <a:lstStyle/>
          <a:p>
            <a:r>
              <a:rPr lang="fr-FR" sz="6600" dirty="0" smtClean="0">
                <a:latin typeface="Austie Bost Chunky Description" panose="02000506000000020003" pitchFamily="2" charset="0"/>
              </a:rPr>
              <a:t>Ordre du jour</a:t>
            </a:r>
            <a:endParaRPr lang="fr-FR" sz="6600" dirty="0">
              <a:latin typeface="Austie Bost Chunky Description" panose="02000506000000020003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421" y="543038"/>
            <a:ext cx="6818357" cy="66267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2" y="543038"/>
            <a:ext cx="5086585" cy="662676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63641" y="2163651"/>
            <a:ext cx="455912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 I - L’ECOLE</a:t>
            </a:r>
          </a:p>
          <a:p>
            <a:endParaRPr lang="fr-FR" sz="2800" dirty="0"/>
          </a:p>
          <a:p>
            <a:r>
              <a:rPr lang="fr-FR" sz="2800" dirty="0" smtClean="0"/>
              <a:t>Horaires</a:t>
            </a:r>
          </a:p>
          <a:p>
            <a:r>
              <a:rPr lang="fr-FR" sz="2800" dirty="0" smtClean="0"/>
              <a:t>Numéros utiles</a:t>
            </a:r>
          </a:p>
          <a:p>
            <a:r>
              <a:rPr lang="fr-FR" sz="2800" dirty="0" smtClean="0"/>
              <a:t>Absences</a:t>
            </a:r>
            <a:r>
              <a:rPr lang="fr-FR" sz="2800" dirty="0"/>
              <a:t> </a:t>
            </a:r>
            <a:r>
              <a:rPr lang="fr-FR" sz="2800" dirty="0" smtClean="0"/>
              <a:t>et enfants malades</a:t>
            </a:r>
          </a:p>
          <a:p>
            <a:r>
              <a:rPr lang="fr-FR" sz="2800" dirty="0" smtClean="0"/>
              <a:t>Elections des parents d’élèves</a:t>
            </a:r>
          </a:p>
          <a:p>
            <a:r>
              <a:rPr lang="fr-FR" sz="2800" dirty="0" smtClean="0"/>
              <a:t>Projet d’école</a:t>
            </a:r>
          </a:p>
          <a:p>
            <a:endParaRPr lang="fr-FR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5283056" y="2113746"/>
            <a:ext cx="294439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II - LA CLASSE</a:t>
            </a:r>
          </a:p>
          <a:p>
            <a:endParaRPr lang="fr-FR" sz="2800" dirty="0"/>
          </a:p>
          <a:p>
            <a:r>
              <a:rPr lang="fr-FR" sz="2800" dirty="0" smtClean="0"/>
              <a:t>Effectif</a:t>
            </a:r>
          </a:p>
          <a:p>
            <a:r>
              <a:rPr lang="fr-FR" sz="2800" dirty="0" smtClean="0"/>
              <a:t>Emploi du temps</a:t>
            </a:r>
          </a:p>
          <a:p>
            <a:r>
              <a:rPr lang="fr-FR" sz="2800" dirty="0" smtClean="0"/>
              <a:t>Matériel utilisé</a:t>
            </a:r>
          </a:p>
          <a:p>
            <a:r>
              <a:rPr lang="fr-FR" sz="2800" dirty="0" smtClean="0"/>
              <a:t>Vie civique</a:t>
            </a:r>
          </a:p>
          <a:p>
            <a:r>
              <a:rPr lang="fr-FR" sz="2800" dirty="0" smtClean="0"/>
              <a:t>Devoirs et leçons</a:t>
            </a:r>
          </a:p>
          <a:p>
            <a:r>
              <a:rPr lang="fr-FR" sz="2800" dirty="0" smtClean="0"/>
              <a:t>Evaluation</a:t>
            </a:r>
          </a:p>
          <a:p>
            <a:endParaRPr lang="fr-FR" dirty="0" smtClean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784" y="874115"/>
            <a:ext cx="4820421" cy="499702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854797" y="2040228"/>
            <a:ext cx="294439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III - DIVERS</a:t>
            </a:r>
          </a:p>
          <a:p>
            <a:endParaRPr lang="fr-FR" sz="2800" dirty="0"/>
          </a:p>
          <a:p>
            <a:r>
              <a:rPr lang="fr-FR" sz="2800" dirty="0" smtClean="0"/>
              <a:t>Sou des écoles</a:t>
            </a:r>
          </a:p>
          <a:p>
            <a:r>
              <a:rPr lang="fr-FR" sz="2800" dirty="0" smtClean="0"/>
              <a:t>Questions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7973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511121" y="292167"/>
            <a:ext cx="9144000" cy="1655762"/>
          </a:xfrm>
        </p:spPr>
        <p:txBody>
          <a:bodyPr>
            <a:normAutofit/>
          </a:bodyPr>
          <a:lstStyle/>
          <a:p>
            <a:r>
              <a:rPr lang="fr-FR" sz="6600" dirty="0" smtClean="0">
                <a:latin typeface="Austie Bost Chunky Description" panose="02000506000000020003" pitchFamily="2" charset="0"/>
              </a:rPr>
              <a:t>Le matériel</a:t>
            </a:r>
            <a:endParaRPr lang="fr-FR" sz="6600" dirty="0">
              <a:latin typeface="Austie Bost Chunky Description" panose="02000506000000020003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667050" y="1408767"/>
            <a:ext cx="6156101" cy="22467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Cahier de liaison</a:t>
            </a:r>
          </a:p>
          <a:p>
            <a:pPr algn="ctr"/>
            <a:r>
              <a:rPr lang="fr-FR" sz="2000" b="1" dirty="0" smtClean="0"/>
              <a:t>Cahier du jour</a:t>
            </a:r>
          </a:p>
          <a:p>
            <a:pPr algn="ctr"/>
            <a:r>
              <a:rPr lang="fr-FR" sz="2000" b="1" dirty="0" smtClean="0"/>
              <a:t>Cahier de calcul et problèmes</a:t>
            </a:r>
          </a:p>
          <a:p>
            <a:pPr algn="ctr"/>
            <a:r>
              <a:rPr lang="fr-FR" sz="2000" b="1" dirty="0" smtClean="0"/>
              <a:t>English notebook</a:t>
            </a:r>
          </a:p>
          <a:p>
            <a:pPr algn="ctr"/>
            <a:r>
              <a:rPr lang="fr-FR" sz="2000" b="1" dirty="0" smtClean="0"/>
              <a:t>Cahier de parcours culturel</a:t>
            </a:r>
          </a:p>
          <a:p>
            <a:pPr algn="ctr"/>
            <a:r>
              <a:rPr lang="fr-FR" sz="2000" b="1" dirty="0" smtClean="0"/>
              <a:t>Cahier de brouillon</a:t>
            </a:r>
          </a:p>
          <a:p>
            <a:pPr algn="ctr"/>
            <a:r>
              <a:rPr lang="fr-FR" sz="2000" b="1" dirty="0" smtClean="0"/>
              <a:t>Cahier de texte ou agenda</a:t>
            </a: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40" y="471080"/>
            <a:ext cx="3810532" cy="38105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982" y="3880366"/>
            <a:ext cx="2857899" cy="285789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425344" y="4772136"/>
            <a:ext cx="6156101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Classeur de leçons</a:t>
            </a:r>
          </a:p>
          <a:p>
            <a:pPr algn="ctr"/>
            <a:r>
              <a:rPr lang="fr-FR" sz="2000" b="1" dirty="0" smtClean="0"/>
              <a:t>Classeur de lecteur et d’écrivain</a:t>
            </a:r>
          </a:p>
          <a:p>
            <a:pPr algn="ctr"/>
            <a:r>
              <a:rPr lang="fr-FR" sz="2000" b="1" dirty="0" smtClean="0"/>
              <a:t>Classeur d’histoire-géo et sciences</a:t>
            </a:r>
          </a:p>
        </p:txBody>
      </p:sp>
    </p:spTree>
    <p:extLst>
      <p:ext uri="{BB962C8B-B14F-4D97-AF65-F5344CB8AC3E}">
        <p14:creationId xmlns:p14="http://schemas.microsoft.com/office/powerpoint/2010/main" val="31929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511121" y="292167"/>
            <a:ext cx="9144000" cy="1655762"/>
          </a:xfrm>
        </p:spPr>
        <p:txBody>
          <a:bodyPr>
            <a:normAutofit/>
          </a:bodyPr>
          <a:lstStyle/>
          <a:p>
            <a:r>
              <a:rPr lang="fr-FR" sz="6600" dirty="0" smtClean="0">
                <a:latin typeface="Austie Bost Chunky Description" panose="02000506000000020003" pitchFamily="2" charset="0"/>
              </a:rPr>
              <a:t>Vie civique</a:t>
            </a:r>
            <a:endParaRPr lang="fr-FR" sz="6600" dirty="0">
              <a:latin typeface="Austie Bost Chunky Description" panose="02000506000000020003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232380" y="1611706"/>
            <a:ext cx="4220714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Système de couleurs. Chaque journée, les élèves débutent dans le bleu.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45" y="1312035"/>
            <a:ext cx="3990975" cy="2971800"/>
          </a:xfrm>
          <a:prstGeom prst="rect">
            <a:avLst/>
          </a:prstGeom>
        </p:spPr>
      </p:pic>
      <p:cxnSp>
        <p:nvCxnSpPr>
          <p:cNvPr id="9" name="Connecteur droit avec flèche 8"/>
          <p:cNvCxnSpPr>
            <a:stCxn id="8" idx="1"/>
          </p:cNvCxnSpPr>
          <p:nvPr/>
        </p:nvCxnSpPr>
        <p:spPr>
          <a:xfrm flipH="1">
            <a:off x="1511121" y="1965649"/>
            <a:ext cx="3721259" cy="98361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8144" y="2834419"/>
            <a:ext cx="2595764" cy="3687316"/>
          </a:xfrm>
          <a:prstGeom prst="rect">
            <a:avLst/>
          </a:prstGeom>
        </p:spPr>
      </p:pic>
      <p:cxnSp>
        <p:nvCxnSpPr>
          <p:cNvPr id="13" name="Connecteur droit avec flèche 12"/>
          <p:cNvCxnSpPr/>
          <p:nvPr/>
        </p:nvCxnSpPr>
        <p:spPr>
          <a:xfrm flipV="1">
            <a:off x="4227828" y="4726915"/>
            <a:ext cx="1747969" cy="38153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08045" y="4678077"/>
            <a:ext cx="3990975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Fiche de réflexion en cas de manquement sérieux au règlement.</a:t>
            </a:r>
            <a:endParaRPr lang="fr-FR" sz="20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286" y="4504777"/>
            <a:ext cx="1762371" cy="1762371"/>
          </a:xfrm>
          <a:prstGeom prst="rect">
            <a:avLst/>
          </a:prstGeom>
        </p:spPr>
      </p:pic>
      <p:cxnSp>
        <p:nvCxnSpPr>
          <p:cNvPr id="18" name="Connecteur droit avec flèche 17"/>
          <p:cNvCxnSpPr/>
          <p:nvPr/>
        </p:nvCxnSpPr>
        <p:spPr>
          <a:xfrm flipH="1">
            <a:off x="9415191" y="3639131"/>
            <a:ext cx="280389" cy="108778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8174108" y="2522826"/>
            <a:ext cx="3779097" cy="163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Loto du comportement pour les élèves étant restés dans le bleu.</a:t>
            </a:r>
          </a:p>
          <a:p>
            <a:pPr algn="ctr"/>
            <a:r>
              <a:rPr lang="fr-FR" sz="2000" b="1" dirty="0" smtClean="0"/>
              <a:t>Obtention de </a:t>
            </a:r>
            <a:r>
              <a:rPr lang="fr-FR" sz="2000" b="1" dirty="0" err="1" smtClean="0"/>
              <a:t>gallions</a:t>
            </a:r>
            <a:r>
              <a:rPr lang="fr-FR" sz="2000" b="1" dirty="0" smtClean="0"/>
              <a:t> ou </a:t>
            </a:r>
            <a:r>
              <a:rPr lang="fr-FR" sz="2000" b="1" dirty="0" err="1" smtClean="0"/>
              <a:t>mornilles</a:t>
            </a:r>
            <a:r>
              <a:rPr lang="fr-FR" sz="2000" b="1" dirty="0" smtClean="0"/>
              <a:t> permettant l’achat de privilèges</a:t>
            </a:r>
          </a:p>
        </p:txBody>
      </p:sp>
    </p:spTree>
    <p:extLst>
      <p:ext uri="{BB962C8B-B14F-4D97-AF65-F5344CB8AC3E}">
        <p14:creationId xmlns:p14="http://schemas.microsoft.com/office/powerpoint/2010/main" val="126658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511121" y="292167"/>
            <a:ext cx="9144000" cy="1655762"/>
          </a:xfrm>
        </p:spPr>
        <p:txBody>
          <a:bodyPr>
            <a:normAutofit/>
          </a:bodyPr>
          <a:lstStyle/>
          <a:p>
            <a:r>
              <a:rPr lang="fr-FR" sz="6600" dirty="0" smtClean="0">
                <a:latin typeface="Austie Bost Chunky Description" panose="02000506000000020003" pitchFamily="2" charset="0"/>
              </a:rPr>
              <a:t>Les devoirs</a:t>
            </a:r>
            <a:endParaRPr lang="fr-FR" sz="6600" dirty="0">
              <a:latin typeface="Austie Bost Chunky Description" panose="02000506000000020003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75" y="1120048"/>
            <a:ext cx="5847987" cy="4117317"/>
          </a:xfrm>
          <a:prstGeom prst="rect">
            <a:avLst/>
          </a:prstGeom>
        </p:spPr>
      </p:pic>
      <p:cxnSp>
        <p:nvCxnSpPr>
          <p:cNvPr id="15" name="Connecteur droit avec flèche 14"/>
          <p:cNvCxnSpPr/>
          <p:nvPr/>
        </p:nvCxnSpPr>
        <p:spPr>
          <a:xfrm flipH="1">
            <a:off x="2000151" y="1399746"/>
            <a:ext cx="5097215" cy="113193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6620295" y="1281997"/>
            <a:ext cx="3808589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Leçon sous forme de texte.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 flipH="1">
            <a:off x="5319590" y="2050069"/>
            <a:ext cx="1509774" cy="38463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6620296" y="1886416"/>
            <a:ext cx="3990975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Leçon sous forme de carte mentale.</a:t>
            </a:r>
            <a:endParaRPr lang="fr-FR" sz="2000" dirty="0"/>
          </a:p>
        </p:txBody>
      </p:sp>
      <p:cxnSp>
        <p:nvCxnSpPr>
          <p:cNvPr id="21" name="Connecteur droit avec flèche 20"/>
          <p:cNvCxnSpPr/>
          <p:nvPr/>
        </p:nvCxnSpPr>
        <p:spPr>
          <a:xfrm flipH="1">
            <a:off x="5240906" y="2811374"/>
            <a:ext cx="1379390" cy="17053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6620295" y="2511628"/>
            <a:ext cx="399097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Exercices oraux pour vérifier la compréhension.</a:t>
            </a:r>
            <a:endParaRPr lang="fr-FR" sz="2000" dirty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903" y="3851043"/>
            <a:ext cx="3518061" cy="2522474"/>
          </a:xfrm>
          <a:prstGeom prst="rect">
            <a:avLst/>
          </a:prstGeom>
        </p:spPr>
      </p:pic>
      <p:cxnSp>
        <p:nvCxnSpPr>
          <p:cNvPr id="30" name="Connecteur droit avec flèche 29"/>
          <p:cNvCxnSpPr/>
          <p:nvPr/>
        </p:nvCxnSpPr>
        <p:spPr>
          <a:xfrm flipV="1">
            <a:off x="6567482" y="5237365"/>
            <a:ext cx="1520450" cy="73843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2838389" y="5819568"/>
            <a:ext cx="3990975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Exercices écrits.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08121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32" y="1120048"/>
            <a:ext cx="7230305" cy="4997417"/>
          </a:xfrm>
          <a:prstGeom prst="rect">
            <a:avLst/>
          </a:prstGeom>
        </p:spPr>
      </p:pic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511121" y="292167"/>
            <a:ext cx="9144000" cy="1655762"/>
          </a:xfrm>
        </p:spPr>
        <p:txBody>
          <a:bodyPr>
            <a:normAutofit/>
          </a:bodyPr>
          <a:lstStyle/>
          <a:p>
            <a:r>
              <a:rPr lang="fr-FR" sz="6600" dirty="0" smtClean="0">
                <a:latin typeface="Austie Bost Chunky Description" panose="02000506000000020003" pitchFamily="2" charset="0"/>
              </a:rPr>
              <a:t>Les devoirs</a:t>
            </a:r>
            <a:endParaRPr lang="fr-FR" sz="6600" dirty="0">
              <a:latin typeface="Austie Bost Chunky Description" panose="02000506000000020003" pitchFamily="2" charset="0"/>
            </a:endParaRPr>
          </a:p>
        </p:txBody>
      </p:sp>
      <p:cxnSp>
        <p:nvCxnSpPr>
          <p:cNvPr id="15" name="Connecteur droit avec flèche 14"/>
          <p:cNvCxnSpPr>
            <a:stCxn id="16" idx="1"/>
          </p:cNvCxnSpPr>
          <p:nvPr/>
        </p:nvCxnSpPr>
        <p:spPr>
          <a:xfrm flipH="1">
            <a:off x="2000153" y="1399746"/>
            <a:ext cx="6132120" cy="113193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8132273" y="1199691"/>
            <a:ext cx="371843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Leçon sous forme de texte.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 flipH="1">
            <a:off x="6477885" y="2327955"/>
            <a:ext cx="1654388" cy="36867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8132273" y="1853995"/>
            <a:ext cx="3718437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Leçon sous forme de carte mentale.</a:t>
            </a:r>
            <a:endParaRPr lang="fr-FR" sz="2000" dirty="0"/>
          </a:p>
        </p:txBody>
      </p:sp>
      <p:cxnSp>
        <p:nvCxnSpPr>
          <p:cNvPr id="21" name="Connecteur droit avec flèche 20"/>
          <p:cNvCxnSpPr/>
          <p:nvPr/>
        </p:nvCxnSpPr>
        <p:spPr>
          <a:xfrm flipH="1">
            <a:off x="6829364" y="3105621"/>
            <a:ext cx="1379390" cy="17053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8132273" y="2970868"/>
            <a:ext cx="3809629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Exercice écrit</a:t>
            </a:r>
            <a:endParaRPr lang="fr-FR" sz="2000" dirty="0"/>
          </a:p>
        </p:txBody>
      </p:sp>
      <p:cxnSp>
        <p:nvCxnSpPr>
          <p:cNvPr id="30" name="Connecteur droit avec flèche 29"/>
          <p:cNvCxnSpPr/>
          <p:nvPr/>
        </p:nvCxnSpPr>
        <p:spPr>
          <a:xfrm flipH="1">
            <a:off x="2601532" y="5070863"/>
            <a:ext cx="5434886" cy="14911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7758119" y="4820265"/>
            <a:ext cx="3990975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Contenu multimédia (vidéos)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16630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511121" y="292167"/>
            <a:ext cx="9144000" cy="1655762"/>
          </a:xfrm>
        </p:spPr>
        <p:txBody>
          <a:bodyPr>
            <a:normAutofit/>
          </a:bodyPr>
          <a:lstStyle/>
          <a:p>
            <a:r>
              <a:rPr lang="fr-FR" sz="6600" dirty="0" smtClean="0">
                <a:latin typeface="Austie Bost Chunky Description" panose="02000506000000020003" pitchFamily="2" charset="0"/>
              </a:rPr>
              <a:t>Les évaluations</a:t>
            </a:r>
            <a:endParaRPr lang="fr-FR" sz="6600" dirty="0">
              <a:latin typeface="Austie Bost Chunky Description" panose="02000506000000020003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103260" y="1748072"/>
            <a:ext cx="3809629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A = compétence acquise.</a:t>
            </a:r>
          </a:p>
          <a:p>
            <a:pPr algn="ctr"/>
            <a:r>
              <a:rPr lang="fr-FR" sz="2000" b="1" dirty="0" smtClean="0"/>
              <a:t>Réussite supérieure à 66%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103260" y="2812520"/>
            <a:ext cx="3809629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AR = compétence à renforcer.</a:t>
            </a:r>
          </a:p>
          <a:p>
            <a:pPr algn="ctr"/>
            <a:r>
              <a:rPr lang="fr-FR" sz="2000" b="1" dirty="0" smtClean="0"/>
              <a:t>Réussite comprise entre 50% et 65%</a:t>
            </a:r>
            <a:endParaRPr lang="fr-FR" sz="2000" dirty="0"/>
          </a:p>
        </p:txBody>
      </p:sp>
      <p:sp>
        <p:nvSpPr>
          <p:cNvPr id="24" name="ZoneTexte 23"/>
          <p:cNvSpPr txBox="1"/>
          <p:nvPr/>
        </p:nvSpPr>
        <p:spPr>
          <a:xfrm>
            <a:off x="1103260" y="4177085"/>
            <a:ext cx="3809629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ECA = compétence en cours d’acquisition.</a:t>
            </a:r>
          </a:p>
          <a:p>
            <a:pPr algn="ctr"/>
            <a:r>
              <a:rPr lang="fr-FR" sz="2000" b="1" dirty="0" smtClean="0"/>
              <a:t>Réussite entre 33% et 49%</a:t>
            </a:r>
            <a:endParaRPr lang="fr-FR" sz="2000" dirty="0"/>
          </a:p>
        </p:txBody>
      </p:sp>
      <p:sp>
        <p:nvSpPr>
          <p:cNvPr id="33" name="ZoneTexte 32"/>
          <p:cNvSpPr txBox="1"/>
          <p:nvPr/>
        </p:nvSpPr>
        <p:spPr>
          <a:xfrm>
            <a:off x="1103260" y="5541650"/>
            <a:ext cx="3809629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NA = compétence non acquise.</a:t>
            </a:r>
          </a:p>
          <a:p>
            <a:pPr algn="ctr"/>
            <a:r>
              <a:rPr lang="fr-FR" sz="2000" b="1" dirty="0" smtClean="0"/>
              <a:t>Réussite comprise entre 0% et 32%</a:t>
            </a: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073" y="1184806"/>
            <a:ext cx="4271090" cy="427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511121" y="292167"/>
            <a:ext cx="9144000" cy="1655762"/>
          </a:xfrm>
        </p:spPr>
        <p:txBody>
          <a:bodyPr>
            <a:normAutofit/>
          </a:bodyPr>
          <a:lstStyle/>
          <a:p>
            <a:r>
              <a:rPr lang="fr-FR" sz="6600" dirty="0" smtClean="0">
                <a:latin typeface="Austie Bost Chunky Description" panose="02000506000000020003" pitchFamily="2" charset="0"/>
              </a:rPr>
              <a:t>Horaires</a:t>
            </a:r>
            <a:endParaRPr lang="fr-FR" sz="6600" dirty="0">
              <a:latin typeface="Austie Bost Chunky Description" panose="02000506000000020003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736708" y="1740944"/>
            <a:ext cx="5409125" cy="33239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Les horaires de classe sont les suivants</a:t>
            </a:r>
          </a:p>
          <a:p>
            <a:endParaRPr lang="fr-FR" sz="3200" dirty="0"/>
          </a:p>
          <a:p>
            <a:r>
              <a:rPr lang="fr-FR" sz="3200" dirty="0" smtClean="0"/>
              <a:t>Matins : 8h30 à 11h30</a:t>
            </a:r>
          </a:p>
          <a:p>
            <a:endParaRPr lang="fr-FR" sz="3200" dirty="0" smtClean="0"/>
          </a:p>
          <a:p>
            <a:r>
              <a:rPr lang="fr-FR" sz="3200" dirty="0" smtClean="0"/>
              <a:t>Après-midis : 13h30 à 16h30</a:t>
            </a:r>
          </a:p>
          <a:p>
            <a:endParaRPr lang="fr-FR" dirty="0" smtClean="0"/>
          </a:p>
        </p:txBody>
      </p:sp>
      <p:pic>
        <p:nvPicPr>
          <p:cNvPr id="1026" name="Picture 2" descr="horlogefantaisi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75" y="1224173"/>
            <a:ext cx="3244448" cy="417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427615" y="5537915"/>
            <a:ext cx="602731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L’accueil des élèves se fait 10 minutes avant la classe soit à partir de 8h20 les matins et 13h20 les après-midis.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63210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511121" y="292167"/>
            <a:ext cx="9144000" cy="1655762"/>
          </a:xfrm>
        </p:spPr>
        <p:txBody>
          <a:bodyPr>
            <a:normAutofit/>
          </a:bodyPr>
          <a:lstStyle/>
          <a:p>
            <a:r>
              <a:rPr lang="fr-FR" sz="6600" dirty="0" smtClean="0">
                <a:latin typeface="Austie Bost Chunky Description" panose="02000506000000020003" pitchFamily="2" charset="0"/>
              </a:rPr>
              <a:t>Numéros utiles</a:t>
            </a:r>
            <a:endParaRPr lang="fr-FR" sz="6600" dirty="0">
              <a:latin typeface="Austie Bost Chunky Description" panose="02000506000000020003" pitchFamily="2" charset="0"/>
            </a:endParaRPr>
          </a:p>
        </p:txBody>
      </p:sp>
      <p:pic>
        <p:nvPicPr>
          <p:cNvPr id="2050" name="Picture 2" descr="http://3.bp.blogspot.com/-JhLGeoyb82U/T9ecWbcIqqI/AAAAAAAAAKM/PWx5ErGui6A/s1600/telephone01biscou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6" y="1432938"/>
            <a:ext cx="4428142" cy="442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02" y="591121"/>
            <a:ext cx="8076194" cy="662676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694039" y="2591448"/>
            <a:ext cx="45591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Tél. école : </a:t>
            </a:r>
            <a:r>
              <a:rPr lang="fr-FR" sz="2800" b="1" dirty="0" smtClean="0"/>
              <a:t>09</a:t>
            </a:r>
          </a:p>
          <a:p>
            <a:pPr algn="ctr"/>
            <a:endParaRPr lang="fr-FR" sz="2800" dirty="0" smtClean="0"/>
          </a:p>
          <a:p>
            <a:pPr algn="ctr"/>
            <a:r>
              <a:rPr lang="fr-FR" sz="2800" dirty="0" smtClean="0"/>
              <a:t>Tél. garderie et cantine :       </a:t>
            </a:r>
            <a:r>
              <a:rPr lang="fr-FR" sz="2800" dirty="0" smtClean="0"/>
              <a:t>04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 smtClean="0"/>
              <a:t>Tél. TAP (Mme </a:t>
            </a:r>
            <a:r>
              <a:rPr lang="fr-FR" sz="2800" dirty="0" smtClean="0"/>
              <a:t>xxx) </a:t>
            </a:r>
            <a:r>
              <a:rPr lang="fr-FR" sz="2800" dirty="0" smtClean="0"/>
              <a:t>:</a:t>
            </a:r>
          </a:p>
          <a:p>
            <a:pPr algn="ctr"/>
            <a:r>
              <a:rPr lang="fr-FR" sz="2800" smtClean="0"/>
              <a:t>06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68478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511121" y="292167"/>
            <a:ext cx="9144000" cy="1655762"/>
          </a:xfrm>
        </p:spPr>
        <p:txBody>
          <a:bodyPr>
            <a:normAutofit/>
          </a:bodyPr>
          <a:lstStyle/>
          <a:p>
            <a:r>
              <a:rPr lang="fr-FR" sz="6600" dirty="0" smtClean="0">
                <a:latin typeface="Austie Bost Chunky Description" panose="02000506000000020003" pitchFamily="2" charset="0"/>
              </a:rPr>
              <a:t>Absences et maladies</a:t>
            </a:r>
            <a:endParaRPr lang="fr-FR" sz="6600" dirty="0">
              <a:latin typeface="Austie Bost Chunky Description" panose="02000506000000020003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2134" y="1459048"/>
            <a:ext cx="5151229" cy="31393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Les enfants malades ne sont pas acceptés à l’école.</a:t>
            </a:r>
          </a:p>
          <a:p>
            <a:pPr algn="ctr"/>
            <a:endParaRPr lang="fr-FR" b="1" dirty="0" smtClean="0"/>
          </a:p>
          <a:p>
            <a:pPr algn="ctr"/>
            <a:r>
              <a:rPr lang="fr-FR" b="1" dirty="0" smtClean="0"/>
              <a:t>Les enseignants n’ont pas le droit d’administrer de traitement aux enfants. </a:t>
            </a:r>
          </a:p>
          <a:p>
            <a:pPr algn="ctr"/>
            <a:endParaRPr lang="fr-FR" b="1" dirty="0" smtClean="0"/>
          </a:p>
          <a:p>
            <a:pPr algn="ctr"/>
            <a:r>
              <a:rPr lang="fr-FR" b="1" dirty="0" smtClean="0"/>
              <a:t>En cas de maladie chronique, un projet d’accueil individualisé (PAI) doit être mis en place en concertation avec les enseignants et la médecine scolaire.</a:t>
            </a:r>
          </a:p>
          <a:p>
            <a:pPr algn="ctr"/>
            <a:endParaRPr lang="fr-FR" b="1" dirty="0"/>
          </a:p>
          <a:p>
            <a:pPr algn="ctr"/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5576551" y="2551283"/>
            <a:ext cx="5673461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En cas d’absence, merci de prévenir l’école par téléphone (possibilité de laisser un message). Au retour de l’élève compléter un billet d’absence.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298" y="4223791"/>
            <a:ext cx="4410075" cy="24098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916" y="0"/>
            <a:ext cx="2158067" cy="2877421"/>
          </a:xfrm>
          <a:prstGeom prst="rect">
            <a:avLst/>
          </a:prstGeom>
        </p:spPr>
      </p:pic>
      <p:cxnSp>
        <p:nvCxnSpPr>
          <p:cNvPr id="6" name="Connecteur droit avec flèche 5"/>
          <p:cNvCxnSpPr>
            <a:stCxn id="10" idx="2"/>
          </p:cNvCxnSpPr>
          <p:nvPr/>
        </p:nvCxnSpPr>
        <p:spPr>
          <a:xfrm flipH="1">
            <a:off x="8413281" y="3474613"/>
            <a:ext cx="1" cy="74917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21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511121" y="292167"/>
            <a:ext cx="9144000" cy="1655762"/>
          </a:xfrm>
        </p:spPr>
        <p:txBody>
          <a:bodyPr>
            <a:normAutofit/>
          </a:bodyPr>
          <a:lstStyle/>
          <a:p>
            <a:r>
              <a:rPr lang="fr-FR" sz="6600" dirty="0" smtClean="0">
                <a:latin typeface="Austie Bost Chunky Description" panose="02000506000000020003" pitchFamily="2" charset="0"/>
              </a:rPr>
              <a:t>Parents d’élèves</a:t>
            </a:r>
            <a:endParaRPr lang="fr-FR" sz="6600" dirty="0">
              <a:latin typeface="Austie Bost Chunky Description" panose="02000506000000020003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02" y="591121"/>
            <a:ext cx="6719619" cy="662676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151767" y="2642621"/>
            <a:ext cx="428708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Les élections des représentants des parents d’élèves auront lieu le vendredi 10 octobre de 8h00 à 11h45.</a:t>
            </a:r>
            <a:endParaRPr lang="fr-FR" sz="2800" dirty="0" smtClean="0"/>
          </a:p>
          <a:p>
            <a:endParaRPr lang="fr-FR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68" y="922253"/>
            <a:ext cx="3417593" cy="366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8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511121" y="292167"/>
            <a:ext cx="9144000" cy="1655762"/>
          </a:xfrm>
        </p:spPr>
        <p:txBody>
          <a:bodyPr>
            <a:normAutofit/>
          </a:bodyPr>
          <a:lstStyle/>
          <a:p>
            <a:r>
              <a:rPr lang="fr-FR" sz="6600" dirty="0" smtClean="0">
                <a:latin typeface="Austie Bost Chunky Description" panose="02000506000000020003" pitchFamily="2" charset="0"/>
              </a:rPr>
              <a:t>Projet d ’école</a:t>
            </a:r>
            <a:endParaRPr lang="fr-FR" sz="6600" dirty="0">
              <a:latin typeface="Austie Bost Chunky Description" panose="02000506000000020003" pitchFamily="2" charset="0"/>
            </a:endParaRPr>
          </a:p>
        </p:txBody>
      </p:sp>
      <p:pic>
        <p:nvPicPr>
          <p:cNvPr id="3074" name="Picture 2" descr="http://www.sauvagnon.fr/wp-content/uploads/enfants-ecole-389x26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845" y="92200"/>
            <a:ext cx="3331335" cy="223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avec flèche 8"/>
          <p:cNvCxnSpPr>
            <a:stCxn id="8" idx="3"/>
          </p:cNvCxnSpPr>
          <p:nvPr/>
        </p:nvCxnSpPr>
        <p:spPr>
          <a:xfrm>
            <a:off x="4673672" y="2855870"/>
            <a:ext cx="1868796" cy="19642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2060620" y="3713508"/>
            <a:ext cx="307965" cy="107743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Nuage 13"/>
          <p:cNvSpPr/>
          <p:nvPr/>
        </p:nvSpPr>
        <p:spPr>
          <a:xfrm>
            <a:off x="6347708" y="2327364"/>
            <a:ext cx="3813506" cy="2164397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6986680" y="2809397"/>
            <a:ext cx="2908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Améliorer les compétences des élèves en lecture </a:t>
            </a:r>
            <a:r>
              <a:rPr lang="fr-FR" dirty="0" smtClean="0"/>
              <a:t>: déchiffrage, fluence, compréhension.</a:t>
            </a:r>
            <a:endParaRPr lang="fr-FR" dirty="0"/>
          </a:p>
        </p:txBody>
      </p:sp>
      <p:sp>
        <p:nvSpPr>
          <p:cNvPr id="17" name="Nuage 16"/>
          <p:cNvSpPr/>
          <p:nvPr/>
        </p:nvSpPr>
        <p:spPr>
          <a:xfrm>
            <a:off x="4673672" y="4620148"/>
            <a:ext cx="3813506" cy="1684226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5524140" y="4979137"/>
            <a:ext cx="2730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Utiliser la </a:t>
            </a:r>
            <a:r>
              <a:rPr lang="fr-FR" b="1" dirty="0" smtClean="0"/>
              <a:t>trace écrite </a:t>
            </a:r>
            <a:r>
              <a:rPr lang="fr-FR" dirty="0" smtClean="0"/>
              <a:t>comme moyen de différenciation.</a:t>
            </a:r>
            <a:endParaRPr lang="fr-FR" dirty="0"/>
          </a:p>
        </p:txBody>
      </p:sp>
      <p:sp>
        <p:nvSpPr>
          <p:cNvPr id="20" name="Nuage 19"/>
          <p:cNvSpPr/>
          <p:nvPr/>
        </p:nvSpPr>
        <p:spPr>
          <a:xfrm>
            <a:off x="434932" y="4693604"/>
            <a:ext cx="3499102" cy="1462497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3733746" y="3676780"/>
            <a:ext cx="1874324" cy="111416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003425" y="5074403"/>
            <a:ext cx="273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Proposer un </a:t>
            </a:r>
            <a:r>
              <a:rPr lang="fr-FR" b="1" dirty="0" smtClean="0"/>
              <a:t>parcours culturel </a:t>
            </a:r>
            <a:r>
              <a:rPr lang="fr-FR" dirty="0" smtClean="0"/>
              <a:t>riche à l’élève.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86584" y="1947929"/>
            <a:ext cx="4287088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Le projet d’école est renouvelé cette année. Il s’orientera autour de 3 axes.</a:t>
            </a:r>
          </a:p>
        </p:txBody>
      </p:sp>
    </p:spTree>
    <p:extLst>
      <p:ext uri="{BB962C8B-B14F-4D97-AF65-F5344CB8AC3E}">
        <p14:creationId xmlns:p14="http://schemas.microsoft.com/office/powerpoint/2010/main" val="68067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511121" y="292167"/>
            <a:ext cx="9144000" cy="1655762"/>
          </a:xfrm>
        </p:spPr>
        <p:txBody>
          <a:bodyPr>
            <a:normAutofit/>
          </a:bodyPr>
          <a:lstStyle/>
          <a:p>
            <a:r>
              <a:rPr lang="fr-FR" sz="6600" dirty="0" smtClean="0">
                <a:latin typeface="Austie Bost Chunky Description" panose="02000506000000020003" pitchFamily="2" charset="0"/>
              </a:rPr>
              <a:t>Effectif</a:t>
            </a:r>
            <a:endParaRPr lang="fr-FR" sz="6600" dirty="0">
              <a:latin typeface="Austie Bost Chunky Description" panose="02000506000000020003" pitchFamily="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48088" y="588688"/>
            <a:ext cx="4270066" cy="6040765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553791" y="952622"/>
            <a:ext cx="2756079" cy="1674667"/>
          </a:xfrm>
          <a:prstGeom prst="wedgeRoundRectCallout">
            <a:avLst>
              <a:gd name="adj1" fmla="val 70756"/>
              <a:gd name="adj2" fmla="val 74805"/>
              <a:gd name="adj3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59854" y="1262130"/>
            <a:ext cx="2302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/>
              <a:t>21 Filles</a:t>
            </a:r>
            <a:endParaRPr lang="fr-FR" sz="4800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8650309" y="840294"/>
            <a:ext cx="2756079" cy="1674667"/>
          </a:xfrm>
          <a:prstGeom prst="wedgeRoundRectCallout">
            <a:avLst>
              <a:gd name="adj1" fmla="val -66627"/>
              <a:gd name="adj2" fmla="val 64807"/>
              <a:gd name="adj3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695384" y="1189531"/>
            <a:ext cx="2735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/>
              <a:t>6 Garçons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243564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511121" y="292167"/>
            <a:ext cx="9144000" cy="1655762"/>
          </a:xfrm>
        </p:spPr>
        <p:txBody>
          <a:bodyPr>
            <a:normAutofit/>
          </a:bodyPr>
          <a:lstStyle/>
          <a:p>
            <a:r>
              <a:rPr lang="fr-FR" sz="6600" dirty="0" smtClean="0">
                <a:latin typeface="Austie Bost Chunky Description" panose="02000506000000020003" pitchFamily="2" charset="0"/>
              </a:rPr>
              <a:t>Emploi du temps</a:t>
            </a:r>
            <a:endParaRPr lang="fr-FR" sz="6600" dirty="0">
              <a:latin typeface="Austie Bost Chunky Description" panose="02000506000000020003" pitchFamily="2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5586">
            <a:off x="6918296" y="3637568"/>
            <a:ext cx="4516054" cy="2226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ZoneTexte 10"/>
          <p:cNvSpPr txBox="1"/>
          <p:nvPr/>
        </p:nvSpPr>
        <p:spPr>
          <a:xfrm>
            <a:off x="332134" y="1459048"/>
            <a:ext cx="5901241" cy="38164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Volume horaire programme de 2008 :</a:t>
            </a:r>
          </a:p>
          <a:p>
            <a:pPr algn="ctr"/>
            <a:r>
              <a:rPr lang="fr-FR" sz="2800" dirty="0" smtClean="0"/>
              <a:t>Français : 8h</a:t>
            </a:r>
          </a:p>
          <a:p>
            <a:pPr algn="ctr"/>
            <a:r>
              <a:rPr lang="fr-FR" sz="2800" dirty="0" smtClean="0"/>
              <a:t>Mathématiques : 5h</a:t>
            </a:r>
          </a:p>
          <a:p>
            <a:pPr algn="ctr"/>
            <a:r>
              <a:rPr lang="fr-FR" sz="2800" dirty="0" smtClean="0"/>
              <a:t>EPS : 3h</a:t>
            </a:r>
          </a:p>
          <a:p>
            <a:pPr algn="ctr"/>
            <a:r>
              <a:rPr lang="fr-FR" sz="2800" dirty="0" smtClean="0"/>
              <a:t>Sciences : 2h</a:t>
            </a:r>
          </a:p>
          <a:p>
            <a:pPr algn="ctr"/>
            <a:r>
              <a:rPr lang="fr-FR" sz="2800" dirty="0" smtClean="0"/>
              <a:t>LV : 1h30</a:t>
            </a:r>
          </a:p>
          <a:p>
            <a:pPr algn="ctr"/>
            <a:r>
              <a:rPr lang="fr-FR" sz="2800" dirty="0" smtClean="0"/>
              <a:t>Histoire-Géographie… : 2h</a:t>
            </a:r>
          </a:p>
          <a:p>
            <a:pPr algn="ctr"/>
            <a:r>
              <a:rPr lang="fr-FR" sz="2800" dirty="0" smtClean="0"/>
              <a:t>Pratique artistique : 2h</a:t>
            </a:r>
          </a:p>
          <a:p>
            <a:pPr algn="ctr"/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6518539" y="1947929"/>
            <a:ext cx="5315569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Les temps de récréation (2h par semaine) ne sont pas décomptés de ces horaires.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56562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901</Words>
  <Application>Microsoft Office PowerPoint</Application>
  <PresentationFormat>Grand écran</PresentationFormat>
  <Paragraphs>159</Paragraphs>
  <Slides>24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24</vt:i4>
      </vt:variant>
    </vt:vector>
  </HeadingPairs>
  <TitlesOfParts>
    <vt:vector size="35" baseType="lpstr">
      <vt:lpstr>Arial</vt:lpstr>
      <vt:lpstr>Austie Bost Chunky Description</vt:lpstr>
      <vt:lpstr>Bradley Hand ITC TT-Bold</vt:lpstr>
      <vt:lpstr>Calibri</vt:lpstr>
      <vt:lpstr>Calibri Light</vt:lpstr>
      <vt:lpstr>Cambria</vt:lpstr>
      <vt:lpstr>Fontastique</vt:lpstr>
      <vt:lpstr>Rage Italic</vt:lpstr>
      <vt:lpstr>Trebuchet MS</vt:lpstr>
      <vt:lpstr>Thème Office</vt:lpstr>
      <vt:lpstr>Sketchbook</vt:lpstr>
      <vt:lpstr>Réunion de rentrée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de rentrée</dc:title>
  <dc:creator>Monhard mallory</dc:creator>
  <cp:lastModifiedBy>Monhard mallory</cp:lastModifiedBy>
  <cp:revision>19</cp:revision>
  <dcterms:created xsi:type="dcterms:W3CDTF">2014-09-09T16:27:48Z</dcterms:created>
  <dcterms:modified xsi:type="dcterms:W3CDTF">2014-09-11T18:54:38Z</dcterms:modified>
</cp:coreProperties>
</file>