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 id="262" r:id="rId8"/>
    <p:sldId id="263" r:id="rId9"/>
    <p:sldId id="266" r:id="rId10"/>
    <p:sldId id="264" r:id="rId11"/>
    <p:sldId id="265" r:id="rId12"/>
    <p:sldId id="267" r:id="rId1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CA"/>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CA"/>
          </a:p>
        </p:txBody>
      </p:sp>
      <p:sp>
        <p:nvSpPr>
          <p:cNvPr id="4" name="Espace réservé de la date 3"/>
          <p:cNvSpPr>
            <a:spLocks noGrp="1"/>
          </p:cNvSpPr>
          <p:nvPr>
            <p:ph type="dt" sz="half" idx="10"/>
          </p:nvPr>
        </p:nvSpPr>
        <p:spPr/>
        <p:txBody>
          <a:bodyPr/>
          <a:lstStyle/>
          <a:p>
            <a:fld id="{31C7CE53-E894-49C4-9C4A-DD239A1D107D}" type="datetimeFigureOut">
              <a:rPr lang="fr-CA" smtClean="0"/>
              <a:pPr/>
              <a:t>2013-03-05</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AA88685F-A751-48B6-9CFB-9EE65686E79D}" type="slidenum">
              <a:rPr lang="fr-CA" smtClean="0"/>
              <a:pPr/>
              <a:t>‹N°›</a:t>
            </a:fld>
            <a:endParaRPr lang="fr-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31C7CE53-E894-49C4-9C4A-DD239A1D107D}" type="datetimeFigureOut">
              <a:rPr lang="fr-CA" smtClean="0"/>
              <a:pPr/>
              <a:t>2013-03-05</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AA88685F-A751-48B6-9CFB-9EE65686E79D}" type="slidenum">
              <a:rPr lang="fr-CA" smtClean="0"/>
              <a:pPr/>
              <a:t>‹N°›</a:t>
            </a:fld>
            <a:endParaRPr lang="fr-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CA"/>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31C7CE53-E894-49C4-9C4A-DD239A1D107D}" type="datetimeFigureOut">
              <a:rPr lang="fr-CA" smtClean="0"/>
              <a:pPr/>
              <a:t>2013-03-05</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AA88685F-A751-48B6-9CFB-9EE65686E79D}" type="slidenum">
              <a:rPr lang="fr-CA" smtClean="0"/>
              <a:pPr/>
              <a:t>‹N°›</a:t>
            </a:fld>
            <a:endParaRPr lang="fr-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10"/>
          </p:nvPr>
        </p:nvSpPr>
        <p:spPr/>
        <p:txBody>
          <a:bodyPr/>
          <a:lstStyle/>
          <a:p>
            <a:fld id="{31C7CE53-E894-49C4-9C4A-DD239A1D107D}" type="datetimeFigureOut">
              <a:rPr lang="fr-CA" smtClean="0"/>
              <a:pPr/>
              <a:t>2013-03-05</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AA88685F-A751-48B6-9CFB-9EE65686E79D}" type="slidenum">
              <a:rPr lang="fr-CA" smtClean="0"/>
              <a:pPr/>
              <a:t>‹N°›</a:t>
            </a:fld>
            <a:endParaRPr lang="fr-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CA"/>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31C7CE53-E894-49C4-9C4A-DD239A1D107D}" type="datetimeFigureOut">
              <a:rPr lang="fr-CA" smtClean="0"/>
              <a:pPr/>
              <a:t>2013-03-05</a:t>
            </a:fld>
            <a:endParaRPr lang="fr-CA"/>
          </a:p>
        </p:txBody>
      </p:sp>
      <p:sp>
        <p:nvSpPr>
          <p:cNvPr id="5" name="Espace réservé du pied de page 4"/>
          <p:cNvSpPr>
            <a:spLocks noGrp="1"/>
          </p:cNvSpPr>
          <p:nvPr>
            <p:ph type="ftr" sz="quarter" idx="11"/>
          </p:nvPr>
        </p:nvSpPr>
        <p:spPr/>
        <p:txBody>
          <a:bodyPr/>
          <a:lstStyle/>
          <a:p>
            <a:endParaRPr lang="fr-CA"/>
          </a:p>
        </p:txBody>
      </p:sp>
      <p:sp>
        <p:nvSpPr>
          <p:cNvPr id="6" name="Espace réservé du numéro de diapositive 5"/>
          <p:cNvSpPr>
            <a:spLocks noGrp="1"/>
          </p:cNvSpPr>
          <p:nvPr>
            <p:ph type="sldNum" sz="quarter" idx="12"/>
          </p:nvPr>
        </p:nvSpPr>
        <p:spPr/>
        <p:txBody>
          <a:bodyPr/>
          <a:lstStyle/>
          <a:p>
            <a:fld id="{AA88685F-A751-48B6-9CFB-9EE65686E79D}" type="slidenum">
              <a:rPr lang="fr-CA" smtClean="0"/>
              <a:pPr/>
              <a:t>‹N°›</a:t>
            </a:fld>
            <a:endParaRPr lang="fr-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e la date 4"/>
          <p:cNvSpPr>
            <a:spLocks noGrp="1"/>
          </p:cNvSpPr>
          <p:nvPr>
            <p:ph type="dt" sz="half" idx="10"/>
          </p:nvPr>
        </p:nvSpPr>
        <p:spPr/>
        <p:txBody>
          <a:bodyPr/>
          <a:lstStyle/>
          <a:p>
            <a:fld id="{31C7CE53-E894-49C4-9C4A-DD239A1D107D}" type="datetimeFigureOut">
              <a:rPr lang="fr-CA" smtClean="0"/>
              <a:pPr/>
              <a:t>2013-03-05</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AA88685F-A751-48B6-9CFB-9EE65686E79D}" type="slidenum">
              <a:rPr lang="fr-CA" smtClean="0"/>
              <a:pPr/>
              <a:t>‹N°›</a:t>
            </a:fld>
            <a:endParaRPr lang="fr-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CA"/>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7" name="Espace réservé de la date 6"/>
          <p:cNvSpPr>
            <a:spLocks noGrp="1"/>
          </p:cNvSpPr>
          <p:nvPr>
            <p:ph type="dt" sz="half" idx="10"/>
          </p:nvPr>
        </p:nvSpPr>
        <p:spPr/>
        <p:txBody>
          <a:bodyPr/>
          <a:lstStyle/>
          <a:p>
            <a:fld id="{31C7CE53-E894-49C4-9C4A-DD239A1D107D}" type="datetimeFigureOut">
              <a:rPr lang="fr-CA" smtClean="0"/>
              <a:pPr/>
              <a:t>2013-03-05</a:t>
            </a:fld>
            <a:endParaRPr lang="fr-CA"/>
          </a:p>
        </p:txBody>
      </p:sp>
      <p:sp>
        <p:nvSpPr>
          <p:cNvPr id="8" name="Espace réservé du pied de page 7"/>
          <p:cNvSpPr>
            <a:spLocks noGrp="1"/>
          </p:cNvSpPr>
          <p:nvPr>
            <p:ph type="ftr" sz="quarter" idx="11"/>
          </p:nvPr>
        </p:nvSpPr>
        <p:spPr/>
        <p:txBody>
          <a:bodyPr/>
          <a:lstStyle/>
          <a:p>
            <a:endParaRPr lang="fr-CA"/>
          </a:p>
        </p:txBody>
      </p:sp>
      <p:sp>
        <p:nvSpPr>
          <p:cNvPr id="9" name="Espace réservé du numéro de diapositive 8"/>
          <p:cNvSpPr>
            <a:spLocks noGrp="1"/>
          </p:cNvSpPr>
          <p:nvPr>
            <p:ph type="sldNum" sz="quarter" idx="12"/>
          </p:nvPr>
        </p:nvSpPr>
        <p:spPr/>
        <p:txBody>
          <a:bodyPr/>
          <a:lstStyle/>
          <a:p>
            <a:fld id="{AA88685F-A751-48B6-9CFB-9EE65686E79D}" type="slidenum">
              <a:rPr lang="fr-CA" smtClean="0"/>
              <a:pPr/>
              <a:t>‹N°›</a:t>
            </a:fld>
            <a:endParaRPr lang="fr-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CA"/>
          </a:p>
        </p:txBody>
      </p:sp>
      <p:sp>
        <p:nvSpPr>
          <p:cNvPr id="3" name="Espace réservé de la date 2"/>
          <p:cNvSpPr>
            <a:spLocks noGrp="1"/>
          </p:cNvSpPr>
          <p:nvPr>
            <p:ph type="dt" sz="half" idx="10"/>
          </p:nvPr>
        </p:nvSpPr>
        <p:spPr/>
        <p:txBody>
          <a:bodyPr/>
          <a:lstStyle/>
          <a:p>
            <a:fld id="{31C7CE53-E894-49C4-9C4A-DD239A1D107D}" type="datetimeFigureOut">
              <a:rPr lang="fr-CA" smtClean="0"/>
              <a:pPr/>
              <a:t>2013-03-05</a:t>
            </a:fld>
            <a:endParaRPr lang="fr-CA"/>
          </a:p>
        </p:txBody>
      </p:sp>
      <p:sp>
        <p:nvSpPr>
          <p:cNvPr id="4" name="Espace réservé du pied de page 3"/>
          <p:cNvSpPr>
            <a:spLocks noGrp="1"/>
          </p:cNvSpPr>
          <p:nvPr>
            <p:ph type="ftr" sz="quarter" idx="11"/>
          </p:nvPr>
        </p:nvSpPr>
        <p:spPr/>
        <p:txBody>
          <a:bodyPr/>
          <a:lstStyle/>
          <a:p>
            <a:endParaRPr lang="fr-CA"/>
          </a:p>
        </p:txBody>
      </p:sp>
      <p:sp>
        <p:nvSpPr>
          <p:cNvPr id="5" name="Espace réservé du numéro de diapositive 4"/>
          <p:cNvSpPr>
            <a:spLocks noGrp="1"/>
          </p:cNvSpPr>
          <p:nvPr>
            <p:ph type="sldNum" sz="quarter" idx="12"/>
          </p:nvPr>
        </p:nvSpPr>
        <p:spPr/>
        <p:txBody>
          <a:bodyPr/>
          <a:lstStyle/>
          <a:p>
            <a:fld id="{AA88685F-A751-48B6-9CFB-9EE65686E79D}" type="slidenum">
              <a:rPr lang="fr-CA" smtClean="0"/>
              <a:pPr/>
              <a:t>‹N°›</a:t>
            </a:fld>
            <a:endParaRPr lang="fr-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1C7CE53-E894-49C4-9C4A-DD239A1D107D}" type="datetimeFigureOut">
              <a:rPr lang="fr-CA" smtClean="0"/>
              <a:pPr/>
              <a:t>2013-03-05</a:t>
            </a:fld>
            <a:endParaRPr lang="fr-CA"/>
          </a:p>
        </p:txBody>
      </p:sp>
      <p:sp>
        <p:nvSpPr>
          <p:cNvPr id="3" name="Espace réservé du pied de page 2"/>
          <p:cNvSpPr>
            <a:spLocks noGrp="1"/>
          </p:cNvSpPr>
          <p:nvPr>
            <p:ph type="ftr" sz="quarter" idx="11"/>
          </p:nvPr>
        </p:nvSpPr>
        <p:spPr/>
        <p:txBody>
          <a:bodyPr/>
          <a:lstStyle/>
          <a:p>
            <a:endParaRPr lang="fr-CA"/>
          </a:p>
        </p:txBody>
      </p:sp>
      <p:sp>
        <p:nvSpPr>
          <p:cNvPr id="4" name="Espace réservé du numéro de diapositive 3"/>
          <p:cNvSpPr>
            <a:spLocks noGrp="1"/>
          </p:cNvSpPr>
          <p:nvPr>
            <p:ph type="sldNum" sz="quarter" idx="12"/>
          </p:nvPr>
        </p:nvSpPr>
        <p:spPr/>
        <p:txBody>
          <a:bodyPr/>
          <a:lstStyle/>
          <a:p>
            <a:fld id="{AA88685F-A751-48B6-9CFB-9EE65686E79D}" type="slidenum">
              <a:rPr lang="fr-CA" smtClean="0"/>
              <a:pPr/>
              <a:t>‹N°›</a:t>
            </a:fld>
            <a:endParaRPr lang="fr-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CA"/>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1C7CE53-E894-49C4-9C4A-DD239A1D107D}" type="datetimeFigureOut">
              <a:rPr lang="fr-CA" smtClean="0"/>
              <a:pPr/>
              <a:t>2013-03-05</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AA88685F-A751-48B6-9CFB-9EE65686E79D}" type="slidenum">
              <a:rPr lang="fr-CA" smtClean="0"/>
              <a:pPr/>
              <a:t>‹N°›</a:t>
            </a:fld>
            <a:endParaRPr lang="fr-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CA"/>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CA"/>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1C7CE53-E894-49C4-9C4A-DD239A1D107D}" type="datetimeFigureOut">
              <a:rPr lang="fr-CA" smtClean="0"/>
              <a:pPr/>
              <a:t>2013-03-05</a:t>
            </a:fld>
            <a:endParaRPr lang="fr-CA"/>
          </a:p>
        </p:txBody>
      </p:sp>
      <p:sp>
        <p:nvSpPr>
          <p:cNvPr id="6" name="Espace réservé du pied de page 5"/>
          <p:cNvSpPr>
            <a:spLocks noGrp="1"/>
          </p:cNvSpPr>
          <p:nvPr>
            <p:ph type="ftr" sz="quarter" idx="11"/>
          </p:nvPr>
        </p:nvSpPr>
        <p:spPr/>
        <p:txBody>
          <a:bodyPr/>
          <a:lstStyle/>
          <a:p>
            <a:endParaRPr lang="fr-CA"/>
          </a:p>
        </p:txBody>
      </p:sp>
      <p:sp>
        <p:nvSpPr>
          <p:cNvPr id="7" name="Espace réservé du numéro de diapositive 6"/>
          <p:cNvSpPr>
            <a:spLocks noGrp="1"/>
          </p:cNvSpPr>
          <p:nvPr>
            <p:ph type="sldNum" sz="quarter" idx="12"/>
          </p:nvPr>
        </p:nvSpPr>
        <p:spPr/>
        <p:txBody>
          <a:bodyPr/>
          <a:lstStyle/>
          <a:p>
            <a:fld id="{AA88685F-A751-48B6-9CFB-9EE65686E79D}" type="slidenum">
              <a:rPr lang="fr-CA" smtClean="0"/>
              <a:pPr/>
              <a:t>‹N°›</a:t>
            </a:fld>
            <a:endParaRPr lang="fr-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CA"/>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CA"/>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C7CE53-E894-49C4-9C4A-DD239A1D107D}" type="datetimeFigureOut">
              <a:rPr lang="fr-CA" smtClean="0"/>
              <a:pPr/>
              <a:t>2013-03-05</a:t>
            </a:fld>
            <a:endParaRPr lang="fr-CA"/>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CA"/>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88685F-A751-48B6-9CFB-9EE65686E79D}" type="slidenum">
              <a:rPr lang="fr-CA" smtClean="0"/>
              <a:pPr/>
              <a:t>‹N°›</a:t>
            </a:fld>
            <a:endParaRPr lang="fr-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3568" y="1"/>
            <a:ext cx="7772400" cy="836711"/>
          </a:xfrm>
        </p:spPr>
        <p:txBody>
          <a:bodyPr/>
          <a:lstStyle/>
          <a:p>
            <a:r>
              <a:rPr lang="fr-CA" b="1" dirty="0" smtClean="0">
                <a:solidFill>
                  <a:srgbClr val="FF0000"/>
                </a:solidFill>
              </a:rPr>
              <a:t>Athènes</a:t>
            </a:r>
            <a:endParaRPr lang="fr-CA" b="1" dirty="0">
              <a:solidFill>
                <a:srgbClr val="FF0000"/>
              </a:solidFill>
            </a:endParaRPr>
          </a:p>
        </p:txBody>
      </p:sp>
      <p:sp>
        <p:nvSpPr>
          <p:cNvPr id="4" name="ZoneTexte 3"/>
          <p:cNvSpPr txBox="1"/>
          <p:nvPr/>
        </p:nvSpPr>
        <p:spPr>
          <a:xfrm>
            <a:off x="1475656" y="836712"/>
            <a:ext cx="6768752" cy="430887"/>
          </a:xfrm>
          <a:prstGeom prst="rect">
            <a:avLst/>
          </a:prstGeom>
          <a:noFill/>
        </p:spPr>
        <p:txBody>
          <a:bodyPr wrap="square" rtlCol="0">
            <a:spAutoFit/>
          </a:bodyPr>
          <a:lstStyle/>
          <a:p>
            <a:pPr algn="ctr"/>
            <a:r>
              <a:rPr lang="fr-CA" sz="2200" b="1" dirty="0" smtClean="0">
                <a:solidFill>
                  <a:srgbClr val="7030A0"/>
                </a:solidFill>
              </a:rPr>
              <a:t>Première partie: Le territoire et le militaire</a:t>
            </a:r>
            <a:endParaRPr lang="fr-CA" sz="2200" b="1" dirty="0">
              <a:solidFill>
                <a:srgbClr val="7030A0"/>
              </a:solidFill>
            </a:endParaRPr>
          </a:p>
        </p:txBody>
      </p:sp>
      <p:pic>
        <p:nvPicPr>
          <p:cNvPr id="3076" name="Picture 4" descr="http://www.memo.fr/Media/Grece_antique.gif"/>
          <p:cNvPicPr>
            <a:picLocks noChangeAspect="1" noChangeArrowheads="1"/>
          </p:cNvPicPr>
          <p:nvPr/>
        </p:nvPicPr>
        <p:blipFill>
          <a:blip r:embed="rId2" cstate="print"/>
          <a:srcRect/>
          <a:stretch>
            <a:fillRect/>
          </a:stretch>
        </p:blipFill>
        <p:spPr bwMode="auto">
          <a:xfrm>
            <a:off x="1763688" y="1340768"/>
            <a:ext cx="5792352" cy="496855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908720"/>
          </a:xfrm>
        </p:spPr>
        <p:txBody>
          <a:bodyPr/>
          <a:lstStyle/>
          <a:p>
            <a:r>
              <a:rPr lang="fr-CA" b="1" dirty="0" smtClean="0">
                <a:solidFill>
                  <a:srgbClr val="FF0000"/>
                </a:solidFill>
              </a:rPr>
              <a:t>Le militaire athénien</a:t>
            </a:r>
            <a:endParaRPr lang="fr-CA" b="1" dirty="0">
              <a:solidFill>
                <a:srgbClr val="FF0000"/>
              </a:solidFill>
            </a:endParaRPr>
          </a:p>
        </p:txBody>
      </p:sp>
      <p:sp>
        <p:nvSpPr>
          <p:cNvPr id="3" name="Espace réservé du contenu 2"/>
          <p:cNvSpPr>
            <a:spLocks noGrp="1"/>
          </p:cNvSpPr>
          <p:nvPr>
            <p:ph idx="1"/>
          </p:nvPr>
        </p:nvSpPr>
        <p:spPr>
          <a:xfrm>
            <a:off x="0" y="4525144"/>
            <a:ext cx="9144000" cy="2332856"/>
          </a:xfrm>
        </p:spPr>
        <p:txBody>
          <a:bodyPr>
            <a:normAutofit/>
          </a:bodyPr>
          <a:lstStyle/>
          <a:p>
            <a:pPr algn="just"/>
            <a:r>
              <a:rPr lang="fr-CA" sz="2700" dirty="0" smtClean="0"/>
              <a:t>Athènes possède une flotte avec plus de 200 navires. </a:t>
            </a:r>
          </a:p>
          <a:p>
            <a:pPr algn="just"/>
            <a:r>
              <a:rPr lang="fr-CA" sz="2700" dirty="0" smtClean="0"/>
              <a:t>Les généraux sont très inventifs et des excellents stratèges.</a:t>
            </a:r>
          </a:p>
          <a:p>
            <a:pPr algn="just"/>
            <a:r>
              <a:rPr lang="fr-CA" sz="2700" dirty="0" smtClean="0"/>
              <a:t>Pour repousser les Perses entre -490 et -448, les Athéniens s’allient temporairement avec d’autres cités-États grecques – même avec Spartes.</a:t>
            </a:r>
            <a:endParaRPr lang="fr-CA" sz="2700" dirty="0"/>
          </a:p>
        </p:txBody>
      </p:sp>
      <p:pic>
        <p:nvPicPr>
          <p:cNvPr id="20482" name="Picture 2" descr="http://voyagesenduo.com/italie/images/rome/rome_antique_image185.jpg"/>
          <p:cNvPicPr>
            <a:picLocks noChangeAspect="1" noChangeArrowheads="1"/>
          </p:cNvPicPr>
          <p:nvPr/>
        </p:nvPicPr>
        <p:blipFill>
          <a:blip r:embed="rId2" cstate="print"/>
          <a:srcRect/>
          <a:stretch>
            <a:fillRect/>
          </a:stretch>
        </p:blipFill>
        <p:spPr bwMode="auto">
          <a:xfrm>
            <a:off x="1619672" y="692696"/>
            <a:ext cx="5760640" cy="3816424"/>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403648"/>
          </a:xfrm>
        </p:spPr>
        <p:txBody>
          <a:bodyPr>
            <a:noAutofit/>
          </a:bodyPr>
          <a:lstStyle/>
          <a:p>
            <a:r>
              <a:rPr lang="fr-CA" b="1" dirty="0" smtClean="0">
                <a:solidFill>
                  <a:srgbClr val="FF0000"/>
                </a:solidFill>
              </a:rPr>
              <a:t>La puissance économique et politique d’Athènes</a:t>
            </a:r>
            <a:endParaRPr lang="fr-CA" b="1" dirty="0">
              <a:solidFill>
                <a:srgbClr val="FF0000"/>
              </a:solidFill>
            </a:endParaRPr>
          </a:p>
        </p:txBody>
      </p:sp>
      <p:sp>
        <p:nvSpPr>
          <p:cNvPr id="3" name="Espace réservé du contenu 2"/>
          <p:cNvSpPr>
            <a:spLocks noGrp="1"/>
          </p:cNvSpPr>
          <p:nvPr>
            <p:ph idx="1"/>
          </p:nvPr>
        </p:nvSpPr>
        <p:spPr>
          <a:xfrm>
            <a:off x="0" y="2004864"/>
            <a:ext cx="9144000" cy="4853136"/>
          </a:xfrm>
        </p:spPr>
        <p:txBody>
          <a:bodyPr>
            <a:normAutofit fontScale="85000" lnSpcReduction="20000"/>
          </a:bodyPr>
          <a:lstStyle/>
          <a:p>
            <a:pPr algn="just"/>
            <a:r>
              <a:rPr lang="fr-CA" dirty="0" smtClean="0"/>
              <a:t>Athènes utilise les voies maritimes pour les échanges commerciaux.</a:t>
            </a:r>
          </a:p>
          <a:p>
            <a:pPr algn="just"/>
            <a:r>
              <a:rPr lang="fr-CA" dirty="0" smtClean="0"/>
              <a:t>L’économie athénienne repose sur l’agriculture et le commerce de la production agricole.</a:t>
            </a:r>
          </a:p>
          <a:p>
            <a:pPr algn="just"/>
            <a:r>
              <a:rPr lang="fr-CA" dirty="0" smtClean="0"/>
              <a:t>On produit des céréales, des olives et des raisons.</a:t>
            </a:r>
          </a:p>
          <a:p>
            <a:pPr algn="just"/>
            <a:r>
              <a:rPr lang="fr-CA" dirty="0" smtClean="0"/>
              <a:t>Les Athéniens exportent de l’huile, du vin et des produits artisanaux.</a:t>
            </a:r>
          </a:p>
          <a:p>
            <a:pPr algn="just"/>
            <a:r>
              <a:rPr lang="fr-CA" dirty="0" smtClean="0"/>
              <a:t>Ils importent du blé, du bois et du fer.</a:t>
            </a:r>
          </a:p>
          <a:p>
            <a:pPr algn="just"/>
            <a:r>
              <a:rPr lang="fr-CA" dirty="0" smtClean="0"/>
              <a:t>En -478, 140 cités-États grecques forment une alliance, la ligue de Délos, contre les Perses. Chaque membre verse de l’argent dans un trésor commun qui aide à équiper une flotte de guerre. Vu que les navires athéniens sont les plus forts, Athènes prend le contrôle de la ligue de Délos. </a:t>
            </a:r>
            <a:endParaRPr lang="fr-C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http://www.voyagesphotosmanu.com/Complet/images/confederation_sparte.gif"/>
          <p:cNvPicPr>
            <a:picLocks noChangeAspect="1" noChangeArrowheads="1"/>
          </p:cNvPicPr>
          <p:nvPr/>
        </p:nvPicPr>
        <p:blipFill>
          <a:blip r:embed="rId2" cstate="print"/>
          <a:srcRect/>
          <a:stretch>
            <a:fillRect/>
          </a:stretch>
        </p:blipFill>
        <p:spPr bwMode="auto">
          <a:xfrm>
            <a:off x="0" y="692696"/>
            <a:ext cx="9159751" cy="6165304"/>
          </a:xfrm>
          <a:prstGeom prst="rect">
            <a:avLst/>
          </a:prstGeom>
          <a:noFill/>
        </p:spPr>
      </p:pic>
      <p:sp>
        <p:nvSpPr>
          <p:cNvPr id="5" name="ZoneTexte 4"/>
          <p:cNvSpPr txBox="1"/>
          <p:nvPr/>
        </p:nvSpPr>
        <p:spPr>
          <a:xfrm>
            <a:off x="539552" y="0"/>
            <a:ext cx="7848872" cy="769441"/>
          </a:xfrm>
          <a:prstGeom prst="rect">
            <a:avLst/>
          </a:prstGeom>
          <a:noFill/>
        </p:spPr>
        <p:txBody>
          <a:bodyPr wrap="square" rtlCol="0">
            <a:spAutoFit/>
          </a:bodyPr>
          <a:lstStyle/>
          <a:p>
            <a:pPr algn="ctr"/>
            <a:r>
              <a:rPr lang="fr-CA" sz="4400" b="1" dirty="0" smtClean="0">
                <a:solidFill>
                  <a:srgbClr val="FF0000"/>
                </a:solidFill>
              </a:rPr>
              <a:t>La ligue de Délos</a:t>
            </a:r>
            <a:endParaRPr lang="fr-CA" sz="4400" b="1"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836712"/>
          </a:xfrm>
        </p:spPr>
        <p:txBody>
          <a:bodyPr/>
          <a:lstStyle/>
          <a:p>
            <a:r>
              <a:rPr lang="fr-CA" b="1" dirty="0" smtClean="0">
                <a:solidFill>
                  <a:srgbClr val="FF0000"/>
                </a:solidFill>
              </a:rPr>
              <a:t>Les conflits</a:t>
            </a:r>
            <a:endParaRPr lang="fr-CA" b="1" dirty="0">
              <a:solidFill>
                <a:srgbClr val="FF0000"/>
              </a:solidFill>
            </a:endParaRPr>
          </a:p>
        </p:txBody>
      </p:sp>
      <p:sp>
        <p:nvSpPr>
          <p:cNvPr id="3" name="Espace réservé du contenu 2"/>
          <p:cNvSpPr>
            <a:spLocks noGrp="1"/>
          </p:cNvSpPr>
          <p:nvPr>
            <p:ph idx="1"/>
          </p:nvPr>
        </p:nvSpPr>
        <p:spPr>
          <a:xfrm>
            <a:off x="0" y="5073824"/>
            <a:ext cx="9144000" cy="1784176"/>
          </a:xfrm>
        </p:spPr>
        <p:txBody>
          <a:bodyPr>
            <a:normAutofit/>
          </a:bodyPr>
          <a:lstStyle/>
          <a:p>
            <a:pPr algn="just"/>
            <a:r>
              <a:rPr lang="fr-CA" sz="2700" dirty="0" smtClean="0"/>
              <a:t>Athènes se </a:t>
            </a:r>
            <a:r>
              <a:rPr lang="fr-CA" sz="2700" dirty="0" smtClean="0"/>
              <a:t>trouve </a:t>
            </a:r>
            <a:r>
              <a:rPr lang="fr-CA" sz="2700" dirty="0" smtClean="0"/>
              <a:t>au cœur des conflits tout autour de la mer Méditerranée. Sa volonté </a:t>
            </a:r>
            <a:r>
              <a:rPr lang="fr-CA" sz="2700" dirty="0" smtClean="0"/>
              <a:t>d’expansion menace les voisins et sa nouvelle forme d’État – la démocratie – inquiète les chefs des autres territoires.</a:t>
            </a:r>
            <a:endParaRPr lang="fr-CA" sz="2700" dirty="0"/>
          </a:p>
        </p:txBody>
      </p:sp>
      <p:pic>
        <p:nvPicPr>
          <p:cNvPr id="2050" name="Picture 2" descr="http://hoplite.hautetfort.com/media/02/00/563574675.jpg"/>
          <p:cNvPicPr>
            <a:picLocks noChangeAspect="1" noChangeArrowheads="1"/>
          </p:cNvPicPr>
          <p:nvPr/>
        </p:nvPicPr>
        <p:blipFill>
          <a:blip r:embed="rId2" cstate="print"/>
          <a:srcRect/>
          <a:stretch>
            <a:fillRect/>
          </a:stretch>
        </p:blipFill>
        <p:spPr bwMode="auto">
          <a:xfrm>
            <a:off x="1" y="692696"/>
            <a:ext cx="3131839" cy="4419871"/>
          </a:xfrm>
          <a:prstGeom prst="rect">
            <a:avLst/>
          </a:prstGeom>
          <a:noFill/>
        </p:spPr>
      </p:pic>
      <p:pic>
        <p:nvPicPr>
          <p:cNvPr id="2052" name="Picture 4" descr="http://t2.gstatic.com/images?q=tbn:ANd9GcSpgTEvXG91iTq2_Y81VFh2X7UgGwpBQ8J1y-e_ApwZ45hllwhMjg"/>
          <p:cNvPicPr>
            <a:picLocks noChangeAspect="1" noChangeArrowheads="1"/>
          </p:cNvPicPr>
          <p:nvPr/>
        </p:nvPicPr>
        <p:blipFill>
          <a:blip r:embed="rId3" cstate="print"/>
          <a:srcRect/>
          <a:stretch>
            <a:fillRect/>
          </a:stretch>
        </p:blipFill>
        <p:spPr bwMode="auto">
          <a:xfrm>
            <a:off x="3131840" y="692696"/>
            <a:ext cx="6012159" cy="439248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rot="20482236">
            <a:off x="-1437697" y="393030"/>
            <a:ext cx="8229600" cy="1143000"/>
          </a:xfrm>
        </p:spPr>
        <p:txBody>
          <a:bodyPr/>
          <a:lstStyle/>
          <a:p>
            <a:r>
              <a:rPr lang="fr-CA" b="1" dirty="0" smtClean="0">
                <a:solidFill>
                  <a:srgbClr val="FF0000"/>
                </a:solidFill>
              </a:rPr>
              <a:t>La république de Sparte</a:t>
            </a:r>
            <a:endParaRPr lang="fr-CA" b="1" dirty="0">
              <a:solidFill>
                <a:srgbClr val="FF0000"/>
              </a:solidFill>
            </a:endParaRPr>
          </a:p>
        </p:txBody>
      </p:sp>
      <p:sp>
        <p:nvSpPr>
          <p:cNvPr id="3" name="Espace réservé du contenu 2"/>
          <p:cNvSpPr>
            <a:spLocks noGrp="1"/>
          </p:cNvSpPr>
          <p:nvPr>
            <p:ph idx="1"/>
          </p:nvPr>
        </p:nvSpPr>
        <p:spPr>
          <a:xfrm>
            <a:off x="0" y="2033464"/>
            <a:ext cx="9144000" cy="4824536"/>
          </a:xfrm>
        </p:spPr>
        <p:txBody>
          <a:bodyPr>
            <a:normAutofit fontScale="85000" lnSpcReduction="10000"/>
          </a:bodyPr>
          <a:lstStyle/>
          <a:p>
            <a:pPr algn="just"/>
            <a:r>
              <a:rPr lang="fr-CA" dirty="0" smtClean="0"/>
              <a:t>La république de Sparte est fréquemment en conflit avec les Athéniens. Sa fondation a lieu au neuvième siècle avant Jésus Christ. La république gagne la guerre de Péloponnèse entre -431 et -404 contre Athènes.</a:t>
            </a:r>
          </a:p>
          <a:p>
            <a:pPr algn="just"/>
            <a:r>
              <a:rPr lang="fr-CA" dirty="0" smtClean="0"/>
              <a:t>Spartes est une république et le pouvoir y est partagé. La constitution privilégie deux rois et un gouvernement élu.</a:t>
            </a:r>
          </a:p>
          <a:p>
            <a:pPr algn="just"/>
            <a:r>
              <a:rPr lang="fr-CA" dirty="0" smtClean="0"/>
              <a:t>La république est un état militaire. L’entraînement des soldats est important. Même les femmes suivent des activités physiques. Elles peuvent posséder des biens et des terres.</a:t>
            </a:r>
          </a:p>
          <a:p>
            <a:pPr algn="just"/>
            <a:r>
              <a:rPr lang="fr-CA" dirty="0" smtClean="0"/>
              <a:t>Le régime est dur et n’autorise pratiquement aucun métier en dehors de l’agriculture, du militaire et de la politique. Le chant, la danse et la musique sont interdits au fil du temps.</a:t>
            </a:r>
          </a:p>
          <a:p>
            <a:pPr algn="just"/>
            <a:endParaRPr lang="fr-CA" dirty="0"/>
          </a:p>
        </p:txBody>
      </p:sp>
      <p:pic>
        <p:nvPicPr>
          <p:cNvPr id="1026" name="Picture 2" descr="http://images.madmoizelle.com/images_contenu/actu/2007-03/2007-03-11_leonidas.jpg"/>
          <p:cNvPicPr>
            <a:picLocks noChangeAspect="1" noChangeArrowheads="1"/>
          </p:cNvPicPr>
          <p:nvPr/>
        </p:nvPicPr>
        <p:blipFill>
          <a:blip r:embed="rId2" cstate="print"/>
          <a:srcRect/>
          <a:stretch>
            <a:fillRect/>
          </a:stretch>
        </p:blipFill>
        <p:spPr bwMode="auto">
          <a:xfrm>
            <a:off x="5364088" y="0"/>
            <a:ext cx="3779912" cy="208941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http://skepticos.blog.lemonde.fr/files/2012/04/carte-grece-2-bon.jpg"/>
          <p:cNvPicPr>
            <a:picLocks noChangeAspect="1" noChangeArrowheads="1"/>
          </p:cNvPicPr>
          <p:nvPr/>
        </p:nvPicPr>
        <p:blipFill>
          <a:blip r:embed="rId2" cstate="print"/>
          <a:srcRect/>
          <a:stretch>
            <a:fillRect/>
          </a:stretch>
        </p:blipFill>
        <p:spPr bwMode="auto">
          <a:xfrm>
            <a:off x="0" y="0"/>
            <a:ext cx="9144000" cy="6880087"/>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rot="20094045">
            <a:off x="-2414880" y="223938"/>
            <a:ext cx="8229600" cy="1143000"/>
          </a:xfrm>
        </p:spPr>
        <p:txBody>
          <a:bodyPr/>
          <a:lstStyle/>
          <a:p>
            <a:r>
              <a:rPr lang="fr-CA" b="1" dirty="0" smtClean="0">
                <a:solidFill>
                  <a:srgbClr val="FF0000"/>
                </a:solidFill>
              </a:rPr>
              <a:t>L’Empire perse</a:t>
            </a:r>
            <a:endParaRPr lang="fr-CA" b="1" dirty="0">
              <a:solidFill>
                <a:srgbClr val="FF0000"/>
              </a:solidFill>
            </a:endParaRPr>
          </a:p>
        </p:txBody>
      </p:sp>
      <p:sp>
        <p:nvSpPr>
          <p:cNvPr id="3" name="Espace réservé du contenu 2"/>
          <p:cNvSpPr>
            <a:spLocks noGrp="1"/>
          </p:cNvSpPr>
          <p:nvPr>
            <p:ph idx="1"/>
          </p:nvPr>
        </p:nvSpPr>
        <p:spPr>
          <a:xfrm>
            <a:off x="0" y="1600200"/>
            <a:ext cx="9144000" cy="5257800"/>
          </a:xfrm>
        </p:spPr>
        <p:txBody>
          <a:bodyPr>
            <a:normAutofit fontScale="85000" lnSpcReduction="10000"/>
          </a:bodyPr>
          <a:lstStyle/>
          <a:p>
            <a:pPr algn="just"/>
            <a:r>
              <a:rPr lang="fr-CA" dirty="0" smtClean="0"/>
              <a:t>Un autre ennemi des Athéniens est l’Empire perse qui devient vraiment puissant sous le règne du roi Cyrus II qui monte sur le trône en -559. L’Empire perse est soumis à Alexandre le Grand en -331.</a:t>
            </a:r>
          </a:p>
          <a:p>
            <a:pPr algn="just"/>
            <a:r>
              <a:rPr lang="fr-CA" dirty="0" smtClean="0"/>
              <a:t>L’Empire perse est composée de plusieurs cités-États comme Suse ou Persépolis au Proche- et Moyen-Orient. Le territoire se trouve entre l’Inde et la Turquie actuelle.</a:t>
            </a:r>
          </a:p>
          <a:p>
            <a:pPr algn="just"/>
            <a:r>
              <a:rPr lang="fr-CA" dirty="0" smtClean="0"/>
              <a:t>Il s’agit d’une monarchie héréditaire.</a:t>
            </a:r>
          </a:p>
          <a:p>
            <a:pPr algn="just"/>
            <a:r>
              <a:rPr lang="fr-CA" dirty="0" smtClean="0"/>
              <a:t>L’Empire perse met sur pied une administration efficace, un système judiciaire et routier et une livraison du courrier.</a:t>
            </a:r>
          </a:p>
          <a:p>
            <a:pPr algn="just"/>
            <a:r>
              <a:rPr lang="fr-CA" dirty="0" smtClean="0"/>
              <a:t>Tous les garçons ont droit à l’éducation. Le rôle principal des femmes est d’assurer la descendance. La polygamie est permise et un homme peut donc avoir plusieurs femmes. </a:t>
            </a:r>
            <a:endParaRPr lang="fr-CA" dirty="0"/>
          </a:p>
        </p:txBody>
      </p:sp>
      <p:pic>
        <p:nvPicPr>
          <p:cNvPr id="16388" name="Picture 4" descr="http://t1.gstatic.com/images?q=tbn:ANd9GcQdFxtaX1o2gAv8A8pD0HqkckDDIF0IQA9s_fmMdeJVOIioF-nq"/>
          <p:cNvPicPr>
            <a:picLocks noChangeAspect="1" noChangeArrowheads="1"/>
          </p:cNvPicPr>
          <p:nvPr/>
        </p:nvPicPr>
        <p:blipFill>
          <a:blip r:embed="rId2" cstate="print"/>
          <a:srcRect/>
          <a:stretch>
            <a:fillRect/>
          </a:stretch>
        </p:blipFill>
        <p:spPr bwMode="auto">
          <a:xfrm>
            <a:off x="5796136" y="0"/>
            <a:ext cx="3347864" cy="1700807"/>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2" descr="http://cartographie.sciences-po.fr/sites/default/files/01_Pers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315416"/>
            <a:ext cx="8229600" cy="1143000"/>
          </a:xfrm>
        </p:spPr>
        <p:txBody>
          <a:bodyPr/>
          <a:lstStyle/>
          <a:p>
            <a:r>
              <a:rPr lang="fr-CA" b="1" dirty="0" smtClean="0">
                <a:solidFill>
                  <a:srgbClr val="FF0000"/>
                </a:solidFill>
              </a:rPr>
              <a:t>Développement d’Athènes</a:t>
            </a:r>
            <a:endParaRPr lang="fr-CA" b="1" dirty="0">
              <a:solidFill>
                <a:srgbClr val="FF0000"/>
              </a:solidFill>
            </a:endParaRPr>
          </a:p>
        </p:txBody>
      </p:sp>
      <p:sp>
        <p:nvSpPr>
          <p:cNvPr id="3" name="Espace réservé du contenu 2"/>
          <p:cNvSpPr>
            <a:spLocks noGrp="1"/>
          </p:cNvSpPr>
          <p:nvPr>
            <p:ph idx="1"/>
          </p:nvPr>
        </p:nvSpPr>
        <p:spPr>
          <a:xfrm>
            <a:off x="0" y="3240757"/>
            <a:ext cx="9144000" cy="3617243"/>
          </a:xfrm>
        </p:spPr>
        <p:txBody>
          <a:bodyPr>
            <a:normAutofit/>
          </a:bodyPr>
          <a:lstStyle/>
          <a:p>
            <a:pPr algn="just"/>
            <a:r>
              <a:rPr lang="fr-CA" sz="2700" dirty="0" smtClean="0"/>
              <a:t>La monarchie est remplacée par une oligarchie en -950: cela veut dire que plusieurs familles, des aristocrates qui possèdent beaucoup de terres, contrôlent l’armée, la justice, l’organisation politique et la religion.</a:t>
            </a:r>
          </a:p>
          <a:p>
            <a:pPr algn="just"/>
            <a:r>
              <a:rPr lang="fr-CA" sz="2700" dirty="0" smtClean="0"/>
              <a:t>Après de nombreuses révoltes, le dirigeant athénien Solon démocratise certaines institutions en -594. Le début d’une véritable démocratie a lieu en -509.</a:t>
            </a:r>
          </a:p>
          <a:p>
            <a:pPr algn="just"/>
            <a:r>
              <a:rPr lang="fr-CA" sz="2700" dirty="0" smtClean="0"/>
              <a:t>L’apogée d’Athènes a lieu entre -509 et -404. </a:t>
            </a:r>
            <a:endParaRPr lang="fr-CA" sz="2700" dirty="0"/>
          </a:p>
        </p:txBody>
      </p:sp>
      <p:pic>
        <p:nvPicPr>
          <p:cNvPr id="22530" name="Picture 2" descr="http://t1.gstatic.com/images?q=tbn:ANd9GcSmfphZ3Ji68bYm4oaf_TZDycVbprQWGpNjvQ2cfUWW-euwpo8hhQ"/>
          <p:cNvPicPr>
            <a:picLocks noChangeAspect="1" noChangeArrowheads="1"/>
          </p:cNvPicPr>
          <p:nvPr/>
        </p:nvPicPr>
        <p:blipFill>
          <a:blip r:embed="rId2" cstate="print"/>
          <a:srcRect/>
          <a:stretch>
            <a:fillRect/>
          </a:stretch>
        </p:blipFill>
        <p:spPr bwMode="auto">
          <a:xfrm>
            <a:off x="2699792" y="548680"/>
            <a:ext cx="3744416" cy="2760307"/>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0"/>
            <a:ext cx="8229600" cy="836712"/>
          </a:xfrm>
        </p:spPr>
        <p:txBody>
          <a:bodyPr/>
          <a:lstStyle/>
          <a:p>
            <a:r>
              <a:rPr lang="fr-CA" b="1" dirty="0" smtClean="0">
                <a:solidFill>
                  <a:srgbClr val="FF0000"/>
                </a:solidFill>
              </a:rPr>
              <a:t>Les cités-États grecques</a:t>
            </a:r>
            <a:endParaRPr lang="fr-CA" b="1" dirty="0">
              <a:solidFill>
                <a:srgbClr val="FF0000"/>
              </a:solidFill>
            </a:endParaRPr>
          </a:p>
        </p:txBody>
      </p:sp>
      <p:sp>
        <p:nvSpPr>
          <p:cNvPr id="3" name="Espace réservé du contenu 2"/>
          <p:cNvSpPr>
            <a:spLocks noGrp="1"/>
          </p:cNvSpPr>
          <p:nvPr>
            <p:ph idx="1"/>
          </p:nvPr>
        </p:nvSpPr>
        <p:spPr>
          <a:xfrm>
            <a:off x="0" y="3661048"/>
            <a:ext cx="9144000" cy="3196952"/>
          </a:xfrm>
        </p:spPr>
        <p:txBody>
          <a:bodyPr>
            <a:normAutofit/>
          </a:bodyPr>
          <a:lstStyle/>
          <a:p>
            <a:pPr algn="just"/>
            <a:r>
              <a:rPr lang="fr-CA" sz="2700" dirty="0" smtClean="0"/>
              <a:t>Le territoire de la Grèce est composée de plusieurs cités-États indépendantes et rivales comme en Mésopotamie ou dans l’Empire perse.</a:t>
            </a:r>
          </a:p>
          <a:p>
            <a:pPr algn="just"/>
            <a:r>
              <a:rPr lang="fr-CA" sz="2700" dirty="0" smtClean="0"/>
              <a:t>Dans toutes les cités-États se trouvent trois lieux essentiels: l’Acropole (une citadelle fortifiée), l’Agora (le marché central à ciel ouvert) et un lieu d’assemblée (dans le cas d’Athènes: la colline de la Pnyx).</a:t>
            </a:r>
          </a:p>
        </p:txBody>
      </p:sp>
      <p:pic>
        <p:nvPicPr>
          <p:cNvPr id="21506" name="Picture 2" descr="http://www.le-bon-plan-voyage.com/photoMonument/Grece/Athenes/Acropole.png"/>
          <p:cNvPicPr>
            <a:picLocks noChangeAspect="1" noChangeArrowheads="1"/>
          </p:cNvPicPr>
          <p:nvPr/>
        </p:nvPicPr>
        <p:blipFill>
          <a:blip r:embed="rId2" cstate="print"/>
          <a:srcRect/>
          <a:stretch>
            <a:fillRect/>
          </a:stretch>
        </p:blipFill>
        <p:spPr bwMode="auto">
          <a:xfrm>
            <a:off x="0" y="692696"/>
            <a:ext cx="3851920" cy="3107779"/>
          </a:xfrm>
          <a:prstGeom prst="rect">
            <a:avLst/>
          </a:prstGeom>
          <a:noFill/>
        </p:spPr>
      </p:pic>
      <p:pic>
        <p:nvPicPr>
          <p:cNvPr id="21508" name="Picture 4" descr="http://www.paris-photo.net/grece/athenes-agora-romaine/athenes-agora-romaine-02.jpg"/>
          <p:cNvPicPr>
            <a:picLocks noChangeAspect="1" noChangeArrowheads="1"/>
          </p:cNvPicPr>
          <p:nvPr/>
        </p:nvPicPr>
        <p:blipFill>
          <a:blip r:embed="rId3" cstate="print"/>
          <a:srcRect/>
          <a:stretch>
            <a:fillRect/>
          </a:stretch>
        </p:blipFill>
        <p:spPr bwMode="auto">
          <a:xfrm>
            <a:off x="3779913" y="692696"/>
            <a:ext cx="3744416" cy="3096343"/>
          </a:xfrm>
          <a:prstGeom prst="rect">
            <a:avLst/>
          </a:prstGeom>
          <a:noFill/>
        </p:spPr>
      </p:pic>
      <p:pic>
        <p:nvPicPr>
          <p:cNvPr id="21510" name="Picture 6" descr="http://t3.gstatic.com/images?q=tbn:ANd9GcRiQzTF5h7WZHGSMbvvvyA8-UQQ9avVY8xUS31CIbDszIjJVXxl9A"/>
          <p:cNvPicPr>
            <a:picLocks noChangeAspect="1" noChangeArrowheads="1"/>
          </p:cNvPicPr>
          <p:nvPr/>
        </p:nvPicPr>
        <p:blipFill>
          <a:blip r:embed="rId4" cstate="print"/>
          <a:srcRect/>
          <a:stretch>
            <a:fillRect/>
          </a:stretch>
        </p:blipFill>
        <p:spPr bwMode="auto">
          <a:xfrm>
            <a:off x="7360316" y="692696"/>
            <a:ext cx="1783684" cy="3096344"/>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43408"/>
            <a:ext cx="8229600" cy="1080120"/>
          </a:xfrm>
        </p:spPr>
        <p:txBody>
          <a:bodyPr/>
          <a:lstStyle/>
          <a:p>
            <a:r>
              <a:rPr lang="fr-CA" b="1" dirty="0" smtClean="0">
                <a:solidFill>
                  <a:srgbClr val="FF0000"/>
                </a:solidFill>
              </a:rPr>
              <a:t>Plan de la ville d’Athènes</a:t>
            </a:r>
            <a:endParaRPr lang="fr-CA" b="1" dirty="0">
              <a:solidFill>
                <a:srgbClr val="FF0000"/>
              </a:solidFill>
            </a:endParaRPr>
          </a:p>
        </p:txBody>
      </p:sp>
      <p:pic>
        <p:nvPicPr>
          <p:cNvPr id="23554" name="Picture 2" descr="http://www.ac-orleans-tours.fr/hist-geo-grece/athenes/planathenes.jpg"/>
          <p:cNvPicPr>
            <a:picLocks noChangeAspect="1" noChangeArrowheads="1"/>
          </p:cNvPicPr>
          <p:nvPr/>
        </p:nvPicPr>
        <p:blipFill>
          <a:blip r:embed="rId2" cstate="print"/>
          <a:srcRect/>
          <a:stretch>
            <a:fillRect/>
          </a:stretch>
        </p:blipFill>
        <p:spPr bwMode="auto">
          <a:xfrm>
            <a:off x="611560" y="620688"/>
            <a:ext cx="7704856" cy="6237312"/>
          </a:xfrm>
          <a:prstGeom prst="rect">
            <a:avLst/>
          </a:prstGeom>
          <a:noFill/>
        </p:spPr>
      </p:pic>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TotalTime>
  <Words>624</Words>
  <Application>Microsoft Office PowerPoint</Application>
  <PresentationFormat>Affichage à l'écran (4:3)</PresentationFormat>
  <Paragraphs>35</Paragraphs>
  <Slides>12</Slides>
  <Notes>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Athènes</vt:lpstr>
      <vt:lpstr>Les conflits</vt:lpstr>
      <vt:lpstr>La république de Sparte</vt:lpstr>
      <vt:lpstr>Diapositive 4</vt:lpstr>
      <vt:lpstr>L’Empire perse</vt:lpstr>
      <vt:lpstr>Diapositive 6</vt:lpstr>
      <vt:lpstr>Développement d’Athènes</vt:lpstr>
      <vt:lpstr>Les cités-États grecques</vt:lpstr>
      <vt:lpstr>Plan de la ville d’Athènes</vt:lpstr>
      <vt:lpstr>Le militaire athénien</vt:lpstr>
      <vt:lpstr>La puissance économique et politique d’Athènes</vt:lpstr>
      <vt:lpstr>Diapositive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Athènes</dc:title>
  <dc:creator>Sébastian</dc:creator>
  <cp:lastModifiedBy>Sébastian</cp:lastModifiedBy>
  <cp:revision>14</cp:revision>
  <dcterms:created xsi:type="dcterms:W3CDTF">2013-03-05T20:12:55Z</dcterms:created>
  <dcterms:modified xsi:type="dcterms:W3CDTF">2013-03-05T21:57:53Z</dcterms:modified>
</cp:coreProperties>
</file>