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7"/>
  </p:notesMasterIdLst>
  <p:sldIdLst>
    <p:sldId id="256" r:id="rId2"/>
    <p:sldId id="279" r:id="rId3"/>
    <p:sldId id="262" r:id="rId4"/>
    <p:sldId id="257" r:id="rId5"/>
    <p:sldId id="258" r:id="rId6"/>
    <p:sldId id="263" r:id="rId7"/>
    <p:sldId id="264" r:id="rId8"/>
    <p:sldId id="278" r:id="rId9"/>
    <p:sldId id="267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6" r:id="rId18"/>
    <p:sldId id="269" r:id="rId19"/>
    <p:sldId id="277" r:id="rId20"/>
    <p:sldId id="265" r:id="rId21"/>
    <p:sldId id="281" r:id="rId22"/>
    <p:sldId id="268" r:id="rId23"/>
    <p:sldId id="282" r:id="rId24"/>
    <p:sldId id="260" r:id="rId25"/>
    <p:sldId id="280" r:id="rId26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44BD"/>
    <a:srgbClr val="FF40FF"/>
    <a:srgbClr val="FF8AD8"/>
    <a:srgbClr val="FBFBA0"/>
    <a:srgbClr val="73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3490CF-D524-43BE-B572-9CF9A04CD437}" v="22" dt="2020-07-15T14:59:26.2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Style moyen 3 - 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38B1855-1B75-4FBE-930C-398BA8C253C6}" styleName="Style à thème 2 - Accentuation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55"/>
    <p:restoredTop sz="93810"/>
  </p:normalViewPr>
  <p:slideViewPr>
    <p:cSldViewPr snapToGrid="0" snapToObjects="1">
      <p:cViewPr varScale="1">
        <p:scale>
          <a:sx n="52" d="100"/>
          <a:sy n="52" d="100"/>
        </p:scale>
        <p:origin x="29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43743-6818-7843-B48F-44DEB1C07D93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7FBCB-7B7E-F74B-860F-6C2726CE16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6165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7FBCB-7B7E-F74B-860F-6C2726CE16E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825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7FBCB-7B7E-F74B-860F-6C2726CE16EC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6007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161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1677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13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2012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189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4707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487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2047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7294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434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1096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4D812-C982-0B40-BDC4-CC401404577C}" type="datetimeFigureOut">
              <a:rPr lang="fr-FR" smtClean="0"/>
              <a:t>15/07/2020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6C177-3F1A-C242-BBD2-715568B0A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0884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67EB7425-7485-7D48-832D-73EB7708772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38" y="-1"/>
            <a:ext cx="7601677" cy="10691813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01DD8F7-1411-5742-A7E0-5071A3172981}"/>
              </a:ext>
            </a:extLst>
          </p:cNvPr>
          <p:cNvSpPr/>
          <p:nvPr/>
        </p:nvSpPr>
        <p:spPr>
          <a:xfrm rot="20685227">
            <a:off x="544380" y="3249064"/>
            <a:ext cx="603207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halkboard" panose="03050602040202020205" pitchFamily="66" charset="77"/>
              </a:rPr>
              <a:t>Cahier journal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37F637D-E58B-1547-9431-06F5172B94F6}"/>
              </a:ext>
            </a:extLst>
          </p:cNvPr>
          <p:cNvSpPr/>
          <p:nvPr/>
        </p:nvSpPr>
        <p:spPr>
          <a:xfrm>
            <a:off x="1143783" y="5376465"/>
            <a:ext cx="5441988" cy="369332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contourW="12700">
              <a:contourClr>
                <a:schemeClr val="tx1"/>
              </a:contourClr>
            </a:sp3d>
          </a:bodyPr>
          <a:lstStyle/>
          <a:p>
            <a:pPr algn="ctr">
              <a:spcBef>
                <a:spcPts val="1200"/>
              </a:spcBef>
            </a:pPr>
            <a:r>
              <a:rPr lang="fr-F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Chalkboard" panose="03050602040202020205" pitchFamily="66" charset="77"/>
              </a:rPr>
              <a:t>Enseignante spécialisée à dominante pédagogique</a:t>
            </a:r>
            <a:endParaRPr lang="fr-FR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/>
              <a:latin typeface="Chalkboard" panose="03050602040202020205" pitchFamily="66" charset="77"/>
            </a:endParaRPr>
          </a:p>
        </p:txBody>
      </p:sp>
      <p:sp>
        <p:nvSpPr>
          <p:cNvPr id="11" name="Vague 10">
            <a:extLst>
              <a:ext uri="{FF2B5EF4-FFF2-40B4-BE49-F238E27FC236}">
                <a16:creationId xmlns:a16="http://schemas.microsoft.com/office/drawing/2014/main" id="{A8506BDD-675C-9943-902D-2D1E38D5777A}"/>
              </a:ext>
            </a:extLst>
          </p:cNvPr>
          <p:cNvSpPr/>
          <p:nvPr/>
        </p:nvSpPr>
        <p:spPr>
          <a:xfrm>
            <a:off x="5212080" y="9862283"/>
            <a:ext cx="2066544" cy="624984"/>
          </a:xfrm>
          <a:prstGeom prst="wav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70000"/>
              </a:lnSpc>
            </a:pPr>
            <a:endParaRPr lang="fr-FR" sz="1600" dirty="0">
              <a:latin typeface="Chalkboard" panose="03050602040202020205" pitchFamily="66" charset="77"/>
            </a:endParaRPr>
          </a:p>
          <a:p>
            <a:pPr algn="ctr">
              <a:lnSpc>
                <a:spcPct val="70000"/>
              </a:lnSpc>
            </a:pPr>
            <a:r>
              <a:rPr lang="fr-FR" sz="1600" dirty="0">
                <a:latin typeface="Chalkboard" panose="03050602040202020205" pitchFamily="66" charset="77"/>
              </a:rPr>
              <a:t>             </a:t>
            </a:r>
          </a:p>
        </p:txBody>
      </p:sp>
    </p:spTree>
    <p:extLst>
      <p:ext uri="{BB962C8B-B14F-4D97-AF65-F5344CB8AC3E}">
        <p14:creationId xmlns:p14="http://schemas.microsoft.com/office/powerpoint/2010/main" val="468808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C473B0C-2BE3-2B4B-AFCB-AC6D59FDB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1056" y="-60159"/>
            <a:ext cx="7559676" cy="108121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glow>
              <a:schemeClr val="accent1"/>
            </a:glow>
            <a:reflection endPos="0" dir="5400000" sy="-100000" algn="bl" rotWithShape="0"/>
            <a:softEdge rad="127000"/>
          </a:effectLst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5AE05F38-A1E3-E248-A51A-1F58DD323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059" y="1443412"/>
            <a:ext cx="5671554" cy="5355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Chalkboard" panose="03050602040202020205" pitchFamily="66" charset="77"/>
              </a:rPr>
              <a:t>Comptes-rendus</a:t>
            </a:r>
            <a:r>
              <a:rPr lang="fr-FR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Chalkboard" panose="03050602040202020205" pitchFamily="66" charset="77"/>
              </a:rPr>
              <a:t> de réunions</a:t>
            </a:r>
            <a:endParaRPr lang="fr-FR" sz="32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7DCF95F-E9A3-4B48-8DEB-837CF91766DA}"/>
              </a:ext>
            </a:extLst>
          </p:cNvPr>
          <p:cNvSpPr/>
          <p:nvPr/>
        </p:nvSpPr>
        <p:spPr>
          <a:xfrm>
            <a:off x="373483" y="2425454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  <a:alpha val="8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26E1DA4-3294-8249-BA4D-290376EB9A92}"/>
              </a:ext>
            </a:extLst>
          </p:cNvPr>
          <p:cNvSpPr/>
          <p:nvPr/>
        </p:nvSpPr>
        <p:spPr>
          <a:xfrm>
            <a:off x="322426" y="6495022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86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Chalkboard" panose="03050602040202020205" pitchFamily="66" charset="77"/>
              </a:rPr>
              <a:t>        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30193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C473B0C-2BE3-2B4B-AFCB-AC6D59FDB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1056" y="-60159"/>
            <a:ext cx="7559676" cy="108121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glow>
              <a:schemeClr val="accent1"/>
            </a:glow>
            <a:reflection endPos="0" dir="5400000" sy="-100000" algn="bl" rotWithShape="0"/>
            <a:softEdge rad="127000"/>
          </a:effectLst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7DCF95F-E9A3-4B48-8DEB-837CF91766DA}"/>
              </a:ext>
            </a:extLst>
          </p:cNvPr>
          <p:cNvSpPr/>
          <p:nvPr/>
        </p:nvSpPr>
        <p:spPr>
          <a:xfrm>
            <a:off x="271371" y="3579014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  <a:alpha val="84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26E1DA4-3294-8249-BA4D-290376EB9A92}"/>
              </a:ext>
            </a:extLst>
          </p:cNvPr>
          <p:cNvSpPr/>
          <p:nvPr/>
        </p:nvSpPr>
        <p:spPr>
          <a:xfrm>
            <a:off x="322426" y="7112798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rgbClr val="73FEFF">
                  <a:tint val="66000"/>
                  <a:satMod val="160000"/>
                  <a:alpha val="83000"/>
                </a:srgbClr>
              </a:gs>
              <a:gs pos="50000">
                <a:srgbClr val="73FEFF">
                  <a:tint val="44500"/>
                  <a:satMod val="160000"/>
                </a:srgbClr>
              </a:gs>
              <a:gs pos="100000">
                <a:srgbClr val="73FEFF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F54D3C37-97C8-1442-8FFA-E56A49967649}"/>
              </a:ext>
            </a:extLst>
          </p:cNvPr>
          <p:cNvSpPr/>
          <p:nvPr/>
        </p:nvSpPr>
        <p:spPr>
          <a:xfrm>
            <a:off x="271370" y="45230"/>
            <a:ext cx="6914821" cy="3542672"/>
          </a:xfrm>
          <a:prstGeom prst="roundRect">
            <a:avLst/>
          </a:prstGeom>
          <a:gradFill>
            <a:gsLst>
              <a:gs pos="0">
                <a:schemeClr val="accent6">
                  <a:lumMod val="0"/>
                  <a:lumOff val="100000"/>
                  <a:alpha val="74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2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80855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C473B0C-2BE3-2B4B-AFCB-AC6D59FDB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1056" y="-60159"/>
            <a:ext cx="7559676" cy="108121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glow>
              <a:schemeClr val="accent1"/>
            </a:glow>
            <a:reflection endPos="0" dir="5400000" sy="-100000" algn="bl" rotWithShape="0"/>
            <a:softEdge rad="127000"/>
          </a:effectLst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7DCF95F-E9A3-4B48-8DEB-837CF91766DA}"/>
              </a:ext>
            </a:extLst>
          </p:cNvPr>
          <p:cNvSpPr/>
          <p:nvPr/>
        </p:nvSpPr>
        <p:spPr>
          <a:xfrm>
            <a:off x="271371" y="3579014"/>
            <a:ext cx="6914821" cy="3542672"/>
          </a:xfrm>
          <a:prstGeom prst="roundRect">
            <a:avLst/>
          </a:prstGeom>
          <a:gradFill>
            <a:gsLst>
              <a:gs pos="0">
                <a:schemeClr val="accent6">
                  <a:lumMod val="0"/>
                  <a:lumOff val="100000"/>
                  <a:alpha val="74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2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26E1DA4-3294-8249-BA4D-290376EB9A92}"/>
              </a:ext>
            </a:extLst>
          </p:cNvPr>
          <p:cNvSpPr/>
          <p:nvPr/>
        </p:nvSpPr>
        <p:spPr>
          <a:xfrm>
            <a:off x="322426" y="7112798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84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Chalkboard" panose="03050602040202020205" pitchFamily="66" charset="77"/>
              </a:rPr>
              <a:t>        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F54D3C37-97C8-1442-8FFA-E56A49967649}"/>
              </a:ext>
            </a:extLst>
          </p:cNvPr>
          <p:cNvSpPr/>
          <p:nvPr/>
        </p:nvSpPr>
        <p:spPr>
          <a:xfrm>
            <a:off x="271370" y="45230"/>
            <a:ext cx="6914821" cy="3542672"/>
          </a:xfrm>
          <a:prstGeom prst="roundRect">
            <a:avLst/>
          </a:prstGeom>
          <a:gradFill>
            <a:gsLst>
              <a:gs pos="0">
                <a:schemeClr val="accent2">
                  <a:lumMod val="5000"/>
                  <a:lumOff val="95000"/>
                  <a:alpha val="84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Chalkboard" panose="03050602040202020205" pitchFamily="66" charset="77"/>
              </a:rPr>
              <a:t>        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46866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C473B0C-2BE3-2B4B-AFCB-AC6D59FDB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1056" y="-60159"/>
            <a:ext cx="7559676" cy="108121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glow>
              <a:schemeClr val="accent1"/>
            </a:glow>
            <a:reflection endPos="0" dir="5400000" sy="-100000" algn="bl" rotWithShape="0"/>
            <a:softEdge rad="127000"/>
          </a:effectLst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7DCF95F-E9A3-4B48-8DEB-837CF91766DA}"/>
              </a:ext>
            </a:extLst>
          </p:cNvPr>
          <p:cNvSpPr/>
          <p:nvPr/>
        </p:nvSpPr>
        <p:spPr>
          <a:xfrm>
            <a:off x="271371" y="3579014"/>
            <a:ext cx="6914821" cy="3542672"/>
          </a:xfrm>
          <a:prstGeom prst="roundRect">
            <a:avLst/>
          </a:prstGeom>
          <a:gradFill flip="none" rotWithShape="1">
            <a:gsLst>
              <a:gs pos="45000">
                <a:srgbClr val="73FEFF">
                  <a:tint val="66000"/>
                  <a:satMod val="160000"/>
                  <a:alpha val="83000"/>
                </a:srgbClr>
              </a:gs>
              <a:gs pos="53000">
                <a:srgbClr val="73FEFF">
                  <a:tint val="44500"/>
                  <a:satMod val="160000"/>
                </a:srgbClr>
              </a:gs>
              <a:gs pos="100000">
                <a:srgbClr val="73FE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Chalkboard" panose="03050602040202020205" pitchFamily="66" charset="77"/>
              </a:rPr>
              <a:t>       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26E1DA4-3294-8249-BA4D-290376EB9A92}"/>
              </a:ext>
            </a:extLst>
          </p:cNvPr>
          <p:cNvSpPr/>
          <p:nvPr/>
        </p:nvSpPr>
        <p:spPr>
          <a:xfrm>
            <a:off x="322426" y="7112798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8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Chalkboard" panose="03050602040202020205" pitchFamily="66" charset="77"/>
              </a:rPr>
              <a:t>        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r>
              <a:rPr lang="fr-FR" sz="10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Chalkboard" panose="03050602040202020205" pitchFamily="66" charset="77"/>
              </a:rPr>
              <a:t>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F54D3C37-97C8-1442-8FFA-E56A49967649}"/>
              </a:ext>
            </a:extLst>
          </p:cNvPr>
          <p:cNvSpPr/>
          <p:nvPr/>
        </p:nvSpPr>
        <p:spPr>
          <a:xfrm>
            <a:off x="271370" y="45230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85779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C473B0C-2BE3-2B4B-AFCB-AC6D59FDB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1056" y="-60159"/>
            <a:ext cx="7559676" cy="108121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glow>
              <a:schemeClr val="accent1"/>
            </a:glow>
            <a:reflection endPos="0" dir="5400000" sy="-100000" algn="bl" rotWithShape="0"/>
            <a:softEdge rad="127000"/>
          </a:effectLst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7DCF95F-E9A3-4B48-8DEB-837CF91766DA}"/>
              </a:ext>
            </a:extLst>
          </p:cNvPr>
          <p:cNvSpPr/>
          <p:nvPr/>
        </p:nvSpPr>
        <p:spPr>
          <a:xfrm>
            <a:off x="271371" y="3579014"/>
            <a:ext cx="6914821" cy="3542672"/>
          </a:xfrm>
          <a:prstGeom prst="roundRect">
            <a:avLst/>
          </a:prstGeom>
          <a:gradFill>
            <a:gsLst>
              <a:gs pos="0">
                <a:schemeClr val="accent2">
                  <a:lumMod val="5000"/>
                  <a:lumOff val="95000"/>
                  <a:alpha val="84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Chalkboard" panose="03050602040202020205" pitchFamily="66" charset="77"/>
              </a:rPr>
              <a:t>        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26E1DA4-3294-8249-BA4D-290376EB9A92}"/>
              </a:ext>
            </a:extLst>
          </p:cNvPr>
          <p:cNvSpPr/>
          <p:nvPr/>
        </p:nvSpPr>
        <p:spPr>
          <a:xfrm>
            <a:off x="322426" y="7112798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rgbClr val="73FEFF">
                  <a:tint val="66000"/>
                  <a:satMod val="160000"/>
                  <a:alpha val="84000"/>
                </a:srgbClr>
              </a:gs>
              <a:gs pos="50000">
                <a:srgbClr val="73FEFF">
                  <a:tint val="44500"/>
                  <a:satMod val="160000"/>
                </a:srgbClr>
              </a:gs>
              <a:gs pos="100000">
                <a:srgbClr val="73FEFF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F54D3C37-97C8-1442-8FFA-E56A49967649}"/>
              </a:ext>
            </a:extLst>
          </p:cNvPr>
          <p:cNvSpPr/>
          <p:nvPr/>
        </p:nvSpPr>
        <p:spPr>
          <a:xfrm>
            <a:off x="271370" y="45230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8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1024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C473B0C-2BE3-2B4B-AFCB-AC6D59FDB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1056" y="-60159"/>
            <a:ext cx="7559676" cy="108121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glow>
              <a:schemeClr val="accent1"/>
            </a:glow>
            <a:reflection endPos="0" dir="5400000" sy="-100000" algn="bl" rotWithShape="0"/>
            <a:softEdge rad="127000"/>
          </a:effectLst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7DCF95F-E9A3-4B48-8DEB-837CF91766DA}"/>
              </a:ext>
            </a:extLst>
          </p:cNvPr>
          <p:cNvSpPr/>
          <p:nvPr/>
        </p:nvSpPr>
        <p:spPr>
          <a:xfrm>
            <a:off x="271371" y="3579014"/>
            <a:ext cx="6914821" cy="3542672"/>
          </a:xfrm>
          <a:prstGeom prst="roundRect">
            <a:avLst/>
          </a:prstGeom>
          <a:gradFill>
            <a:gsLst>
              <a:gs pos="0">
                <a:schemeClr val="accent6">
                  <a:lumMod val="0"/>
                  <a:lumOff val="100000"/>
                  <a:alpha val="74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2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26E1DA4-3294-8249-BA4D-290376EB9A92}"/>
              </a:ext>
            </a:extLst>
          </p:cNvPr>
          <p:cNvSpPr/>
          <p:nvPr/>
        </p:nvSpPr>
        <p:spPr>
          <a:xfrm>
            <a:off x="322426" y="7112798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8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F54D3C37-97C8-1442-8FFA-E56A49967649}"/>
              </a:ext>
            </a:extLst>
          </p:cNvPr>
          <p:cNvSpPr/>
          <p:nvPr/>
        </p:nvSpPr>
        <p:spPr>
          <a:xfrm>
            <a:off x="271370" y="45230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  <a:alpha val="8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Chalkboard" panose="03050602040202020205" pitchFamily="66" charset="77"/>
              </a:rPr>
              <a:t>       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576231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C473B0C-2BE3-2B4B-AFCB-AC6D59FDB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1056" y="-60159"/>
            <a:ext cx="7559676" cy="108121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glow>
              <a:schemeClr val="accent1"/>
            </a:glow>
            <a:reflection endPos="0" dir="5400000" sy="-100000" algn="bl" rotWithShape="0"/>
            <a:softEdge rad="127000"/>
          </a:effectLst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7DCF95F-E9A3-4B48-8DEB-837CF91766DA}"/>
              </a:ext>
            </a:extLst>
          </p:cNvPr>
          <p:cNvSpPr/>
          <p:nvPr/>
        </p:nvSpPr>
        <p:spPr>
          <a:xfrm>
            <a:off x="271371" y="3579014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2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26E1DA4-3294-8249-BA4D-290376EB9A92}"/>
              </a:ext>
            </a:extLst>
          </p:cNvPr>
          <p:cNvSpPr/>
          <p:nvPr/>
        </p:nvSpPr>
        <p:spPr>
          <a:xfrm>
            <a:off x="322426" y="7112798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  <a:alpha val="74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45000"/>
                  <a:lumOff val="55000"/>
                  <a:alpha val="86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F54D3C37-97C8-1442-8FFA-E56A49967649}"/>
              </a:ext>
            </a:extLst>
          </p:cNvPr>
          <p:cNvSpPr/>
          <p:nvPr/>
        </p:nvSpPr>
        <p:spPr>
          <a:xfrm>
            <a:off x="271370" y="45230"/>
            <a:ext cx="6914821" cy="354267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  <a:alpha val="8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Date                      Lieu                      </a:t>
            </a:r>
            <a:endParaRPr lang="fr-FR" sz="16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Personnes présentes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6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Sujet</a:t>
            </a: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Compte-rendu  </a:t>
            </a: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4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>
              <a:lnSpc>
                <a:spcPct val="200000"/>
              </a:lnSpc>
              <a:spcBef>
                <a:spcPts val="400"/>
              </a:spcBef>
            </a:pPr>
            <a:endParaRPr lang="fr-FR" sz="1000" dirty="0">
              <a:ln>
                <a:solidFill>
                  <a:schemeClr val="accent1"/>
                </a:solidFill>
              </a:ln>
              <a:gradFill flip="none" rotWithShape="1">
                <a:gsLst>
                  <a:gs pos="0">
                    <a:schemeClr val="accent6">
                      <a:lumMod val="0"/>
                      <a:lumOff val="100000"/>
                      <a:alpha val="49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latin typeface="Chalkboard" panose="03050602040202020205" pitchFamily="66" charset="77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         </a:t>
            </a: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fr-FR" sz="14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Bilan : </a:t>
            </a:r>
            <a:r>
              <a:rPr lang="fr-FR" sz="1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chemeClr val="accent6">
                        <a:lumMod val="0"/>
                        <a:lumOff val="100000"/>
                        <a:alpha val="49000"/>
                      </a:schemeClr>
                    </a:gs>
                    <a:gs pos="74000">
                      <a:schemeClr val="accent6">
                        <a:lumMod val="45000"/>
                        <a:lumOff val="55000"/>
                      </a:schemeClr>
                    </a:gs>
                    <a:gs pos="8300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0" scaled="1"/>
                  <a:tileRect/>
                </a:gradFill>
                <a:latin typeface="Chalkboard" panose="03050602040202020205" pitchFamily="66" charset="77"/>
              </a:rPr>
              <a:t>___________________________________________________</a:t>
            </a:r>
            <a:endParaRPr lang="fr-FR" sz="16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52968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C31126F2-70A5-9844-B6A6-069621A9D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197" y="856379"/>
            <a:ext cx="1483632" cy="1130149"/>
          </a:xfrm>
          <a:prstGeom prst="rect">
            <a:avLst/>
          </a:prstGeom>
        </p:spPr>
      </p:pic>
      <p:graphicFrame>
        <p:nvGraphicFramePr>
          <p:cNvPr id="6" name="Espace réservé du contenu 5">
            <a:extLst>
              <a:ext uri="{FF2B5EF4-FFF2-40B4-BE49-F238E27FC236}">
                <a16:creationId xmlns:a16="http://schemas.microsoft.com/office/drawing/2014/main" id="{09B51CBE-EF8F-1B46-8AAA-C81C6B317C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2121957"/>
              </p:ext>
            </p:extLst>
          </p:nvPr>
        </p:nvGraphicFramePr>
        <p:xfrm>
          <a:off x="161993" y="2030521"/>
          <a:ext cx="7235688" cy="8376933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861705">
                  <a:extLst>
                    <a:ext uri="{9D8B030D-6E8A-4147-A177-3AD203B41FA5}">
                      <a16:colId xmlns:a16="http://schemas.microsoft.com/office/drawing/2014/main" val="1312526779"/>
                    </a:ext>
                  </a:extLst>
                </a:gridCol>
                <a:gridCol w="861705">
                  <a:extLst>
                    <a:ext uri="{9D8B030D-6E8A-4147-A177-3AD203B41FA5}">
                      <a16:colId xmlns:a16="http://schemas.microsoft.com/office/drawing/2014/main" val="1454070320"/>
                    </a:ext>
                  </a:extLst>
                </a:gridCol>
                <a:gridCol w="861705">
                  <a:extLst>
                    <a:ext uri="{9D8B030D-6E8A-4147-A177-3AD203B41FA5}">
                      <a16:colId xmlns:a16="http://schemas.microsoft.com/office/drawing/2014/main" val="1797048161"/>
                    </a:ext>
                  </a:extLst>
                </a:gridCol>
                <a:gridCol w="310714">
                  <a:extLst>
                    <a:ext uri="{9D8B030D-6E8A-4147-A177-3AD203B41FA5}">
                      <a16:colId xmlns:a16="http://schemas.microsoft.com/office/drawing/2014/main" val="1386481596"/>
                    </a:ext>
                  </a:extLst>
                </a:gridCol>
                <a:gridCol w="183428">
                  <a:extLst>
                    <a:ext uri="{9D8B030D-6E8A-4147-A177-3AD203B41FA5}">
                      <a16:colId xmlns:a16="http://schemas.microsoft.com/office/drawing/2014/main" val="3644561157"/>
                    </a:ext>
                  </a:extLst>
                </a:gridCol>
                <a:gridCol w="240672">
                  <a:extLst>
                    <a:ext uri="{9D8B030D-6E8A-4147-A177-3AD203B41FA5}">
                      <a16:colId xmlns:a16="http://schemas.microsoft.com/office/drawing/2014/main" val="2912008259"/>
                    </a:ext>
                  </a:extLst>
                </a:gridCol>
                <a:gridCol w="170800">
                  <a:extLst>
                    <a:ext uri="{9D8B030D-6E8A-4147-A177-3AD203B41FA5}">
                      <a16:colId xmlns:a16="http://schemas.microsoft.com/office/drawing/2014/main" val="3107726136"/>
                    </a:ext>
                  </a:extLst>
                </a:gridCol>
                <a:gridCol w="170800">
                  <a:extLst>
                    <a:ext uri="{9D8B030D-6E8A-4147-A177-3AD203B41FA5}">
                      <a16:colId xmlns:a16="http://schemas.microsoft.com/office/drawing/2014/main" val="3650060058"/>
                    </a:ext>
                  </a:extLst>
                </a:gridCol>
                <a:gridCol w="1731286">
                  <a:extLst>
                    <a:ext uri="{9D8B030D-6E8A-4147-A177-3AD203B41FA5}">
                      <a16:colId xmlns:a16="http://schemas.microsoft.com/office/drawing/2014/main" val="2801523934"/>
                    </a:ext>
                  </a:extLst>
                </a:gridCol>
                <a:gridCol w="981113">
                  <a:extLst>
                    <a:ext uri="{9D8B030D-6E8A-4147-A177-3AD203B41FA5}">
                      <a16:colId xmlns:a16="http://schemas.microsoft.com/office/drawing/2014/main" val="2185212939"/>
                    </a:ext>
                  </a:extLst>
                </a:gridCol>
                <a:gridCol w="861760">
                  <a:extLst>
                    <a:ext uri="{9D8B030D-6E8A-4147-A177-3AD203B41FA5}">
                      <a16:colId xmlns:a16="http://schemas.microsoft.com/office/drawing/2014/main" val="4123967199"/>
                    </a:ext>
                  </a:extLst>
                </a:gridCol>
              </a:tblGrid>
              <a:tr h="26296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800" i="1" dirty="0">
                          <a:effectLst/>
                          <a:latin typeface="Chalkboard" panose="03050602040202020205" pitchFamily="66" charset="77"/>
                        </a:rPr>
                        <a:t>Type de PAP envisagé</a:t>
                      </a:r>
                      <a:endParaRPr lang="fr-FR" sz="800" b="1" i="1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b="1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74675946"/>
                  </a:ext>
                </a:extLst>
              </a:tr>
              <a:tr h="762210">
                <a:tc>
                  <a:txBody>
                    <a:bodyPr/>
                    <a:lstStyle/>
                    <a:p>
                      <a:pPr marL="0" marR="0" lvl="0" indent="0" algn="ctr" defTabSz="755934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>
                          <a:effectLst/>
                          <a:latin typeface="Chalkboard" panose="03050602040202020205" pitchFamily="66" charset="77"/>
                        </a:rPr>
                        <a:t>Date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755934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>
                          <a:effectLst/>
                          <a:latin typeface="Chalkboard" panose="03050602040202020205" pitchFamily="66" charset="77"/>
                        </a:rPr>
                        <a:t>Ecole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755934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>
                          <a:effectLst/>
                          <a:latin typeface="Chalkboard" panose="03050602040202020205" pitchFamily="66" charset="77"/>
                        </a:rPr>
                        <a:t>Elève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  <a:latin typeface="Chalkboard" panose="03050602040202020205" pitchFamily="66" charset="77"/>
                        </a:rPr>
                        <a:t>Dyslexie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  <a:latin typeface="Chalkboard" panose="03050602040202020205" pitchFamily="66" charset="77"/>
                        </a:rPr>
                        <a:t>Dysphasie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  <a:latin typeface="Chalkboard" panose="03050602040202020205" pitchFamily="66" charset="77"/>
                        </a:rPr>
                        <a:t>Dyspraxie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vert="vert270" anchor="ctr"/>
                </a:tc>
                <a:tc>
                  <a:txBody>
                    <a:bodyPr/>
                    <a:lstStyle/>
                    <a:p>
                      <a:pPr marL="0" marR="0" lvl="0" indent="0" algn="ctr" defTabSz="755934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effectLst/>
                          <a:latin typeface="Chalkboard" panose="03050602040202020205" pitchFamily="66" charset="77"/>
                        </a:rPr>
                        <a:t>TDA/h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  <a:latin typeface="Chalkboard" panose="03050602040202020205" pitchFamily="66" charset="77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autre</a:t>
                      </a:r>
                    </a:p>
                  </a:txBody>
                  <a:tcPr marL="44450" marR="4445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  <a:latin typeface="Chalkboard" panose="03050602040202020205" pitchFamily="66" charset="77"/>
                        </a:rPr>
                        <a:t> Type d’ aide attendue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  <a:latin typeface="Chalkboard" panose="03050602040202020205" pitchFamily="66" charset="77"/>
                        </a:rPr>
                        <a:t>Date REE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  <a:latin typeface="Chalkboard" panose="03050602040202020205" pitchFamily="66" charset="77"/>
                        </a:rPr>
                        <a:t>Dates accord Médecin EN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1128810"/>
                  </a:ext>
                </a:extLst>
              </a:tr>
              <a:tr h="536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halkboard" panose="03050602040202020205" pitchFamily="66" charset="77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80589272"/>
                  </a:ext>
                </a:extLst>
              </a:tr>
              <a:tr h="536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58595156"/>
                  </a:ext>
                </a:extLst>
              </a:tr>
              <a:tr h="536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08646282"/>
                  </a:ext>
                </a:extLst>
              </a:tr>
              <a:tr h="536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15813789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46052275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21003477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78330949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1609303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35059541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10573580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51582956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41661573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5261475"/>
                  </a:ext>
                </a:extLst>
              </a:tr>
              <a:tr h="519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438217937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DFD64246-4C21-D547-943B-6762C486DF20}"/>
              </a:ext>
            </a:extLst>
          </p:cNvPr>
          <p:cNvSpPr/>
          <p:nvPr/>
        </p:nvSpPr>
        <p:spPr>
          <a:xfrm>
            <a:off x="161993" y="713567"/>
            <a:ext cx="38200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0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Chalkboard" panose="03050602040202020205" pitchFamily="66" charset="77"/>
              </a:rPr>
              <a:t>Demandes TSLA</a:t>
            </a:r>
            <a:endParaRPr lang="fr-FR" sz="40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894EE1DD-E5D0-6C41-92B3-304BF384B2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1176" y="310344"/>
            <a:ext cx="2631611" cy="1613725"/>
          </a:xfrm>
          <a:prstGeom prst="rect">
            <a:avLst/>
          </a:prstGeom>
          <a:gradFill>
            <a:gsLst>
              <a:gs pos="83000">
                <a:schemeClr val="accent1">
                  <a:lumMod val="5000"/>
                  <a:lumOff val="95000"/>
                  <a:alpha val="39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innerShdw blurRad="1041400" dist="50800" dir="6240000">
              <a:srgbClr val="0070C0">
                <a:alpha val="64000"/>
              </a:srgbClr>
            </a:innerShdw>
            <a:reflection endPos="0" dist="50800" dir="5400000" sy="-100000" algn="bl" rotWithShape="0"/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1791240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D11BBBD-0DE6-3F43-8831-230A71A7C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9380"/>
            <a:ext cx="4621897" cy="1547631"/>
          </a:xfrm>
          <a:prstGeom prst="rect">
            <a:avLst/>
          </a:prstGeom>
          <a:effectLst>
            <a:softEdge rad="203200"/>
          </a:effectLst>
        </p:spPr>
      </p:pic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AA3DF956-0D2A-E247-AA77-84076A126B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6584924"/>
              </p:ext>
            </p:extLst>
          </p:nvPr>
        </p:nvGraphicFramePr>
        <p:xfrm>
          <a:off x="142955" y="1867011"/>
          <a:ext cx="7305702" cy="83972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17617">
                  <a:extLst>
                    <a:ext uri="{9D8B030D-6E8A-4147-A177-3AD203B41FA5}">
                      <a16:colId xmlns:a16="http://schemas.microsoft.com/office/drawing/2014/main" val="1238076871"/>
                    </a:ext>
                  </a:extLst>
                </a:gridCol>
                <a:gridCol w="1217617">
                  <a:extLst>
                    <a:ext uri="{9D8B030D-6E8A-4147-A177-3AD203B41FA5}">
                      <a16:colId xmlns:a16="http://schemas.microsoft.com/office/drawing/2014/main" val="2338492860"/>
                    </a:ext>
                  </a:extLst>
                </a:gridCol>
                <a:gridCol w="1217617">
                  <a:extLst>
                    <a:ext uri="{9D8B030D-6E8A-4147-A177-3AD203B41FA5}">
                      <a16:colId xmlns:a16="http://schemas.microsoft.com/office/drawing/2014/main" val="2805072681"/>
                    </a:ext>
                  </a:extLst>
                </a:gridCol>
                <a:gridCol w="1485226">
                  <a:extLst>
                    <a:ext uri="{9D8B030D-6E8A-4147-A177-3AD203B41FA5}">
                      <a16:colId xmlns:a16="http://schemas.microsoft.com/office/drawing/2014/main" val="2166783427"/>
                    </a:ext>
                  </a:extLst>
                </a:gridCol>
                <a:gridCol w="1156067">
                  <a:extLst>
                    <a:ext uri="{9D8B030D-6E8A-4147-A177-3AD203B41FA5}">
                      <a16:colId xmlns:a16="http://schemas.microsoft.com/office/drawing/2014/main" val="813650104"/>
                    </a:ext>
                  </a:extLst>
                </a:gridCol>
                <a:gridCol w="1011558">
                  <a:extLst>
                    <a:ext uri="{9D8B030D-6E8A-4147-A177-3AD203B41FA5}">
                      <a16:colId xmlns:a16="http://schemas.microsoft.com/office/drawing/2014/main" val="4244096398"/>
                    </a:ext>
                  </a:extLst>
                </a:gridCol>
              </a:tblGrid>
              <a:tr h="272479"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Ecole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Enseignant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Élève</a:t>
                      </a:r>
                      <a:endParaRPr lang="fr-FR" sz="140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Date évaluation </a:t>
                      </a:r>
                      <a:endParaRPr lang="fr-FR" sz="1400" b="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Type évaluation</a:t>
                      </a:r>
                      <a:endParaRPr lang="fr-FR" sz="1400" b="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14219"/>
                  </a:ext>
                </a:extLst>
              </a:tr>
              <a:tr h="2724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halkboard" panose="03050602040202020205" pitchFamily="66" charset="77"/>
                        </a:rPr>
                        <a:t>Nom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halkboard" panose="03050602040202020205" pitchFamily="66" charset="77"/>
                        </a:rPr>
                        <a:t>Prénom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233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028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901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64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676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349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809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291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212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2878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72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608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73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147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7261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231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55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449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474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4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98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393714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05FE970-91F1-5340-BA54-105BBAE746B0}"/>
              </a:ext>
            </a:extLst>
          </p:cNvPr>
          <p:cNvSpPr/>
          <p:nvPr/>
        </p:nvSpPr>
        <p:spPr>
          <a:xfrm>
            <a:off x="4529204" y="676594"/>
            <a:ext cx="29194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fr-FR" sz="3200" b="1" cap="none" spc="0" dirty="0">
                <a:ln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accent4"/>
                </a:solidFill>
                <a:effectLst/>
                <a:latin typeface="Chalkboard" panose="03050602040202020205" pitchFamily="66" charset="77"/>
              </a:rPr>
              <a:t>Elèves évalués</a:t>
            </a:r>
          </a:p>
        </p:txBody>
      </p:sp>
    </p:spTree>
    <p:extLst>
      <p:ext uri="{BB962C8B-B14F-4D97-AF65-F5344CB8AC3E}">
        <p14:creationId xmlns:p14="http://schemas.microsoft.com/office/powerpoint/2010/main" val="2159486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AA3DF956-0D2A-E247-AA77-84076A126B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5177469"/>
              </p:ext>
            </p:extLst>
          </p:nvPr>
        </p:nvGraphicFramePr>
        <p:xfrm>
          <a:off x="126986" y="405606"/>
          <a:ext cx="7305702" cy="9880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17617">
                  <a:extLst>
                    <a:ext uri="{9D8B030D-6E8A-4147-A177-3AD203B41FA5}">
                      <a16:colId xmlns:a16="http://schemas.microsoft.com/office/drawing/2014/main" val="1238076871"/>
                    </a:ext>
                  </a:extLst>
                </a:gridCol>
                <a:gridCol w="1217617">
                  <a:extLst>
                    <a:ext uri="{9D8B030D-6E8A-4147-A177-3AD203B41FA5}">
                      <a16:colId xmlns:a16="http://schemas.microsoft.com/office/drawing/2014/main" val="2338492860"/>
                    </a:ext>
                  </a:extLst>
                </a:gridCol>
                <a:gridCol w="1217617">
                  <a:extLst>
                    <a:ext uri="{9D8B030D-6E8A-4147-A177-3AD203B41FA5}">
                      <a16:colId xmlns:a16="http://schemas.microsoft.com/office/drawing/2014/main" val="2805072681"/>
                    </a:ext>
                  </a:extLst>
                </a:gridCol>
                <a:gridCol w="1485226">
                  <a:extLst>
                    <a:ext uri="{9D8B030D-6E8A-4147-A177-3AD203B41FA5}">
                      <a16:colId xmlns:a16="http://schemas.microsoft.com/office/drawing/2014/main" val="2166783427"/>
                    </a:ext>
                  </a:extLst>
                </a:gridCol>
                <a:gridCol w="1156067">
                  <a:extLst>
                    <a:ext uri="{9D8B030D-6E8A-4147-A177-3AD203B41FA5}">
                      <a16:colId xmlns:a16="http://schemas.microsoft.com/office/drawing/2014/main" val="813650104"/>
                    </a:ext>
                  </a:extLst>
                </a:gridCol>
                <a:gridCol w="1011558">
                  <a:extLst>
                    <a:ext uri="{9D8B030D-6E8A-4147-A177-3AD203B41FA5}">
                      <a16:colId xmlns:a16="http://schemas.microsoft.com/office/drawing/2014/main" val="4244096398"/>
                    </a:ext>
                  </a:extLst>
                </a:gridCol>
              </a:tblGrid>
              <a:tr h="272479"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Ecole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Enseignant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Élève</a:t>
                      </a:r>
                      <a:endParaRPr lang="fr-FR" sz="140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Date évaluation </a:t>
                      </a:r>
                      <a:endParaRPr lang="fr-FR" sz="1400" b="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Type évaluation</a:t>
                      </a:r>
                      <a:endParaRPr lang="fr-FR" sz="1400" b="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14219"/>
                  </a:ext>
                </a:extLst>
              </a:tr>
              <a:tr h="2724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halkboard" panose="03050602040202020205" pitchFamily="66" charset="77"/>
                        </a:rPr>
                        <a:t>Nom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halkboard" panose="03050602040202020205" pitchFamily="66" charset="77"/>
                        </a:rPr>
                        <a:t>Prénom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233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028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901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64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676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349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809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291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212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2878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72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608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73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147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7261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231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55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449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474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4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98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393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378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058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912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504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7671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A732FBC-82E4-3D43-8D81-28FC5CC315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205"/>
          <a:stretch/>
        </p:blipFill>
        <p:spPr>
          <a:xfrm>
            <a:off x="0" y="-1"/>
            <a:ext cx="7559675" cy="10691813"/>
          </a:xfrm>
          <a:prstGeom prst="rect">
            <a:avLst/>
          </a:prstGeom>
          <a:effectLst>
            <a:softEdge rad="254000"/>
          </a:effectLst>
        </p:spPr>
      </p:pic>
    </p:spTree>
    <p:extLst>
      <p:ext uri="{BB962C8B-B14F-4D97-AF65-F5344CB8AC3E}">
        <p14:creationId xmlns:p14="http://schemas.microsoft.com/office/powerpoint/2010/main" val="3643002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50B24FF0-5BE9-DB4A-A279-7FF75E268C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8588939"/>
              </p:ext>
            </p:extLst>
          </p:nvPr>
        </p:nvGraphicFramePr>
        <p:xfrm>
          <a:off x="305042" y="1246676"/>
          <a:ext cx="7097620" cy="9166653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93170">
                  <a:extLst>
                    <a:ext uri="{9D8B030D-6E8A-4147-A177-3AD203B41FA5}">
                      <a16:colId xmlns:a16="http://schemas.microsoft.com/office/drawing/2014/main" val="960645721"/>
                    </a:ext>
                  </a:extLst>
                </a:gridCol>
                <a:gridCol w="1351722">
                  <a:extLst>
                    <a:ext uri="{9D8B030D-6E8A-4147-A177-3AD203B41FA5}">
                      <a16:colId xmlns:a16="http://schemas.microsoft.com/office/drawing/2014/main" val="3032907295"/>
                    </a:ext>
                  </a:extLst>
                </a:gridCol>
                <a:gridCol w="1224501">
                  <a:extLst>
                    <a:ext uri="{9D8B030D-6E8A-4147-A177-3AD203B41FA5}">
                      <a16:colId xmlns:a16="http://schemas.microsoft.com/office/drawing/2014/main" val="733281048"/>
                    </a:ext>
                  </a:extLst>
                </a:gridCol>
                <a:gridCol w="2870421">
                  <a:extLst>
                    <a:ext uri="{9D8B030D-6E8A-4147-A177-3AD203B41FA5}">
                      <a16:colId xmlns:a16="http://schemas.microsoft.com/office/drawing/2014/main" val="2449445220"/>
                    </a:ext>
                  </a:extLst>
                </a:gridCol>
                <a:gridCol w="357806">
                  <a:extLst>
                    <a:ext uri="{9D8B030D-6E8A-4147-A177-3AD203B41FA5}">
                      <a16:colId xmlns:a16="http://schemas.microsoft.com/office/drawing/2014/main" val="1854547021"/>
                    </a:ext>
                  </a:extLst>
                </a:gridCol>
              </a:tblGrid>
              <a:tr h="55827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Date </a:t>
                      </a:r>
                      <a:endParaRPr lang="fr-FR" sz="140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Lieu </a:t>
                      </a:r>
                      <a:endParaRPr lang="fr-FR" sz="140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Horaire</a:t>
                      </a:r>
                    </a:p>
                    <a:p>
                      <a:pPr algn="ctr"/>
                      <a:r>
                        <a:rPr lang="fr-FR" sz="1100" dirty="0"/>
                        <a:t>Durée </a:t>
                      </a:r>
                      <a:endParaRPr lang="fr-FR" sz="110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Élève concerné</a:t>
                      </a:r>
                      <a:endParaRPr lang="fr-FR" sz="140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dirty="0"/>
                        <a:t>Présence enseignant</a:t>
                      </a:r>
                      <a:endParaRPr lang="fr-FR" sz="700" dirty="0">
                        <a:latin typeface="Chalkboard" panose="03050602040202020205" pitchFamily="66" charset="77"/>
                      </a:endParaRPr>
                    </a:p>
                  </a:txBody>
                  <a:tcPr vert="vert270" anchor="ctr"/>
                </a:tc>
                <a:extLst>
                  <a:ext uri="{0D108BD9-81ED-4DB2-BD59-A6C34878D82A}">
                    <a16:rowId xmlns:a16="http://schemas.microsoft.com/office/drawing/2014/main" val="176495459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46552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801626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18632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255800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15024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66427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09146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273322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2851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60909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415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07103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288832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646134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062768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742640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591141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999074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601362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904428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606170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5A7909A-F1CE-684B-A725-A8CFB5E0D7B6}"/>
              </a:ext>
            </a:extLst>
          </p:cNvPr>
          <p:cNvSpPr/>
          <p:nvPr/>
        </p:nvSpPr>
        <p:spPr>
          <a:xfrm>
            <a:off x="2425884" y="278484"/>
            <a:ext cx="465022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800" b="0" cap="none" spc="0" dirty="0">
                <a:ln w="0"/>
                <a:solidFill>
                  <a:schemeClr val="accent6"/>
                </a:solidFill>
                <a:effectLst>
                  <a:reflection blurRad="6350" stA="53000" endA="300" endPos="35500" dir="5400000" sy="-90000" algn="bl" rotWithShape="0"/>
                </a:effectLst>
                <a:latin typeface="Chalkboard" panose="03050602040202020205" pitchFamily="66" charset="77"/>
              </a:rPr>
              <a:t>Rendez-vous parents d’élèves</a:t>
            </a:r>
            <a:endParaRPr lang="fr-FR" sz="2800" b="0" cap="none" spc="0" dirty="0">
              <a:ln w="0"/>
              <a:solidFill>
                <a:schemeClr val="accent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EDFF9D2-8667-BF4A-83CD-BEA32DBC4A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014" y="22242"/>
            <a:ext cx="1645000" cy="122443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92741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5646675A-6054-0C45-8E9F-71DCC4F8792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53973" y="1868434"/>
          <a:ext cx="7051728" cy="839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5288">
                  <a:extLst>
                    <a:ext uri="{9D8B030D-6E8A-4147-A177-3AD203B41FA5}">
                      <a16:colId xmlns:a16="http://schemas.microsoft.com/office/drawing/2014/main" val="1238076871"/>
                    </a:ext>
                  </a:extLst>
                </a:gridCol>
                <a:gridCol w="1175288">
                  <a:extLst>
                    <a:ext uri="{9D8B030D-6E8A-4147-A177-3AD203B41FA5}">
                      <a16:colId xmlns:a16="http://schemas.microsoft.com/office/drawing/2014/main" val="2338492860"/>
                    </a:ext>
                  </a:extLst>
                </a:gridCol>
                <a:gridCol w="1175288">
                  <a:extLst>
                    <a:ext uri="{9D8B030D-6E8A-4147-A177-3AD203B41FA5}">
                      <a16:colId xmlns:a16="http://schemas.microsoft.com/office/drawing/2014/main" val="2805072681"/>
                    </a:ext>
                  </a:extLst>
                </a:gridCol>
                <a:gridCol w="1433594">
                  <a:extLst>
                    <a:ext uri="{9D8B030D-6E8A-4147-A177-3AD203B41FA5}">
                      <a16:colId xmlns:a16="http://schemas.microsoft.com/office/drawing/2014/main" val="2166783427"/>
                    </a:ext>
                  </a:extLst>
                </a:gridCol>
                <a:gridCol w="1115878">
                  <a:extLst>
                    <a:ext uri="{9D8B030D-6E8A-4147-A177-3AD203B41FA5}">
                      <a16:colId xmlns:a16="http://schemas.microsoft.com/office/drawing/2014/main" val="813650104"/>
                    </a:ext>
                  </a:extLst>
                </a:gridCol>
                <a:gridCol w="976392">
                  <a:extLst>
                    <a:ext uri="{9D8B030D-6E8A-4147-A177-3AD203B41FA5}">
                      <a16:colId xmlns:a16="http://schemas.microsoft.com/office/drawing/2014/main" val="4244096398"/>
                    </a:ext>
                  </a:extLst>
                </a:gridCol>
              </a:tblGrid>
              <a:tr h="272479"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Ecole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Enseignant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Élève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latin typeface="Chalkboard" panose="03050602040202020205" pitchFamily="66" charset="77"/>
                        </a:rPr>
                        <a:t>Groupe de remédiation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latin typeface="Chalkboard" panose="03050602040202020205" pitchFamily="66" charset="77"/>
                        </a:rPr>
                        <a:t>Date de naissance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14219"/>
                  </a:ext>
                </a:extLst>
              </a:tr>
              <a:tr h="2724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B0F0"/>
                          </a:solidFill>
                          <a:latin typeface="Chalkboard" panose="03050602040202020205" pitchFamily="66" charset="77"/>
                        </a:rPr>
                        <a:t>Nom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B0F0"/>
                          </a:solidFill>
                          <a:latin typeface="Chalkboard" panose="03050602040202020205" pitchFamily="66" charset="77"/>
                        </a:rPr>
                        <a:t>Prénom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233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028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901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64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676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349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809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291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212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2878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72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608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73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147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7261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231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55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449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474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4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98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393714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039B746-5EA4-7541-9CF3-8A0DEF566219}"/>
              </a:ext>
            </a:extLst>
          </p:cNvPr>
          <p:cNvSpPr/>
          <p:nvPr/>
        </p:nvSpPr>
        <p:spPr>
          <a:xfrm>
            <a:off x="253973" y="221153"/>
            <a:ext cx="31423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halkboard" panose="03050602040202020205" pitchFamily="66" charset="77"/>
              </a:rPr>
              <a:t>Elèves accompagnés </a:t>
            </a:r>
          </a:p>
          <a:p>
            <a:pPr algn="ctr"/>
            <a:r>
              <a:rPr lang="fr-FR" sz="1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latin typeface="Chalkboard" panose="03050602040202020205" pitchFamily="66" charset="77"/>
              </a:rPr>
              <a:t>En </a:t>
            </a:r>
            <a:r>
              <a:rPr lang="fr-FR" sz="16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effectLst/>
                <a:latin typeface="Chalkboard" panose="03050602040202020205" pitchFamily="66" charset="77"/>
              </a:rPr>
              <a:t>aide spécialisée à dominante pédagogique</a:t>
            </a:r>
            <a:endParaRPr lang="fr-FR" sz="1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92D050"/>
              </a:solidFill>
              <a:effectLst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4016000-3D83-B14B-8D66-9841A0E7A3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41"/>
          <a:stretch/>
        </p:blipFill>
        <p:spPr>
          <a:xfrm>
            <a:off x="3062406" y="168707"/>
            <a:ext cx="4146386" cy="1551441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3C6C465-05CD-6F4D-9C16-B3272F836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41" t="3499"/>
          <a:stretch/>
        </p:blipFill>
        <p:spPr>
          <a:xfrm>
            <a:off x="3159315" y="273598"/>
            <a:ext cx="4146386" cy="1446550"/>
          </a:xfrm>
          <a:prstGeom prst="rect">
            <a:avLst/>
          </a:prstGeom>
          <a:effectLst>
            <a:softEdge rad="254000"/>
          </a:effectLst>
        </p:spPr>
      </p:pic>
    </p:spTree>
    <p:extLst>
      <p:ext uri="{BB962C8B-B14F-4D97-AF65-F5344CB8AC3E}">
        <p14:creationId xmlns:p14="http://schemas.microsoft.com/office/powerpoint/2010/main" val="29127599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44DD7DEB-BD58-E146-839E-1885BD7201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5031996"/>
              </p:ext>
            </p:extLst>
          </p:nvPr>
        </p:nvGraphicFramePr>
        <p:xfrm>
          <a:off x="253973" y="287607"/>
          <a:ext cx="7051728" cy="9880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5288">
                  <a:extLst>
                    <a:ext uri="{9D8B030D-6E8A-4147-A177-3AD203B41FA5}">
                      <a16:colId xmlns:a16="http://schemas.microsoft.com/office/drawing/2014/main" val="1238076871"/>
                    </a:ext>
                  </a:extLst>
                </a:gridCol>
                <a:gridCol w="1175288">
                  <a:extLst>
                    <a:ext uri="{9D8B030D-6E8A-4147-A177-3AD203B41FA5}">
                      <a16:colId xmlns:a16="http://schemas.microsoft.com/office/drawing/2014/main" val="2338492860"/>
                    </a:ext>
                  </a:extLst>
                </a:gridCol>
                <a:gridCol w="1175288">
                  <a:extLst>
                    <a:ext uri="{9D8B030D-6E8A-4147-A177-3AD203B41FA5}">
                      <a16:colId xmlns:a16="http://schemas.microsoft.com/office/drawing/2014/main" val="2805072681"/>
                    </a:ext>
                  </a:extLst>
                </a:gridCol>
                <a:gridCol w="1433594">
                  <a:extLst>
                    <a:ext uri="{9D8B030D-6E8A-4147-A177-3AD203B41FA5}">
                      <a16:colId xmlns:a16="http://schemas.microsoft.com/office/drawing/2014/main" val="2166783427"/>
                    </a:ext>
                  </a:extLst>
                </a:gridCol>
                <a:gridCol w="1115878">
                  <a:extLst>
                    <a:ext uri="{9D8B030D-6E8A-4147-A177-3AD203B41FA5}">
                      <a16:colId xmlns:a16="http://schemas.microsoft.com/office/drawing/2014/main" val="813650104"/>
                    </a:ext>
                  </a:extLst>
                </a:gridCol>
                <a:gridCol w="976392">
                  <a:extLst>
                    <a:ext uri="{9D8B030D-6E8A-4147-A177-3AD203B41FA5}">
                      <a16:colId xmlns:a16="http://schemas.microsoft.com/office/drawing/2014/main" val="4244096398"/>
                    </a:ext>
                  </a:extLst>
                </a:gridCol>
              </a:tblGrid>
              <a:tr h="272479"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Ecole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Enseignant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Élève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latin typeface="Chalkboard" panose="03050602040202020205" pitchFamily="66" charset="77"/>
                        </a:rPr>
                        <a:t>Groupe de remédiation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b="0" dirty="0">
                          <a:latin typeface="Chalkboard" panose="03050602040202020205" pitchFamily="66" charset="77"/>
                        </a:rPr>
                        <a:t>Date de naissance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14219"/>
                  </a:ext>
                </a:extLst>
              </a:tr>
              <a:tr h="2724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B0F0"/>
                          </a:solidFill>
                          <a:latin typeface="Chalkboard" panose="03050602040202020205" pitchFamily="66" charset="77"/>
                        </a:rPr>
                        <a:t>Nom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B0F0"/>
                          </a:solidFill>
                          <a:latin typeface="Chalkboard" panose="03050602040202020205" pitchFamily="66" charset="77"/>
                        </a:rPr>
                        <a:t>Prénom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233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028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901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64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676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349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809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291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212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2878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72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608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73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147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7261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231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55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449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474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4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98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393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809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123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399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782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7527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Image 89" descr="Une image contenant habits&#10;&#10;Description générée automatiquement">
            <a:extLst>
              <a:ext uri="{FF2B5EF4-FFF2-40B4-BE49-F238E27FC236}">
                <a16:creationId xmlns:a16="http://schemas.microsoft.com/office/drawing/2014/main" id="{BEDBAEE1-DFDE-1848-8F98-C5CF965E73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895"/>
          <a:stretch/>
        </p:blipFill>
        <p:spPr>
          <a:xfrm>
            <a:off x="0" y="-13411"/>
            <a:ext cx="7559674" cy="1071863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4" name="Image 153" descr="Une image contenant habits&#10;&#10;Description générée automatiquement">
            <a:extLst>
              <a:ext uri="{FF2B5EF4-FFF2-40B4-BE49-F238E27FC236}">
                <a16:creationId xmlns:a16="http://schemas.microsoft.com/office/drawing/2014/main" id="{DFF8D2EF-C94A-384C-A3CC-2666AB5E74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895"/>
          <a:stretch/>
        </p:blipFill>
        <p:spPr>
          <a:xfrm>
            <a:off x="0" y="0"/>
            <a:ext cx="7559674" cy="10718633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E3BAA806-F157-834E-A922-697B9C4A1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340807"/>
              </p:ext>
            </p:extLst>
          </p:nvPr>
        </p:nvGraphicFramePr>
        <p:xfrm>
          <a:off x="515389" y="242206"/>
          <a:ext cx="3490029" cy="191287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73182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  <p:graphicFrame>
        <p:nvGraphicFramePr>
          <p:cNvPr id="157" name="Tableau 156">
            <a:extLst>
              <a:ext uri="{FF2B5EF4-FFF2-40B4-BE49-F238E27FC236}">
                <a16:creationId xmlns:a16="http://schemas.microsoft.com/office/drawing/2014/main" id="{5E8DC362-2E10-1F42-B4F0-6BA9DE3DD9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071128"/>
              </p:ext>
            </p:extLst>
          </p:nvPr>
        </p:nvGraphicFramePr>
        <p:xfrm>
          <a:off x="3868892" y="2304674"/>
          <a:ext cx="3490029" cy="19128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02276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  <p:graphicFrame>
        <p:nvGraphicFramePr>
          <p:cNvPr id="161" name="Tableau 160">
            <a:extLst>
              <a:ext uri="{FF2B5EF4-FFF2-40B4-BE49-F238E27FC236}">
                <a16:creationId xmlns:a16="http://schemas.microsoft.com/office/drawing/2014/main" id="{5EFB3E45-B53D-4246-A1BC-C3C6BF571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710335"/>
              </p:ext>
            </p:extLst>
          </p:nvPr>
        </p:nvGraphicFramePr>
        <p:xfrm>
          <a:off x="378862" y="8572467"/>
          <a:ext cx="3490029" cy="19128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73182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  <p:graphicFrame>
        <p:nvGraphicFramePr>
          <p:cNvPr id="162" name="Tableau 161">
            <a:extLst>
              <a:ext uri="{FF2B5EF4-FFF2-40B4-BE49-F238E27FC236}">
                <a16:creationId xmlns:a16="http://schemas.microsoft.com/office/drawing/2014/main" id="{5FF6F843-0AE3-9E42-AF8A-4A7AE0C551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364098"/>
              </p:ext>
            </p:extLst>
          </p:nvPr>
        </p:nvGraphicFramePr>
        <p:xfrm>
          <a:off x="3868891" y="6474263"/>
          <a:ext cx="3490029" cy="19128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73182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  <p:graphicFrame>
        <p:nvGraphicFramePr>
          <p:cNvPr id="163" name="Tableau 162">
            <a:extLst>
              <a:ext uri="{FF2B5EF4-FFF2-40B4-BE49-F238E27FC236}">
                <a16:creationId xmlns:a16="http://schemas.microsoft.com/office/drawing/2014/main" id="{1A3AC403-1F54-8343-ADFC-3B7CE07293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490028"/>
              </p:ext>
            </p:extLst>
          </p:nvPr>
        </p:nvGraphicFramePr>
        <p:xfrm>
          <a:off x="515388" y="4402878"/>
          <a:ext cx="3490029" cy="191287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73182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620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Image 92" descr="Une image contenant intérieur, habits&#10;&#10;Description générée automatiquement">
            <a:extLst>
              <a:ext uri="{FF2B5EF4-FFF2-40B4-BE49-F238E27FC236}">
                <a16:creationId xmlns:a16="http://schemas.microsoft.com/office/drawing/2014/main" id="{F59FAB8A-BB37-2A4F-922D-9DE6F04F96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98" r="18028"/>
          <a:stretch/>
        </p:blipFill>
        <p:spPr>
          <a:xfrm>
            <a:off x="0" y="1"/>
            <a:ext cx="7559674" cy="10691812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D032C381-368C-A249-9249-02E939D17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571874"/>
              </p:ext>
            </p:extLst>
          </p:nvPr>
        </p:nvGraphicFramePr>
        <p:xfrm>
          <a:off x="515389" y="242206"/>
          <a:ext cx="3490029" cy="191287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73182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02C06F8B-1EF1-504E-978E-0C9E430D2E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506296"/>
              </p:ext>
            </p:extLst>
          </p:nvPr>
        </p:nvGraphicFramePr>
        <p:xfrm>
          <a:off x="3868892" y="2304674"/>
          <a:ext cx="3490029" cy="19128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02276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C2F87F00-4FA6-A243-94DC-CEECDC47C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450845"/>
              </p:ext>
            </p:extLst>
          </p:nvPr>
        </p:nvGraphicFramePr>
        <p:xfrm>
          <a:off x="378862" y="8572467"/>
          <a:ext cx="3490029" cy="19128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73182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36795997-1593-EF46-8EDF-46D736250A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420686"/>
              </p:ext>
            </p:extLst>
          </p:nvPr>
        </p:nvGraphicFramePr>
        <p:xfrm>
          <a:off x="3868891" y="6474263"/>
          <a:ext cx="3490029" cy="19128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73182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2811081F-278A-394A-9E3D-794218AD3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412345"/>
              </p:ext>
            </p:extLst>
          </p:nvPr>
        </p:nvGraphicFramePr>
        <p:xfrm>
          <a:off x="515388" y="4402878"/>
          <a:ext cx="3490029" cy="191287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63343">
                  <a:extLst>
                    <a:ext uri="{9D8B030D-6E8A-4147-A177-3AD203B41FA5}">
                      <a16:colId xmlns:a16="http://schemas.microsoft.com/office/drawing/2014/main" val="1562377571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2900103704"/>
                    </a:ext>
                  </a:extLst>
                </a:gridCol>
                <a:gridCol w="1163343">
                  <a:extLst>
                    <a:ext uri="{9D8B030D-6E8A-4147-A177-3AD203B41FA5}">
                      <a16:colId xmlns:a16="http://schemas.microsoft.com/office/drawing/2014/main" val="4040742258"/>
                    </a:ext>
                  </a:extLst>
                </a:gridCol>
              </a:tblGrid>
              <a:tr h="273182">
                <a:tc gridSpan="3">
                  <a:txBody>
                    <a:bodyPr/>
                    <a:lstStyle/>
                    <a:p>
                      <a:r>
                        <a:rPr lang="fr-FR" dirty="0"/>
                        <a:t>Ecole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33189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Nb Demande d’aides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Prises en charge spécialisées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40513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1</a:t>
                      </a:r>
                      <a:r>
                        <a:rPr lang="fr-FR" sz="1050" baseline="30000" dirty="0"/>
                        <a:t>er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9542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2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429811"/>
                  </a:ext>
                </a:extLst>
              </a:tr>
              <a:tr h="273182">
                <a:tc>
                  <a:txBody>
                    <a:bodyPr/>
                    <a:lstStyle/>
                    <a:p>
                      <a:r>
                        <a:rPr lang="fr-FR" sz="1050" dirty="0"/>
                        <a:t>3</a:t>
                      </a:r>
                      <a:r>
                        <a:rPr lang="fr-FR" sz="1050" baseline="30000" dirty="0"/>
                        <a:t>ème</a:t>
                      </a:r>
                      <a:r>
                        <a:rPr lang="fr-FR" sz="1050" dirty="0"/>
                        <a:t> trimestre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17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01452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EA8E466-93D5-5B4E-B961-57DFD9A92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8" y="711234"/>
            <a:ext cx="7545127" cy="9980579"/>
          </a:xfrm>
          <a:prstGeom prst="rect">
            <a:avLst/>
          </a:prstGeom>
          <a:effectLst>
            <a:softEdge rad="520700"/>
          </a:effectLst>
        </p:spPr>
      </p:pic>
      <p:sp>
        <p:nvSpPr>
          <p:cNvPr id="5" name="Nuage 4">
            <a:extLst>
              <a:ext uri="{FF2B5EF4-FFF2-40B4-BE49-F238E27FC236}">
                <a16:creationId xmlns:a16="http://schemas.microsoft.com/office/drawing/2014/main" id="{6194E893-A231-9F4A-9A2E-1652B610C40F}"/>
              </a:ext>
            </a:extLst>
          </p:cNvPr>
          <p:cNvSpPr/>
          <p:nvPr/>
        </p:nvSpPr>
        <p:spPr>
          <a:xfrm>
            <a:off x="1318739" y="711234"/>
            <a:ext cx="4922196" cy="164286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75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>
                <a:solidFill>
                  <a:schemeClr val="accent1">
                    <a:lumMod val="50000"/>
                  </a:schemeClr>
                </a:solidFill>
                <a:latin typeface="Chalkboard" panose="03050602040202020205" pitchFamily="66" charset="77"/>
              </a:rPr>
              <a:t>Emploi du temps hebdomadaire</a:t>
            </a:r>
          </a:p>
        </p:txBody>
      </p:sp>
    </p:spTree>
    <p:extLst>
      <p:ext uri="{BB962C8B-B14F-4D97-AF65-F5344CB8AC3E}">
        <p14:creationId xmlns:p14="http://schemas.microsoft.com/office/powerpoint/2010/main" val="2595612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F9A2E9-FD53-924D-988D-1991D61D7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4178" y="2418735"/>
            <a:ext cx="4425497" cy="779031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dirty="0"/>
              <a:t>…………………………………………………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1CABA0-326E-154F-8C5A-19593F03F990}"/>
              </a:ext>
            </a:extLst>
          </p:cNvPr>
          <p:cNvSpPr/>
          <p:nvPr/>
        </p:nvSpPr>
        <p:spPr>
          <a:xfrm>
            <a:off x="3134178" y="1181520"/>
            <a:ext cx="3956661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fr-FR" sz="4000" b="0" cap="none" spc="0" dirty="0">
                <a:ln w="0"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INFORMATIONS</a:t>
            </a:r>
            <a:endParaRPr lang="fr-FR" sz="4000" b="0" cap="none" spc="0" dirty="0">
              <a:ln w="0">
                <a:solidFill>
                  <a:schemeClr val="accent1">
                    <a:shade val="50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19AA106-7CEA-A94E-BD7B-770C2645A2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94" r="-194"/>
          <a:stretch/>
        </p:blipFill>
        <p:spPr>
          <a:xfrm>
            <a:off x="0" y="0"/>
            <a:ext cx="3450447" cy="10691813"/>
          </a:xfrm>
          <a:prstGeom prst="rect">
            <a:avLst/>
          </a:prstGeom>
          <a:effectLst>
            <a:softEdge rad="838200"/>
          </a:effectLst>
        </p:spPr>
      </p:pic>
    </p:spTree>
    <p:extLst>
      <p:ext uri="{BB962C8B-B14F-4D97-AF65-F5344CB8AC3E}">
        <p14:creationId xmlns:p14="http://schemas.microsoft.com/office/powerpoint/2010/main" val="2575651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Image 212" descr="Une image contenant habits&#10;&#10;Description générée automatiquement">
            <a:extLst>
              <a:ext uri="{FF2B5EF4-FFF2-40B4-BE49-F238E27FC236}">
                <a16:creationId xmlns:a16="http://schemas.microsoft.com/office/drawing/2014/main" id="{A1CCCD5B-1139-FE4C-9D81-B567EEAC03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895"/>
          <a:stretch/>
        </p:blipFill>
        <p:spPr>
          <a:xfrm>
            <a:off x="0" y="0"/>
            <a:ext cx="7559674" cy="1071863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1407ABE-60CC-4B0D-8283-2F74D33A7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057121" y="1925906"/>
            <a:ext cx="9673917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997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Image 91" descr="Une image contenant intérieur, habits&#10;&#10;Description générée automatiquement">
            <a:extLst>
              <a:ext uri="{FF2B5EF4-FFF2-40B4-BE49-F238E27FC236}">
                <a16:creationId xmlns:a16="http://schemas.microsoft.com/office/drawing/2014/main" id="{2BC007A9-3F23-454E-87F2-37DC073A82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98" r="18028"/>
          <a:stretch/>
        </p:blipFill>
        <p:spPr>
          <a:xfrm>
            <a:off x="0" y="1"/>
            <a:ext cx="7559674" cy="1069181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81A65B38-C03B-43A9-9A64-1204E8A70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057121" y="1925906"/>
            <a:ext cx="9673917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44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545919F4-67CF-CB4A-A6B6-DE0F83457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7559675" cy="1088902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glow>
              <a:schemeClr val="accent1"/>
            </a:glow>
            <a:reflection endPos="0" dir="5400000" sy="-100000" algn="bl" rotWithShape="0"/>
            <a:softEdge rad="190500"/>
          </a:effectLst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F9A2E9-FD53-924D-988D-1991D61D7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28" y="1963554"/>
            <a:ext cx="6520220" cy="766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800" dirty="0">
                <a:latin typeface="Chalkboard" panose="03050602040202020205" pitchFamily="66" charset="77"/>
              </a:rPr>
              <a:t>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8AA13E-9F0A-024A-A316-9D635DCC0345}"/>
              </a:ext>
            </a:extLst>
          </p:cNvPr>
          <p:cNvSpPr/>
          <p:nvPr/>
        </p:nvSpPr>
        <p:spPr>
          <a:xfrm>
            <a:off x="2590044" y="286621"/>
            <a:ext cx="4969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/>
            <a:r>
              <a:rPr lang="fr-FR" sz="5400" b="1" cap="none" spc="0" dirty="0">
                <a:ln/>
                <a:solidFill>
                  <a:srgbClr val="FF8AD8"/>
                </a:solidFill>
                <a:effectLst/>
                <a:latin typeface="Chalkboard" panose="03050602040202020205" pitchFamily="66" charset="77"/>
              </a:rPr>
              <a:t>Aide Mémoire </a:t>
            </a:r>
            <a:endParaRPr lang="fr-FR" sz="5400" b="1" cap="none" spc="0" dirty="0">
              <a:ln/>
              <a:solidFill>
                <a:srgbClr val="FF8AD8"/>
              </a:solidFill>
              <a:effectLst/>
            </a:endParaRP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8979E8E9-2CDD-FB42-920F-D040E8BDBF62}"/>
              </a:ext>
            </a:extLst>
          </p:cNvPr>
          <p:cNvSpPr/>
          <p:nvPr/>
        </p:nvSpPr>
        <p:spPr>
          <a:xfrm rot="21252737">
            <a:off x="576123" y="7378668"/>
            <a:ext cx="2670314" cy="222377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>
                <a:solidFill>
                  <a:srgbClr val="7030A0"/>
                </a:solidFill>
                <a:latin typeface="Chalkboard" panose="03050602040202020205" pitchFamily="66" charset="77"/>
              </a:rPr>
              <a:t>Numéros photocopieurs :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7030A0"/>
                </a:solidFill>
                <a:latin typeface="Chalkboard" panose="03050602040202020205" pitchFamily="66" charset="77"/>
              </a:rPr>
              <a:t>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7030A0"/>
                </a:solidFill>
                <a:latin typeface="Chalkboard" panose="03050602040202020205" pitchFamily="66" charset="77"/>
              </a:rPr>
              <a:t>-------------------------------------------------------------------------</a:t>
            </a:r>
          </a:p>
          <a:p>
            <a:endParaRPr lang="fr-FR" sz="1000" dirty="0">
              <a:solidFill>
                <a:srgbClr val="7030A0"/>
              </a:solidFill>
              <a:latin typeface="Chalkboard" panose="03050602040202020205" pitchFamily="66" charset="77"/>
            </a:endParaRPr>
          </a:p>
          <a:p>
            <a:r>
              <a:rPr lang="fr-FR" sz="1000" dirty="0">
                <a:solidFill>
                  <a:srgbClr val="7030A0"/>
                </a:solidFill>
                <a:latin typeface="Chalkboard" panose="03050602040202020205" pitchFamily="66" charset="77"/>
              </a:rPr>
              <a:t>Mots de passe ordinateurs : 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7030A0"/>
                </a:solidFill>
                <a:latin typeface="Chalkboard" panose="03050602040202020205" pitchFamily="66" charset="77"/>
              </a:rPr>
              <a:t>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7030A0"/>
                </a:solidFill>
                <a:latin typeface="Chalkboard" panose="03050602040202020205" pitchFamily="66" charset="77"/>
              </a:rPr>
              <a:t>-------------------------------------------------------------------------</a:t>
            </a:r>
            <a:endParaRPr lang="fr-FR" sz="1050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4CA1A77C-032D-1C49-BCE4-B860446F4E97}"/>
              </a:ext>
            </a:extLst>
          </p:cNvPr>
          <p:cNvSpPr/>
          <p:nvPr/>
        </p:nvSpPr>
        <p:spPr>
          <a:xfrm>
            <a:off x="231222" y="3584682"/>
            <a:ext cx="3360117" cy="27277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>
                <a:solidFill>
                  <a:srgbClr val="0070C0"/>
                </a:solidFill>
                <a:latin typeface="Chalkboard" panose="03050602040202020205" pitchFamily="66" charset="77"/>
              </a:rPr>
              <a:t>Orthophonistes</a:t>
            </a:r>
            <a:r>
              <a:rPr lang="fr-FR" sz="1100" dirty="0">
                <a:solidFill>
                  <a:srgbClr val="0070C0"/>
                </a:solidFill>
                <a:latin typeface="Chalkboard" panose="03050602040202020205" pitchFamily="66" charset="77"/>
              </a:rPr>
              <a:t> </a:t>
            </a:r>
            <a:r>
              <a:rPr lang="fr-FR" sz="1000" dirty="0">
                <a:solidFill>
                  <a:srgbClr val="0070C0"/>
                </a:solidFill>
                <a:latin typeface="Chalkboard" panose="03050602040202020205" pitchFamily="66" charset="77"/>
              </a:rPr>
              <a:t>: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0070C0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0070C0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0070C0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0070C0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0070C0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0070C0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rgbClr val="0070C0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6F86D810-5625-294D-A087-F02EA7C0EF41}"/>
              </a:ext>
            </a:extLst>
          </p:cNvPr>
          <p:cNvSpPr/>
          <p:nvPr/>
        </p:nvSpPr>
        <p:spPr>
          <a:xfrm>
            <a:off x="4100857" y="6807903"/>
            <a:ext cx="3301658" cy="336530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100" dirty="0">
                <a:solidFill>
                  <a:schemeClr val="accent2"/>
                </a:solidFill>
                <a:latin typeface="Chalkboard" panose="03050602040202020205" pitchFamily="66" charset="77"/>
              </a:rPr>
              <a:t>Autres intervenants extérieurs </a:t>
            </a:r>
            <a:r>
              <a:rPr lang="fr-FR" sz="1000" dirty="0">
                <a:solidFill>
                  <a:schemeClr val="accent2"/>
                </a:solidFill>
                <a:latin typeface="Chalkboard" panose="03050602040202020205" pitchFamily="66" charset="77"/>
              </a:rPr>
              <a:t>: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2"/>
                </a:solidFill>
                <a:latin typeface="Chalkboard" panose="03050602040202020205" pitchFamily="66" charset="77"/>
              </a:rPr>
              <a:t>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2"/>
                </a:solidFill>
                <a:latin typeface="Chalkboard" panose="03050602040202020205" pitchFamily="66" charset="77"/>
              </a:rPr>
              <a:t>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2"/>
                </a:solidFill>
                <a:latin typeface="Chalkboard" panose="03050602040202020205" pitchFamily="66" charset="77"/>
              </a:rPr>
              <a:t>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2"/>
                </a:solidFill>
                <a:latin typeface="Chalkboard" panose="03050602040202020205" pitchFamily="66" charset="77"/>
              </a:rPr>
              <a:t>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2"/>
                </a:solidFill>
                <a:latin typeface="Chalkboard" panose="03050602040202020205" pitchFamily="66" charset="77"/>
              </a:rPr>
              <a:t>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2"/>
                </a:solidFill>
                <a:latin typeface="Chalkboard" panose="03050602040202020205" pitchFamily="66" charset="77"/>
              </a:rPr>
              <a:t>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>
                <a:solidFill>
                  <a:schemeClr val="accent2"/>
                </a:solidFill>
                <a:latin typeface="Chalkboard" panose="03050602040202020205" pitchFamily="66" charset="77"/>
              </a:rPr>
              <a:t>--------------------------------------------------------------------------------------------</a:t>
            </a:r>
            <a:endParaRPr lang="fr-FR" sz="500" dirty="0">
              <a:solidFill>
                <a:schemeClr val="accent2"/>
              </a:solidFill>
              <a:latin typeface="Chalkboard" panose="03050602040202020205" pitchFamily="66" charset="77"/>
            </a:endParaRPr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F4868938-EDBA-4E4B-BBBB-C360A03842C0}"/>
              </a:ext>
            </a:extLst>
          </p:cNvPr>
          <p:cNvSpPr/>
          <p:nvPr/>
        </p:nvSpPr>
        <p:spPr>
          <a:xfrm>
            <a:off x="3853900" y="2201259"/>
            <a:ext cx="3548615" cy="343006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>
                <a:solidFill>
                  <a:schemeClr val="accent6"/>
                </a:solidFill>
                <a:latin typeface="Chalkboard" panose="03050602040202020205" pitchFamily="66" charset="77"/>
              </a:rPr>
              <a:t>Numéros utiles</a:t>
            </a:r>
            <a:r>
              <a:rPr lang="fr-FR" sz="1100" dirty="0">
                <a:solidFill>
                  <a:schemeClr val="accent6"/>
                </a:solidFill>
                <a:latin typeface="Chalkboard" panose="03050602040202020205" pitchFamily="66" charset="77"/>
              </a:rPr>
              <a:t> </a:t>
            </a:r>
            <a:r>
              <a:rPr lang="fr-FR" sz="1000" dirty="0">
                <a:solidFill>
                  <a:schemeClr val="accent6"/>
                </a:solidFill>
                <a:latin typeface="Chalkboard" panose="03050602040202020205" pitchFamily="66" charset="77"/>
              </a:rPr>
              <a:t>: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6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6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6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6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6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6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6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</a:t>
            </a:r>
          </a:p>
          <a:p>
            <a:pPr>
              <a:spcBef>
                <a:spcPts val="2027"/>
              </a:spcBef>
            </a:pPr>
            <a:r>
              <a:rPr lang="fr-FR" sz="500" dirty="0">
                <a:solidFill>
                  <a:schemeClr val="accent6"/>
                </a:solidFill>
                <a:latin typeface="Chalkboard" panose="03050602040202020205" pitchFamily="66" charset="77"/>
              </a:rPr>
              <a:t>-----------------------------------------------------------------------------------------------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2377974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7DDC34E6-AEB9-5E45-8D2E-34EBF3DD9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076652">
            <a:off x="6533010" y="237001"/>
            <a:ext cx="987639" cy="73725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E442506-3D7F-584D-A640-90D3BC872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392" y="91639"/>
            <a:ext cx="1490197" cy="1188452"/>
          </a:xfrm>
          <a:prstGeom prst="rect">
            <a:avLst/>
          </a:prstGeom>
        </p:spPr>
      </p:pic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50B24FF0-5BE9-DB4A-A279-7FF75E268C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4793801"/>
              </p:ext>
            </p:extLst>
          </p:nvPr>
        </p:nvGraphicFramePr>
        <p:xfrm>
          <a:off x="305042" y="1246676"/>
          <a:ext cx="7097621" cy="910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073">
                  <a:extLst>
                    <a:ext uri="{9D8B030D-6E8A-4147-A177-3AD203B41FA5}">
                      <a16:colId xmlns:a16="http://schemas.microsoft.com/office/drawing/2014/main" val="960645721"/>
                    </a:ext>
                  </a:extLst>
                </a:gridCol>
                <a:gridCol w="1455089">
                  <a:extLst>
                    <a:ext uri="{9D8B030D-6E8A-4147-A177-3AD203B41FA5}">
                      <a16:colId xmlns:a16="http://schemas.microsoft.com/office/drawing/2014/main" val="3032907295"/>
                    </a:ext>
                  </a:extLst>
                </a:gridCol>
                <a:gridCol w="1550504">
                  <a:extLst>
                    <a:ext uri="{9D8B030D-6E8A-4147-A177-3AD203B41FA5}">
                      <a16:colId xmlns:a16="http://schemas.microsoft.com/office/drawing/2014/main" val="733281048"/>
                    </a:ext>
                  </a:extLst>
                </a:gridCol>
                <a:gridCol w="2782955">
                  <a:extLst>
                    <a:ext uri="{9D8B030D-6E8A-4147-A177-3AD203B41FA5}">
                      <a16:colId xmlns:a16="http://schemas.microsoft.com/office/drawing/2014/main" val="2449445220"/>
                    </a:ext>
                  </a:extLst>
                </a:gridCol>
              </a:tblGrid>
              <a:tr h="496883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Date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Lieu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Horaire/Durée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Sujet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495459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46552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801626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18632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255800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15024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66427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09146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273322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2851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60909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415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07103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288832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646134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062768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742640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591141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999074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601362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904428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60617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2D8700B-CC5E-A545-A26D-037573A17E07}"/>
              </a:ext>
            </a:extLst>
          </p:cNvPr>
          <p:cNvSpPr/>
          <p:nvPr/>
        </p:nvSpPr>
        <p:spPr>
          <a:xfrm>
            <a:off x="1647210" y="393478"/>
            <a:ext cx="50597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Chalkboard" panose="03050602040202020205" pitchFamily="66" charset="77"/>
              </a:rPr>
              <a:t>Réunions / Concertations</a:t>
            </a:r>
          </a:p>
        </p:txBody>
      </p:sp>
    </p:spTree>
    <p:extLst>
      <p:ext uri="{BB962C8B-B14F-4D97-AF65-F5344CB8AC3E}">
        <p14:creationId xmlns:p14="http://schemas.microsoft.com/office/powerpoint/2010/main" val="2769804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50B24FF0-5BE9-DB4A-A279-7FF75E268C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44391"/>
              </p:ext>
            </p:extLst>
          </p:nvPr>
        </p:nvGraphicFramePr>
        <p:xfrm>
          <a:off x="231026" y="383350"/>
          <a:ext cx="7097621" cy="9925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073">
                  <a:extLst>
                    <a:ext uri="{9D8B030D-6E8A-4147-A177-3AD203B41FA5}">
                      <a16:colId xmlns:a16="http://schemas.microsoft.com/office/drawing/2014/main" val="960645721"/>
                    </a:ext>
                  </a:extLst>
                </a:gridCol>
                <a:gridCol w="1455089">
                  <a:extLst>
                    <a:ext uri="{9D8B030D-6E8A-4147-A177-3AD203B41FA5}">
                      <a16:colId xmlns:a16="http://schemas.microsoft.com/office/drawing/2014/main" val="3032907295"/>
                    </a:ext>
                  </a:extLst>
                </a:gridCol>
                <a:gridCol w="1550504">
                  <a:extLst>
                    <a:ext uri="{9D8B030D-6E8A-4147-A177-3AD203B41FA5}">
                      <a16:colId xmlns:a16="http://schemas.microsoft.com/office/drawing/2014/main" val="733281048"/>
                    </a:ext>
                  </a:extLst>
                </a:gridCol>
                <a:gridCol w="2782955">
                  <a:extLst>
                    <a:ext uri="{9D8B030D-6E8A-4147-A177-3AD203B41FA5}">
                      <a16:colId xmlns:a16="http://schemas.microsoft.com/office/drawing/2014/main" val="2449445220"/>
                    </a:ext>
                  </a:extLst>
                </a:gridCol>
              </a:tblGrid>
              <a:tr h="496883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Date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Lieu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Horaire/Durée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Sujet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495459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46552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801626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18632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255800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15024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66427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09146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273322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2851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60909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415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071033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288832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646134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062768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742640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591141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999074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601362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9044287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606170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159185"/>
                  </a:ext>
                </a:extLst>
              </a:tr>
              <a:tr h="4099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2441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611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5646675A-6054-0C45-8E9F-71DCC4F879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7202711"/>
              </p:ext>
            </p:extLst>
          </p:nvPr>
        </p:nvGraphicFramePr>
        <p:xfrm>
          <a:off x="253973" y="1868434"/>
          <a:ext cx="7051728" cy="839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5288">
                  <a:extLst>
                    <a:ext uri="{9D8B030D-6E8A-4147-A177-3AD203B41FA5}">
                      <a16:colId xmlns:a16="http://schemas.microsoft.com/office/drawing/2014/main" val="1238076871"/>
                    </a:ext>
                  </a:extLst>
                </a:gridCol>
                <a:gridCol w="1175288">
                  <a:extLst>
                    <a:ext uri="{9D8B030D-6E8A-4147-A177-3AD203B41FA5}">
                      <a16:colId xmlns:a16="http://schemas.microsoft.com/office/drawing/2014/main" val="2338492860"/>
                    </a:ext>
                  </a:extLst>
                </a:gridCol>
                <a:gridCol w="1175288">
                  <a:extLst>
                    <a:ext uri="{9D8B030D-6E8A-4147-A177-3AD203B41FA5}">
                      <a16:colId xmlns:a16="http://schemas.microsoft.com/office/drawing/2014/main" val="2805072681"/>
                    </a:ext>
                  </a:extLst>
                </a:gridCol>
                <a:gridCol w="1433594">
                  <a:extLst>
                    <a:ext uri="{9D8B030D-6E8A-4147-A177-3AD203B41FA5}">
                      <a16:colId xmlns:a16="http://schemas.microsoft.com/office/drawing/2014/main" val="2166783427"/>
                    </a:ext>
                  </a:extLst>
                </a:gridCol>
                <a:gridCol w="954613">
                  <a:extLst>
                    <a:ext uri="{9D8B030D-6E8A-4147-A177-3AD203B41FA5}">
                      <a16:colId xmlns:a16="http://schemas.microsoft.com/office/drawing/2014/main" val="813650104"/>
                    </a:ext>
                  </a:extLst>
                </a:gridCol>
                <a:gridCol w="1137657">
                  <a:extLst>
                    <a:ext uri="{9D8B030D-6E8A-4147-A177-3AD203B41FA5}">
                      <a16:colId xmlns:a16="http://schemas.microsoft.com/office/drawing/2014/main" val="4244096398"/>
                    </a:ext>
                  </a:extLst>
                </a:gridCol>
              </a:tblGrid>
              <a:tr h="272479"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Date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Type de réunion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Chalkboard" panose="03050602040202020205" pitchFamily="66" charset="77"/>
                        </a:rPr>
                        <a:t>Élève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latin typeface="Chalkboard" panose="03050602040202020205" pitchFamily="66" charset="77"/>
                        </a:rPr>
                        <a:t>Ecole</a:t>
                      </a:r>
                    </a:p>
                    <a:p>
                      <a:pPr algn="ctr"/>
                      <a:endParaRPr lang="fr-FR" sz="1400" b="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latin typeface="Chalkboard" panose="03050602040202020205" pitchFamily="66" charset="77"/>
                        </a:rPr>
                        <a:t>Enseignant</a:t>
                      </a:r>
                    </a:p>
                    <a:p>
                      <a:pPr algn="ctr"/>
                      <a:endParaRPr lang="fr-FR" sz="1400" b="0" dirty="0">
                        <a:latin typeface="Chalkboard" panose="03050602040202020205" pitchFamily="66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14219"/>
                  </a:ext>
                </a:extLst>
              </a:tr>
              <a:tr h="2724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B0F0"/>
                          </a:solidFill>
                          <a:latin typeface="Chalkboard" panose="03050602040202020205" pitchFamily="66" charset="77"/>
                        </a:rPr>
                        <a:t>Nom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B0F0"/>
                          </a:solidFill>
                          <a:latin typeface="Chalkboard" panose="03050602040202020205" pitchFamily="66" charset="77"/>
                        </a:rPr>
                        <a:t>Prénom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233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028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901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64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676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349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809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291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212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2878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72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608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73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147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7261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231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55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449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474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4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98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393714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039B746-5EA4-7541-9CF3-8A0DEF566219}"/>
              </a:ext>
            </a:extLst>
          </p:cNvPr>
          <p:cNvSpPr/>
          <p:nvPr/>
        </p:nvSpPr>
        <p:spPr>
          <a:xfrm>
            <a:off x="253973" y="519819"/>
            <a:ext cx="314237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halkboard" panose="03050602040202020205" pitchFamily="66" charset="77"/>
              </a:rPr>
              <a:t>REE</a:t>
            </a:r>
          </a:p>
          <a:p>
            <a:pPr algn="ctr"/>
            <a:r>
              <a:rPr lang="fr-F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halkboard" panose="03050602040202020205" pitchFamily="66" charset="77"/>
              </a:rPr>
              <a:t>ESS</a:t>
            </a:r>
            <a:endParaRPr lang="fr-FR" sz="1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92D050"/>
              </a:solidFill>
              <a:effectLst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269582B-4716-7848-A462-2D30C2CA4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333" y="266622"/>
            <a:ext cx="1879600" cy="14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1289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2350</TotalTime>
  <Words>605</Words>
  <Application>Microsoft Office PowerPoint</Application>
  <PresentationFormat>Personnalisé</PresentationFormat>
  <Paragraphs>358</Paragraphs>
  <Slides>25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Chalkboard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Comptes-rendus de réunions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Thérèse Auzou-Caillemet</dc:creator>
  <cp:lastModifiedBy>Leni Cassagnettes</cp:lastModifiedBy>
  <cp:revision>103</cp:revision>
  <cp:lastPrinted>2020-05-04T19:02:40Z</cp:lastPrinted>
  <dcterms:created xsi:type="dcterms:W3CDTF">2019-08-19T16:37:10Z</dcterms:created>
  <dcterms:modified xsi:type="dcterms:W3CDTF">2020-07-15T15:00:07Z</dcterms:modified>
</cp:coreProperties>
</file>