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315" r:id="rId2"/>
    <p:sldId id="311" r:id="rId3"/>
    <p:sldId id="314" r:id="rId4"/>
    <p:sldId id="312" r:id="rId5"/>
    <p:sldId id="310" r:id="rId6"/>
    <p:sldId id="308" r:id="rId7"/>
    <p:sldId id="304" r:id="rId8"/>
    <p:sldId id="303" r:id="rId9"/>
    <p:sldId id="305" r:id="rId10"/>
    <p:sldId id="307" r:id="rId11"/>
    <p:sldId id="301" r:id="rId12"/>
    <p:sldId id="306" r:id="rId13"/>
    <p:sldId id="302" r:id="rId14"/>
    <p:sldId id="300" r:id="rId15"/>
    <p:sldId id="299" r:id="rId16"/>
    <p:sldId id="287" r:id="rId17"/>
    <p:sldId id="293" r:id="rId18"/>
    <p:sldId id="292" r:id="rId19"/>
    <p:sldId id="291" r:id="rId20"/>
    <p:sldId id="290" r:id="rId21"/>
    <p:sldId id="288" r:id="rId22"/>
    <p:sldId id="285" r:id="rId23"/>
    <p:sldId id="286" r:id="rId24"/>
    <p:sldId id="283" r:id="rId25"/>
    <p:sldId id="281" r:id="rId26"/>
    <p:sldId id="279" r:id="rId27"/>
    <p:sldId id="278" r:id="rId28"/>
    <p:sldId id="275" r:id="rId29"/>
    <p:sldId id="273" r:id="rId30"/>
    <p:sldId id="271" r:id="rId31"/>
    <p:sldId id="269" r:id="rId32"/>
    <p:sldId id="265" r:id="rId33"/>
    <p:sldId id="262" r:id="rId34"/>
    <p:sldId id="260" r:id="rId35"/>
    <p:sldId id="259" r:id="rId36"/>
    <p:sldId id="257" r:id="rId37"/>
  </p:sldIdLst>
  <p:sldSz cx="7559675" cy="10691813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66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4790" tIns="47395" rIns="94790" bIns="47395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4790" tIns="47395" rIns="94790" bIns="47395" rtlCol="0"/>
          <a:lstStyle>
            <a:lvl1pPr algn="r">
              <a:defRPr sz="1300"/>
            </a:lvl1pPr>
          </a:lstStyle>
          <a:p>
            <a:fld id="{47A5F165-5C58-4014-8687-F73615FF06F4}" type="datetimeFigureOut">
              <a:rPr lang="fr-FR" smtClean="0"/>
              <a:t>07/04/2019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51063" y="1241425"/>
            <a:ext cx="236696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0" tIns="47395" rIns="94790" bIns="47395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77199"/>
            <a:ext cx="5335270" cy="3908613"/>
          </a:xfrm>
          <a:prstGeom prst="rect">
            <a:avLst/>
          </a:prstGeom>
        </p:spPr>
        <p:txBody>
          <a:bodyPr vert="horz" lIns="94790" tIns="47395" rIns="94790" bIns="47395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4790" tIns="47395" rIns="94790" bIns="47395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4790" tIns="47395" rIns="94790" bIns="47395" rtlCol="0" anchor="b"/>
          <a:lstStyle>
            <a:lvl1pPr algn="r">
              <a:defRPr sz="1300"/>
            </a:lvl1pPr>
          </a:lstStyle>
          <a:p>
            <a:fld id="{AA1C2098-7DB6-42F3-8EB8-7A687FC21D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86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C2098-7DB6-42F3-8EB8-7A687FC21DD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141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C2098-7DB6-42F3-8EB8-7A687FC21DD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764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C2098-7DB6-42F3-8EB8-7A687FC21DD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953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C2098-7DB6-42F3-8EB8-7A687FC21DD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376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C2098-7DB6-42F3-8EB8-7A687FC21DD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091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C2098-7DB6-42F3-8EB8-7A687FC21DD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076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C2098-7DB6-42F3-8EB8-7A687FC21DD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436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C2098-7DB6-42F3-8EB8-7A687FC21DD9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30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C2098-7DB6-42F3-8EB8-7A687FC21DD9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154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C2098-7DB6-42F3-8EB8-7A687FC21DD9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382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C2098-7DB6-42F3-8EB8-7A687FC21DD9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817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C2098-7DB6-42F3-8EB8-7A687FC21DD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49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C2098-7DB6-42F3-8EB8-7A687FC21DD9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3721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C2098-7DB6-42F3-8EB8-7A687FC21DD9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5471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C2098-7DB6-42F3-8EB8-7A687FC21DD9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634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C2098-7DB6-42F3-8EB8-7A687FC21DD9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9484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C2098-7DB6-42F3-8EB8-7A687FC21DD9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4147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C2098-7DB6-42F3-8EB8-7A687FC21DD9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9543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C2098-7DB6-42F3-8EB8-7A687FC21DD9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7497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C2098-7DB6-42F3-8EB8-7A687FC21DD9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4729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C2098-7DB6-42F3-8EB8-7A687FC21DD9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3494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C2098-7DB6-42F3-8EB8-7A687FC21DD9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115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C2098-7DB6-42F3-8EB8-7A687FC21DD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2379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C2098-7DB6-42F3-8EB8-7A687FC21DD9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063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C2098-7DB6-42F3-8EB8-7A687FC21DD9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8282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C2098-7DB6-42F3-8EB8-7A687FC21DD9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9129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C2098-7DB6-42F3-8EB8-7A687FC21DD9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1651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C2098-7DB6-42F3-8EB8-7A687FC21DD9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6700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C2098-7DB6-42F3-8EB8-7A687FC21DD9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8041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C2098-7DB6-42F3-8EB8-7A687FC21DD9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755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C2098-7DB6-42F3-8EB8-7A687FC21DD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418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C2098-7DB6-42F3-8EB8-7A687FC21DD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826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C2098-7DB6-42F3-8EB8-7A687FC21DD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350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C2098-7DB6-42F3-8EB8-7A687FC21DD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593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C2098-7DB6-42F3-8EB8-7A687FC21DD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39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C2098-7DB6-42F3-8EB8-7A687FC21DD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851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43BB-8492-4CD1-AE13-74F26AF1DBA3}" type="datetimeFigureOut">
              <a:rPr lang="fr-FR" smtClean="0"/>
              <a:t>07/04/2019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C843-A133-4429-977F-3D0D917B89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816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43BB-8492-4CD1-AE13-74F26AF1DBA3}" type="datetimeFigureOut">
              <a:rPr lang="fr-FR" smtClean="0"/>
              <a:t>07/04/2019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C843-A133-4429-977F-3D0D917B89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6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43BB-8492-4CD1-AE13-74F26AF1DBA3}" type="datetimeFigureOut">
              <a:rPr lang="fr-FR" smtClean="0"/>
              <a:t>07/04/2019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C843-A133-4429-977F-3D0D917B89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525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43BB-8492-4CD1-AE13-74F26AF1DBA3}" type="datetimeFigureOut">
              <a:rPr lang="fr-FR" smtClean="0"/>
              <a:t>07/04/2019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C843-A133-4429-977F-3D0D917B89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0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43BB-8492-4CD1-AE13-74F26AF1DBA3}" type="datetimeFigureOut">
              <a:rPr lang="fr-FR" smtClean="0"/>
              <a:t>07/04/2019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C843-A133-4429-977F-3D0D917B89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36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43BB-8492-4CD1-AE13-74F26AF1DBA3}" type="datetimeFigureOut">
              <a:rPr lang="fr-FR" smtClean="0"/>
              <a:t>07/04/2019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C843-A133-4429-977F-3D0D917B89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12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43BB-8492-4CD1-AE13-74F26AF1DBA3}" type="datetimeFigureOut">
              <a:rPr lang="fr-FR" smtClean="0"/>
              <a:t>07/04/2019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C843-A133-4429-977F-3D0D917B89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33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43BB-8492-4CD1-AE13-74F26AF1DBA3}" type="datetimeFigureOut">
              <a:rPr lang="fr-FR" smtClean="0"/>
              <a:t>07/04/2019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C843-A133-4429-977F-3D0D917B89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53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43BB-8492-4CD1-AE13-74F26AF1DBA3}" type="datetimeFigureOut">
              <a:rPr lang="fr-FR" smtClean="0"/>
              <a:t>07/04/2019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C843-A133-4429-977F-3D0D917B89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36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43BB-8492-4CD1-AE13-74F26AF1DBA3}" type="datetimeFigureOut">
              <a:rPr lang="fr-FR" smtClean="0"/>
              <a:t>07/04/2019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C843-A133-4429-977F-3D0D917B89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593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643BB-8492-4CD1-AE13-74F26AF1DBA3}" type="datetimeFigureOut">
              <a:rPr lang="fr-FR" smtClean="0"/>
              <a:t>07/04/2019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C843-A133-4429-977F-3D0D917B89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92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643BB-8492-4CD1-AE13-74F26AF1DBA3}" type="datetimeFigureOut">
              <a:rPr lang="fr-FR" smtClean="0"/>
              <a:t>07/04/2019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4C843-A133-4429-977F-3D0D917B89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56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13.png"/><Relationship Id="rId9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13.png"/><Relationship Id="rId9" Type="http://schemas.openxmlformats.org/officeDocument/2006/relationships/image" Target="../media/image7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13.png"/><Relationship Id="rId7" Type="http://schemas.openxmlformats.org/officeDocument/2006/relationships/image" Target="../media/image93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jpg"/><Relationship Id="rId5" Type="http://schemas.openxmlformats.org/officeDocument/2006/relationships/image" Target="../media/image103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6.png"/><Relationship Id="rId4" Type="http://schemas.openxmlformats.org/officeDocument/2006/relationships/image" Target="../media/image10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68821" y="5204734"/>
            <a:ext cx="7294602" cy="584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/>
              <a:t>Au Carnaval, les </a:t>
            </a:r>
            <a:r>
              <a:rPr lang="fr-FR" sz="2800" dirty="0">
                <a:solidFill>
                  <a:schemeClr val="accent4">
                    <a:lumMod val="75000"/>
                  </a:schemeClr>
                </a:solidFill>
              </a:rPr>
              <a:t>en</a:t>
            </a:r>
            <a:r>
              <a:rPr lang="fr-FR" sz="2800" dirty="0"/>
              <a:t>f</a:t>
            </a:r>
            <a:r>
              <a:rPr lang="fr-FR" sz="2800" dirty="0">
                <a:solidFill>
                  <a:schemeClr val="accent4">
                    <a:lumMod val="75000"/>
                  </a:schemeClr>
                </a:solidFill>
              </a:rPr>
              <a:t>an</a:t>
            </a:r>
            <a:r>
              <a:rPr lang="fr-FR" sz="2800" dirty="0"/>
              <a:t>t</a:t>
            </a:r>
            <a:r>
              <a:rPr lang="fr-FR" sz="2800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fr-FR" sz="2800" dirty="0"/>
              <a:t> se s</a:t>
            </a:r>
            <a:r>
              <a:rPr lang="fr-FR" sz="2800" dirty="0">
                <a:solidFill>
                  <a:srgbClr val="FFC000"/>
                </a:solidFill>
              </a:rPr>
              <a:t>on</a:t>
            </a:r>
            <a:r>
              <a:rPr lang="fr-FR" sz="28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fr-FR" sz="2800" dirty="0"/>
              <a:t> dég</a:t>
            </a:r>
            <a:r>
              <a:rPr lang="fr-FR" sz="2800" dirty="0">
                <a:solidFill>
                  <a:schemeClr val="bg1">
                    <a:lumMod val="65000"/>
                  </a:schemeClr>
                </a:solidFill>
              </a:rPr>
              <a:t>u</a:t>
            </a:r>
            <a:r>
              <a:rPr lang="fr-FR" sz="2800" dirty="0"/>
              <a:t>isé</a:t>
            </a:r>
            <a:r>
              <a:rPr lang="fr-FR" sz="2800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fr-FR" sz="2800" dirty="0"/>
              <a:t> avec s</a:t>
            </a:r>
            <a:r>
              <a:rPr lang="fr-FR" sz="2800" b="1" dirty="0"/>
              <a:t>oin</a:t>
            </a:r>
            <a:r>
              <a:rPr lang="fr-FR" sz="2800" dirty="0"/>
              <a:t>.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rgbClr val="FF0066"/>
                </a:solidFill>
              </a:rPr>
              <a:t>Nina</a:t>
            </a:r>
            <a:r>
              <a:rPr lang="fr-FR" sz="2800" dirty="0"/>
              <a:t> a mi</a:t>
            </a:r>
            <a:r>
              <a:rPr lang="fr-FR" sz="2800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fr-FR" sz="2800" dirty="0"/>
              <a:t> son costume de canar</a:t>
            </a:r>
            <a:r>
              <a:rPr lang="fr-FR" sz="2800" dirty="0">
                <a:solidFill>
                  <a:schemeClr val="bg1">
                    <a:lumMod val="65000"/>
                  </a:schemeClr>
                </a:solidFill>
              </a:rPr>
              <a:t>d</a:t>
            </a:r>
            <a:r>
              <a:rPr lang="fr-FR" sz="2800" dirty="0"/>
              <a:t> et f</a:t>
            </a:r>
            <a:r>
              <a:rPr lang="fr-FR" sz="2800" dirty="0">
                <a:solidFill>
                  <a:srgbClr val="00B050"/>
                </a:solidFill>
              </a:rPr>
              <a:t>ai</a:t>
            </a:r>
            <a:r>
              <a:rPr lang="fr-FR" sz="28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fr-FR" sz="2800" dirty="0"/>
              <a:t> « c</a:t>
            </a:r>
            <a:r>
              <a:rPr lang="fr-FR" sz="2800" b="1" dirty="0"/>
              <a:t>oin</a:t>
            </a:r>
            <a:r>
              <a:rPr lang="fr-FR" sz="2800" dirty="0"/>
              <a:t>-c</a:t>
            </a:r>
            <a:r>
              <a:rPr lang="fr-FR" sz="2800" b="1" dirty="0"/>
              <a:t>oin</a:t>
            </a:r>
            <a:r>
              <a:rPr lang="fr-FR" sz="2800" dirty="0"/>
              <a:t> ».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rgbClr val="FF0066"/>
                </a:solidFill>
              </a:rPr>
              <a:t>Benoit</a:t>
            </a:r>
            <a:r>
              <a:rPr lang="fr-FR" sz="2800" dirty="0"/>
              <a:t> est un coch</a:t>
            </a:r>
            <a:r>
              <a:rPr lang="fr-FR" sz="2800" dirty="0">
                <a:solidFill>
                  <a:srgbClr val="FFC000"/>
                </a:solidFill>
              </a:rPr>
              <a:t>on</a:t>
            </a:r>
            <a:r>
              <a:rPr lang="fr-FR" sz="2800" dirty="0"/>
              <a:t> avec un gro</a:t>
            </a:r>
            <a:r>
              <a:rPr lang="fr-FR" sz="2800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fr-FR" sz="2800" dirty="0"/>
              <a:t> gr</a:t>
            </a:r>
            <a:r>
              <a:rPr lang="fr-FR" sz="2800" b="1" dirty="0"/>
              <a:t>oin</a:t>
            </a:r>
            <a:r>
              <a:rPr lang="fr-FR" sz="2800" dirty="0"/>
              <a:t>.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rgbClr val="FF0066"/>
                </a:solidFill>
              </a:rPr>
              <a:t>Tom</a:t>
            </a:r>
            <a:r>
              <a:rPr lang="fr-FR" sz="2800" dirty="0"/>
              <a:t> se pr</a:t>
            </a:r>
            <a:r>
              <a:rPr lang="fr-FR" sz="2800" dirty="0">
                <a:solidFill>
                  <a:schemeClr val="accent4">
                    <a:lumMod val="75000"/>
                  </a:schemeClr>
                </a:solidFill>
              </a:rPr>
              <a:t>en</a:t>
            </a:r>
            <a:r>
              <a:rPr lang="fr-FR" sz="2800" dirty="0">
                <a:solidFill>
                  <a:schemeClr val="bg1">
                    <a:lumMod val="65000"/>
                  </a:schemeClr>
                </a:solidFill>
              </a:rPr>
              <a:t>d </a:t>
            </a:r>
            <a:r>
              <a:rPr lang="fr-FR" sz="2800" dirty="0"/>
              <a:t>pour un sorcier avec s</a:t>
            </a:r>
            <a:r>
              <a:rPr lang="fr-FR" sz="2800" dirty="0">
                <a:solidFill>
                  <a:srgbClr val="FFC000"/>
                </a:solidFill>
              </a:rPr>
              <a:t>on</a:t>
            </a:r>
            <a:r>
              <a:rPr lang="fr-FR" sz="2800" dirty="0"/>
              <a:t> chap</a:t>
            </a:r>
            <a:r>
              <a:rPr lang="fr-FR" sz="2800" dirty="0">
                <a:solidFill>
                  <a:srgbClr val="FF0066"/>
                </a:solidFill>
              </a:rPr>
              <a:t>eau</a:t>
            </a:r>
            <a:r>
              <a:rPr lang="fr-FR" sz="2800" dirty="0"/>
              <a:t> p</a:t>
            </a:r>
            <a:r>
              <a:rPr lang="fr-FR" sz="2800" b="1" dirty="0"/>
              <a:t>oin</a:t>
            </a:r>
            <a:r>
              <a:rPr lang="fr-FR" sz="2800" dirty="0"/>
              <a:t>tu.</a:t>
            </a:r>
          </a:p>
          <a:p>
            <a:pPr>
              <a:lnSpc>
                <a:spcPct val="150000"/>
              </a:lnSpc>
            </a:pPr>
            <a:r>
              <a:rPr lang="fr-FR" sz="2800" dirty="0"/>
              <a:t>Tou</a:t>
            </a:r>
            <a:r>
              <a:rPr lang="fr-FR" sz="2800" dirty="0">
                <a:solidFill>
                  <a:schemeClr val="bg1">
                    <a:lumMod val="65000"/>
                  </a:schemeClr>
                </a:solidFill>
              </a:rPr>
              <a:t>t </a:t>
            </a:r>
            <a:r>
              <a:rPr lang="fr-FR" sz="2800" dirty="0"/>
              <a:t>le m</a:t>
            </a:r>
            <a:r>
              <a:rPr lang="fr-FR" sz="2800" dirty="0">
                <a:solidFill>
                  <a:srgbClr val="FFC000"/>
                </a:solidFill>
              </a:rPr>
              <a:t>on</a:t>
            </a:r>
            <a:r>
              <a:rPr lang="fr-FR" sz="2800" dirty="0"/>
              <a:t>de va pass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2800" dirty="0"/>
              <a:t> une bonne s</a:t>
            </a:r>
            <a:r>
              <a:rPr lang="fr-FR" sz="2800" dirty="0">
                <a:solidFill>
                  <a:srgbClr val="CC0066"/>
                </a:solidFill>
              </a:rPr>
              <a:t>oi</a:t>
            </a:r>
            <a:r>
              <a:rPr lang="fr-FR" sz="2800" dirty="0"/>
              <a:t>ré</a:t>
            </a:r>
            <a:r>
              <a:rPr lang="fr-FR" sz="2800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fr-FR" sz="2800" dirty="0"/>
              <a:t> !</a:t>
            </a:r>
          </a:p>
          <a:p>
            <a:pPr>
              <a:lnSpc>
                <a:spcPct val="150000"/>
              </a:lnSpc>
            </a:pPr>
            <a:endParaRPr lang="fr-FR" sz="2800" dirty="0"/>
          </a:p>
        </p:txBody>
      </p:sp>
      <p:sp>
        <p:nvSpPr>
          <p:cNvPr id="43" name="ZoneTexte 42"/>
          <p:cNvSpPr txBox="1"/>
          <p:nvPr/>
        </p:nvSpPr>
        <p:spPr>
          <a:xfrm>
            <a:off x="88110" y="4756845"/>
            <a:ext cx="7272439" cy="87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u="sng" dirty="0"/>
              <a:t>3. Je lis des phrases</a:t>
            </a:r>
            <a:endParaRPr lang="fr-FR" sz="2400" dirty="0"/>
          </a:p>
          <a:p>
            <a:pPr algn="ctr">
              <a:lnSpc>
                <a:spcPct val="150000"/>
              </a:lnSpc>
            </a:pPr>
            <a:endParaRPr lang="fr-FR" sz="20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282915" y="2077359"/>
          <a:ext cx="6895959" cy="2219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latin typeface="Alphas" panose="02000000000000000000" pitchFamily="2" charset="0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ZoneTexte 31"/>
          <p:cNvSpPr txBox="1"/>
          <p:nvPr/>
        </p:nvSpPr>
        <p:spPr>
          <a:xfrm>
            <a:off x="171552" y="1670986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1. Je lis des lettres et des syllabes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31976" y="2711362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2. Je lis des mots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77241" y="2137955"/>
            <a:ext cx="6384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Century Gothic" panose="020B0502020202020204" pitchFamily="34" charset="0"/>
              </a:rPr>
              <a:t>d</a:t>
            </a:r>
            <a:r>
              <a:rPr lang="fr-FR" sz="2400" b="1" dirty="0" err="1">
                <a:latin typeface="Century Gothic" panose="020B0502020202020204" pitchFamily="34" charset="0"/>
              </a:rPr>
              <a:t>oin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j</a:t>
            </a:r>
            <a:r>
              <a:rPr lang="fr-FR" sz="2400" b="1" dirty="0" err="1">
                <a:latin typeface="Century Gothic" panose="020B0502020202020204" pitchFamily="34" charset="0"/>
              </a:rPr>
              <a:t>oin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b</a:t>
            </a:r>
            <a:r>
              <a:rPr lang="fr-FR" sz="2400" b="1" dirty="0" err="1">
                <a:latin typeface="Century Gothic" panose="020B0502020202020204" pitchFamily="34" charset="0"/>
              </a:rPr>
              <a:t>oin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n</a:t>
            </a:r>
            <a:r>
              <a:rPr lang="fr-FR" sz="2400" b="1" dirty="0" err="1">
                <a:latin typeface="Century Gothic" panose="020B0502020202020204" pitchFamily="34" charset="0"/>
              </a:rPr>
              <a:t>oin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r</a:t>
            </a:r>
            <a:r>
              <a:rPr lang="fr-FR" sz="2400" b="1" dirty="0" err="1">
                <a:latin typeface="Century Gothic" panose="020B0502020202020204" pitchFamily="34" charset="0"/>
              </a:rPr>
              <a:t>oin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v</a:t>
            </a:r>
            <a:r>
              <a:rPr lang="fr-FR" sz="2400" b="1" dirty="0" err="1">
                <a:latin typeface="Century Gothic" panose="020B0502020202020204" pitchFamily="34" charset="0"/>
              </a:rPr>
              <a:t>oin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t</a:t>
            </a:r>
            <a:r>
              <a:rPr lang="fr-FR" sz="2400" b="1" dirty="0" err="1">
                <a:latin typeface="Century Gothic" panose="020B0502020202020204" pitchFamily="34" charset="0"/>
              </a:rPr>
              <a:t>oin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ch</a:t>
            </a:r>
            <a:r>
              <a:rPr lang="fr-FR" sz="2400" b="1" dirty="0" err="1">
                <a:latin typeface="Century Gothic" panose="020B0502020202020204" pitchFamily="34" charset="0"/>
              </a:rPr>
              <a:t>oin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522878" y="554701"/>
            <a:ext cx="1570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lphonetic" panose="00000400000000000000" pitchFamily="2" charset="0"/>
              </a:rPr>
              <a:t>[</a:t>
            </a:r>
            <a:r>
              <a:rPr lang="fr-FR" sz="2400" dirty="0" err="1">
                <a:latin typeface="Alphonetic" panose="00000400000000000000" pitchFamily="2" charset="0"/>
              </a:rPr>
              <a:t>wC</a:t>
            </a:r>
            <a:r>
              <a:rPr lang="fr-FR" sz="2400" dirty="0">
                <a:latin typeface="Alphonetic" panose="00000400000000000000" pitchFamily="2" charset="0"/>
              </a:rPr>
              <a:t>]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805646" y="1286239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 un gr</a:t>
            </a:r>
            <a:r>
              <a:rPr lang="fr-FR" sz="1600" b="1" dirty="0">
                <a:solidFill>
                  <a:srgbClr val="FF0066"/>
                </a:solidFill>
              </a:rPr>
              <a:t>oin</a:t>
            </a:r>
            <a:endParaRPr lang="fr-FR" sz="1600" dirty="0"/>
          </a:p>
        </p:txBody>
      </p:sp>
      <p:graphicFrame>
        <p:nvGraphicFramePr>
          <p:cNvPr id="69" name="Tableau 68"/>
          <p:cNvGraphicFramePr>
            <a:graphicFrameLocks noGrp="1"/>
          </p:cNvGraphicFramePr>
          <p:nvPr>
            <p:extLst/>
          </p:nvPr>
        </p:nvGraphicFramePr>
        <p:xfrm>
          <a:off x="1592673" y="91962"/>
          <a:ext cx="2237636" cy="1356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0" name="ZoneTexte 69"/>
          <p:cNvSpPr txBox="1"/>
          <p:nvPr/>
        </p:nvSpPr>
        <p:spPr>
          <a:xfrm>
            <a:off x="1408073" y="86636"/>
            <a:ext cx="260683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>
                <a:latin typeface="Century Gothic" panose="020B0502020202020204" pitchFamily="34" charset="0"/>
              </a:rPr>
              <a:t>oin</a:t>
            </a:r>
            <a:r>
              <a:rPr lang="fr-FR" sz="3200" dirty="0">
                <a:latin typeface="Century Gothic" panose="020B0502020202020204" pitchFamily="34" charset="0"/>
              </a:rPr>
              <a:t>   </a:t>
            </a:r>
            <a:r>
              <a:rPr lang="fr-FR" sz="5400" dirty="0" err="1">
                <a:latin typeface="Cursive standard" pitchFamily="2" charset="0"/>
              </a:rPr>
              <a:t>oin</a:t>
            </a:r>
            <a:r>
              <a:rPr lang="fr-FR" sz="4000" dirty="0">
                <a:latin typeface="Cursive Dumont maternelle gras" panose="02000000000000000000" pitchFamily="50" charset="0"/>
              </a:rPr>
              <a:t> </a:t>
            </a:r>
            <a:r>
              <a:rPr lang="fr-FR" sz="4400" dirty="0">
                <a:latin typeface="Cursive Dumont maternelle gras" panose="02000000000000000000" pitchFamily="50" charset="0"/>
              </a:rPr>
              <a:t> </a:t>
            </a:r>
            <a:r>
              <a:rPr lang="fr-FR" sz="8000" dirty="0">
                <a:latin typeface="Cursive Dumont maternelle gras" panose="02000000000000000000" pitchFamily="50" charset="0"/>
              </a:rPr>
              <a:t> </a:t>
            </a:r>
            <a:endParaRPr lang="fr-FR" sz="6000" dirty="0"/>
          </a:p>
          <a:p>
            <a:pPr algn="ctr"/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191949" y="3136582"/>
            <a:ext cx="7285159" cy="1569660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fr-FR" sz="2400" dirty="0"/>
              <a:t>le p</a:t>
            </a:r>
            <a:r>
              <a:rPr lang="fr-FR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oin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t</a:t>
            </a:r>
          </a:p>
          <a:p>
            <a:r>
              <a:rPr lang="fr-FR" sz="2400" dirty="0"/>
              <a:t>c’est l</a:t>
            </a:r>
            <a:r>
              <a:rPr lang="fr-FR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oin</a:t>
            </a:r>
            <a:endParaRPr lang="fr-FR" sz="2400" dirty="0"/>
          </a:p>
          <a:p>
            <a:r>
              <a:rPr lang="fr-FR" sz="2400" dirty="0"/>
              <a:t>du f</a:t>
            </a:r>
            <a:r>
              <a:rPr lang="fr-FR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oin</a:t>
            </a:r>
            <a:endParaRPr lang="fr-FR" sz="2000" dirty="0"/>
          </a:p>
          <a:p>
            <a:r>
              <a:rPr lang="fr-FR" sz="2400" dirty="0"/>
              <a:t>un p</a:t>
            </a:r>
            <a:r>
              <a:rPr lang="fr-FR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oin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g</a:t>
            </a:r>
          </a:p>
          <a:p>
            <a:r>
              <a:rPr lang="fr-FR" sz="2400" dirty="0"/>
              <a:t>p</a:t>
            </a:r>
            <a:r>
              <a:rPr lang="fr-FR" sz="2400" b="1" dirty="0">
                <a:solidFill>
                  <a:srgbClr val="00B050"/>
                </a:solidFill>
              </a:rPr>
              <a:t>oin</a:t>
            </a:r>
            <a:r>
              <a:rPr lang="fr-FR" sz="2400" dirty="0"/>
              <a:t>tu</a:t>
            </a:r>
          </a:p>
          <a:p>
            <a:r>
              <a:rPr lang="fr-FR" sz="2400" dirty="0"/>
              <a:t>j’ai be</a:t>
            </a:r>
            <a:r>
              <a:rPr lang="fr-FR" sz="2400" u="sng" dirty="0">
                <a:solidFill>
                  <a:srgbClr val="FF0000"/>
                </a:solidFill>
              </a:rPr>
              <a:t>s</a:t>
            </a:r>
            <a:r>
              <a:rPr lang="fr-FR" sz="2400" b="1" dirty="0">
                <a:solidFill>
                  <a:srgbClr val="00B050"/>
                </a:solidFill>
              </a:rPr>
              <a:t>oin</a:t>
            </a:r>
            <a:endParaRPr lang="fr-FR" sz="2400" dirty="0"/>
          </a:p>
          <a:p>
            <a:r>
              <a:rPr lang="fr-FR" sz="2400" dirty="0"/>
              <a:t>le c</a:t>
            </a:r>
            <a:r>
              <a:rPr lang="fr-FR" sz="2400" b="1" dirty="0">
                <a:solidFill>
                  <a:srgbClr val="00B050"/>
                </a:solidFill>
              </a:rPr>
              <a:t>oin</a:t>
            </a:r>
            <a:endParaRPr lang="fr-FR" sz="2400" dirty="0"/>
          </a:p>
          <a:p>
            <a:r>
              <a:rPr lang="fr-FR" sz="2400" dirty="0"/>
              <a:t>rej</a:t>
            </a:r>
            <a:r>
              <a:rPr lang="fr-FR" sz="2400" b="1" dirty="0">
                <a:solidFill>
                  <a:srgbClr val="00B050"/>
                </a:solidFill>
              </a:rPr>
              <a:t>oin</a:t>
            </a:r>
            <a:r>
              <a:rPr lang="fr-FR" sz="2400" dirty="0"/>
              <a:t>dre</a:t>
            </a:r>
          </a:p>
          <a:p>
            <a:r>
              <a:rPr lang="fr-FR" sz="2400" dirty="0"/>
              <a:t>le gr</a:t>
            </a:r>
            <a:r>
              <a:rPr lang="fr-FR" sz="2400" b="1" dirty="0">
                <a:solidFill>
                  <a:srgbClr val="00B050"/>
                </a:solidFill>
              </a:rPr>
              <a:t>oin</a:t>
            </a:r>
            <a:r>
              <a:rPr lang="fr-FR" sz="2400" dirty="0"/>
              <a:t> du cochon</a:t>
            </a:r>
          </a:p>
          <a:p>
            <a:r>
              <a:rPr lang="fr-FR" sz="2400" dirty="0"/>
              <a:t>la p</a:t>
            </a:r>
            <a:r>
              <a:rPr lang="fr-FR" sz="2400" b="1" dirty="0">
                <a:solidFill>
                  <a:srgbClr val="00B050"/>
                </a:solidFill>
              </a:rPr>
              <a:t>oin</a:t>
            </a:r>
            <a:r>
              <a:rPr lang="fr-FR" sz="2400" dirty="0"/>
              <a:t>ture</a:t>
            </a:r>
          </a:p>
          <a:p>
            <a:r>
              <a:rPr lang="fr-FR" sz="2400" dirty="0"/>
              <a:t>des s</a:t>
            </a:r>
            <a:r>
              <a:rPr lang="fr-FR" sz="2400" b="1" dirty="0">
                <a:solidFill>
                  <a:srgbClr val="00B050"/>
                </a:solidFill>
              </a:rPr>
              <a:t>oin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s</a:t>
            </a:r>
          </a:p>
          <a:p>
            <a:r>
              <a:rPr lang="fr-FR" sz="2400" dirty="0"/>
              <a:t>un ron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d</a:t>
            </a:r>
            <a:r>
              <a:rPr lang="fr-FR" sz="2400" dirty="0"/>
              <a:t>-p</a:t>
            </a:r>
            <a:r>
              <a:rPr lang="fr-FR" sz="2400" b="1" dirty="0">
                <a:solidFill>
                  <a:srgbClr val="00B050"/>
                </a:solidFill>
              </a:rPr>
              <a:t>oin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t</a:t>
            </a:r>
          </a:p>
        </p:txBody>
      </p:sp>
      <p:pic>
        <p:nvPicPr>
          <p:cNvPr id="122" name="Image 121">
            <a:extLst>
              <a:ext uri="{FF2B5EF4-FFF2-40B4-BE49-F238E27FC236}">
                <a16:creationId xmlns:a16="http://schemas.microsoft.com/office/drawing/2014/main" id="{703A66C3-8366-467B-BEDB-236F4BE60003}"/>
              </a:ext>
            </a:extLst>
          </p:cNvPr>
          <p:cNvPicPr/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16" y="277144"/>
            <a:ext cx="1219200" cy="12192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80DF6BB-DAAD-4583-810C-D94A06B3A9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231" y="413140"/>
            <a:ext cx="1408073" cy="86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39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46411" y="1052983"/>
            <a:ext cx="73132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/>
          </a:p>
          <a:p>
            <a:r>
              <a:rPr lang="fr-FR" sz="2400" dirty="0"/>
              <a:t>Pourquoi   vas-tu à la gare ?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La m</a:t>
            </a:r>
            <a:r>
              <a:rPr lang="fr-FR" sz="2400" dirty="0">
                <a:solidFill>
                  <a:srgbClr val="FF0066"/>
                </a:solidFill>
              </a:rPr>
              <a:t>ai</a:t>
            </a:r>
            <a:r>
              <a:rPr lang="fr-FR" sz="2400" dirty="0"/>
              <a:t>tresse a g</a:t>
            </a:r>
            <a:r>
              <a:rPr lang="fr-FR" sz="2400" dirty="0">
                <a:solidFill>
                  <a:srgbClr val="7030A0"/>
                </a:solidFill>
              </a:rPr>
              <a:t>ou</a:t>
            </a:r>
            <a:r>
              <a:rPr lang="fr-FR" sz="2400" dirty="0"/>
              <a:t>té aux légume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400" dirty="0"/>
              <a:t> mais pas aux figue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400" dirty="0"/>
              <a:t>.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Je ne p</a:t>
            </a:r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eu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fr-FR" sz="2400" dirty="0"/>
              <a:t> pas prendre mon vélo  car  le guid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on</a:t>
            </a:r>
            <a:r>
              <a:rPr lang="fr-FR" sz="2400" dirty="0"/>
              <a:t> est cassé.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Margo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2400" dirty="0"/>
              <a:t> rigole parce que Mila lui a raconté une bonne 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blague.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287236" y="435683"/>
            <a:ext cx="7272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3. Je lis des phrases</a:t>
            </a:r>
            <a:endParaRPr lang="fr-FR" sz="2400" dirty="0"/>
          </a:p>
          <a:p>
            <a:pPr algn="ctr"/>
            <a:endParaRPr lang="fr-FR" sz="2000" dirty="0"/>
          </a:p>
        </p:txBody>
      </p:sp>
      <p:sp>
        <p:nvSpPr>
          <p:cNvPr id="55" name="Arc plein 54"/>
          <p:cNvSpPr/>
          <p:nvPr/>
        </p:nvSpPr>
        <p:spPr>
          <a:xfrm rot="10800000" flipV="1">
            <a:off x="5277801" y="5731621"/>
            <a:ext cx="272424" cy="38813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9" name="Nuage 48"/>
          <p:cNvSpPr/>
          <p:nvPr/>
        </p:nvSpPr>
        <p:spPr>
          <a:xfrm rot="225485" flipH="1" flipV="1">
            <a:off x="192207" y="1236114"/>
            <a:ext cx="1406744" cy="707123"/>
          </a:xfrm>
          <a:prstGeom prst="cloud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Arc plein 64"/>
          <p:cNvSpPr/>
          <p:nvPr/>
        </p:nvSpPr>
        <p:spPr>
          <a:xfrm rot="10800000" flipV="1">
            <a:off x="2173435" y="2876810"/>
            <a:ext cx="398390" cy="27259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7" name="Arc plein 66"/>
          <p:cNvSpPr/>
          <p:nvPr/>
        </p:nvSpPr>
        <p:spPr>
          <a:xfrm rot="10800000" flipV="1">
            <a:off x="338279" y="5713634"/>
            <a:ext cx="530321" cy="316376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1" name="Arc plein 80"/>
          <p:cNvSpPr/>
          <p:nvPr/>
        </p:nvSpPr>
        <p:spPr>
          <a:xfrm rot="10800000" flipV="1">
            <a:off x="6700171" y="4314929"/>
            <a:ext cx="247904" cy="34171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2" name="Arc plein 81"/>
          <p:cNvSpPr/>
          <p:nvPr/>
        </p:nvSpPr>
        <p:spPr>
          <a:xfrm rot="10800000" flipV="1">
            <a:off x="6105432" y="5772788"/>
            <a:ext cx="834065" cy="27124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3" name="Arc plein 82"/>
          <p:cNvSpPr/>
          <p:nvPr/>
        </p:nvSpPr>
        <p:spPr>
          <a:xfrm rot="10800000" flipV="1">
            <a:off x="6204254" y="2847634"/>
            <a:ext cx="604519" cy="28334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6" name="Arc plein 85"/>
          <p:cNvSpPr/>
          <p:nvPr/>
        </p:nvSpPr>
        <p:spPr>
          <a:xfrm rot="10800000" flipV="1">
            <a:off x="4811634" y="5758451"/>
            <a:ext cx="466166" cy="349089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7" name="Arc plein 86"/>
          <p:cNvSpPr/>
          <p:nvPr/>
        </p:nvSpPr>
        <p:spPr>
          <a:xfrm rot="10800000" flipV="1">
            <a:off x="4593253" y="5743839"/>
            <a:ext cx="225793" cy="36370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9" name="Nuage 58"/>
          <p:cNvSpPr/>
          <p:nvPr/>
        </p:nvSpPr>
        <p:spPr>
          <a:xfrm rot="225485" flipH="1" flipV="1">
            <a:off x="4439708" y="4334330"/>
            <a:ext cx="606944" cy="456198"/>
          </a:xfrm>
          <a:prstGeom prst="cloud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Arc plein 71"/>
          <p:cNvSpPr/>
          <p:nvPr/>
        </p:nvSpPr>
        <p:spPr>
          <a:xfrm rot="10800000" flipV="1">
            <a:off x="1268793" y="5723827"/>
            <a:ext cx="248901" cy="35279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4" name="Arc plein 73"/>
          <p:cNvSpPr/>
          <p:nvPr/>
        </p:nvSpPr>
        <p:spPr>
          <a:xfrm rot="10800000" flipV="1">
            <a:off x="1505200" y="5763126"/>
            <a:ext cx="447991" cy="31073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9" name="Arc plein 78"/>
          <p:cNvSpPr/>
          <p:nvPr/>
        </p:nvSpPr>
        <p:spPr>
          <a:xfrm rot="10800000" flipV="1">
            <a:off x="3394613" y="5723827"/>
            <a:ext cx="320281" cy="35906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1" name="Arc plein 90"/>
          <p:cNvSpPr/>
          <p:nvPr/>
        </p:nvSpPr>
        <p:spPr>
          <a:xfrm rot="10800000" flipV="1">
            <a:off x="287236" y="7209040"/>
            <a:ext cx="441717" cy="28817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2" name="Arc plein 91"/>
          <p:cNvSpPr/>
          <p:nvPr/>
        </p:nvSpPr>
        <p:spPr>
          <a:xfrm rot="10800000" flipV="1">
            <a:off x="728953" y="7255649"/>
            <a:ext cx="539839" cy="31370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3" name="Arc plein 92"/>
          <p:cNvSpPr/>
          <p:nvPr/>
        </p:nvSpPr>
        <p:spPr>
          <a:xfrm rot="10800000" flipV="1">
            <a:off x="2591023" y="2875628"/>
            <a:ext cx="305894" cy="29661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4" name="Arc plein 93"/>
          <p:cNvSpPr/>
          <p:nvPr/>
        </p:nvSpPr>
        <p:spPr>
          <a:xfrm rot="10800000" flipV="1">
            <a:off x="6939499" y="4318534"/>
            <a:ext cx="471648" cy="33811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4" name="Arc plein 103"/>
          <p:cNvSpPr/>
          <p:nvPr/>
        </p:nvSpPr>
        <p:spPr>
          <a:xfrm rot="10800000" flipV="1">
            <a:off x="2979330" y="1390138"/>
            <a:ext cx="366771" cy="320766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5" name="Nuage 104"/>
          <p:cNvSpPr/>
          <p:nvPr/>
        </p:nvSpPr>
        <p:spPr>
          <a:xfrm rot="225485" flipH="1" flipV="1">
            <a:off x="2028275" y="5709117"/>
            <a:ext cx="1299227" cy="657884"/>
          </a:xfrm>
          <a:prstGeom prst="cloud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Arc plein 110"/>
          <p:cNvSpPr/>
          <p:nvPr/>
        </p:nvSpPr>
        <p:spPr>
          <a:xfrm rot="10800000" flipV="1">
            <a:off x="3474146" y="2806540"/>
            <a:ext cx="196811" cy="33676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4" name="Arc plein 113"/>
          <p:cNvSpPr/>
          <p:nvPr/>
        </p:nvSpPr>
        <p:spPr>
          <a:xfrm rot="10800000" flipV="1">
            <a:off x="857029" y="5728940"/>
            <a:ext cx="298529" cy="35919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6" name="Triangle isocèle 135"/>
          <p:cNvSpPr/>
          <p:nvPr/>
        </p:nvSpPr>
        <p:spPr>
          <a:xfrm>
            <a:off x="2152912" y="1900690"/>
            <a:ext cx="172148" cy="358820"/>
          </a:xfrm>
          <a:prstGeom prst="triangl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Triangle isocèle 122"/>
          <p:cNvSpPr/>
          <p:nvPr/>
        </p:nvSpPr>
        <p:spPr>
          <a:xfrm>
            <a:off x="338280" y="4852008"/>
            <a:ext cx="172148" cy="358820"/>
          </a:xfrm>
          <a:prstGeom prst="triangl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Triangle isocèle 141"/>
          <p:cNvSpPr/>
          <p:nvPr/>
        </p:nvSpPr>
        <p:spPr>
          <a:xfrm>
            <a:off x="3093382" y="1961362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Triangle isocèle 142"/>
          <p:cNvSpPr/>
          <p:nvPr/>
        </p:nvSpPr>
        <p:spPr>
          <a:xfrm>
            <a:off x="1033979" y="3448199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Triangle isocèle 143"/>
          <p:cNvSpPr/>
          <p:nvPr/>
        </p:nvSpPr>
        <p:spPr>
          <a:xfrm>
            <a:off x="3742146" y="3434642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Triangle isocèle 144"/>
          <p:cNvSpPr/>
          <p:nvPr/>
        </p:nvSpPr>
        <p:spPr>
          <a:xfrm>
            <a:off x="6285830" y="3427321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Triangle isocèle 145"/>
          <p:cNvSpPr/>
          <p:nvPr/>
        </p:nvSpPr>
        <p:spPr>
          <a:xfrm>
            <a:off x="2769076" y="2093358"/>
            <a:ext cx="176566" cy="1649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Triangle isocèle 146"/>
          <p:cNvSpPr/>
          <p:nvPr/>
        </p:nvSpPr>
        <p:spPr>
          <a:xfrm>
            <a:off x="412842" y="3581377"/>
            <a:ext cx="176566" cy="1649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Triangle isocèle 147"/>
          <p:cNvSpPr/>
          <p:nvPr/>
        </p:nvSpPr>
        <p:spPr>
          <a:xfrm>
            <a:off x="3086601" y="3560499"/>
            <a:ext cx="176566" cy="1649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Triangle isocèle 148"/>
          <p:cNvSpPr/>
          <p:nvPr/>
        </p:nvSpPr>
        <p:spPr>
          <a:xfrm>
            <a:off x="5928867" y="3538583"/>
            <a:ext cx="176566" cy="1649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Triangle isocèle 149"/>
          <p:cNvSpPr/>
          <p:nvPr/>
        </p:nvSpPr>
        <p:spPr>
          <a:xfrm>
            <a:off x="3459918" y="4976182"/>
            <a:ext cx="176566" cy="1649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Triangle isocèle 150"/>
          <p:cNvSpPr/>
          <p:nvPr/>
        </p:nvSpPr>
        <p:spPr>
          <a:xfrm>
            <a:off x="4884384" y="4976182"/>
            <a:ext cx="176566" cy="1649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Triangle isocèle 151"/>
          <p:cNvSpPr/>
          <p:nvPr/>
        </p:nvSpPr>
        <p:spPr>
          <a:xfrm>
            <a:off x="3990697" y="4844053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Triangle isocèle 152"/>
          <p:cNvSpPr/>
          <p:nvPr/>
        </p:nvSpPr>
        <p:spPr>
          <a:xfrm>
            <a:off x="5461188" y="4852008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4" name="Groupe 153"/>
          <p:cNvGrpSpPr/>
          <p:nvPr/>
        </p:nvGrpSpPr>
        <p:grpSpPr>
          <a:xfrm>
            <a:off x="589408" y="6253417"/>
            <a:ext cx="433378" cy="298148"/>
            <a:chOff x="9958087" y="1438369"/>
            <a:chExt cx="2064703" cy="1512400"/>
          </a:xfrm>
        </p:grpSpPr>
        <p:sp>
          <p:nvSpPr>
            <p:cNvPr id="155" name="Triangle isocèle 154"/>
            <p:cNvSpPr/>
            <p:nvPr/>
          </p:nvSpPr>
          <p:spPr>
            <a:xfrm>
              <a:off x="9958087" y="1438369"/>
              <a:ext cx="2064703" cy="1512400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6" name="Triangle isocèle 155"/>
            <p:cNvSpPr/>
            <p:nvPr/>
          </p:nvSpPr>
          <p:spPr>
            <a:xfrm>
              <a:off x="10440458" y="1443267"/>
              <a:ext cx="1090894" cy="74802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7" name="Groupe 156"/>
          <p:cNvGrpSpPr/>
          <p:nvPr/>
        </p:nvGrpSpPr>
        <p:grpSpPr>
          <a:xfrm>
            <a:off x="3419795" y="6305811"/>
            <a:ext cx="433378" cy="298148"/>
            <a:chOff x="9958087" y="1438369"/>
            <a:chExt cx="2064703" cy="1512400"/>
          </a:xfrm>
        </p:grpSpPr>
        <p:sp>
          <p:nvSpPr>
            <p:cNvPr id="158" name="Triangle isocèle 157"/>
            <p:cNvSpPr/>
            <p:nvPr/>
          </p:nvSpPr>
          <p:spPr>
            <a:xfrm>
              <a:off x="9958087" y="1438369"/>
              <a:ext cx="2064703" cy="1512400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9" name="Triangle isocèle 158"/>
            <p:cNvSpPr/>
            <p:nvPr/>
          </p:nvSpPr>
          <p:spPr>
            <a:xfrm>
              <a:off x="10440458" y="1443267"/>
              <a:ext cx="1090894" cy="74802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0" name="Triangle isocèle 159"/>
          <p:cNvSpPr/>
          <p:nvPr/>
        </p:nvSpPr>
        <p:spPr>
          <a:xfrm>
            <a:off x="5763197" y="6408202"/>
            <a:ext cx="176566" cy="1649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Triangle isocèle 160"/>
          <p:cNvSpPr/>
          <p:nvPr/>
        </p:nvSpPr>
        <p:spPr>
          <a:xfrm>
            <a:off x="589408" y="7719076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Arc plein 161"/>
          <p:cNvSpPr/>
          <p:nvPr/>
        </p:nvSpPr>
        <p:spPr>
          <a:xfrm rot="10800000" flipV="1">
            <a:off x="694593" y="2835476"/>
            <a:ext cx="460966" cy="287939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3" name="Arc plein 162"/>
          <p:cNvSpPr/>
          <p:nvPr/>
        </p:nvSpPr>
        <p:spPr>
          <a:xfrm rot="10800000" flipV="1">
            <a:off x="1159646" y="2835476"/>
            <a:ext cx="719395" cy="287939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4" name="Arc plein 163"/>
          <p:cNvSpPr/>
          <p:nvPr/>
        </p:nvSpPr>
        <p:spPr>
          <a:xfrm rot="10800000" flipV="1">
            <a:off x="3670957" y="2806540"/>
            <a:ext cx="577228" cy="34742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6" name="Arc plein 165"/>
          <p:cNvSpPr/>
          <p:nvPr/>
        </p:nvSpPr>
        <p:spPr>
          <a:xfrm rot="10800000" flipV="1">
            <a:off x="2183050" y="4314930"/>
            <a:ext cx="586026" cy="31962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7" name="Arc plein 166"/>
          <p:cNvSpPr/>
          <p:nvPr/>
        </p:nvSpPr>
        <p:spPr>
          <a:xfrm rot="10800000" flipV="1">
            <a:off x="2757441" y="4314929"/>
            <a:ext cx="407790" cy="319629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8" name="Arc plein 167"/>
          <p:cNvSpPr/>
          <p:nvPr/>
        </p:nvSpPr>
        <p:spPr>
          <a:xfrm rot="10800000" flipV="1">
            <a:off x="3867217" y="4265229"/>
            <a:ext cx="302849" cy="33223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9" name="Arc plein 168"/>
          <p:cNvSpPr/>
          <p:nvPr/>
        </p:nvSpPr>
        <p:spPr>
          <a:xfrm rot="10800000" flipV="1">
            <a:off x="4170066" y="4265229"/>
            <a:ext cx="255344" cy="32402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0" name="Arc plein 169"/>
          <p:cNvSpPr/>
          <p:nvPr/>
        </p:nvSpPr>
        <p:spPr>
          <a:xfrm rot="10800000" flipV="1">
            <a:off x="5356565" y="4324875"/>
            <a:ext cx="398390" cy="27259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1" name="Arc plein 170"/>
          <p:cNvSpPr/>
          <p:nvPr/>
        </p:nvSpPr>
        <p:spPr>
          <a:xfrm rot="10800000" flipV="1">
            <a:off x="5762059" y="4314929"/>
            <a:ext cx="442195" cy="27391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3" name="Arc plein 172"/>
          <p:cNvSpPr/>
          <p:nvPr/>
        </p:nvSpPr>
        <p:spPr>
          <a:xfrm rot="10800000" flipV="1">
            <a:off x="3695285" y="5743839"/>
            <a:ext cx="206022" cy="30751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0" y="2535587"/>
            <a:ext cx="75596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4" name="Connecteur droit 173"/>
          <p:cNvCxnSpPr/>
          <p:nvPr/>
        </p:nvCxnSpPr>
        <p:spPr>
          <a:xfrm>
            <a:off x="-37692" y="4082072"/>
            <a:ext cx="75596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Connecteur droit 174"/>
          <p:cNvCxnSpPr/>
          <p:nvPr/>
        </p:nvCxnSpPr>
        <p:spPr>
          <a:xfrm>
            <a:off x="-29817" y="5493645"/>
            <a:ext cx="75596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6" name="Connecteur droit 175"/>
          <p:cNvCxnSpPr/>
          <p:nvPr/>
        </p:nvCxnSpPr>
        <p:spPr>
          <a:xfrm>
            <a:off x="-29817" y="8341777"/>
            <a:ext cx="75596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404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916829"/>
              </p:ext>
            </p:extLst>
          </p:nvPr>
        </p:nvGraphicFramePr>
        <p:xfrm>
          <a:off x="322153" y="6346975"/>
          <a:ext cx="6895959" cy="2219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latin typeface="Alphas" panose="02000000000000000000" pitchFamily="2" charset="0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ZoneTexte 31"/>
          <p:cNvSpPr txBox="1"/>
          <p:nvPr/>
        </p:nvSpPr>
        <p:spPr>
          <a:xfrm>
            <a:off x="210637" y="5840009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1. Je lis des lettres et des syllabes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26775" y="8345644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2. Je lis des mots</a:t>
            </a:r>
          </a:p>
        </p:txBody>
      </p:sp>
      <p:sp>
        <p:nvSpPr>
          <p:cNvPr id="3" name="Étoile à 5 branches 2"/>
          <p:cNvSpPr/>
          <p:nvPr/>
        </p:nvSpPr>
        <p:spPr>
          <a:xfrm>
            <a:off x="491009" y="6506699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Étoile à 5 branches 47"/>
          <p:cNvSpPr/>
          <p:nvPr/>
        </p:nvSpPr>
        <p:spPr>
          <a:xfrm>
            <a:off x="403905" y="7588273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Étoile à 5 branches 49"/>
          <p:cNvSpPr/>
          <p:nvPr/>
        </p:nvSpPr>
        <p:spPr>
          <a:xfrm>
            <a:off x="658678" y="7588273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940271" y="7481948"/>
            <a:ext cx="6384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tic  </a:t>
            </a:r>
            <a:r>
              <a:rPr lang="fr-FR" sz="2400" dirty="0" err="1">
                <a:latin typeface="Century Gothic" panose="020B0502020202020204" pitchFamily="34" charset="0"/>
              </a:rPr>
              <a:t>pre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mouc</a:t>
            </a:r>
            <a:r>
              <a:rPr lang="fr-FR" sz="2400" dirty="0">
                <a:latin typeface="Century Gothic" panose="020B0502020202020204" pitchFamily="34" charset="0"/>
              </a:rPr>
              <a:t>  far  </a:t>
            </a:r>
            <a:r>
              <a:rPr lang="fr-FR" sz="2400" dirty="0" err="1">
                <a:latin typeface="Century Gothic" panose="020B0502020202020204" pitchFamily="34" charset="0"/>
              </a:rPr>
              <a:t>nak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vêc</a:t>
            </a:r>
            <a:r>
              <a:rPr lang="fr-FR" sz="2400" dirty="0">
                <a:latin typeface="Century Gothic" panose="020B0502020202020204" pitchFamily="34" charset="0"/>
              </a:rPr>
              <a:t>  caf  </a:t>
            </a:r>
            <a:r>
              <a:rPr lang="fr-FR" sz="2400" dirty="0" err="1">
                <a:latin typeface="Century Gothic" panose="020B0502020202020204" pitchFamily="34" charset="0"/>
              </a:rPr>
              <a:t>chouk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5535" y="6407276"/>
            <a:ext cx="6384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ca  </a:t>
            </a:r>
            <a:r>
              <a:rPr lang="fr-FR" sz="2400" dirty="0" err="1">
                <a:latin typeface="Century Gothic" panose="020B0502020202020204" pitchFamily="34" charset="0"/>
              </a:rPr>
              <a:t>ku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co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ki</a:t>
            </a:r>
            <a:r>
              <a:rPr lang="fr-FR" sz="2400" dirty="0">
                <a:latin typeface="Century Gothic" panose="020B0502020202020204" pitchFamily="34" charset="0"/>
              </a:rPr>
              <a:t>  qua  que  cou  </a:t>
            </a:r>
            <a:r>
              <a:rPr lang="fr-FR" sz="2400" dirty="0" err="1">
                <a:latin typeface="Century Gothic" panose="020B0502020202020204" pitchFamily="34" charset="0"/>
              </a:rPr>
              <a:t>ky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378887" y="1703468"/>
            <a:ext cx="725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lphonetic" panose="00000400000000000000" pitchFamily="2" charset="0"/>
              </a:rPr>
              <a:t>[k]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4292708" y="610536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 un </a:t>
            </a:r>
            <a:r>
              <a:rPr lang="fr-FR" sz="1600" b="1" dirty="0">
                <a:solidFill>
                  <a:srgbClr val="FF0066"/>
                </a:solidFill>
              </a:rPr>
              <a:t>k</a:t>
            </a:r>
            <a:r>
              <a:rPr lang="fr-FR" sz="1600" dirty="0"/>
              <a:t>angourou</a:t>
            </a:r>
          </a:p>
        </p:txBody>
      </p:sp>
      <p:graphicFrame>
        <p:nvGraphicFramePr>
          <p:cNvPr id="69" name="Tableau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32126"/>
              </p:ext>
            </p:extLst>
          </p:nvPr>
        </p:nvGraphicFramePr>
        <p:xfrm>
          <a:off x="255504" y="213431"/>
          <a:ext cx="2237636" cy="1356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0" name="ZoneTexte 69"/>
          <p:cNvSpPr txBox="1"/>
          <p:nvPr/>
        </p:nvSpPr>
        <p:spPr>
          <a:xfrm>
            <a:off x="70904" y="208105"/>
            <a:ext cx="260683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Century Gothic" panose="020B0502020202020204" pitchFamily="34" charset="0"/>
              </a:rPr>
              <a:t>k</a:t>
            </a:r>
            <a:r>
              <a:rPr lang="fr-FR" sz="3200" dirty="0">
                <a:latin typeface="Century Gothic" panose="020B0502020202020204" pitchFamily="34" charset="0"/>
              </a:rPr>
              <a:t> </a:t>
            </a:r>
            <a:r>
              <a:rPr lang="fr-FR" sz="5400" dirty="0" err="1">
                <a:latin typeface="Cursive standard" pitchFamily="2" charset="0"/>
              </a:rPr>
              <a:t>k</a:t>
            </a:r>
            <a:r>
              <a:rPr lang="fr-FR" sz="4000" dirty="0">
                <a:latin typeface="Cursive Dumont maternelle gras" panose="02000000000000000000" pitchFamily="50" charset="0"/>
              </a:rPr>
              <a:t> </a:t>
            </a:r>
            <a:r>
              <a:rPr lang="fr-FR" sz="6000" dirty="0" err="1">
                <a:latin typeface="Cursive Dumont maternelle gras" panose="02000000000000000000" pitchFamily="50" charset="0"/>
              </a:rPr>
              <a:t>K</a:t>
            </a:r>
            <a:r>
              <a:rPr lang="fr-FR" sz="4400" dirty="0">
                <a:latin typeface="Century Gothic" panose="020B0502020202020204" pitchFamily="34" charset="0"/>
              </a:rPr>
              <a:t> </a:t>
            </a:r>
            <a:r>
              <a:rPr lang="fr-FR" sz="6000" dirty="0" err="1">
                <a:latin typeface="Cursive standard" pitchFamily="2" charset="0"/>
              </a:rPr>
              <a:t>K</a:t>
            </a:r>
            <a:r>
              <a:rPr lang="fr-FR" sz="4400" dirty="0">
                <a:latin typeface="Cursive Dumont maternelle gras" panose="02000000000000000000" pitchFamily="50" charset="0"/>
              </a:rPr>
              <a:t> </a:t>
            </a:r>
            <a:r>
              <a:rPr lang="fr-FR" sz="8000" dirty="0">
                <a:latin typeface="Cursive Dumont maternelle gras" panose="02000000000000000000" pitchFamily="50" charset="0"/>
              </a:rPr>
              <a:t> </a:t>
            </a:r>
            <a:endParaRPr lang="fr-FR" sz="6000" dirty="0"/>
          </a:p>
          <a:p>
            <a:pPr algn="ctr"/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348273" y="8813804"/>
            <a:ext cx="6882623" cy="1569660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fr-FR" sz="2400" dirty="0"/>
              <a:t>un la</a:t>
            </a:r>
            <a:r>
              <a:rPr lang="fr-FR" sz="2400" b="1" dirty="0"/>
              <a:t>c</a:t>
            </a:r>
            <a:endParaRPr lang="fr-FR" sz="2400" dirty="0"/>
          </a:p>
          <a:p>
            <a:r>
              <a:rPr lang="fr-FR" sz="2400" dirty="0"/>
              <a:t>le </a:t>
            </a:r>
            <a:r>
              <a:rPr lang="fr-FR" sz="2400" b="1" dirty="0"/>
              <a:t>c</a:t>
            </a:r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œu</a:t>
            </a:r>
            <a:r>
              <a:rPr lang="fr-FR" sz="2400" dirty="0"/>
              <a:t>r</a:t>
            </a:r>
          </a:p>
          <a:p>
            <a:r>
              <a:rPr lang="fr-FR" sz="2400" dirty="0"/>
              <a:t>du </a:t>
            </a:r>
            <a:r>
              <a:rPr lang="fr-FR" sz="2400" b="1" dirty="0"/>
              <a:t>c</a:t>
            </a:r>
            <a:r>
              <a:rPr lang="fr-FR" sz="2400" dirty="0"/>
              <a:t>afé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2400" dirty="0"/>
              <a:t>un </a:t>
            </a:r>
            <a:r>
              <a:rPr lang="fr-FR" sz="2400" b="1" dirty="0"/>
              <a:t>c</a:t>
            </a:r>
            <a:r>
              <a:rPr lang="fr-FR" sz="2400" dirty="0"/>
              <a:t>ro</a:t>
            </a:r>
            <a:r>
              <a:rPr lang="fr-FR" sz="2400" b="1" dirty="0"/>
              <a:t>c</a:t>
            </a:r>
            <a:r>
              <a:rPr lang="fr-FR" sz="2400" dirty="0"/>
              <a:t>odile</a:t>
            </a:r>
          </a:p>
          <a:p>
            <a:r>
              <a:rPr lang="fr-FR" sz="2400" dirty="0"/>
              <a:t>un </a:t>
            </a:r>
            <a:r>
              <a:rPr lang="fr-FR" sz="2400" b="1" dirty="0"/>
              <a:t>k</a:t>
            </a:r>
            <a:r>
              <a:rPr lang="fr-FR" sz="2400" dirty="0">
                <a:solidFill>
                  <a:srgbClr val="FF0000"/>
                </a:solidFill>
              </a:rPr>
              <a:t>an</a:t>
            </a:r>
            <a:r>
              <a:rPr lang="fr-FR" sz="2400" dirty="0"/>
              <a:t>g</a:t>
            </a:r>
            <a:r>
              <a:rPr lang="fr-FR" sz="2400" dirty="0">
                <a:solidFill>
                  <a:srgbClr val="7030A0"/>
                </a:solidFill>
              </a:rPr>
              <a:t>ou</a:t>
            </a:r>
            <a:r>
              <a:rPr lang="fr-FR" sz="2400" dirty="0"/>
              <a:t>r</a:t>
            </a:r>
            <a:r>
              <a:rPr lang="fr-FR" sz="2400" dirty="0">
                <a:solidFill>
                  <a:srgbClr val="7030A0"/>
                </a:solidFill>
              </a:rPr>
              <a:t>ou</a:t>
            </a:r>
            <a:endParaRPr lang="fr-FR" sz="2400" dirty="0"/>
          </a:p>
          <a:p>
            <a:r>
              <a:rPr lang="fr-FR" sz="2400" dirty="0"/>
              <a:t>des </a:t>
            </a:r>
            <a:r>
              <a:rPr lang="fr-FR" sz="2400" b="1" dirty="0"/>
              <a:t>k</a:t>
            </a:r>
            <a:r>
              <a:rPr lang="fr-FR" sz="2400" dirty="0"/>
              <a:t>oala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s</a:t>
            </a:r>
            <a:endParaRPr lang="fr-FR" sz="2400" dirty="0"/>
          </a:p>
          <a:p>
            <a:r>
              <a:rPr lang="fr-FR" sz="2400" dirty="0"/>
              <a:t>un </a:t>
            </a:r>
            <a:r>
              <a:rPr lang="fr-FR" sz="2400" b="1" dirty="0"/>
              <a:t>k</a:t>
            </a:r>
            <a:r>
              <a:rPr lang="fr-FR" sz="2400" dirty="0"/>
              <a:t>ilo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2400" dirty="0"/>
              <a:t>un </a:t>
            </a:r>
            <a:r>
              <a:rPr lang="fr-FR" sz="2400" b="1" dirty="0"/>
              <a:t>k</a:t>
            </a:r>
            <a:r>
              <a:rPr lang="fr-FR" sz="2400" dirty="0"/>
              <a:t>iwi</a:t>
            </a:r>
          </a:p>
          <a:p>
            <a:r>
              <a:rPr lang="fr-FR" sz="2400" dirty="0"/>
              <a:t>le re</a:t>
            </a:r>
            <a:r>
              <a:rPr lang="fr-FR" sz="2400" b="1" dirty="0"/>
              <a:t>q</a:t>
            </a:r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</a:t>
            </a:r>
            <a:r>
              <a:rPr lang="fr-FR" sz="2400" dirty="0">
                <a:solidFill>
                  <a:srgbClr val="FF0000"/>
                </a:solidFill>
              </a:rPr>
              <a:t>in</a:t>
            </a:r>
            <a:endParaRPr lang="fr-FR" sz="2400" dirty="0"/>
          </a:p>
          <a:p>
            <a:r>
              <a:rPr lang="fr-FR" sz="2400" dirty="0"/>
              <a:t>un cas</a:t>
            </a:r>
            <a:r>
              <a:rPr lang="fr-FR" sz="2400" b="1" dirty="0"/>
              <a:t>q</a:t>
            </a:r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</a:t>
            </a:r>
            <a:r>
              <a:rPr lang="fr-FR" sz="2400" dirty="0"/>
              <a:t>e</a:t>
            </a:r>
          </a:p>
          <a:p>
            <a:r>
              <a:rPr lang="fr-FR" sz="2400" dirty="0"/>
              <a:t>une mar</a:t>
            </a:r>
            <a:r>
              <a:rPr lang="fr-FR" sz="2400" b="1" dirty="0"/>
              <a:t>q</a:t>
            </a:r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</a:t>
            </a:r>
            <a:r>
              <a:rPr lang="fr-FR" sz="2400" dirty="0"/>
              <a:t>e</a:t>
            </a:r>
          </a:p>
          <a:p>
            <a:r>
              <a:rPr lang="fr-FR" sz="2400" dirty="0"/>
              <a:t>ta</a:t>
            </a:r>
            <a:r>
              <a:rPr lang="fr-FR" sz="2400" b="1" dirty="0"/>
              <a:t>q</a:t>
            </a:r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</a:t>
            </a:r>
            <a:r>
              <a:rPr lang="fr-FR" sz="2400" dirty="0"/>
              <a:t>in</a:t>
            </a:r>
            <a:r>
              <a:rPr lang="fr-FR" sz="2400" b="1" dirty="0">
                <a:solidFill>
                  <a:srgbClr val="0070C0"/>
                </a:solidFill>
              </a:rPr>
              <a:t>er</a:t>
            </a:r>
            <a:endParaRPr lang="fr-FR" sz="2400" dirty="0"/>
          </a:p>
        </p:txBody>
      </p:sp>
      <p:sp>
        <p:nvSpPr>
          <p:cNvPr id="100" name="Étoile à 5 branches 99"/>
          <p:cNvSpPr/>
          <p:nvPr/>
        </p:nvSpPr>
        <p:spPr>
          <a:xfrm>
            <a:off x="384737" y="7023382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Étoile à 5 branches 100"/>
          <p:cNvSpPr/>
          <p:nvPr/>
        </p:nvSpPr>
        <p:spPr>
          <a:xfrm>
            <a:off x="639510" y="7023382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Rectangle 101"/>
          <p:cNvSpPr/>
          <p:nvPr/>
        </p:nvSpPr>
        <p:spPr>
          <a:xfrm>
            <a:off x="940270" y="6912170"/>
            <a:ext cx="6384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quo  cru  </a:t>
            </a:r>
            <a:r>
              <a:rPr lang="fr-FR" sz="2400" dirty="0" err="1">
                <a:latin typeface="Century Gothic" panose="020B0502020202020204" pitchFamily="34" charset="0"/>
              </a:rPr>
              <a:t>koul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aka</a:t>
            </a:r>
            <a:r>
              <a:rPr lang="fr-FR" sz="2400" dirty="0">
                <a:latin typeface="Century Gothic" panose="020B0502020202020204" pitchFamily="34" charset="0"/>
              </a:rPr>
              <a:t>  clé  cri cal  </a:t>
            </a:r>
            <a:r>
              <a:rPr lang="fr-FR" sz="2400" dirty="0" err="1">
                <a:latin typeface="Century Gothic" panose="020B0502020202020204" pitchFamily="34" charset="0"/>
              </a:rPr>
              <a:t>klo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iké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sp>
        <p:nvSpPr>
          <p:cNvPr id="103" name="Étoile à 5 branches 102"/>
          <p:cNvSpPr/>
          <p:nvPr/>
        </p:nvSpPr>
        <p:spPr>
          <a:xfrm>
            <a:off x="531292" y="7428256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5" name="Tableau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48048"/>
              </p:ext>
            </p:extLst>
          </p:nvPr>
        </p:nvGraphicFramePr>
        <p:xfrm>
          <a:off x="311374" y="2196980"/>
          <a:ext cx="2237636" cy="1356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8" name="ZoneTexte 77"/>
          <p:cNvSpPr txBox="1"/>
          <p:nvPr/>
        </p:nvSpPr>
        <p:spPr>
          <a:xfrm>
            <a:off x="126775" y="2150386"/>
            <a:ext cx="260683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Century Gothic" panose="020B0502020202020204" pitchFamily="34" charset="0"/>
              </a:rPr>
              <a:t>q </a:t>
            </a:r>
            <a:r>
              <a:rPr lang="fr-FR" sz="5400" dirty="0" err="1">
                <a:latin typeface="Cursive standard" pitchFamily="2" charset="0"/>
              </a:rPr>
              <a:t>q</a:t>
            </a:r>
            <a:r>
              <a:rPr lang="fr-FR" sz="4000" dirty="0">
                <a:latin typeface="Cursive Dumont maternelle gras" panose="02000000000000000000" pitchFamily="50" charset="0"/>
              </a:rPr>
              <a:t> </a:t>
            </a:r>
            <a:r>
              <a:rPr lang="fr-FR" sz="6000" dirty="0" err="1">
                <a:latin typeface="Cursive Dumont maternelle gras" panose="02000000000000000000" pitchFamily="50" charset="0"/>
              </a:rPr>
              <a:t>Q</a:t>
            </a:r>
            <a:r>
              <a:rPr lang="fr-FR" sz="4400" dirty="0">
                <a:latin typeface="Century Gothic" panose="020B0502020202020204" pitchFamily="34" charset="0"/>
              </a:rPr>
              <a:t> </a:t>
            </a:r>
            <a:r>
              <a:rPr lang="fr-FR" sz="6000" dirty="0" err="1">
                <a:latin typeface="Cursive standard" pitchFamily="2" charset="0"/>
              </a:rPr>
              <a:t>Q</a:t>
            </a:r>
            <a:r>
              <a:rPr lang="fr-FR" sz="4400" dirty="0">
                <a:latin typeface="Cursive Dumont maternelle gras" panose="02000000000000000000" pitchFamily="50" charset="0"/>
              </a:rPr>
              <a:t> </a:t>
            </a:r>
            <a:r>
              <a:rPr lang="fr-FR" sz="8000" dirty="0">
                <a:latin typeface="Cursive Dumont maternelle gras" panose="02000000000000000000" pitchFamily="50" charset="0"/>
              </a:rPr>
              <a:t> </a:t>
            </a:r>
            <a:endParaRPr lang="fr-FR" sz="6000" dirty="0"/>
          </a:p>
          <a:p>
            <a:pPr algn="ctr"/>
            <a:endParaRPr lang="fr-FR" sz="4400" dirty="0"/>
          </a:p>
        </p:txBody>
      </p:sp>
      <p:graphicFrame>
        <p:nvGraphicFramePr>
          <p:cNvPr id="97" name="Tableau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393020"/>
              </p:ext>
            </p:extLst>
          </p:nvPr>
        </p:nvGraphicFramePr>
        <p:xfrm>
          <a:off x="286752" y="4150934"/>
          <a:ext cx="2237636" cy="1356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5" name="ZoneTexte 114"/>
          <p:cNvSpPr txBox="1"/>
          <p:nvPr/>
        </p:nvSpPr>
        <p:spPr>
          <a:xfrm>
            <a:off x="100444" y="4146020"/>
            <a:ext cx="260683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Century Gothic" panose="020B0502020202020204" pitchFamily="34" charset="0"/>
              </a:rPr>
              <a:t>c</a:t>
            </a:r>
            <a:r>
              <a:rPr lang="fr-FR" sz="3200" dirty="0">
                <a:latin typeface="Century Gothic" panose="020B0502020202020204" pitchFamily="34" charset="0"/>
              </a:rPr>
              <a:t> </a:t>
            </a:r>
            <a:r>
              <a:rPr lang="fr-FR" sz="5400" dirty="0" err="1">
                <a:latin typeface="Cursive standard" pitchFamily="2" charset="0"/>
              </a:rPr>
              <a:t>c</a:t>
            </a:r>
            <a:r>
              <a:rPr lang="fr-FR" sz="4000" dirty="0">
                <a:latin typeface="Cursive Dumont maternelle gras" panose="02000000000000000000" pitchFamily="50" charset="0"/>
              </a:rPr>
              <a:t> </a:t>
            </a:r>
            <a:r>
              <a:rPr lang="fr-FR" sz="6000" dirty="0" err="1">
                <a:latin typeface="Cursive Dumont maternelle gras" panose="02000000000000000000" pitchFamily="50" charset="0"/>
              </a:rPr>
              <a:t>C</a:t>
            </a:r>
            <a:r>
              <a:rPr lang="fr-FR" sz="4400" dirty="0">
                <a:latin typeface="Century Gothic" panose="020B0502020202020204" pitchFamily="34" charset="0"/>
              </a:rPr>
              <a:t> </a:t>
            </a:r>
            <a:r>
              <a:rPr lang="fr-FR" sz="6000" dirty="0" err="1">
                <a:latin typeface="Cursive standard" pitchFamily="2" charset="0"/>
              </a:rPr>
              <a:t>C</a:t>
            </a:r>
            <a:r>
              <a:rPr lang="fr-FR" sz="4400" dirty="0">
                <a:latin typeface="Cursive Dumont maternelle gras" panose="02000000000000000000" pitchFamily="50" charset="0"/>
              </a:rPr>
              <a:t> </a:t>
            </a:r>
            <a:r>
              <a:rPr lang="fr-FR" sz="8000" dirty="0">
                <a:latin typeface="Cursive Dumont maternelle gras" panose="02000000000000000000" pitchFamily="50" charset="0"/>
              </a:rPr>
              <a:t> </a:t>
            </a:r>
            <a:endParaRPr lang="fr-FR" sz="6000" dirty="0"/>
          </a:p>
          <a:p>
            <a:pPr algn="ctr"/>
            <a:endParaRPr lang="fr-FR" sz="4400" dirty="0"/>
          </a:p>
        </p:txBody>
      </p:sp>
      <p:pic>
        <p:nvPicPr>
          <p:cNvPr id="116" name="Image 115"/>
          <p:cNvPicPr/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730" y="295933"/>
            <a:ext cx="1106805" cy="1106805"/>
          </a:xfrm>
          <a:prstGeom prst="rect">
            <a:avLst/>
          </a:prstGeom>
        </p:spPr>
      </p:pic>
      <p:sp>
        <p:nvSpPr>
          <p:cNvPr id="117" name="ZoneTexte 116"/>
          <p:cNvSpPr txBox="1"/>
          <p:nvPr/>
        </p:nvSpPr>
        <p:spPr>
          <a:xfrm>
            <a:off x="3828274" y="2150386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 un co</a:t>
            </a:r>
            <a:r>
              <a:rPr lang="fr-FR" sz="1600" b="1" dirty="0">
                <a:solidFill>
                  <a:srgbClr val="FF0066"/>
                </a:solidFill>
              </a:rPr>
              <a:t>q</a:t>
            </a:r>
            <a:endParaRPr lang="fr-FR" sz="1600" dirty="0"/>
          </a:p>
        </p:txBody>
      </p:sp>
      <p:sp>
        <p:nvSpPr>
          <p:cNvPr id="118" name="ZoneTexte 117"/>
          <p:cNvSpPr txBox="1"/>
          <p:nvPr/>
        </p:nvSpPr>
        <p:spPr>
          <a:xfrm>
            <a:off x="4306552" y="4526949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 un </a:t>
            </a:r>
            <a:r>
              <a:rPr lang="fr-FR" sz="1600" b="1" dirty="0">
                <a:solidFill>
                  <a:srgbClr val="FF0066"/>
                </a:solidFill>
              </a:rPr>
              <a:t>c</a:t>
            </a:r>
            <a:r>
              <a:rPr lang="fr-FR" sz="1600" dirty="0"/>
              <a:t>rabe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344" y="4268677"/>
            <a:ext cx="1050609" cy="102916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452" y="1877948"/>
            <a:ext cx="671479" cy="90367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977" y="468056"/>
            <a:ext cx="1413540" cy="802478"/>
          </a:xfrm>
          <a:prstGeom prst="rect">
            <a:avLst/>
          </a:prstGeom>
        </p:spPr>
      </p:pic>
      <p:sp>
        <p:nvSpPr>
          <p:cNvPr id="108" name="ZoneTexte 107"/>
          <p:cNvSpPr txBox="1"/>
          <p:nvPr/>
        </p:nvSpPr>
        <p:spPr>
          <a:xfrm>
            <a:off x="3959822" y="3216717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 un pa</a:t>
            </a:r>
            <a:r>
              <a:rPr lang="fr-FR" sz="1600" b="1" dirty="0">
                <a:solidFill>
                  <a:srgbClr val="FF0066"/>
                </a:solidFill>
              </a:rPr>
              <a:t>q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</a:t>
            </a:r>
            <a:r>
              <a:rPr lang="fr-FR" sz="1600" dirty="0"/>
              <a:t>et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344" y="2951092"/>
            <a:ext cx="878330" cy="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45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46411" y="1052983"/>
            <a:ext cx="729460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66"/>
                </a:solidFill>
              </a:rPr>
              <a:t>Camélia</a:t>
            </a:r>
            <a:r>
              <a:rPr lang="fr-FR" sz="2400" dirty="0">
                <a:solidFill>
                  <a:srgbClr val="FF0066"/>
                </a:solidFill>
              </a:rPr>
              <a:t> </a:t>
            </a:r>
            <a:r>
              <a:rPr lang="fr-FR" sz="2400" b="1" dirty="0"/>
              <a:t>et</a:t>
            </a:r>
            <a:r>
              <a:rPr lang="fr-FR" sz="2400" dirty="0"/>
              <a:t> </a:t>
            </a:r>
            <a:r>
              <a:rPr lang="fr-FR" sz="2400" b="1" dirty="0" err="1">
                <a:solidFill>
                  <a:srgbClr val="FF0066"/>
                </a:solidFill>
              </a:rPr>
              <a:t>Khamis</a:t>
            </a:r>
            <a:r>
              <a:rPr lang="fr-FR" sz="2400" dirty="0">
                <a:solidFill>
                  <a:srgbClr val="FF0066"/>
                </a:solidFill>
              </a:rPr>
              <a:t> </a:t>
            </a:r>
            <a:r>
              <a:rPr lang="fr-FR" sz="2400" b="1" dirty="0"/>
              <a:t>sont</a:t>
            </a:r>
            <a:r>
              <a:rPr lang="fr-FR" sz="2400" dirty="0"/>
              <a:t> à l’école. 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b="1" dirty="0"/>
              <a:t>Elle</a:t>
            </a:r>
            <a:r>
              <a:rPr lang="fr-FR" sz="2400" dirty="0"/>
              <a:t> </a:t>
            </a:r>
            <a:r>
              <a:rPr lang="fr-FR" sz="2400" b="1" dirty="0"/>
              <a:t>a</a:t>
            </a:r>
            <a:r>
              <a:rPr lang="fr-FR" sz="2400" dirty="0"/>
              <a:t> vu </a:t>
            </a:r>
            <a:r>
              <a:rPr lang="fr-FR" sz="2400" b="1" dirty="0"/>
              <a:t>des</a:t>
            </a:r>
            <a:r>
              <a:rPr lang="fr-FR" sz="2400" dirty="0"/>
              <a:t> koala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400" dirty="0"/>
              <a:t> </a:t>
            </a:r>
            <a:r>
              <a:rPr lang="fr-FR" sz="2400" b="1" dirty="0"/>
              <a:t>et</a:t>
            </a:r>
            <a:r>
              <a:rPr lang="fr-FR" sz="2400" dirty="0"/>
              <a:t>   aussi    </a:t>
            </a:r>
            <a:r>
              <a:rPr lang="fr-FR" sz="2400" b="1" dirty="0"/>
              <a:t>un</a:t>
            </a:r>
            <a:r>
              <a:rPr lang="fr-FR" sz="2400" dirty="0"/>
              <a:t> k</a:t>
            </a:r>
            <a:r>
              <a:rPr lang="fr-FR" sz="2400" dirty="0">
                <a:solidFill>
                  <a:srgbClr val="FF0000"/>
                </a:solidFill>
              </a:rPr>
              <a:t>an</a:t>
            </a:r>
            <a:r>
              <a:rPr lang="fr-FR" sz="2400" dirty="0"/>
              <a:t>g</a:t>
            </a:r>
            <a:r>
              <a:rPr lang="fr-FR" sz="2400" dirty="0">
                <a:solidFill>
                  <a:srgbClr val="7030A0"/>
                </a:solidFill>
              </a:rPr>
              <a:t>ou</a:t>
            </a:r>
            <a:r>
              <a:rPr lang="fr-FR" sz="2400" dirty="0"/>
              <a:t>r</a:t>
            </a:r>
            <a:r>
              <a:rPr lang="fr-FR" sz="2400" dirty="0">
                <a:solidFill>
                  <a:srgbClr val="7030A0"/>
                </a:solidFill>
              </a:rPr>
              <a:t>ou</a:t>
            </a:r>
            <a:r>
              <a:rPr lang="fr-FR" sz="2400" dirty="0"/>
              <a:t>.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b="1" dirty="0" err="1">
                <a:solidFill>
                  <a:srgbClr val="FF0066"/>
                </a:solidFill>
              </a:rPr>
              <a:t>Kaïs</a:t>
            </a:r>
            <a:r>
              <a:rPr lang="fr-FR" sz="2400" dirty="0">
                <a:solidFill>
                  <a:srgbClr val="FF0066"/>
                </a:solidFill>
              </a:rPr>
              <a:t> </a:t>
            </a:r>
            <a:r>
              <a:rPr lang="fr-FR" sz="2400" b="1" dirty="0"/>
              <a:t>a</a:t>
            </a:r>
            <a:r>
              <a:rPr lang="fr-FR" sz="2400" dirty="0"/>
              <a:t> mis </a:t>
            </a:r>
            <a:r>
              <a:rPr lang="fr-FR" sz="2400" b="1" dirty="0"/>
              <a:t>un</a:t>
            </a:r>
            <a:r>
              <a:rPr lang="fr-FR" sz="2400" dirty="0"/>
              <a:t>   autre    costume </a:t>
            </a:r>
            <a:r>
              <a:rPr lang="fr-FR" sz="2400" b="1" dirty="0"/>
              <a:t>qui</a:t>
            </a:r>
            <a:r>
              <a:rPr lang="fr-FR" sz="2400" dirty="0"/>
              <a:t> </a:t>
            </a:r>
            <a:r>
              <a:rPr lang="fr-FR" sz="2400" b="1" dirty="0"/>
              <a:t>n’a</a:t>
            </a:r>
            <a:r>
              <a:rPr lang="fr-FR" sz="2400" dirty="0"/>
              <a:t> </a:t>
            </a:r>
            <a:r>
              <a:rPr lang="fr-FR" sz="2400" b="1" dirty="0"/>
              <a:t>pas</a:t>
            </a:r>
            <a:r>
              <a:rPr lang="fr-FR" sz="2400" dirty="0"/>
              <a:t> </a:t>
            </a:r>
            <a:r>
              <a:rPr lang="fr-FR" sz="2400" b="1" dirty="0"/>
              <a:t>de</a:t>
            </a:r>
            <a:r>
              <a:rPr lang="fr-FR" sz="2400" dirty="0"/>
              <a:t> poche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400" dirty="0"/>
              <a:t>.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Tu </a:t>
            </a:r>
            <a:r>
              <a:rPr lang="fr-FR" sz="2400" b="1" dirty="0"/>
              <a:t>as</a:t>
            </a:r>
            <a:r>
              <a:rPr lang="fr-FR" sz="2400" dirty="0"/>
              <a:t> </a:t>
            </a:r>
            <a:r>
              <a:rPr lang="fr-FR" sz="2400" b="1" dirty="0"/>
              <a:t>fait</a:t>
            </a:r>
            <a:r>
              <a:rPr lang="fr-FR" sz="2400" dirty="0"/>
              <a:t>   quelques   kilomètre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400" dirty="0"/>
              <a:t> </a:t>
            </a:r>
            <a:r>
              <a:rPr lang="fr-FR" sz="2400" b="1" dirty="0"/>
              <a:t>pour</a:t>
            </a:r>
            <a:r>
              <a:rPr lang="fr-FR" sz="2400" dirty="0"/>
              <a:t> all</a:t>
            </a:r>
            <a:r>
              <a:rPr lang="fr-FR" sz="2400" dirty="0">
                <a:solidFill>
                  <a:srgbClr val="0070C0"/>
                </a:solidFill>
              </a:rPr>
              <a:t>er</a:t>
            </a:r>
            <a:r>
              <a:rPr lang="fr-FR" sz="2400" dirty="0"/>
              <a:t> </a:t>
            </a:r>
            <a:r>
              <a:rPr lang="fr-FR" sz="2400" b="1" dirty="0"/>
              <a:t>chez</a:t>
            </a:r>
            <a:r>
              <a:rPr lang="fr-FR" sz="2400" dirty="0"/>
              <a:t> </a:t>
            </a:r>
            <a:r>
              <a:rPr lang="fr-FR" sz="2400" b="1" dirty="0"/>
              <a:t>ta</a:t>
            </a:r>
            <a:r>
              <a:rPr lang="fr-FR" sz="2400" dirty="0"/>
              <a:t> copine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287236" y="435683"/>
            <a:ext cx="7272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3. Je lis des phrases</a:t>
            </a:r>
            <a:endParaRPr lang="fr-FR" sz="2400" dirty="0"/>
          </a:p>
          <a:p>
            <a:pPr algn="ctr"/>
            <a:endParaRPr lang="fr-FR" sz="2000" dirty="0"/>
          </a:p>
        </p:txBody>
      </p:sp>
      <p:sp>
        <p:nvSpPr>
          <p:cNvPr id="51" name="Arc plein 50"/>
          <p:cNvSpPr/>
          <p:nvPr/>
        </p:nvSpPr>
        <p:spPr>
          <a:xfrm rot="10800000" flipV="1">
            <a:off x="3201933" y="6495543"/>
            <a:ext cx="280467" cy="26336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1" name="Nuage 60"/>
          <p:cNvSpPr/>
          <p:nvPr/>
        </p:nvSpPr>
        <p:spPr>
          <a:xfrm rot="225485" flipH="1" flipV="1">
            <a:off x="3101722" y="2779697"/>
            <a:ext cx="921103" cy="634996"/>
          </a:xfrm>
          <a:prstGeom prst="clou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Arc plein 61"/>
          <p:cNvSpPr/>
          <p:nvPr/>
        </p:nvSpPr>
        <p:spPr>
          <a:xfrm rot="10800000" flipV="1">
            <a:off x="3518678" y="4664023"/>
            <a:ext cx="249153" cy="31090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3" name="Arc plein 62"/>
          <p:cNvSpPr/>
          <p:nvPr/>
        </p:nvSpPr>
        <p:spPr>
          <a:xfrm rot="10800000" flipV="1">
            <a:off x="5052204" y="6495543"/>
            <a:ext cx="145981" cy="27413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3" name="Arc plein 72"/>
          <p:cNvSpPr/>
          <p:nvPr/>
        </p:nvSpPr>
        <p:spPr>
          <a:xfrm rot="10800000" flipV="1">
            <a:off x="3760067" y="4639166"/>
            <a:ext cx="387353" cy="38570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6" name="Arc plein 75"/>
          <p:cNvSpPr/>
          <p:nvPr/>
        </p:nvSpPr>
        <p:spPr>
          <a:xfrm rot="10800000" flipV="1">
            <a:off x="3592491" y="941112"/>
            <a:ext cx="247749" cy="35185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4" name="Arc plein 83"/>
          <p:cNvSpPr/>
          <p:nvPr/>
        </p:nvSpPr>
        <p:spPr>
          <a:xfrm rot="10800000" flipV="1">
            <a:off x="3191642" y="4676230"/>
            <a:ext cx="346794" cy="26660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5" name="Arc plein 84"/>
          <p:cNvSpPr/>
          <p:nvPr/>
        </p:nvSpPr>
        <p:spPr>
          <a:xfrm rot="10800000" flipV="1">
            <a:off x="2991789" y="6495543"/>
            <a:ext cx="223484" cy="28663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8" name="Nuage 67"/>
          <p:cNvSpPr/>
          <p:nvPr/>
        </p:nvSpPr>
        <p:spPr>
          <a:xfrm rot="225485" flipH="1" flipV="1">
            <a:off x="2016895" y="4671613"/>
            <a:ext cx="1033557" cy="573622"/>
          </a:xfrm>
          <a:prstGeom prst="clou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Arc plein 76"/>
          <p:cNvSpPr/>
          <p:nvPr/>
        </p:nvSpPr>
        <p:spPr>
          <a:xfrm rot="10800000" flipV="1">
            <a:off x="3820148" y="6495543"/>
            <a:ext cx="422539" cy="318453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0" name="Arc plein 89"/>
          <p:cNvSpPr/>
          <p:nvPr/>
        </p:nvSpPr>
        <p:spPr>
          <a:xfrm rot="10800000" flipV="1">
            <a:off x="5179458" y="6461643"/>
            <a:ext cx="395229" cy="348963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5" name="Arc plein 94"/>
          <p:cNvSpPr/>
          <p:nvPr/>
        </p:nvSpPr>
        <p:spPr>
          <a:xfrm rot="10800000" flipV="1">
            <a:off x="6439001" y="4676230"/>
            <a:ext cx="477676" cy="35020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6" name="Arc plein 95"/>
          <p:cNvSpPr/>
          <p:nvPr/>
        </p:nvSpPr>
        <p:spPr>
          <a:xfrm rot="10800000" flipV="1">
            <a:off x="6094362" y="4664024"/>
            <a:ext cx="348084" cy="33853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8" name="Nuage 97"/>
          <p:cNvSpPr/>
          <p:nvPr/>
        </p:nvSpPr>
        <p:spPr>
          <a:xfrm rot="225485" flipH="1" flipV="1">
            <a:off x="1491858" y="6402775"/>
            <a:ext cx="1447577" cy="674965"/>
          </a:xfrm>
          <a:prstGeom prst="clou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Arc plein 105"/>
          <p:cNvSpPr/>
          <p:nvPr/>
        </p:nvSpPr>
        <p:spPr>
          <a:xfrm rot="10800000" flipV="1">
            <a:off x="3450080" y="6476321"/>
            <a:ext cx="370069" cy="35462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7" name="Arc plein 106"/>
          <p:cNvSpPr/>
          <p:nvPr/>
        </p:nvSpPr>
        <p:spPr>
          <a:xfrm rot="10800000" flipV="1">
            <a:off x="6637455" y="6519727"/>
            <a:ext cx="290555" cy="28788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2" name="Arc plein 51"/>
          <p:cNvSpPr/>
          <p:nvPr/>
        </p:nvSpPr>
        <p:spPr>
          <a:xfrm rot="10800000" flipV="1">
            <a:off x="3840239" y="941112"/>
            <a:ext cx="382439" cy="35122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3" name="Arc plein 52"/>
          <p:cNvSpPr/>
          <p:nvPr/>
        </p:nvSpPr>
        <p:spPr>
          <a:xfrm rot="10800000" flipV="1">
            <a:off x="1954957" y="2852862"/>
            <a:ext cx="247749" cy="273966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4" name="Arc plein 53"/>
          <p:cNvSpPr/>
          <p:nvPr/>
        </p:nvSpPr>
        <p:spPr>
          <a:xfrm rot="10800000" flipV="1">
            <a:off x="2202705" y="2852862"/>
            <a:ext cx="191625" cy="273966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6" name="Arc plein 55"/>
          <p:cNvSpPr/>
          <p:nvPr/>
        </p:nvSpPr>
        <p:spPr>
          <a:xfrm rot="10800000" flipV="1">
            <a:off x="2394460" y="2852862"/>
            <a:ext cx="247749" cy="273966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7" name="Arc plein 56"/>
          <p:cNvSpPr/>
          <p:nvPr/>
        </p:nvSpPr>
        <p:spPr>
          <a:xfrm rot="10800000" flipV="1">
            <a:off x="4505677" y="2796735"/>
            <a:ext cx="446942" cy="33416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8" name="Arc plein 57"/>
          <p:cNvSpPr/>
          <p:nvPr/>
        </p:nvSpPr>
        <p:spPr>
          <a:xfrm rot="10800000" flipV="1">
            <a:off x="4945181" y="2796734"/>
            <a:ext cx="470470" cy="33416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0" name="Arc plein 59"/>
          <p:cNvSpPr/>
          <p:nvPr/>
        </p:nvSpPr>
        <p:spPr>
          <a:xfrm rot="10800000" flipV="1">
            <a:off x="5418607" y="2822764"/>
            <a:ext cx="446942" cy="33416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9" name="Arc plein 68"/>
          <p:cNvSpPr/>
          <p:nvPr/>
        </p:nvSpPr>
        <p:spPr>
          <a:xfrm rot="10800000" flipV="1">
            <a:off x="6931679" y="6513450"/>
            <a:ext cx="249331" cy="29395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0" name="Arc plein 69"/>
          <p:cNvSpPr/>
          <p:nvPr/>
        </p:nvSpPr>
        <p:spPr>
          <a:xfrm rot="10800000" flipV="1">
            <a:off x="7186696" y="6513450"/>
            <a:ext cx="249331" cy="29395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Triangle isocèle 1"/>
          <p:cNvSpPr/>
          <p:nvPr/>
        </p:nvSpPr>
        <p:spPr>
          <a:xfrm>
            <a:off x="3824454" y="1438369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Triangle isocèle 70"/>
          <p:cNvSpPr/>
          <p:nvPr/>
        </p:nvSpPr>
        <p:spPr>
          <a:xfrm>
            <a:off x="2179366" y="3262640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Triangle isocèle 74"/>
          <p:cNvSpPr/>
          <p:nvPr/>
        </p:nvSpPr>
        <p:spPr>
          <a:xfrm>
            <a:off x="5086685" y="3268798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Triangle isocèle 77"/>
          <p:cNvSpPr/>
          <p:nvPr/>
        </p:nvSpPr>
        <p:spPr>
          <a:xfrm>
            <a:off x="6348873" y="5089319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Triangle isocèle 96"/>
          <p:cNvSpPr/>
          <p:nvPr/>
        </p:nvSpPr>
        <p:spPr>
          <a:xfrm>
            <a:off x="3519722" y="5147243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Triangle isocèle 99"/>
          <p:cNvSpPr/>
          <p:nvPr/>
        </p:nvSpPr>
        <p:spPr>
          <a:xfrm>
            <a:off x="3350953" y="6977600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Triangle isocèle 100"/>
          <p:cNvSpPr/>
          <p:nvPr/>
        </p:nvSpPr>
        <p:spPr>
          <a:xfrm>
            <a:off x="6677839" y="6984799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Triangle isocèle 101"/>
          <p:cNvSpPr/>
          <p:nvPr/>
        </p:nvSpPr>
        <p:spPr>
          <a:xfrm>
            <a:off x="3518582" y="1560176"/>
            <a:ext cx="176566" cy="1649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Triangle isocèle 102"/>
          <p:cNvSpPr/>
          <p:nvPr/>
        </p:nvSpPr>
        <p:spPr>
          <a:xfrm>
            <a:off x="1563202" y="3383701"/>
            <a:ext cx="176566" cy="1649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Triangle isocèle 107"/>
          <p:cNvSpPr/>
          <p:nvPr/>
        </p:nvSpPr>
        <p:spPr>
          <a:xfrm>
            <a:off x="4235825" y="3368676"/>
            <a:ext cx="176566" cy="1649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Triangle isocèle 114"/>
          <p:cNvSpPr/>
          <p:nvPr/>
        </p:nvSpPr>
        <p:spPr>
          <a:xfrm>
            <a:off x="1716428" y="5236979"/>
            <a:ext cx="176566" cy="1649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Triangle isocèle 115"/>
          <p:cNvSpPr/>
          <p:nvPr/>
        </p:nvSpPr>
        <p:spPr>
          <a:xfrm>
            <a:off x="479647" y="3262640"/>
            <a:ext cx="172148" cy="358820"/>
          </a:xfrm>
          <a:prstGeom prst="triangl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Triangle isocèle 116"/>
          <p:cNvSpPr/>
          <p:nvPr/>
        </p:nvSpPr>
        <p:spPr>
          <a:xfrm>
            <a:off x="456010" y="6987087"/>
            <a:ext cx="172148" cy="358820"/>
          </a:xfrm>
          <a:prstGeom prst="triangl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078831" y="8254670"/>
            <a:ext cx="2789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Aide à la grammaire</a:t>
            </a:r>
          </a:p>
        </p:txBody>
      </p:sp>
      <p:sp>
        <p:nvSpPr>
          <p:cNvPr id="118" name="ZoneTexte 117"/>
          <p:cNvSpPr txBox="1"/>
          <p:nvPr/>
        </p:nvSpPr>
        <p:spPr>
          <a:xfrm>
            <a:off x="2718187" y="8606884"/>
            <a:ext cx="43788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ARTICLE</a:t>
            </a:r>
          </a:p>
          <a:p>
            <a:r>
              <a:rPr lang="fr-FR" sz="3200" dirty="0"/>
              <a:t>NOM COMMUN</a:t>
            </a:r>
          </a:p>
          <a:p>
            <a:r>
              <a:rPr lang="fr-FR" sz="3200" dirty="0"/>
              <a:t>NOM PROPRE</a:t>
            </a:r>
          </a:p>
          <a:p>
            <a:r>
              <a:rPr lang="fr-FR" sz="3200" dirty="0"/>
              <a:t>PRONOM PERSONNEL</a:t>
            </a:r>
          </a:p>
        </p:txBody>
      </p:sp>
      <p:sp>
        <p:nvSpPr>
          <p:cNvPr id="119" name="Triangle isocèle 118"/>
          <p:cNvSpPr/>
          <p:nvPr/>
        </p:nvSpPr>
        <p:spPr>
          <a:xfrm>
            <a:off x="2449498" y="10149645"/>
            <a:ext cx="172148" cy="358820"/>
          </a:xfrm>
          <a:prstGeom prst="triangl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Triangle isocèle 119"/>
          <p:cNvSpPr/>
          <p:nvPr/>
        </p:nvSpPr>
        <p:spPr>
          <a:xfrm>
            <a:off x="2343849" y="9184528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Triangle isocèle 120"/>
          <p:cNvSpPr/>
          <p:nvPr/>
        </p:nvSpPr>
        <p:spPr>
          <a:xfrm>
            <a:off x="2394330" y="8834834"/>
            <a:ext cx="176566" cy="1649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4" name="Groupe 123"/>
          <p:cNvGrpSpPr/>
          <p:nvPr/>
        </p:nvGrpSpPr>
        <p:grpSpPr>
          <a:xfrm>
            <a:off x="557687" y="1504918"/>
            <a:ext cx="433378" cy="298148"/>
            <a:chOff x="9958087" y="1438369"/>
            <a:chExt cx="2064703" cy="1512400"/>
          </a:xfrm>
        </p:grpSpPr>
        <p:sp>
          <p:nvSpPr>
            <p:cNvPr id="125" name="Triangle isocèle 124"/>
            <p:cNvSpPr/>
            <p:nvPr/>
          </p:nvSpPr>
          <p:spPr>
            <a:xfrm>
              <a:off x="9958087" y="1438369"/>
              <a:ext cx="2064703" cy="1512400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6" name="Triangle isocèle 125"/>
            <p:cNvSpPr/>
            <p:nvPr/>
          </p:nvSpPr>
          <p:spPr>
            <a:xfrm>
              <a:off x="10440458" y="1443267"/>
              <a:ext cx="1090894" cy="74802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7" name="Groupe 126"/>
          <p:cNvGrpSpPr/>
          <p:nvPr/>
        </p:nvGrpSpPr>
        <p:grpSpPr>
          <a:xfrm>
            <a:off x="2016120" y="1570864"/>
            <a:ext cx="433378" cy="298148"/>
            <a:chOff x="9958087" y="1438369"/>
            <a:chExt cx="2064703" cy="1512400"/>
          </a:xfrm>
        </p:grpSpPr>
        <p:sp>
          <p:nvSpPr>
            <p:cNvPr id="128" name="Triangle isocèle 127"/>
            <p:cNvSpPr/>
            <p:nvPr/>
          </p:nvSpPr>
          <p:spPr>
            <a:xfrm>
              <a:off x="9958087" y="1438369"/>
              <a:ext cx="2064703" cy="1512400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9" name="Triangle isocèle 128"/>
            <p:cNvSpPr/>
            <p:nvPr/>
          </p:nvSpPr>
          <p:spPr>
            <a:xfrm>
              <a:off x="10440458" y="1443267"/>
              <a:ext cx="1090894" cy="74802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0" name="Groupe 129"/>
          <p:cNvGrpSpPr/>
          <p:nvPr/>
        </p:nvGrpSpPr>
        <p:grpSpPr>
          <a:xfrm>
            <a:off x="371643" y="5275246"/>
            <a:ext cx="433378" cy="298148"/>
            <a:chOff x="9958087" y="1438369"/>
            <a:chExt cx="2064703" cy="1512400"/>
          </a:xfrm>
        </p:grpSpPr>
        <p:sp>
          <p:nvSpPr>
            <p:cNvPr id="131" name="Triangle isocèle 130"/>
            <p:cNvSpPr/>
            <p:nvPr/>
          </p:nvSpPr>
          <p:spPr>
            <a:xfrm>
              <a:off x="9958087" y="1438369"/>
              <a:ext cx="2064703" cy="1512400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2" name="Triangle isocèle 131"/>
            <p:cNvSpPr/>
            <p:nvPr/>
          </p:nvSpPr>
          <p:spPr>
            <a:xfrm>
              <a:off x="10440458" y="1443267"/>
              <a:ext cx="1090894" cy="74802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3" name="Groupe 132"/>
          <p:cNvGrpSpPr/>
          <p:nvPr/>
        </p:nvGrpSpPr>
        <p:grpSpPr>
          <a:xfrm>
            <a:off x="2284809" y="9649791"/>
            <a:ext cx="433378" cy="298148"/>
            <a:chOff x="9958087" y="1438369"/>
            <a:chExt cx="2064703" cy="1512400"/>
          </a:xfrm>
        </p:grpSpPr>
        <p:sp>
          <p:nvSpPr>
            <p:cNvPr id="134" name="Triangle isocèle 133"/>
            <p:cNvSpPr/>
            <p:nvPr/>
          </p:nvSpPr>
          <p:spPr>
            <a:xfrm>
              <a:off x="9958087" y="1438369"/>
              <a:ext cx="2064703" cy="1512400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5" name="Triangle isocèle 134"/>
            <p:cNvSpPr/>
            <p:nvPr/>
          </p:nvSpPr>
          <p:spPr>
            <a:xfrm>
              <a:off x="10440458" y="1443267"/>
              <a:ext cx="1090894" cy="74802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74870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65073" y="6860806"/>
            <a:ext cx="72946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Mon</a:t>
            </a:r>
            <a:r>
              <a:rPr lang="fr-FR" sz="2400" dirty="0"/>
              <a:t> papi </a:t>
            </a:r>
            <a:r>
              <a:rPr lang="fr-FR" sz="2400" b="1" dirty="0"/>
              <a:t>n’a pas de </a:t>
            </a:r>
            <a:r>
              <a:rPr lang="fr-FR" sz="2400" dirty="0"/>
              <a:t>b</a:t>
            </a:r>
            <a:r>
              <a:rPr lang="fr-FR" sz="2400" b="1" dirty="0">
                <a:solidFill>
                  <a:srgbClr val="FFC000"/>
                </a:solidFill>
              </a:rPr>
              <a:t>ou</a:t>
            </a:r>
            <a:r>
              <a:rPr lang="fr-FR" sz="2400" dirty="0"/>
              <a:t>c. </a:t>
            </a:r>
            <a:r>
              <a:rPr lang="fr-FR" sz="2400" b="1" dirty="0"/>
              <a:t>Il a</a:t>
            </a:r>
            <a:r>
              <a:rPr lang="fr-FR" sz="2400" dirty="0"/>
              <a:t> </a:t>
            </a:r>
            <a:r>
              <a:rPr lang="fr-FR" sz="2400" b="1" dirty="0"/>
              <a:t>une</a:t>
            </a:r>
            <a:r>
              <a:rPr lang="fr-FR" sz="2400" dirty="0"/>
              <a:t> belle barbe .</a:t>
            </a:r>
          </a:p>
          <a:p>
            <a:endParaRPr lang="fr-FR" sz="2400" dirty="0"/>
          </a:p>
          <a:p>
            <a:r>
              <a:rPr lang="fr-FR" sz="2400" b="1" dirty="0"/>
              <a:t>Il y a trop de </a:t>
            </a:r>
            <a:r>
              <a:rPr lang="fr-FR" sz="2400" dirty="0"/>
              <a:t>ba</a:t>
            </a:r>
            <a:r>
              <a:rPr lang="fr-FR" sz="2400" dirty="0">
                <a:solidFill>
                  <a:srgbClr val="FF0000"/>
                </a:solidFill>
              </a:rPr>
              <a:t>z</a:t>
            </a:r>
            <a:r>
              <a:rPr lang="fr-FR" sz="2400" dirty="0"/>
              <a:t>ar </a:t>
            </a:r>
            <a:r>
              <a:rPr lang="fr-FR" sz="2400" b="1" dirty="0"/>
              <a:t>par</a:t>
            </a:r>
            <a:r>
              <a:rPr lang="fr-FR" sz="2400" dirty="0"/>
              <a:t>   ici     !</a:t>
            </a:r>
          </a:p>
          <a:p>
            <a:endParaRPr lang="fr-FR" sz="2400" dirty="0"/>
          </a:p>
          <a:p>
            <a:r>
              <a:rPr lang="fr-FR" sz="2400" b="1" dirty="0"/>
              <a:t>Le</a:t>
            </a:r>
            <a:r>
              <a:rPr lang="fr-FR" sz="2400" dirty="0"/>
              <a:t> bébé barbote </a:t>
            </a:r>
            <a:r>
              <a:rPr lang="fr-FR" sz="2400" b="1" dirty="0"/>
              <a:t>dans</a:t>
            </a:r>
            <a:r>
              <a:rPr lang="fr-FR" sz="2400" dirty="0"/>
              <a:t> </a:t>
            </a:r>
            <a:r>
              <a:rPr lang="fr-FR" sz="2400" b="1" dirty="0"/>
              <a:t>la</a:t>
            </a:r>
            <a:r>
              <a:rPr lang="fr-FR" sz="2400" dirty="0"/>
              <a:t> bassine.</a:t>
            </a:r>
          </a:p>
          <a:p>
            <a:endParaRPr lang="fr-FR" sz="2400" dirty="0"/>
          </a:p>
          <a:p>
            <a:r>
              <a:rPr lang="fr-FR" sz="2400" dirty="0"/>
              <a:t>Ibrahim </a:t>
            </a:r>
            <a:r>
              <a:rPr lang="fr-FR" sz="2400" b="1" dirty="0"/>
              <a:t>a</a:t>
            </a:r>
            <a:r>
              <a:rPr lang="fr-FR" sz="2400" dirty="0"/>
              <a:t> abimé </a:t>
            </a:r>
            <a:r>
              <a:rPr lang="fr-FR" sz="2400" b="1" dirty="0"/>
              <a:t>le</a:t>
            </a:r>
            <a:r>
              <a:rPr lang="fr-FR" sz="2400" dirty="0"/>
              <a:t> robo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2400" dirty="0"/>
              <a:t> bl</a:t>
            </a:r>
            <a:r>
              <a:rPr lang="fr-FR" sz="2400" b="1" dirty="0">
                <a:solidFill>
                  <a:srgbClr val="0070C0"/>
                </a:solidFill>
              </a:rPr>
              <a:t>eu</a:t>
            </a:r>
            <a:r>
              <a:rPr lang="fr-FR" sz="2400" dirty="0"/>
              <a:t> </a:t>
            </a:r>
            <a:r>
              <a:rPr lang="fr-FR" sz="2400" dirty="0" err="1"/>
              <a:t>d’</a:t>
            </a:r>
            <a:r>
              <a:rPr lang="fr-FR" sz="2400" b="1" dirty="0" err="1">
                <a:solidFill>
                  <a:srgbClr val="FF0066"/>
                </a:solidFill>
              </a:rPr>
              <a:t>Esteban</a:t>
            </a:r>
            <a:r>
              <a:rPr lang="fr-FR" sz="2400" dirty="0"/>
              <a:t>.</a:t>
            </a:r>
          </a:p>
          <a:p>
            <a:endParaRPr lang="fr-FR" sz="2400" dirty="0"/>
          </a:p>
          <a:p>
            <a:r>
              <a:rPr lang="fr-FR" sz="2400" dirty="0"/>
              <a:t>Barbara </a:t>
            </a:r>
            <a:r>
              <a:rPr lang="fr-FR" sz="2400" b="1" dirty="0"/>
              <a:t>est</a:t>
            </a:r>
            <a:r>
              <a:rPr lang="fr-FR" sz="2400" dirty="0"/>
              <a:t> t</a:t>
            </a:r>
            <a:r>
              <a:rPr lang="fr-FR" sz="2400" b="1" dirty="0">
                <a:solidFill>
                  <a:srgbClr val="7030A0"/>
                </a:solidFill>
              </a:rPr>
              <a:t>om</a:t>
            </a:r>
            <a:r>
              <a:rPr lang="fr-FR" sz="2400" dirty="0"/>
              <a:t>bé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400" dirty="0"/>
              <a:t>   alors    </a:t>
            </a:r>
            <a:r>
              <a:rPr lang="fr-FR" sz="2400" b="1" dirty="0"/>
              <a:t>elle</a:t>
            </a:r>
            <a:r>
              <a:rPr lang="fr-FR" sz="2400" dirty="0"/>
              <a:t> </a:t>
            </a:r>
            <a:r>
              <a:rPr lang="fr-FR" sz="2400" b="1" dirty="0"/>
              <a:t>a</a:t>
            </a:r>
            <a:r>
              <a:rPr lang="fr-FR" sz="2400" dirty="0"/>
              <a:t> </a:t>
            </a:r>
            <a:r>
              <a:rPr lang="fr-FR" sz="2400" b="1" dirty="0"/>
              <a:t>une</a:t>
            </a:r>
            <a:r>
              <a:rPr lang="fr-FR" sz="2400" dirty="0"/>
              <a:t> bosse </a:t>
            </a:r>
            <a:r>
              <a:rPr lang="fr-FR" sz="2400" b="1" dirty="0"/>
              <a:t>sur</a:t>
            </a:r>
            <a:r>
              <a:rPr lang="fr-FR" sz="2400" dirty="0"/>
              <a:t> </a:t>
            </a:r>
            <a:r>
              <a:rPr lang="fr-FR" sz="2400" b="1" dirty="0"/>
              <a:t>le</a:t>
            </a:r>
            <a:r>
              <a:rPr lang="fr-FR" sz="2400" dirty="0"/>
              <a:t> bra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400" dirty="0"/>
              <a:t>.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185717" y="6241850"/>
            <a:ext cx="7272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3. Je lis des phrases</a:t>
            </a:r>
            <a:endParaRPr lang="fr-FR" sz="2400" dirty="0"/>
          </a:p>
          <a:p>
            <a:pPr algn="ctr"/>
            <a:endParaRPr lang="fr-FR" sz="20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297080" y="2500323"/>
          <a:ext cx="6895959" cy="2219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latin typeface="Alphas" panose="02000000000000000000" pitchFamily="2" charset="0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ZoneTexte 31"/>
          <p:cNvSpPr txBox="1"/>
          <p:nvPr/>
        </p:nvSpPr>
        <p:spPr>
          <a:xfrm>
            <a:off x="185717" y="2093950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1. Je lis des lettres et des syllabes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32817" y="4167900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2. Je lis des mots</a:t>
            </a:r>
          </a:p>
        </p:txBody>
      </p:sp>
      <p:sp>
        <p:nvSpPr>
          <p:cNvPr id="3" name="Étoile à 5 branches 2"/>
          <p:cNvSpPr/>
          <p:nvPr/>
        </p:nvSpPr>
        <p:spPr>
          <a:xfrm>
            <a:off x="465936" y="2660047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Étoile à 5 branches 47"/>
          <p:cNvSpPr/>
          <p:nvPr/>
        </p:nvSpPr>
        <p:spPr>
          <a:xfrm>
            <a:off x="378832" y="3741621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Étoile à 5 branches 49"/>
          <p:cNvSpPr/>
          <p:nvPr/>
        </p:nvSpPr>
        <p:spPr>
          <a:xfrm>
            <a:off x="633605" y="3741621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915196" y="3594708"/>
            <a:ext cx="7036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bal </a:t>
            </a:r>
            <a:r>
              <a:rPr lang="fr-FR" sz="2400" dirty="0" err="1">
                <a:latin typeface="Century Gothic" panose="020B0502020202020204" pitchFamily="34" charset="0"/>
              </a:rPr>
              <a:t>apé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bab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poub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bup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ébip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prèb</a:t>
            </a:r>
            <a:r>
              <a:rPr lang="fr-FR" sz="2400" dirty="0">
                <a:latin typeface="Century Gothic" panose="020B0502020202020204" pitchFamily="34" charset="0"/>
              </a:rPr>
              <a:t>  boum</a:t>
            </a:r>
          </a:p>
        </p:txBody>
      </p:sp>
      <p:sp>
        <p:nvSpPr>
          <p:cNvPr id="36" name="Arc plein 35"/>
          <p:cNvSpPr/>
          <p:nvPr/>
        </p:nvSpPr>
        <p:spPr>
          <a:xfrm rot="10800000" flipV="1">
            <a:off x="2988533" y="9011914"/>
            <a:ext cx="403993" cy="264333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90462" y="2560624"/>
            <a:ext cx="6384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Century Gothic" panose="020B0502020202020204" pitchFamily="34" charset="0"/>
              </a:rPr>
              <a:t>ba</a:t>
            </a:r>
            <a:r>
              <a:rPr lang="fr-FR" sz="2400" dirty="0">
                <a:latin typeface="Century Gothic" panose="020B0502020202020204" pitchFamily="34" charset="0"/>
              </a:rPr>
              <a:t>  bi  bu  </a:t>
            </a:r>
            <a:r>
              <a:rPr lang="fr-FR" sz="2400" dirty="0" err="1">
                <a:latin typeface="Century Gothic" panose="020B0502020202020204" pitchFamily="34" charset="0"/>
              </a:rPr>
              <a:t>bo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bou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be</a:t>
            </a:r>
            <a:r>
              <a:rPr lang="fr-FR" sz="2400" dirty="0">
                <a:latin typeface="Century Gothic" panose="020B0502020202020204" pitchFamily="34" charset="0"/>
              </a:rPr>
              <a:t>  bé  by  bon</a:t>
            </a:r>
          </a:p>
        </p:txBody>
      </p:sp>
      <p:sp>
        <p:nvSpPr>
          <p:cNvPr id="55" name="Arc plein 54"/>
          <p:cNvSpPr/>
          <p:nvPr/>
        </p:nvSpPr>
        <p:spPr>
          <a:xfrm rot="10800000" flipV="1">
            <a:off x="2003568" y="8944813"/>
            <a:ext cx="272424" cy="38813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522878" y="554701"/>
            <a:ext cx="1570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lphonetic" panose="00000400000000000000" pitchFamily="2" charset="0"/>
              </a:rPr>
              <a:t>[b]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731628" y="1231411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 un </a:t>
            </a:r>
            <a:r>
              <a:rPr lang="fr-FR" sz="1600" b="1" dirty="0">
                <a:solidFill>
                  <a:srgbClr val="FF0066"/>
                </a:solidFill>
              </a:rPr>
              <a:t>b</a:t>
            </a:r>
            <a:r>
              <a:rPr lang="fr-FR" sz="1600" dirty="0"/>
              <a:t>ateau</a:t>
            </a:r>
          </a:p>
        </p:txBody>
      </p:sp>
      <p:sp>
        <p:nvSpPr>
          <p:cNvPr id="67" name="Arc plein 66"/>
          <p:cNvSpPr/>
          <p:nvPr/>
        </p:nvSpPr>
        <p:spPr>
          <a:xfrm rot="10800000" flipV="1">
            <a:off x="1869980" y="9709191"/>
            <a:ext cx="413157" cy="30107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69" name="Tableau 68"/>
          <p:cNvGraphicFramePr>
            <a:graphicFrameLocks noGrp="1"/>
          </p:cNvGraphicFramePr>
          <p:nvPr>
            <p:extLst/>
          </p:nvPr>
        </p:nvGraphicFramePr>
        <p:xfrm>
          <a:off x="1592673" y="91962"/>
          <a:ext cx="2237636" cy="1356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0" name="ZoneTexte 69"/>
          <p:cNvSpPr txBox="1"/>
          <p:nvPr/>
        </p:nvSpPr>
        <p:spPr>
          <a:xfrm>
            <a:off x="1408073" y="86636"/>
            <a:ext cx="260683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Century Gothic" panose="020B0502020202020204" pitchFamily="34" charset="0"/>
              </a:rPr>
              <a:t>b</a:t>
            </a:r>
            <a:r>
              <a:rPr lang="fr-FR" sz="3200" dirty="0">
                <a:latin typeface="Century Gothic" panose="020B0502020202020204" pitchFamily="34" charset="0"/>
              </a:rPr>
              <a:t> </a:t>
            </a:r>
            <a:r>
              <a:rPr lang="fr-FR" sz="5400" dirty="0" err="1">
                <a:latin typeface="Cursive standard" pitchFamily="2" charset="0"/>
              </a:rPr>
              <a:t>b</a:t>
            </a:r>
            <a:r>
              <a:rPr lang="fr-FR" sz="4000" dirty="0">
                <a:latin typeface="Cursive Dumont maternelle gras" panose="02000000000000000000" pitchFamily="50" charset="0"/>
              </a:rPr>
              <a:t> </a:t>
            </a:r>
            <a:r>
              <a:rPr lang="fr-FR" sz="6000" dirty="0" err="1">
                <a:latin typeface="Cursive Dumont maternelle gras" panose="02000000000000000000" pitchFamily="50" charset="0"/>
              </a:rPr>
              <a:t>B</a:t>
            </a:r>
            <a:r>
              <a:rPr lang="fr-FR" sz="4400" dirty="0">
                <a:latin typeface="Century Gothic" panose="020B0502020202020204" pitchFamily="34" charset="0"/>
              </a:rPr>
              <a:t> </a:t>
            </a:r>
            <a:r>
              <a:rPr lang="fr-FR" sz="6000" dirty="0" err="1">
                <a:latin typeface="Cursive standard" pitchFamily="2" charset="0"/>
              </a:rPr>
              <a:t>B</a:t>
            </a:r>
            <a:r>
              <a:rPr lang="fr-FR" sz="4400" dirty="0">
                <a:latin typeface="Cursive Dumont maternelle gras" panose="02000000000000000000" pitchFamily="50" charset="0"/>
              </a:rPr>
              <a:t> </a:t>
            </a:r>
            <a:r>
              <a:rPr lang="fr-FR" sz="8000" dirty="0">
                <a:latin typeface="Cursive Dumont maternelle gras" panose="02000000000000000000" pitchFamily="50" charset="0"/>
              </a:rPr>
              <a:t> </a:t>
            </a:r>
            <a:endParaRPr lang="fr-FR" sz="6000" dirty="0"/>
          </a:p>
          <a:p>
            <a:pPr algn="ctr"/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413404" y="4570720"/>
            <a:ext cx="6882623" cy="1569660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fr-FR" sz="2400" dirty="0"/>
              <a:t>un </a:t>
            </a:r>
            <a:r>
              <a:rPr lang="fr-FR" sz="2400" b="1" dirty="0"/>
              <a:t>b</a:t>
            </a:r>
            <a:r>
              <a:rPr lang="fr-FR" sz="2400" dirty="0"/>
              <a:t>o</a:t>
            </a:r>
            <a:r>
              <a:rPr lang="fr-FR" sz="2400" b="1" dirty="0"/>
              <a:t>b</a:t>
            </a:r>
            <a:r>
              <a:rPr lang="fr-FR" sz="2400" dirty="0"/>
              <a:t>o</a:t>
            </a:r>
          </a:p>
          <a:p>
            <a:r>
              <a:rPr lang="fr-FR" sz="2400" dirty="0"/>
              <a:t>une </a:t>
            </a:r>
            <a:r>
              <a:rPr lang="fr-FR" sz="2400" b="1" dirty="0"/>
              <a:t>b</a:t>
            </a:r>
            <a:r>
              <a:rPr lang="fr-FR" sz="2400" dirty="0"/>
              <a:t>o</a:t>
            </a:r>
            <a:r>
              <a:rPr lang="fr-FR" sz="2400" b="1" dirty="0"/>
              <a:t>b</a:t>
            </a:r>
            <a:r>
              <a:rPr lang="fr-FR" sz="2400" dirty="0"/>
              <a:t>ine</a:t>
            </a:r>
          </a:p>
          <a:p>
            <a:r>
              <a:rPr lang="fr-FR" sz="2400" dirty="0"/>
              <a:t>un </a:t>
            </a:r>
            <a:r>
              <a:rPr lang="fr-FR" sz="2400" b="1" dirty="0"/>
              <a:t>b</a:t>
            </a:r>
            <a:r>
              <a:rPr lang="fr-FR" sz="2400" dirty="0"/>
              <a:t>uvar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d</a:t>
            </a:r>
          </a:p>
          <a:p>
            <a:r>
              <a:rPr lang="fr-FR" sz="2400" dirty="0"/>
              <a:t>une </a:t>
            </a:r>
            <a:r>
              <a:rPr lang="fr-FR" sz="2400" b="1" dirty="0"/>
              <a:t>b</a:t>
            </a:r>
            <a:r>
              <a:rPr lang="fr-FR" sz="2400" dirty="0"/>
              <a:t>ar</a:t>
            </a:r>
            <a:r>
              <a:rPr lang="fr-FR" sz="2400" b="1" dirty="0"/>
              <a:t>b</a:t>
            </a:r>
            <a:r>
              <a:rPr lang="fr-FR" sz="2400" dirty="0"/>
              <a:t>e</a:t>
            </a:r>
          </a:p>
          <a:p>
            <a:r>
              <a:rPr lang="fr-FR" sz="2400" dirty="0"/>
              <a:t>du ta</a:t>
            </a:r>
            <a:r>
              <a:rPr lang="fr-FR" sz="2400" b="1" dirty="0"/>
              <a:t>b</a:t>
            </a:r>
            <a:r>
              <a:rPr lang="fr-FR" sz="2400" b="1" dirty="0">
                <a:solidFill>
                  <a:srgbClr val="FFC000"/>
                </a:solidFill>
              </a:rPr>
              <a:t>ou</a:t>
            </a:r>
            <a:r>
              <a:rPr lang="fr-FR" sz="2400" dirty="0"/>
              <a:t>lé</a:t>
            </a:r>
          </a:p>
          <a:p>
            <a:r>
              <a:rPr lang="fr-FR" sz="2400" dirty="0"/>
              <a:t>un hi</a:t>
            </a:r>
            <a:r>
              <a:rPr lang="fr-FR" sz="2400" b="1" dirty="0"/>
              <a:t>b</a:t>
            </a:r>
            <a:r>
              <a:rPr lang="fr-FR" sz="2400" b="1" dirty="0">
                <a:solidFill>
                  <a:srgbClr val="FFC000"/>
                </a:solidFill>
              </a:rPr>
              <a:t>ou</a:t>
            </a:r>
            <a:endParaRPr lang="fr-FR" sz="2400" dirty="0"/>
          </a:p>
          <a:p>
            <a:r>
              <a:rPr lang="fr-FR" sz="2400" dirty="0"/>
              <a:t>le ro</a:t>
            </a:r>
            <a:r>
              <a:rPr lang="fr-FR" sz="2400" b="1" dirty="0"/>
              <a:t>b</a:t>
            </a:r>
            <a:r>
              <a:rPr lang="fr-FR" sz="2400" dirty="0"/>
              <a:t>o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t</a:t>
            </a:r>
          </a:p>
          <a:p>
            <a:r>
              <a:rPr lang="fr-FR" sz="2400" dirty="0"/>
              <a:t>une </a:t>
            </a:r>
            <a:r>
              <a:rPr lang="fr-FR" sz="2400" b="1" dirty="0"/>
              <a:t>b</a:t>
            </a:r>
            <a:r>
              <a:rPr lang="fr-FR" sz="2400" dirty="0"/>
              <a:t>ordure</a:t>
            </a:r>
          </a:p>
          <a:p>
            <a:r>
              <a:rPr lang="fr-FR" sz="2400" dirty="0"/>
              <a:t>le lava</a:t>
            </a:r>
            <a:r>
              <a:rPr lang="fr-FR" sz="2400" b="1" dirty="0"/>
              <a:t>b</a:t>
            </a:r>
            <a:r>
              <a:rPr lang="fr-FR" sz="2400" dirty="0"/>
              <a:t>o</a:t>
            </a:r>
          </a:p>
          <a:p>
            <a:r>
              <a:rPr lang="fr-FR" sz="2400" dirty="0"/>
              <a:t>un </a:t>
            </a:r>
            <a:r>
              <a:rPr lang="fr-FR" sz="2400" b="1" dirty="0"/>
              <a:t>b</a:t>
            </a:r>
            <a:r>
              <a:rPr lang="fr-FR" sz="2400" dirty="0"/>
              <a:t>all</a:t>
            </a:r>
            <a:r>
              <a:rPr lang="fr-FR" sz="2400" b="1" dirty="0">
                <a:solidFill>
                  <a:srgbClr val="7030A0"/>
                </a:solidFill>
              </a:rPr>
              <a:t>on</a:t>
            </a:r>
            <a:endParaRPr lang="fr-FR" sz="2400" dirty="0"/>
          </a:p>
          <a:p>
            <a:r>
              <a:rPr lang="fr-FR" sz="2400" dirty="0"/>
              <a:t>une </a:t>
            </a:r>
            <a:r>
              <a:rPr lang="fr-FR" sz="2400" b="1" dirty="0"/>
              <a:t>b</a:t>
            </a:r>
            <a:r>
              <a:rPr lang="fr-FR" sz="2400" dirty="0"/>
              <a:t>alade</a:t>
            </a:r>
          </a:p>
          <a:p>
            <a:r>
              <a:rPr lang="fr-FR" sz="2400" dirty="0"/>
              <a:t>la fa</a:t>
            </a:r>
            <a:r>
              <a:rPr lang="fr-FR" sz="2400" b="1" dirty="0"/>
              <a:t>b</a:t>
            </a:r>
            <a:r>
              <a:rPr lang="fr-FR" sz="2400" dirty="0"/>
              <a:t>le</a:t>
            </a:r>
          </a:p>
        </p:txBody>
      </p:sp>
      <p:sp>
        <p:nvSpPr>
          <p:cNvPr id="80" name="Arc plein 79"/>
          <p:cNvSpPr/>
          <p:nvPr/>
        </p:nvSpPr>
        <p:spPr>
          <a:xfrm rot="10800000" flipV="1">
            <a:off x="2711489" y="9011915"/>
            <a:ext cx="267606" cy="311591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1" name="Arc plein 80"/>
          <p:cNvSpPr/>
          <p:nvPr/>
        </p:nvSpPr>
        <p:spPr>
          <a:xfrm rot="10800000" flipV="1">
            <a:off x="3392527" y="8212573"/>
            <a:ext cx="363586" cy="363809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2" name="Arc plein 81"/>
          <p:cNvSpPr/>
          <p:nvPr/>
        </p:nvSpPr>
        <p:spPr>
          <a:xfrm rot="10800000" flipV="1">
            <a:off x="1440121" y="8249205"/>
            <a:ext cx="388679" cy="260421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3" name="Arc plein 82"/>
          <p:cNvSpPr/>
          <p:nvPr/>
        </p:nvSpPr>
        <p:spPr>
          <a:xfrm rot="10800000" flipV="1">
            <a:off x="5224370" y="9743793"/>
            <a:ext cx="604519" cy="28334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4" name="Arc plein 83"/>
          <p:cNvSpPr/>
          <p:nvPr/>
        </p:nvSpPr>
        <p:spPr>
          <a:xfrm rot="10800000" flipV="1">
            <a:off x="6769912" y="9736732"/>
            <a:ext cx="346794" cy="26660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6" name="Arc plein 85"/>
          <p:cNvSpPr/>
          <p:nvPr/>
        </p:nvSpPr>
        <p:spPr>
          <a:xfrm rot="10800000" flipV="1">
            <a:off x="1777775" y="8964879"/>
            <a:ext cx="249316" cy="356556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7" name="Arc plein 86"/>
          <p:cNvSpPr/>
          <p:nvPr/>
        </p:nvSpPr>
        <p:spPr>
          <a:xfrm rot="10800000" flipV="1">
            <a:off x="1559394" y="8957733"/>
            <a:ext cx="225793" cy="36370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8" name="Arc plein 87"/>
          <p:cNvSpPr/>
          <p:nvPr/>
        </p:nvSpPr>
        <p:spPr>
          <a:xfrm rot="10800000" flipV="1">
            <a:off x="1345145" y="6793147"/>
            <a:ext cx="247528" cy="393353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9" name="Arc plein 88"/>
          <p:cNvSpPr/>
          <p:nvPr/>
        </p:nvSpPr>
        <p:spPr>
          <a:xfrm rot="10800000" flipV="1">
            <a:off x="994817" y="6793148"/>
            <a:ext cx="350328" cy="38570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4" name="Nuage 63"/>
          <p:cNvSpPr/>
          <p:nvPr/>
        </p:nvSpPr>
        <p:spPr>
          <a:xfrm rot="225485" flipH="1" flipV="1">
            <a:off x="3190795" y="7505971"/>
            <a:ext cx="664166" cy="573622"/>
          </a:xfrm>
          <a:prstGeom prst="clou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Arc plein 65"/>
          <p:cNvSpPr/>
          <p:nvPr/>
        </p:nvSpPr>
        <p:spPr>
          <a:xfrm rot="10800000" flipV="1">
            <a:off x="1828800" y="8249205"/>
            <a:ext cx="434698" cy="30408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2" name="Arc plein 71"/>
          <p:cNvSpPr/>
          <p:nvPr/>
        </p:nvSpPr>
        <p:spPr>
          <a:xfrm rot="10800000" flipV="1">
            <a:off x="2027091" y="7484821"/>
            <a:ext cx="248901" cy="35279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4" name="Arc plein 73"/>
          <p:cNvSpPr/>
          <p:nvPr/>
        </p:nvSpPr>
        <p:spPr>
          <a:xfrm rot="10800000" flipV="1">
            <a:off x="2263498" y="7524120"/>
            <a:ext cx="447991" cy="31073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9" name="Arc plein 78"/>
          <p:cNvSpPr/>
          <p:nvPr/>
        </p:nvSpPr>
        <p:spPr>
          <a:xfrm rot="10800000" flipV="1">
            <a:off x="297079" y="8944813"/>
            <a:ext cx="159062" cy="348963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0" name="Arc plein 89"/>
          <p:cNvSpPr/>
          <p:nvPr/>
        </p:nvSpPr>
        <p:spPr>
          <a:xfrm rot="10800000" flipV="1">
            <a:off x="456141" y="8944813"/>
            <a:ext cx="395229" cy="348963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1" name="Arc plein 90"/>
          <p:cNvSpPr/>
          <p:nvPr/>
        </p:nvSpPr>
        <p:spPr>
          <a:xfrm rot="10800000" flipV="1">
            <a:off x="730179" y="8249206"/>
            <a:ext cx="264638" cy="30408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2" name="Arc plein 91"/>
          <p:cNvSpPr/>
          <p:nvPr/>
        </p:nvSpPr>
        <p:spPr>
          <a:xfrm rot="10800000" flipV="1">
            <a:off x="994817" y="8208203"/>
            <a:ext cx="249154" cy="30408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4" name="Arc plein 93"/>
          <p:cNvSpPr/>
          <p:nvPr/>
        </p:nvSpPr>
        <p:spPr>
          <a:xfrm rot="10800000" flipV="1">
            <a:off x="3757655" y="8197265"/>
            <a:ext cx="471648" cy="33811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0" name="Étoile à 5 branches 99"/>
          <p:cNvSpPr/>
          <p:nvPr/>
        </p:nvSpPr>
        <p:spPr>
          <a:xfrm>
            <a:off x="359664" y="3176730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Étoile à 5 branches 100"/>
          <p:cNvSpPr/>
          <p:nvPr/>
        </p:nvSpPr>
        <p:spPr>
          <a:xfrm>
            <a:off x="614437" y="3176730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Rectangle 101"/>
          <p:cNvSpPr/>
          <p:nvPr/>
        </p:nvSpPr>
        <p:spPr>
          <a:xfrm>
            <a:off x="915197" y="3065518"/>
            <a:ext cx="6384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bé  ab  </a:t>
            </a:r>
            <a:r>
              <a:rPr lang="fr-FR" sz="2400" dirty="0" err="1">
                <a:latin typeface="Century Gothic" panose="020B0502020202020204" pitchFamily="34" charset="0"/>
              </a:rPr>
              <a:t>ib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aba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oub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abe</a:t>
            </a:r>
            <a:r>
              <a:rPr lang="fr-FR" sz="2400" dirty="0">
                <a:latin typeface="Century Gothic" panose="020B0502020202020204" pitchFamily="34" charset="0"/>
              </a:rPr>
              <a:t>  bibi  boa  </a:t>
            </a:r>
            <a:r>
              <a:rPr lang="fr-FR" sz="2400" dirty="0" err="1">
                <a:latin typeface="Century Gothic" panose="020B0502020202020204" pitchFamily="34" charset="0"/>
              </a:rPr>
              <a:t>obu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sp>
        <p:nvSpPr>
          <p:cNvPr id="103" name="Étoile à 5 branches 102"/>
          <p:cNvSpPr/>
          <p:nvPr/>
        </p:nvSpPr>
        <p:spPr>
          <a:xfrm>
            <a:off x="506219" y="3581604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Arc plein 98"/>
          <p:cNvSpPr/>
          <p:nvPr/>
        </p:nvSpPr>
        <p:spPr>
          <a:xfrm rot="10800000" flipV="1">
            <a:off x="4715207" y="6744430"/>
            <a:ext cx="532041" cy="31157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6" name="Arc plein 105"/>
          <p:cNvSpPr/>
          <p:nvPr/>
        </p:nvSpPr>
        <p:spPr>
          <a:xfrm rot="10800000" flipV="1">
            <a:off x="5380899" y="6777783"/>
            <a:ext cx="447991" cy="35611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7" name="Arc plein 106"/>
          <p:cNvSpPr/>
          <p:nvPr/>
        </p:nvSpPr>
        <p:spPr>
          <a:xfrm rot="10800000" flipV="1">
            <a:off x="5828890" y="6793146"/>
            <a:ext cx="290555" cy="28788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5" name="Nuage 104"/>
          <p:cNvSpPr/>
          <p:nvPr/>
        </p:nvSpPr>
        <p:spPr>
          <a:xfrm rot="225485" flipH="1" flipV="1">
            <a:off x="2907023" y="9672162"/>
            <a:ext cx="859652" cy="645144"/>
          </a:xfrm>
          <a:prstGeom prst="clou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8" name="Image 107"/>
          <p:cNvPicPr/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5" y="370003"/>
            <a:ext cx="1042670" cy="104267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054" y="252784"/>
            <a:ext cx="1118973" cy="922864"/>
          </a:xfrm>
          <a:prstGeom prst="rect">
            <a:avLst/>
          </a:prstGeom>
        </p:spPr>
      </p:pic>
      <p:sp>
        <p:nvSpPr>
          <p:cNvPr id="109" name="Arc plein 108"/>
          <p:cNvSpPr/>
          <p:nvPr/>
        </p:nvSpPr>
        <p:spPr>
          <a:xfrm rot="10800000" flipV="1">
            <a:off x="2964626" y="6722709"/>
            <a:ext cx="558251" cy="35832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0" name="Arc plein 109"/>
          <p:cNvSpPr/>
          <p:nvPr/>
        </p:nvSpPr>
        <p:spPr>
          <a:xfrm rot="10800000" flipV="1">
            <a:off x="823810" y="8956757"/>
            <a:ext cx="395229" cy="348963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1" name="Arc plein 110"/>
          <p:cNvSpPr/>
          <p:nvPr/>
        </p:nvSpPr>
        <p:spPr>
          <a:xfrm rot="10800000" flipV="1">
            <a:off x="347267" y="9709191"/>
            <a:ext cx="441713" cy="35313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2" name="Arc plein 111"/>
          <p:cNvSpPr/>
          <p:nvPr/>
        </p:nvSpPr>
        <p:spPr>
          <a:xfrm rot="10800000" flipV="1">
            <a:off x="788978" y="9738250"/>
            <a:ext cx="259051" cy="324076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3" name="Arc plein 112"/>
          <p:cNvSpPr/>
          <p:nvPr/>
        </p:nvSpPr>
        <p:spPr>
          <a:xfrm rot="10800000" flipV="1">
            <a:off x="1048031" y="9721135"/>
            <a:ext cx="297113" cy="341191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4" name="Arc plein 113"/>
          <p:cNvSpPr/>
          <p:nvPr/>
        </p:nvSpPr>
        <p:spPr>
          <a:xfrm rot="10800000" flipV="1">
            <a:off x="2275991" y="9692613"/>
            <a:ext cx="435497" cy="32959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65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Tableau 107"/>
          <p:cNvGraphicFramePr>
            <a:graphicFrameLocks noGrp="1"/>
          </p:cNvGraphicFramePr>
          <p:nvPr>
            <p:extLst/>
          </p:nvPr>
        </p:nvGraphicFramePr>
        <p:xfrm>
          <a:off x="3706945" y="46512"/>
          <a:ext cx="1890959" cy="1356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0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87799" y="7601537"/>
            <a:ext cx="728120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Il</a:t>
            </a:r>
            <a:r>
              <a:rPr lang="fr-FR" sz="2400" dirty="0"/>
              <a:t> </a:t>
            </a:r>
            <a:r>
              <a:rPr lang="fr-FR" sz="2400" b="1" dirty="0"/>
              <a:t>se</a:t>
            </a:r>
            <a:r>
              <a:rPr lang="fr-FR" sz="2400" dirty="0"/>
              <a:t> promène    sans    </a:t>
            </a:r>
            <a:r>
              <a:rPr lang="fr-FR" sz="2400" b="1" dirty="0"/>
              <a:t>le</a:t>
            </a:r>
            <a:r>
              <a:rPr lang="fr-FR" sz="2400" dirty="0"/>
              <a:t> b</a:t>
            </a:r>
            <a:r>
              <a:rPr lang="fr-FR" sz="2400" b="1" dirty="0">
                <a:solidFill>
                  <a:srgbClr val="FFC000"/>
                </a:solidFill>
              </a:rPr>
              <a:t>ou</a:t>
            </a:r>
            <a:r>
              <a:rPr lang="fr-FR" sz="2400" dirty="0"/>
              <a:t>t</a:t>
            </a:r>
            <a:r>
              <a:rPr lang="fr-FR" sz="2400" b="1" dirty="0">
                <a:solidFill>
                  <a:srgbClr val="7030A0"/>
                </a:solidFill>
              </a:rPr>
              <a:t>on</a:t>
            </a:r>
            <a:r>
              <a:rPr lang="fr-FR" sz="2400" dirty="0"/>
              <a:t> </a:t>
            </a:r>
            <a:r>
              <a:rPr lang="fr-FR" sz="2400" b="1" dirty="0"/>
              <a:t>de</a:t>
            </a:r>
            <a:r>
              <a:rPr lang="fr-FR" sz="2400" dirty="0"/>
              <a:t> </a:t>
            </a:r>
            <a:r>
              <a:rPr lang="fr-FR" sz="2400" b="1" dirty="0"/>
              <a:t>son</a:t>
            </a:r>
            <a:r>
              <a:rPr lang="fr-FR" sz="2400" dirty="0"/>
              <a:t> p</a:t>
            </a:r>
            <a:r>
              <a:rPr lang="fr-FR" sz="2400" dirty="0">
                <a:solidFill>
                  <a:srgbClr val="FF0000"/>
                </a:solidFill>
              </a:rPr>
              <a:t>an</a:t>
            </a:r>
            <a:r>
              <a:rPr lang="fr-FR" sz="2400" dirty="0"/>
              <a:t>tal</a:t>
            </a:r>
            <a:r>
              <a:rPr lang="fr-FR" sz="2400" b="1" dirty="0">
                <a:solidFill>
                  <a:srgbClr val="7030A0"/>
                </a:solidFill>
              </a:rPr>
              <a:t>on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Mari</a:t>
            </a:r>
            <a:r>
              <a:rPr lang="fr-FR" sz="2400" b="1" dirty="0">
                <a:solidFill>
                  <a:srgbClr val="7030A0"/>
                </a:solidFill>
              </a:rPr>
              <a:t>on</a:t>
            </a:r>
            <a:r>
              <a:rPr lang="fr-FR" sz="2400" dirty="0"/>
              <a:t> </a:t>
            </a:r>
            <a:r>
              <a:rPr lang="fr-FR" sz="2400" b="1" dirty="0"/>
              <a:t>est</a:t>
            </a:r>
            <a:r>
              <a:rPr lang="fr-FR" sz="2400" dirty="0"/>
              <a:t> </a:t>
            </a:r>
            <a:r>
              <a:rPr lang="fr-FR" sz="2400" b="1" dirty="0"/>
              <a:t>à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FF0000"/>
                </a:solidFill>
              </a:rPr>
              <a:t>c</a:t>
            </a:r>
            <a:r>
              <a:rPr lang="fr-FR" sz="2400" dirty="0"/>
              <a:t>alif</a:t>
            </a:r>
            <a:r>
              <a:rPr lang="fr-FR" sz="2400" b="1" dirty="0">
                <a:solidFill>
                  <a:srgbClr val="FFC000"/>
                </a:solidFill>
              </a:rPr>
              <a:t>ou</a:t>
            </a:r>
            <a:r>
              <a:rPr lang="fr-FR" sz="2400" dirty="0"/>
              <a:t>rch</a:t>
            </a:r>
            <a:r>
              <a:rPr lang="fr-FR" sz="2400" b="1" dirty="0">
                <a:solidFill>
                  <a:srgbClr val="7030A0"/>
                </a:solidFill>
              </a:rPr>
              <a:t>on</a:t>
            </a:r>
            <a:r>
              <a:rPr lang="fr-FR" sz="2400" dirty="0"/>
              <a:t> </a:t>
            </a:r>
            <a:r>
              <a:rPr lang="fr-FR" sz="2400" b="1" dirty="0"/>
              <a:t>sur</a:t>
            </a:r>
            <a:r>
              <a:rPr lang="fr-FR" sz="2400" dirty="0"/>
              <a:t> </a:t>
            </a:r>
            <a:r>
              <a:rPr lang="fr-FR" sz="2400" b="1" dirty="0"/>
              <a:t>le</a:t>
            </a:r>
            <a:r>
              <a:rPr lang="fr-FR" sz="2400" dirty="0"/>
              <a:t> do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400" dirty="0"/>
              <a:t> </a:t>
            </a:r>
            <a:r>
              <a:rPr lang="fr-FR" sz="2400" b="1" dirty="0"/>
              <a:t>du</a:t>
            </a:r>
            <a:r>
              <a:rPr lang="fr-FR" sz="2400" dirty="0"/>
              <a:t> m</a:t>
            </a:r>
            <a:r>
              <a:rPr lang="fr-FR" sz="2400" b="1" dirty="0">
                <a:solidFill>
                  <a:srgbClr val="FFC000"/>
                </a:solidFill>
              </a:rPr>
              <a:t>ou</a:t>
            </a:r>
            <a:r>
              <a:rPr lang="fr-FR" sz="2400" dirty="0"/>
              <a:t>t</a:t>
            </a:r>
            <a:r>
              <a:rPr lang="fr-FR" sz="2400" b="1" dirty="0">
                <a:solidFill>
                  <a:srgbClr val="7030A0"/>
                </a:solidFill>
              </a:rPr>
              <a:t>on</a:t>
            </a:r>
            <a:r>
              <a:rPr lang="fr-FR" sz="2400" dirty="0"/>
              <a:t>.</a:t>
            </a:r>
          </a:p>
          <a:p>
            <a:endParaRPr lang="fr-FR" sz="2400" dirty="0"/>
          </a:p>
          <a:p>
            <a:r>
              <a:rPr lang="fr-FR" sz="2400" b="1" dirty="0"/>
              <a:t>Vous</a:t>
            </a:r>
            <a:r>
              <a:rPr lang="fr-FR" sz="2400" dirty="0"/>
              <a:t> m</a:t>
            </a:r>
            <a:r>
              <a:rPr lang="fr-FR" sz="2400" b="1" dirty="0">
                <a:solidFill>
                  <a:srgbClr val="7030A0"/>
                </a:solidFill>
              </a:rPr>
              <a:t>on</a:t>
            </a:r>
            <a:r>
              <a:rPr lang="fr-FR" sz="2400" dirty="0"/>
              <a:t>t</a:t>
            </a:r>
            <a:r>
              <a:rPr lang="fr-FR" sz="2400" b="1" dirty="0">
                <a:solidFill>
                  <a:srgbClr val="0070C0"/>
                </a:solidFill>
              </a:rPr>
              <a:t>ez</a:t>
            </a:r>
            <a:r>
              <a:rPr lang="fr-FR" sz="2400" dirty="0"/>
              <a:t> </a:t>
            </a:r>
            <a:r>
              <a:rPr lang="fr-FR" sz="2400" b="1" dirty="0"/>
              <a:t>sur</a:t>
            </a:r>
            <a:r>
              <a:rPr lang="fr-FR" sz="2400" dirty="0"/>
              <a:t> </a:t>
            </a:r>
            <a:r>
              <a:rPr lang="fr-FR" sz="2400" b="1" dirty="0"/>
              <a:t>le</a:t>
            </a:r>
            <a:r>
              <a:rPr lang="fr-FR" sz="2400" dirty="0"/>
              <a:t> p</a:t>
            </a:r>
            <a:r>
              <a:rPr lang="fr-FR" sz="2400" b="1" dirty="0">
                <a:solidFill>
                  <a:srgbClr val="7030A0"/>
                </a:solidFill>
              </a:rPr>
              <a:t>on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2400" dirty="0"/>
              <a:t> </a:t>
            </a:r>
            <a:r>
              <a:rPr lang="fr-FR" sz="2400" b="1" dirty="0"/>
              <a:t>pour</a:t>
            </a:r>
            <a:r>
              <a:rPr lang="fr-FR" sz="2400" dirty="0"/>
              <a:t> cherch</a:t>
            </a:r>
            <a:r>
              <a:rPr lang="fr-FR" sz="2400" b="1" dirty="0">
                <a:solidFill>
                  <a:srgbClr val="0070C0"/>
                </a:solidFill>
              </a:rPr>
              <a:t>er</a:t>
            </a:r>
            <a:r>
              <a:rPr lang="fr-FR" sz="2400" dirty="0"/>
              <a:t> </a:t>
            </a:r>
            <a:r>
              <a:rPr lang="fr-FR" sz="2400" b="1" dirty="0"/>
              <a:t>le</a:t>
            </a:r>
            <a:r>
              <a:rPr lang="fr-FR" sz="2400" dirty="0"/>
              <a:t> ball</a:t>
            </a:r>
            <a:r>
              <a:rPr lang="fr-FR" sz="2400" b="1" dirty="0">
                <a:solidFill>
                  <a:srgbClr val="7030A0"/>
                </a:solidFill>
              </a:rPr>
              <a:t>on</a:t>
            </a:r>
            <a:r>
              <a:rPr lang="fr-FR" sz="2400" dirty="0"/>
              <a:t>.</a:t>
            </a:r>
          </a:p>
          <a:p>
            <a:endParaRPr lang="fr-FR" sz="2400" dirty="0"/>
          </a:p>
          <a:p>
            <a:r>
              <a:rPr lang="fr-FR" sz="2400" dirty="0"/>
              <a:t>Donne </a:t>
            </a:r>
            <a:r>
              <a:rPr lang="fr-FR" sz="2400" b="1" dirty="0"/>
              <a:t>le</a:t>
            </a:r>
            <a:r>
              <a:rPr lang="fr-FR" sz="2400" dirty="0"/>
              <a:t> biber</a:t>
            </a:r>
            <a:r>
              <a:rPr lang="fr-FR" sz="2400" b="1" dirty="0">
                <a:solidFill>
                  <a:srgbClr val="7030A0"/>
                </a:solidFill>
              </a:rPr>
              <a:t>on</a:t>
            </a:r>
            <a:r>
              <a:rPr lang="fr-FR" sz="2400" dirty="0"/>
              <a:t> </a:t>
            </a:r>
            <a:r>
              <a:rPr lang="fr-FR" sz="2400" b="1" dirty="0"/>
              <a:t>au</a:t>
            </a:r>
            <a:r>
              <a:rPr lang="fr-FR" sz="2400" dirty="0"/>
              <a:t> peti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2400" dirty="0"/>
              <a:t> </a:t>
            </a:r>
            <a:r>
              <a:rPr lang="fr-FR" sz="2400" b="1" dirty="0">
                <a:solidFill>
                  <a:srgbClr val="FFC000"/>
                </a:solidFill>
              </a:rPr>
              <a:t>ou</a:t>
            </a:r>
            <a:r>
              <a:rPr lang="fr-FR" sz="2400" dirty="0"/>
              <a:t>rs</a:t>
            </a:r>
            <a:r>
              <a:rPr lang="fr-FR" sz="2400" b="1" dirty="0">
                <a:solidFill>
                  <a:srgbClr val="7030A0"/>
                </a:solidFill>
              </a:rPr>
              <a:t>on</a:t>
            </a:r>
            <a:r>
              <a:rPr lang="fr-FR" sz="2400" dirty="0"/>
              <a:t> marr</a:t>
            </a:r>
            <a:r>
              <a:rPr lang="fr-FR" sz="2400" b="1" dirty="0">
                <a:solidFill>
                  <a:srgbClr val="7030A0"/>
                </a:solidFill>
              </a:rPr>
              <a:t>on</a:t>
            </a:r>
            <a:r>
              <a:rPr lang="fr-FR" sz="2400" dirty="0"/>
              <a:t> !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196565" y="6756703"/>
            <a:ext cx="7272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3. Je lis des phrases</a:t>
            </a:r>
            <a:endParaRPr lang="fr-FR" sz="2400" dirty="0"/>
          </a:p>
          <a:p>
            <a:pPr algn="ctr"/>
            <a:endParaRPr lang="fr-FR" sz="20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307928" y="3015176"/>
          <a:ext cx="6895959" cy="2219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400" dirty="0">
                        <a:latin typeface="Alphas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ZoneTexte 31"/>
          <p:cNvSpPr txBox="1"/>
          <p:nvPr/>
        </p:nvSpPr>
        <p:spPr>
          <a:xfrm>
            <a:off x="196565" y="2608803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1. Je lis des syllabes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43665" y="4682753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2. Je lis des mots</a:t>
            </a:r>
          </a:p>
        </p:txBody>
      </p:sp>
      <p:sp>
        <p:nvSpPr>
          <p:cNvPr id="3" name="Étoile à 5 branches 2"/>
          <p:cNvSpPr/>
          <p:nvPr/>
        </p:nvSpPr>
        <p:spPr>
          <a:xfrm>
            <a:off x="476784" y="3174900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Étoile à 5 branches 47"/>
          <p:cNvSpPr/>
          <p:nvPr/>
        </p:nvSpPr>
        <p:spPr>
          <a:xfrm>
            <a:off x="389680" y="4256474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Étoile à 5 branches 49"/>
          <p:cNvSpPr/>
          <p:nvPr/>
        </p:nvSpPr>
        <p:spPr>
          <a:xfrm>
            <a:off x="644453" y="4256474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926045" y="4109562"/>
            <a:ext cx="6396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Century Gothic" panose="020B0502020202020204" pitchFamily="34" charset="0"/>
              </a:rPr>
              <a:t>flon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vron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tron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dron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bron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cron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onrf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sp>
        <p:nvSpPr>
          <p:cNvPr id="36" name="Arc plein 35"/>
          <p:cNvSpPr/>
          <p:nvPr/>
        </p:nvSpPr>
        <p:spPr>
          <a:xfrm rot="10800000" flipV="1">
            <a:off x="5779786" y="8276213"/>
            <a:ext cx="381510" cy="28350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63898" y="3035743"/>
            <a:ext cx="3565894" cy="47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fon  son  </a:t>
            </a:r>
            <a:r>
              <a:rPr lang="fr-FR" sz="2400" dirty="0" err="1">
                <a:latin typeface="Century Gothic" panose="020B0502020202020204" pitchFamily="34" charset="0"/>
              </a:rPr>
              <a:t>lon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ron</a:t>
            </a:r>
            <a:r>
              <a:rPr lang="fr-FR" sz="2400" dirty="0">
                <a:latin typeface="Century Gothic" panose="020B0502020202020204" pitchFamily="34" charset="0"/>
              </a:rPr>
              <a:t>  mon   </a:t>
            </a:r>
          </a:p>
        </p:txBody>
      </p:sp>
      <p:sp>
        <p:nvSpPr>
          <p:cNvPr id="51" name="Arc plein 50"/>
          <p:cNvSpPr/>
          <p:nvPr/>
        </p:nvSpPr>
        <p:spPr>
          <a:xfrm rot="10800000" flipV="1">
            <a:off x="1901890" y="8270595"/>
            <a:ext cx="301895" cy="28912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5849267" y="1577619"/>
            <a:ext cx="1570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lphonetic" panose="00000400000000000000" pitchFamily="2" charset="0"/>
              </a:rPr>
              <a:t>[I]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2157524" y="1796817"/>
            <a:ext cx="1730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 un mel</a:t>
            </a:r>
            <a:r>
              <a:rPr lang="fr-FR" sz="1600" b="1" dirty="0">
                <a:solidFill>
                  <a:srgbClr val="FF0066"/>
                </a:solidFill>
              </a:rPr>
              <a:t>on</a:t>
            </a:r>
            <a:endParaRPr lang="fr-FR" sz="1600" dirty="0"/>
          </a:p>
          <a:p>
            <a:pPr algn="ctr"/>
            <a:endParaRPr lang="fr-FR" sz="1600" dirty="0"/>
          </a:p>
          <a:p>
            <a:pPr algn="ctr"/>
            <a:endParaRPr lang="fr-FR" sz="1600" dirty="0"/>
          </a:p>
        </p:txBody>
      </p:sp>
      <p:sp>
        <p:nvSpPr>
          <p:cNvPr id="61" name="Nuage 60"/>
          <p:cNvSpPr/>
          <p:nvPr/>
        </p:nvSpPr>
        <p:spPr>
          <a:xfrm rot="225485" flipH="1" flipV="1">
            <a:off x="2063828" y="7547234"/>
            <a:ext cx="921103" cy="634996"/>
          </a:xfrm>
          <a:prstGeom prst="clou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Arc plein 61"/>
          <p:cNvSpPr/>
          <p:nvPr/>
        </p:nvSpPr>
        <p:spPr>
          <a:xfrm rot="10800000" flipV="1">
            <a:off x="4101763" y="9022232"/>
            <a:ext cx="525314" cy="32221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3" name="Arc plein 62"/>
          <p:cNvSpPr/>
          <p:nvPr/>
        </p:nvSpPr>
        <p:spPr>
          <a:xfrm rot="10800000" flipV="1">
            <a:off x="3959321" y="9727204"/>
            <a:ext cx="439185" cy="33728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5" name="Arc plein 64"/>
          <p:cNvSpPr/>
          <p:nvPr/>
        </p:nvSpPr>
        <p:spPr>
          <a:xfrm rot="10800000" flipV="1">
            <a:off x="3605280" y="9743816"/>
            <a:ext cx="319061" cy="35808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7" name="Arc plein 66"/>
          <p:cNvSpPr/>
          <p:nvPr/>
        </p:nvSpPr>
        <p:spPr>
          <a:xfrm rot="10800000" flipV="1">
            <a:off x="5182619" y="8242290"/>
            <a:ext cx="572833" cy="34101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69" name="Tableau 68"/>
          <p:cNvGraphicFramePr>
            <a:graphicFrameLocks noGrp="1"/>
          </p:cNvGraphicFramePr>
          <p:nvPr>
            <p:extLst/>
          </p:nvPr>
        </p:nvGraphicFramePr>
        <p:xfrm>
          <a:off x="1794949" y="32580"/>
          <a:ext cx="1632323" cy="1356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2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0" name="ZoneTexte 69"/>
          <p:cNvSpPr txBox="1"/>
          <p:nvPr/>
        </p:nvSpPr>
        <p:spPr>
          <a:xfrm>
            <a:off x="3450714" y="48462"/>
            <a:ext cx="243842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Century Gothic" panose="020B0502020202020204" pitchFamily="34" charset="0"/>
              </a:rPr>
              <a:t>om</a:t>
            </a:r>
            <a:r>
              <a:rPr lang="fr-FR" sz="4400" dirty="0">
                <a:latin typeface="Century Gothic" panose="020B0502020202020204" pitchFamily="34" charset="0"/>
              </a:rPr>
              <a:t> </a:t>
            </a:r>
            <a:r>
              <a:rPr lang="fr-FR" sz="6000" dirty="0">
                <a:latin typeface="Cursive standard" pitchFamily="2" charset="0"/>
              </a:rPr>
              <a:t>om</a:t>
            </a:r>
            <a:r>
              <a:rPr lang="fr-FR" sz="4400" dirty="0">
                <a:latin typeface="Cursive Dumont maternelle gras" panose="02000000000000000000" pitchFamily="50" charset="0"/>
              </a:rPr>
              <a:t> </a:t>
            </a:r>
            <a:r>
              <a:rPr lang="fr-FR" sz="8000" dirty="0">
                <a:latin typeface="Cursive Dumont maternelle gras" panose="02000000000000000000" pitchFamily="50" charset="0"/>
              </a:rPr>
              <a:t> </a:t>
            </a:r>
            <a:endParaRPr lang="fr-FR" sz="6000" dirty="0"/>
          </a:p>
          <a:p>
            <a:pPr algn="ctr"/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424252" y="5105202"/>
            <a:ext cx="6882623" cy="1569660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fr-FR" sz="2400" dirty="0"/>
              <a:t>un r</a:t>
            </a:r>
            <a:r>
              <a:rPr lang="fr-FR" sz="2400" b="1" dirty="0">
                <a:solidFill>
                  <a:srgbClr val="7030A0"/>
                </a:solidFill>
              </a:rPr>
              <a:t>on</a:t>
            </a: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</a:p>
          <a:p>
            <a:r>
              <a:rPr lang="fr-FR" sz="2400" dirty="0"/>
              <a:t>le m</a:t>
            </a:r>
            <a:r>
              <a:rPr lang="fr-FR" sz="2400" b="1" dirty="0">
                <a:solidFill>
                  <a:srgbClr val="7030A0"/>
                </a:solidFill>
              </a:rPr>
              <a:t>on</a:t>
            </a:r>
            <a:r>
              <a:rPr lang="fr-FR" sz="2400" dirty="0"/>
              <a:t>stre </a:t>
            </a:r>
          </a:p>
          <a:p>
            <a:r>
              <a:rPr lang="fr-FR" sz="2400" dirty="0"/>
              <a:t>un viol</a:t>
            </a:r>
            <a:r>
              <a:rPr lang="fr-FR" sz="2400" b="1" dirty="0">
                <a:solidFill>
                  <a:srgbClr val="7030A0"/>
                </a:solidFill>
              </a:rPr>
              <a:t>on</a:t>
            </a:r>
            <a:endParaRPr lang="fr-FR" sz="2400" dirty="0"/>
          </a:p>
          <a:p>
            <a:r>
              <a:rPr lang="fr-FR" sz="2400" dirty="0"/>
              <a:t>pard</a:t>
            </a:r>
            <a:r>
              <a:rPr lang="fr-FR" sz="2400" b="1" dirty="0">
                <a:solidFill>
                  <a:srgbClr val="7030A0"/>
                </a:solidFill>
              </a:rPr>
              <a:t>on</a:t>
            </a:r>
            <a:endParaRPr lang="fr-FR" sz="2400" dirty="0"/>
          </a:p>
          <a:p>
            <a:r>
              <a:rPr lang="fr-FR" sz="2400" dirty="0"/>
              <a:t>un biber</a:t>
            </a:r>
            <a:r>
              <a:rPr lang="fr-FR" sz="2400" b="1" dirty="0">
                <a:solidFill>
                  <a:srgbClr val="7030A0"/>
                </a:solidFill>
              </a:rPr>
              <a:t>on</a:t>
            </a:r>
            <a:endParaRPr lang="fr-FR" sz="2400" dirty="0"/>
          </a:p>
          <a:p>
            <a:r>
              <a:rPr lang="fr-FR" sz="2400" dirty="0"/>
              <a:t>de la </a:t>
            </a:r>
            <a:r>
              <a:rPr lang="fr-FR" sz="2400" dirty="0">
                <a:solidFill>
                  <a:srgbClr val="FF0000"/>
                </a:solidFill>
              </a:rPr>
              <a:t>c</a:t>
            </a:r>
            <a:r>
              <a:rPr lang="fr-FR" sz="2400" b="1" dirty="0">
                <a:solidFill>
                  <a:srgbClr val="7030A0"/>
                </a:solidFill>
              </a:rPr>
              <a:t>on</a:t>
            </a:r>
            <a:r>
              <a:rPr lang="fr-FR" sz="2400" dirty="0"/>
              <a:t>fiture</a:t>
            </a:r>
          </a:p>
          <a:p>
            <a:r>
              <a:rPr lang="fr-FR" sz="2400" dirty="0"/>
              <a:t>un </a:t>
            </a:r>
            <a:r>
              <a:rPr lang="fr-FR" sz="2400" dirty="0">
                <a:solidFill>
                  <a:srgbClr val="FF0000"/>
                </a:solidFill>
              </a:rPr>
              <a:t>c</a:t>
            </a:r>
            <a:r>
              <a:rPr lang="fr-FR" sz="2400" dirty="0"/>
              <a:t>ami</a:t>
            </a:r>
            <a:r>
              <a:rPr lang="fr-FR" sz="2400" b="1" dirty="0">
                <a:solidFill>
                  <a:srgbClr val="7030A0"/>
                </a:solidFill>
              </a:rPr>
              <a:t>on</a:t>
            </a:r>
            <a:endParaRPr lang="fr-FR" sz="2400" dirty="0"/>
          </a:p>
          <a:p>
            <a:r>
              <a:rPr lang="fr-FR" sz="2400" dirty="0"/>
              <a:t>une p</a:t>
            </a:r>
            <a:r>
              <a:rPr lang="fr-FR" sz="2400" b="1" dirty="0">
                <a:solidFill>
                  <a:srgbClr val="7030A0"/>
                </a:solidFill>
              </a:rPr>
              <a:t>om</a:t>
            </a:r>
            <a:r>
              <a:rPr lang="fr-FR" sz="2400" dirty="0"/>
              <a:t>pe</a:t>
            </a:r>
          </a:p>
          <a:p>
            <a:r>
              <a:rPr lang="fr-FR" sz="2400" dirty="0"/>
              <a:t>une mai</a:t>
            </a:r>
            <a:r>
              <a:rPr lang="fr-FR" sz="2400" dirty="0">
                <a:solidFill>
                  <a:srgbClr val="FF0000"/>
                </a:solidFill>
              </a:rPr>
              <a:t>s</a:t>
            </a:r>
            <a:r>
              <a:rPr lang="fr-FR" sz="2400" b="1" dirty="0">
                <a:solidFill>
                  <a:srgbClr val="7030A0"/>
                </a:solidFill>
              </a:rPr>
              <a:t>on</a:t>
            </a:r>
            <a:endParaRPr lang="fr-FR" sz="2400" dirty="0"/>
          </a:p>
          <a:p>
            <a:r>
              <a:rPr lang="fr-FR" sz="2400" dirty="0"/>
              <a:t>une tr</a:t>
            </a:r>
            <a:r>
              <a:rPr lang="fr-FR" sz="2400" b="1" dirty="0">
                <a:solidFill>
                  <a:srgbClr val="7030A0"/>
                </a:solidFill>
              </a:rPr>
              <a:t>om</a:t>
            </a:r>
            <a:r>
              <a:rPr lang="fr-FR" sz="2400" dirty="0"/>
              <a:t>pe</a:t>
            </a:r>
          </a:p>
          <a:p>
            <a:r>
              <a:rPr lang="fr-FR" sz="2400" dirty="0"/>
              <a:t>l’</a:t>
            </a:r>
            <a:r>
              <a:rPr lang="fr-FR" sz="2400" b="1" dirty="0">
                <a:solidFill>
                  <a:srgbClr val="FFC000"/>
                </a:solidFill>
              </a:rPr>
              <a:t>ou</a:t>
            </a:r>
            <a:r>
              <a:rPr lang="fr-FR" sz="2400" dirty="0"/>
              <a:t>rs</a:t>
            </a:r>
            <a:r>
              <a:rPr lang="fr-FR" sz="2400" b="1" dirty="0">
                <a:solidFill>
                  <a:srgbClr val="7030A0"/>
                </a:solidFill>
              </a:rPr>
              <a:t>on</a:t>
            </a:r>
            <a:endParaRPr lang="fr-FR" sz="2400" dirty="0"/>
          </a:p>
          <a:p>
            <a:r>
              <a:rPr lang="fr-FR" sz="2400" dirty="0"/>
              <a:t>le </a:t>
            </a:r>
            <a:r>
              <a:rPr lang="fr-FR" sz="2400" b="1" dirty="0"/>
              <a:t>b</a:t>
            </a:r>
            <a:r>
              <a:rPr lang="fr-FR" sz="2400" b="1" dirty="0">
                <a:solidFill>
                  <a:srgbClr val="FFC000"/>
                </a:solidFill>
              </a:rPr>
              <a:t>ou</a:t>
            </a:r>
            <a:r>
              <a:rPr lang="fr-FR" sz="2400" b="1" dirty="0">
                <a:solidFill>
                  <a:srgbClr val="0070C0"/>
                </a:solidFill>
              </a:rPr>
              <a:t>ch</a:t>
            </a:r>
            <a:r>
              <a:rPr lang="fr-FR" sz="2400" b="1" dirty="0">
                <a:solidFill>
                  <a:srgbClr val="7030A0"/>
                </a:solidFill>
              </a:rPr>
              <a:t>on</a:t>
            </a:r>
            <a:endParaRPr lang="fr-FR" sz="2400" b="1" dirty="0"/>
          </a:p>
        </p:txBody>
      </p:sp>
      <p:sp>
        <p:nvSpPr>
          <p:cNvPr id="80" name="Arc plein 79"/>
          <p:cNvSpPr/>
          <p:nvPr/>
        </p:nvSpPr>
        <p:spPr>
          <a:xfrm rot="10800000" flipV="1">
            <a:off x="5526830" y="8974158"/>
            <a:ext cx="267606" cy="311591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1" name="Arc plein 80"/>
          <p:cNvSpPr/>
          <p:nvPr/>
        </p:nvSpPr>
        <p:spPr>
          <a:xfrm rot="10800000" flipV="1">
            <a:off x="3435251" y="7500183"/>
            <a:ext cx="363586" cy="363809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2" name="Arc plein 81"/>
          <p:cNvSpPr/>
          <p:nvPr/>
        </p:nvSpPr>
        <p:spPr>
          <a:xfrm rot="10800000" flipV="1">
            <a:off x="2053962" y="9743816"/>
            <a:ext cx="533594" cy="28746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3" name="Arc plein 82"/>
          <p:cNvSpPr/>
          <p:nvPr/>
        </p:nvSpPr>
        <p:spPr>
          <a:xfrm rot="10800000" flipV="1">
            <a:off x="2735574" y="9067587"/>
            <a:ext cx="466435" cy="263603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4" name="Arc plein 83"/>
          <p:cNvSpPr/>
          <p:nvPr/>
        </p:nvSpPr>
        <p:spPr>
          <a:xfrm rot="10800000" flipV="1">
            <a:off x="2203786" y="8242290"/>
            <a:ext cx="116974" cy="28675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5" name="Arc plein 84"/>
          <p:cNvSpPr/>
          <p:nvPr/>
        </p:nvSpPr>
        <p:spPr>
          <a:xfrm rot="10800000" flipV="1">
            <a:off x="2320759" y="8242290"/>
            <a:ext cx="503813" cy="30734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9" name="Arc plein 88"/>
          <p:cNvSpPr/>
          <p:nvPr/>
        </p:nvSpPr>
        <p:spPr>
          <a:xfrm rot="10800000" flipV="1">
            <a:off x="862982" y="7517730"/>
            <a:ext cx="350328" cy="38570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2" name="Arc plein 71"/>
          <p:cNvSpPr/>
          <p:nvPr/>
        </p:nvSpPr>
        <p:spPr>
          <a:xfrm rot="10800000" flipV="1">
            <a:off x="5708097" y="7518079"/>
            <a:ext cx="248901" cy="35279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4" name="Arc plein 73"/>
          <p:cNvSpPr/>
          <p:nvPr/>
        </p:nvSpPr>
        <p:spPr>
          <a:xfrm rot="10800000" flipV="1">
            <a:off x="5255295" y="7570981"/>
            <a:ext cx="447991" cy="31157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7" name="Arc plein 76"/>
          <p:cNvSpPr/>
          <p:nvPr/>
        </p:nvSpPr>
        <p:spPr>
          <a:xfrm rot="10800000" flipV="1">
            <a:off x="4626737" y="9022232"/>
            <a:ext cx="550467" cy="32221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9" name="Arc plein 78"/>
          <p:cNvSpPr/>
          <p:nvPr/>
        </p:nvSpPr>
        <p:spPr>
          <a:xfrm rot="10800000" flipV="1">
            <a:off x="1415693" y="9743816"/>
            <a:ext cx="249153" cy="31090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0" name="Arc plein 89"/>
          <p:cNvSpPr/>
          <p:nvPr/>
        </p:nvSpPr>
        <p:spPr>
          <a:xfrm rot="10800000" flipV="1">
            <a:off x="1664844" y="9743816"/>
            <a:ext cx="379163" cy="31090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1" name="Arc plein 90"/>
          <p:cNvSpPr/>
          <p:nvPr/>
        </p:nvSpPr>
        <p:spPr>
          <a:xfrm rot="10800000" flipV="1">
            <a:off x="2921459" y="9768207"/>
            <a:ext cx="264638" cy="30408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2" name="Arc plein 91"/>
          <p:cNvSpPr/>
          <p:nvPr/>
        </p:nvSpPr>
        <p:spPr>
          <a:xfrm rot="10800000" flipV="1">
            <a:off x="3186097" y="9727204"/>
            <a:ext cx="249154" cy="30408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3" name="Arc plein 92"/>
          <p:cNvSpPr/>
          <p:nvPr/>
        </p:nvSpPr>
        <p:spPr>
          <a:xfrm rot="10800000" flipV="1">
            <a:off x="5765924" y="8941399"/>
            <a:ext cx="532671" cy="332506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4" name="Arc plein 93"/>
          <p:cNvSpPr/>
          <p:nvPr/>
        </p:nvSpPr>
        <p:spPr>
          <a:xfrm rot="10800000" flipV="1">
            <a:off x="3800379" y="7484875"/>
            <a:ext cx="471648" cy="33811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5" name="Arc plein 94"/>
          <p:cNvSpPr/>
          <p:nvPr/>
        </p:nvSpPr>
        <p:spPr>
          <a:xfrm rot="10800000" flipV="1">
            <a:off x="1008702" y="9035245"/>
            <a:ext cx="477676" cy="35020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6" name="Arc plein 95"/>
          <p:cNvSpPr/>
          <p:nvPr/>
        </p:nvSpPr>
        <p:spPr>
          <a:xfrm rot="10800000" flipV="1">
            <a:off x="1487920" y="9035045"/>
            <a:ext cx="413969" cy="30940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0" name="Étoile à 5 branches 99"/>
          <p:cNvSpPr/>
          <p:nvPr/>
        </p:nvSpPr>
        <p:spPr>
          <a:xfrm>
            <a:off x="370512" y="3691583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Étoile à 5 branches 100"/>
          <p:cNvSpPr/>
          <p:nvPr/>
        </p:nvSpPr>
        <p:spPr>
          <a:xfrm>
            <a:off x="625285" y="3691583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Rectangle 101"/>
          <p:cNvSpPr/>
          <p:nvPr/>
        </p:nvSpPr>
        <p:spPr>
          <a:xfrm>
            <a:off x="926044" y="3580371"/>
            <a:ext cx="6405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Century Gothic" panose="020B0502020202020204" pitchFamily="34" charset="0"/>
              </a:rPr>
              <a:t>chon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pon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von</a:t>
            </a:r>
            <a:r>
              <a:rPr lang="fr-FR" sz="2400" dirty="0">
                <a:latin typeface="Century Gothic" panose="020B0502020202020204" pitchFamily="34" charset="0"/>
              </a:rPr>
              <a:t>  ton  non  don </a:t>
            </a:r>
          </a:p>
        </p:txBody>
      </p:sp>
      <p:sp>
        <p:nvSpPr>
          <p:cNvPr id="103" name="Étoile à 5 branches 102"/>
          <p:cNvSpPr/>
          <p:nvPr/>
        </p:nvSpPr>
        <p:spPr>
          <a:xfrm>
            <a:off x="517067" y="4096457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Arc plein 98"/>
          <p:cNvSpPr/>
          <p:nvPr/>
        </p:nvSpPr>
        <p:spPr>
          <a:xfrm rot="10800000" flipV="1">
            <a:off x="5956998" y="7538688"/>
            <a:ext cx="447991" cy="31157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4" name="Arc plein 103"/>
          <p:cNvSpPr/>
          <p:nvPr/>
        </p:nvSpPr>
        <p:spPr>
          <a:xfrm rot="10800000" flipV="1">
            <a:off x="268714" y="9769503"/>
            <a:ext cx="657330" cy="274133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6" name="Arc plein 105"/>
          <p:cNvSpPr/>
          <p:nvPr/>
        </p:nvSpPr>
        <p:spPr>
          <a:xfrm rot="10800000" flipV="1">
            <a:off x="243620" y="8282230"/>
            <a:ext cx="447991" cy="31157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7" name="Arc plein 106"/>
          <p:cNvSpPr/>
          <p:nvPr/>
        </p:nvSpPr>
        <p:spPr>
          <a:xfrm rot="10800000" flipV="1">
            <a:off x="691610" y="8264850"/>
            <a:ext cx="487094" cy="33116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4101763" y="1803203"/>
            <a:ext cx="1730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 un p</a:t>
            </a:r>
            <a:r>
              <a:rPr lang="fr-FR" sz="1600" b="1" dirty="0">
                <a:solidFill>
                  <a:srgbClr val="FF0066"/>
                </a:solidFill>
              </a:rPr>
              <a:t>om</a:t>
            </a:r>
            <a:r>
              <a:rPr lang="fr-FR" sz="1600" dirty="0"/>
              <a:t>pier</a:t>
            </a:r>
          </a:p>
          <a:p>
            <a:pPr algn="ctr"/>
            <a:endParaRPr lang="fr-FR" sz="1600" dirty="0"/>
          </a:p>
          <a:p>
            <a:pPr algn="ctr"/>
            <a:endParaRPr lang="fr-FR" sz="1600" dirty="0"/>
          </a:p>
        </p:txBody>
      </p:sp>
      <p:sp>
        <p:nvSpPr>
          <p:cNvPr id="109" name="ZoneTexte 108"/>
          <p:cNvSpPr txBox="1"/>
          <p:nvPr/>
        </p:nvSpPr>
        <p:spPr>
          <a:xfrm>
            <a:off x="1734363" y="327893"/>
            <a:ext cx="180951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Century Gothic" panose="020B0502020202020204" pitchFamily="34" charset="0"/>
              </a:rPr>
              <a:t>on </a:t>
            </a:r>
            <a:r>
              <a:rPr lang="fr-FR" sz="3200" dirty="0">
                <a:latin typeface="Century Gothic" panose="020B0502020202020204" pitchFamily="34" charset="0"/>
              </a:rPr>
              <a:t> </a:t>
            </a:r>
            <a:r>
              <a:rPr lang="fr-FR" sz="5400" dirty="0" err="1">
                <a:latin typeface="Cursive standard" pitchFamily="2" charset="0"/>
              </a:rPr>
              <a:t>on</a:t>
            </a:r>
            <a:endParaRPr lang="fr-FR" sz="6000" dirty="0"/>
          </a:p>
          <a:p>
            <a:pPr algn="ctr"/>
            <a:r>
              <a:rPr lang="fr-FR" sz="4400" dirty="0"/>
              <a:t> </a:t>
            </a:r>
          </a:p>
        </p:txBody>
      </p:sp>
      <p:pic>
        <p:nvPicPr>
          <p:cNvPr id="110" name="Image 109"/>
          <p:cNvPicPr/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1" y="216267"/>
            <a:ext cx="1158875" cy="11588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05" y="1547714"/>
            <a:ext cx="937788" cy="85038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72" y="1504236"/>
            <a:ext cx="785720" cy="936620"/>
          </a:xfrm>
          <a:prstGeom prst="rect">
            <a:avLst/>
          </a:prstGeom>
        </p:spPr>
      </p:pic>
      <p:sp>
        <p:nvSpPr>
          <p:cNvPr id="97" name="Arc plein 96"/>
          <p:cNvSpPr/>
          <p:nvPr/>
        </p:nvSpPr>
        <p:spPr>
          <a:xfrm rot="10800000" flipV="1">
            <a:off x="1273819" y="7517730"/>
            <a:ext cx="498879" cy="38550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1" name="Arc plein 110"/>
          <p:cNvSpPr/>
          <p:nvPr/>
        </p:nvSpPr>
        <p:spPr>
          <a:xfrm rot="10800000" flipV="1">
            <a:off x="2824572" y="8242290"/>
            <a:ext cx="638244" cy="346666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2" name="Arc plein 111"/>
          <p:cNvSpPr/>
          <p:nvPr/>
        </p:nvSpPr>
        <p:spPr>
          <a:xfrm rot="10800000" flipV="1">
            <a:off x="4486656" y="9727205"/>
            <a:ext cx="411009" cy="32757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3" name="Arc plein 112"/>
          <p:cNvSpPr/>
          <p:nvPr/>
        </p:nvSpPr>
        <p:spPr>
          <a:xfrm rot="10800000" flipV="1">
            <a:off x="4897667" y="9769398"/>
            <a:ext cx="532671" cy="332506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855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65073" y="7038527"/>
            <a:ext cx="70309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Nous  somm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es</a:t>
            </a:r>
            <a:r>
              <a:rPr lang="fr-FR" sz="2800" dirty="0"/>
              <a:t> </a:t>
            </a:r>
            <a:r>
              <a:rPr lang="fr-FR" sz="2800" b="1" dirty="0"/>
              <a:t>lundi</a:t>
            </a:r>
            <a:r>
              <a:rPr lang="fr-FR" sz="2800" dirty="0"/>
              <a:t> </a:t>
            </a:r>
            <a:r>
              <a:rPr lang="fr-FR" sz="2800" b="1" dirty="0"/>
              <a:t>et</a:t>
            </a:r>
            <a:r>
              <a:rPr lang="fr-FR" sz="2800" dirty="0"/>
              <a:t> </a:t>
            </a:r>
            <a:r>
              <a:rPr lang="fr-FR" sz="2800" b="1" dirty="0" err="1">
                <a:solidFill>
                  <a:srgbClr val="FF0066"/>
                </a:solidFill>
              </a:rPr>
              <a:t>Maddox</a:t>
            </a:r>
            <a:r>
              <a:rPr lang="fr-FR" sz="2800" dirty="0"/>
              <a:t> </a:t>
            </a:r>
            <a:r>
              <a:rPr lang="fr-FR" sz="2800" b="1" dirty="0"/>
              <a:t>est</a:t>
            </a:r>
            <a:r>
              <a:rPr lang="fr-FR" sz="2800" dirty="0"/>
              <a:t> malad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800" dirty="0"/>
              <a:t>.</a:t>
            </a:r>
          </a:p>
          <a:p>
            <a:endParaRPr lang="fr-FR" sz="2800" dirty="0"/>
          </a:p>
          <a:p>
            <a:r>
              <a:rPr lang="fr-FR" sz="2800" b="1" dirty="0"/>
              <a:t>Elle</a:t>
            </a:r>
            <a:r>
              <a:rPr lang="fr-FR" sz="2800" dirty="0"/>
              <a:t> ador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800" dirty="0"/>
              <a:t> </a:t>
            </a:r>
            <a:r>
              <a:rPr lang="fr-FR" sz="2800" b="1" dirty="0"/>
              <a:t>la</a:t>
            </a:r>
            <a:r>
              <a:rPr lang="fr-FR" sz="2800" dirty="0"/>
              <a:t> limonad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800" dirty="0"/>
              <a:t> </a:t>
            </a:r>
            <a:r>
              <a:rPr lang="fr-FR" sz="2800" b="1" dirty="0"/>
              <a:t>et les </a:t>
            </a:r>
            <a:r>
              <a:rPr lang="fr-FR" sz="2800" dirty="0"/>
              <a:t>sardine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800" dirty="0"/>
              <a:t>.</a:t>
            </a:r>
          </a:p>
          <a:p>
            <a:endParaRPr lang="fr-FR" sz="2800" dirty="0"/>
          </a:p>
          <a:p>
            <a:r>
              <a:rPr lang="fr-FR" sz="2800" b="1" dirty="0"/>
              <a:t>La</a:t>
            </a:r>
            <a:r>
              <a:rPr lang="fr-FR" sz="2800" dirty="0"/>
              <a:t> dam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800" dirty="0"/>
              <a:t> dor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2800" dirty="0"/>
              <a:t> </a:t>
            </a:r>
            <a:r>
              <a:rPr lang="fr-FR" sz="2800" b="1" dirty="0"/>
              <a:t>sur le </a:t>
            </a:r>
            <a:r>
              <a:rPr lang="fr-FR" sz="2800" dirty="0"/>
              <a:t>do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800" dirty="0"/>
              <a:t>.</a:t>
            </a:r>
          </a:p>
          <a:p>
            <a:endParaRPr lang="fr-FR" sz="2800" dirty="0"/>
          </a:p>
          <a:p>
            <a:r>
              <a:rPr lang="fr-FR" sz="2800" b="1" dirty="0"/>
              <a:t>La</a:t>
            </a:r>
            <a:r>
              <a:rPr lang="fr-FR" sz="2800" dirty="0"/>
              <a:t> pédal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800" dirty="0"/>
              <a:t> </a:t>
            </a:r>
            <a:r>
              <a:rPr lang="fr-FR" sz="2800" b="1" dirty="0"/>
              <a:t>du</a:t>
            </a:r>
            <a:r>
              <a:rPr lang="fr-FR" sz="2800" dirty="0"/>
              <a:t> vélo </a:t>
            </a:r>
            <a:r>
              <a:rPr lang="fr-FR" sz="2800" b="1" dirty="0"/>
              <a:t>est</a:t>
            </a:r>
            <a:r>
              <a:rPr lang="fr-FR" sz="2800" dirty="0"/>
              <a:t> rapid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800" dirty="0"/>
              <a:t>.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185717" y="6241850"/>
            <a:ext cx="7272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3. Je lis des phrases</a:t>
            </a:r>
            <a:endParaRPr lang="fr-FR" sz="2400" dirty="0"/>
          </a:p>
          <a:p>
            <a:pPr algn="ctr"/>
            <a:endParaRPr lang="fr-FR" sz="20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297080" y="2500323"/>
          <a:ext cx="6895959" cy="2219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400" dirty="0">
                        <a:latin typeface="Alphas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ZoneTexte 31"/>
          <p:cNvSpPr txBox="1"/>
          <p:nvPr/>
        </p:nvSpPr>
        <p:spPr>
          <a:xfrm>
            <a:off x="185717" y="2093950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1. Je lis des lettres et des syllabes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32817" y="4167900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2. Je lis des mots</a:t>
            </a:r>
          </a:p>
        </p:txBody>
      </p:sp>
      <p:sp>
        <p:nvSpPr>
          <p:cNvPr id="3" name="Étoile à 5 branches 2"/>
          <p:cNvSpPr/>
          <p:nvPr/>
        </p:nvSpPr>
        <p:spPr>
          <a:xfrm>
            <a:off x="465936" y="2660047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Étoile à 5 branches 47"/>
          <p:cNvSpPr/>
          <p:nvPr/>
        </p:nvSpPr>
        <p:spPr>
          <a:xfrm>
            <a:off x="378832" y="3741621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Étoile à 5 branches 49"/>
          <p:cNvSpPr/>
          <p:nvPr/>
        </p:nvSpPr>
        <p:spPr>
          <a:xfrm>
            <a:off x="633605" y="3741621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915197" y="3594708"/>
            <a:ext cx="6384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dur  dire  date  mode  fade  rude  soude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90462" y="2560624"/>
            <a:ext cx="6384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di  </a:t>
            </a:r>
            <a:r>
              <a:rPr lang="fr-FR" sz="2400" dirty="0" err="1">
                <a:latin typeface="Century Gothic" panose="020B0502020202020204" pitchFamily="34" charset="0"/>
              </a:rPr>
              <a:t>dou</a:t>
            </a:r>
            <a:r>
              <a:rPr lang="fr-FR" sz="2400" dirty="0">
                <a:latin typeface="Century Gothic" panose="020B0502020202020204" pitchFamily="34" charset="0"/>
              </a:rPr>
              <a:t>  dé do  </a:t>
            </a:r>
            <a:r>
              <a:rPr lang="fr-FR" sz="2400" dirty="0" err="1">
                <a:latin typeface="Century Gothic" panose="020B0502020202020204" pitchFamily="34" charset="0"/>
              </a:rPr>
              <a:t>do</a:t>
            </a:r>
            <a:r>
              <a:rPr lang="fr-FR" sz="2400" dirty="0">
                <a:latin typeface="Century Gothic" panose="020B0502020202020204" pitchFamily="34" charset="0"/>
              </a:rPr>
              <a:t>  du  di  da</a:t>
            </a:r>
          </a:p>
        </p:txBody>
      </p:sp>
      <p:sp>
        <p:nvSpPr>
          <p:cNvPr id="51" name="Arc plein 50"/>
          <p:cNvSpPr/>
          <p:nvPr/>
        </p:nvSpPr>
        <p:spPr>
          <a:xfrm rot="10800000" flipV="1">
            <a:off x="788980" y="9602848"/>
            <a:ext cx="301895" cy="28912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5" name="Arc plein 54"/>
          <p:cNvSpPr/>
          <p:nvPr/>
        </p:nvSpPr>
        <p:spPr>
          <a:xfrm rot="10800000" flipV="1">
            <a:off x="1737913" y="8676916"/>
            <a:ext cx="408622" cy="38570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522878" y="554701"/>
            <a:ext cx="1570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lphonetic" panose="00000400000000000000" pitchFamily="2" charset="0"/>
              </a:rPr>
              <a:t>[d]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828891" y="1172969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 </a:t>
            </a:r>
            <a:r>
              <a:rPr lang="fr-FR" sz="1600" b="1" dirty="0">
                <a:solidFill>
                  <a:srgbClr val="FF0066"/>
                </a:solidFill>
              </a:rPr>
              <a:t>d</a:t>
            </a:r>
            <a:r>
              <a:rPr lang="fr-FR" sz="1600" dirty="0"/>
              <a:t>eux</a:t>
            </a:r>
          </a:p>
        </p:txBody>
      </p:sp>
      <p:sp>
        <p:nvSpPr>
          <p:cNvPr id="61" name="Nuage 60"/>
          <p:cNvSpPr/>
          <p:nvPr/>
        </p:nvSpPr>
        <p:spPr>
          <a:xfrm rot="225485" flipH="1" flipV="1">
            <a:off x="284893" y="6972591"/>
            <a:ext cx="921103" cy="634996"/>
          </a:xfrm>
          <a:prstGeom prst="clou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Arc plein 61"/>
          <p:cNvSpPr/>
          <p:nvPr/>
        </p:nvSpPr>
        <p:spPr>
          <a:xfrm rot="10800000" flipV="1">
            <a:off x="938632" y="7902501"/>
            <a:ext cx="249153" cy="31090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5" name="Arc plein 64"/>
          <p:cNvSpPr/>
          <p:nvPr/>
        </p:nvSpPr>
        <p:spPr>
          <a:xfrm rot="10800000" flipV="1">
            <a:off x="782344" y="8719824"/>
            <a:ext cx="721167" cy="29989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69" name="Tableau 68"/>
          <p:cNvGraphicFramePr>
            <a:graphicFrameLocks noGrp="1"/>
          </p:cNvGraphicFramePr>
          <p:nvPr>
            <p:extLst/>
          </p:nvPr>
        </p:nvGraphicFramePr>
        <p:xfrm>
          <a:off x="1592673" y="91962"/>
          <a:ext cx="2237636" cy="1356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0" name="ZoneTexte 69"/>
          <p:cNvSpPr txBox="1"/>
          <p:nvPr/>
        </p:nvSpPr>
        <p:spPr>
          <a:xfrm>
            <a:off x="1408073" y="86636"/>
            <a:ext cx="260683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Century Gothic" panose="020B0502020202020204" pitchFamily="34" charset="0"/>
              </a:rPr>
              <a:t>d</a:t>
            </a:r>
            <a:r>
              <a:rPr lang="fr-FR" sz="3200" dirty="0">
                <a:latin typeface="Century Gothic" panose="020B0502020202020204" pitchFamily="34" charset="0"/>
              </a:rPr>
              <a:t> </a:t>
            </a:r>
            <a:r>
              <a:rPr lang="fr-FR" sz="5400" dirty="0" err="1">
                <a:latin typeface="Cursive standard" pitchFamily="2" charset="0"/>
              </a:rPr>
              <a:t>d</a:t>
            </a:r>
            <a:r>
              <a:rPr lang="fr-FR" sz="4000" dirty="0">
                <a:latin typeface="Cursive Dumont maternelle gras" panose="02000000000000000000" pitchFamily="50" charset="0"/>
              </a:rPr>
              <a:t> </a:t>
            </a:r>
            <a:r>
              <a:rPr lang="fr-FR" sz="6000" dirty="0" err="1">
                <a:latin typeface="Cursive Dumont maternelle gras" panose="02000000000000000000" pitchFamily="50" charset="0"/>
              </a:rPr>
              <a:t>D</a:t>
            </a:r>
            <a:r>
              <a:rPr lang="fr-FR" sz="4400" dirty="0">
                <a:latin typeface="Century Gothic" panose="020B0502020202020204" pitchFamily="34" charset="0"/>
              </a:rPr>
              <a:t> </a:t>
            </a:r>
            <a:r>
              <a:rPr lang="fr-FR" sz="6000" dirty="0" err="1">
                <a:latin typeface="Cursive standard" pitchFamily="2" charset="0"/>
              </a:rPr>
              <a:t>D</a:t>
            </a:r>
            <a:r>
              <a:rPr lang="fr-FR" sz="4400" dirty="0">
                <a:latin typeface="Cursive Dumont maternelle gras" panose="02000000000000000000" pitchFamily="50" charset="0"/>
              </a:rPr>
              <a:t> </a:t>
            </a:r>
            <a:r>
              <a:rPr lang="fr-FR" sz="8000" dirty="0">
                <a:latin typeface="Cursive Dumont maternelle gras" panose="02000000000000000000" pitchFamily="50" charset="0"/>
              </a:rPr>
              <a:t> </a:t>
            </a:r>
            <a:endParaRPr lang="fr-FR" sz="6000" dirty="0"/>
          </a:p>
          <a:p>
            <a:pPr algn="ctr"/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415413" y="4728608"/>
            <a:ext cx="6882623" cy="120032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fr-FR" sz="2400" b="1" dirty="0"/>
              <a:t>d</a:t>
            </a:r>
            <a:r>
              <a:rPr lang="fr-FR" sz="2400" dirty="0"/>
              <a:t>isparu</a:t>
            </a:r>
          </a:p>
          <a:p>
            <a:r>
              <a:rPr lang="fr-FR" sz="2400" dirty="0"/>
              <a:t>une </a:t>
            </a:r>
            <a:r>
              <a:rPr lang="fr-FR" sz="2400" b="1" dirty="0"/>
              <a:t>d</a:t>
            </a:r>
            <a:r>
              <a:rPr lang="fr-FR" sz="2400" dirty="0">
                <a:solidFill>
                  <a:srgbClr val="0070C0"/>
                </a:solidFill>
              </a:rPr>
              <a:t>ou</a:t>
            </a:r>
            <a:r>
              <a:rPr lang="fr-FR" sz="2400" dirty="0"/>
              <a:t>an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  <a:p>
            <a:r>
              <a:rPr lang="fr-FR" sz="2400" dirty="0"/>
              <a:t>la ra</a:t>
            </a:r>
            <a:r>
              <a:rPr lang="fr-FR" sz="2400" b="1" dirty="0"/>
              <a:t>d</a:t>
            </a:r>
            <a:r>
              <a:rPr lang="fr-FR" sz="2400" dirty="0"/>
              <a:t>io</a:t>
            </a:r>
          </a:p>
          <a:p>
            <a:r>
              <a:rPr lang="fr-FR" sz="2400" b="1" dirty="0"/>
              <a:t>d</a:t>
            </a:r>
            <a:r>
              <a:rPr lang="fr-FR" sz="2400" dirty="0"/>
              <a:t>e la limona</a:t>
            </a:r>
            <a:r>
              <a:rPr lang="fr-FR" sz="2400" b="1" dirty="0"/>
              <a:t>d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  <a:p>
            <a:r>
              <a:rPr lang="fr-FR" sz="2400" dirty="0"/>
              <a:t>une sar</a:t>
            </a:r>
            <a:r>
              <a:rPr lang="fr-FR" sz="2400" b="1" dirty="0"/>
              <a:t>d</a:t>
            </a:r>
            <a:r>
              <a:rPr lang="fr-FR" sz="2400" dirty="0"/>
              <a:t>ine</a:t>
            </a:r>
          </a:p>
          <a:p>
            <a:r>
              <a:rPr lang="fr-FR" sz="2400" b="1" dirty="0"/>
              <a:t>d</a:t>
            </a:r>
            <a:r>
              <a:rPr lang="fr-FR" sz="2400" dirty="0"/>
              <a:t>ormir</a:t>
            </a:r>
          </a:p>
          <a:p>
            <a:r>
              <a:rPr lang="fr-FR" sz="2400" dirty="0"/>
              <a:t>un </a:t>
            </a:r>
            <a:r>
              <a:rPr lang="fr-FR" sz="2400" b="1" dirty="0"/>
              <a:t>d</a:t>
            </a:r>
            <a:r>
              <a:rPr lang="fr-FR" sz="2400" dirty="0">
                <a:solidFill>
                  <a:srgbClr val="0070C0"/>
                </a:solidFill>
              </a:rPr>
              <a:t>ou</a:t>
            </a:r>
            <a:r>
              <a:rPr lang="fr-FR" sz="2400" b="1" dirty="0"/>
              <a:t>d</a:t>
            </a:r>
            <a:r>
              <a:rPr lang="fr-FR" sz="2400" dirty="0">
                <a:solidFill>
                  <a:srgbClr val="0070C0"/>
                </a:solidFill>
              </a:rPr>
              <a:t>ou</a:t>
            </a:r>
            <a:endParaRPr lang="fr-FR" sz="2400" dirty="0"/>
          </a:p>
          <a:p>
            <a:r>
              <a:rPr lang="fr-FR" sz="2400" dirty="0"/>
              <a:t>le </a:t>
            </a:r>
            <a:r>
              <a:rPr lang="fr-FR" sz="2400"/>
              <a:t>ca</a:t>
            </a:r>
            <a:r>
              <a:rPr lang="fr-FR" sz="2400" b="1"/>
              <a:t>d</a:t>
            </a:r>
            <a:r>
              <a:rPr lang="fr-FR" sz="2400">
                <a:solidFill>
                  <a:srgbClr val="00B050"/>
                </a:solidFill>
              </a:rPr>
              <a:t>eau</a:t>
            </a:r>
            <a:r>
              <a:rPr lang="fr-FR" sz="2400"/>
              <a:t> </a:t>
            </a:r>
          </a:p>
          <a:p>
            <a:r>
              <a:rPr lang="fr-FR" sz="2400"/>
              <a:t>la </a:t>
            </a:r>
            <a:r>
              <a:rPr lang="fr-FR" sz="2400" b="1" dirty="0"/>
              <a:t>d</a:t>
            </a:r>
            <a:r>
              <a:rPr lang="fr-FR" sz="2400" dirty="0">
                <a:solidFill>
                  <a:srgbClr val="0070C0"/>
                </a:solidFill>
              </a:rPr>
              <a:t>ou</a:t>
            </a:r>
            <a:r>
              <a:rPr lang="fr-FR" sz="2400" dirty="0">
                <a:solidFill>
                  <a:schemeClr val="accent4">
                    <a:lumMod val="75000"/>
                  </a:schemeClr>
                </a:solidFill>
              </a:rPr>
              <a:t>ch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</p:txBody>
      </p:sp>
      <p:sp>
        <p:nvSpPr>
          <p:cNvPr id="81" name="Arc plein 80"/>
          <p:cNvSpPr/>
          <p:nvPr/>
        </p:nvSpPr>
        <p:spPr>
          <a:xfrm rot="10800000" flipV="1">
            <a:off x="3483631" y="9569162"/>
            <a:ext cx="363586" cy="363809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2" name="Arc plein 81"/>
          <p:cNvSpPr/>
          <p:nvPr/>
        </p:nvSpPr>
        <p:spPr>
          <a:xfrm rot="10800000" flipV="1">
            <a:off x="2828733" y="7800225"/>
            <a:ext cx="533594" cy="28746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4" name="Arc plein 83"/>
          <p:cNvSpPr/>
          <p:nvPr/>
        </p:nvSpPr>
        <p:spPr>
          <a:xfrm rot="10800000" flipV="1">
            <a:off x="1090876" y="9594697"/>
            <a:ext cx="346794" cy="26660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5" name="Arc plein 84"/>
          <p:cNvSpPr/>
          <p:nvPr/>
        </p:nvSpPr>
        <p:spPr>
          <a:xfrm rot="10800000" flipV="1">
            <a:off x="1437671" y="9594697"/>
            <a:ext cx="310004" cy="28719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6" name="Arc plein 65"/>
          <p:cNvSpPr/>
          <p:nvPr/>
        </p:nvSpPr>
        <p:spPr>
          <a:xfrm rot="10800000" flipV="1">
            <a:off x="3274756" y="8755231"/>
            <a:ext cx="381510" cy="31842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2" name="Arc plein 71"/>
          <p:cNvSpPr/>
          <p:nvPr/>
        </p:nvSpPr>
        <p:spPr>
          <a:xfrm rot="10800000" flipV="1">
            <a:off x="4994513" y="7838286"/>
            <a:ext cx="248901" cy="35279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4" name="Arc plein 73"/>
          <p:cNvSpPr/>
          <p:nvPr/>
        </p:nvSpPr>
        <p:spPr>
          <a:xfrm rot="10800000" flipV="1">
            <a:off x="4541711" y="7891188"/>
            <a:ext cx="447991" cy="31157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7" name="Arc plein 76"/>
          <p:cNvSpPr/>
          <p:nvPr/>
        </p:nvSpPr>
        <p:spPr>
          <a:xfrm rot="10800000" flipV="1">
            <a:off x="1187445" y="7891188"/>
            <a:ext cx="550467" cy="32221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9" name="Arc plein 78"/>
          <p:cNvSpPr/>
          <p:nvPr/>
        </p:nvSpPr>
        <p:spPr>
          <a:xfrm rot="10800000" flipV="1">
            <a:off x="2190464" y="7838286"/>
            <a:ext cx="249153" cy="31090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0" name="Arc plein 89"/>
          <p:cNvSpPr/>
          <p:nvPr/>
        </p:nvSpPr>
        <p:spPr>
          <a:xfrm rot="10800000" flipV="1">
            <a:off x="2439616" y="7800225"/>
            <a:ext cx="395229" cy="348963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1" name="Arc plein 90"/>
          <p:cNvSpPr/>
          <p:nvPr/>
        </p:nvSpPr>
        <p:spPr>
          <a:xfrm rot="10800000" flipV="1">
            <a:off x="2321053" y="9561627"/>
            <a:ext cx="264638" cy="30408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2" name="Arc plein 91"/>
          <p:cNvSpPr/>
          <p:nvPr/>
        </p:nvSpPr>
        <p:spPr>
          <a:xfrm rot="10800000" flipV="1">
            <a:off x="2585691" y="9520624"/>
            <a:ext cx="249154" cy="30408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4" name="Arc plein 93"/>
          <p:cNvSpPr/>
          <p:nvPr/>
        </p:nvSpPr>
        <p:spPr>
          <a:xfrm rot="10800000" flipV="1">
            <a:off x="3848759" y="9553854"/>
            <a:ext cx="471648" cy="33811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0" name="Étoile à 5 branches 99"/>
          <p:cNvSpPr/>
          <p:nvPr/>
        </p:nvSpPr>
        <p:spPr>
          <a:xfrm>
            <a:off x="359664" y="3176730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Étoile à 5 branches 100"/>
          <p:cNvSpPr/>
          <p:nvPr/>
        </p:nvSpPr>
        <p:spPr>
          <a:xfrm>
            <a:off x="614437" y="3176730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Rectangle 101"/>
          <p:cNvSpPr/>
          <p:nvPr/>
        </p:nvSpPr>
        <p:spPr>
          <a:xfrm>
            <a:off x="915197" y="3065518"/>
            <a:ext cx="6384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Century Gothic" panose="020B0502020202020204" pitchFamily="34" charset="0"/>
              </a:rPr>
              <a:t>édi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dou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adi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dudo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udé</a:t>
            </a:r>
            <a:r>
              <a:rPr lang="fr-FR" sz="2400" dirty="0">
                <a:latin typeface="Century Gothic" panose="020B0502020202020204" pitchFamily="34" charset="0"/>
              </a:rPr>
              <a:t>  dodo  </a:t>
            </a:r>
            <a:r>
              <a:rPr lang="fr-FR" sz="2400" dirty="0" err="1">
                <a:latin typeface="Century Gothic" panose="020B0502020202020204" pitchFamily="34" charset="0"/>
              </a:rPr>
              <a:t>dade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sp>
        <p:nvSpPr>
          <p:cNvPr id="103" name="Étoile à 5 branches 102"/>
          <p:cNvSpPr/>
          <p:nvPr/>
        </p:nvSpPr>
        <p:spPr>
          <a:xfrm>
            <a:off x="506219" y="3581604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324273" y="86636"/>
            <a:ext cx="8554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>
                <a:latin typeface="Waltograph UI" panose="03080602000000000000" pitchFamily="66" charset="0"/>
              </a:rPr>
              <a:t>2</a:t>
            </a:r>
          </a:p>
        </p:txBody>
      </p:sp>
      <p:pic>
        <p:nvPicPr>
          <p:cNvPr id="97" name="Image 96"/>
          <p:cNvPicPr/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73" y="284506"/>
            <a:ext cx="1143000" cy="1143000"/>
          </a:xfrm>
          <a:prstGeom prst="rect">
            <a:avLst/>
          </a:prstGeom>
        </p:spPr>
      </p:pic>
      <p:sp>
        <p:nvSpPr>
          <p:cNvPr id="99" name="Arc plein 98"/>
          <p:cNvSpPr/>
          <p:nvPr/>
        </p:nvSpPr>
        <p:spPr>
          <a:xfrm rot="10800000" flipV="1">
            <a:off x="5243414" y="7858895"/>
            <a:ext cx="447991" cy="31157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4" name="Arc plein 103"/>
          <p:cNvSpPr/>
          <p:nvPr/>
        </p:nvSpPr>
        <p:spPr>
          <a:xfrm rot="10800000" flipV="1">
            <a:off x="1300744" y="6943087"/>
            <a:ext cx="845790" cy="361076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6" name="Arc plein 105"/>
          <p:cNvSpPr/>
          <p:nvPr/>
        </p:nvSpPr>
        <p:spPr>
          <a:xfrm rot="10800000" flipV="1">
            <a:off x="5608950" y="6991896"/>
            <a:ext cx="447991" cy="31157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7" name="Arc plein 106"/>
          <p:cNvSpPr/>
          <p:nvPr/>
        </p:nvSpPr>
        <p:spPr>
          <a:xfrm rot="10800000" flipV="1">
            <a:off x="6056941" y="6994109"/>
            <a:ext cx="447991" cy="31157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170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89854" y="6721495"/>
            <a:ext cx="70309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66"/>
                </a:solidFill>
              </a:rPr>
              <a:t>Sophie </a:t>
            </a:r>
            <a:r>
              <a:rPr lang="fr-FR" sz="2800" dirty="0"/>
              <a:t> a pri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800" dirty="0"/>
              <a:t>   en   photo </a:t>
            </a:r>
            <a:r>
              <a:rPr lang="fr-FR" sz="2800" b="1" dirty="0"/>
              <a:t>un</a:t>
            </a:r>
            <a:r>
              <a:rPr lang="fr-FR" sz="2800" dirty="0"/>
              <a:t> phoque.      </a:t>
            </a:r>
          </a:p>
          <a:p>
            <a:endParaRPr lang="fr-FR" sz="2800" dirty="0"/>
          </a:p>
          <a:p>
            <a:r>
              <a:rPr lang="fr-FR" sz="2800" b="1" dirty="0"/>
              <a:t>La</a:t>
            </a:r>
            <a:r>
              <a:rPr lang="fr-FR" sz="2800" dirty="0"/>
              <a:t> </a:t>
            </a:r>
            <a:r>
              <a:rPr lang="fr-FR" sz="2800" b="1" dirty="0">
                <a:solidFill>
                  <a:srgbClr val="FF0066"/>
                </a:solidFill>
              </a:rPr>
              <a:t>maitresse</a:t>
            </a:r>
            <a:r>
              <a:rPr lang="fr-FR" sz="2800" dirty="0"/>
              <a:t> va </a:t>
            </a:r>
            <a:r>
              <a:rPr lang="fr-FR" sz="2800" b="1" dirty="0"/>
              <a:t>à la </a:t>
            </a:r>
            <a:r>
              <a:rPr lang="fr-FR" sz="2800" dirty="0"/>
              <a:t>pharma</a:t>
            </a:r>
            <a:r>
              <a:rPr lang="fr-FR" sz="2800" dirty="0">
                <a:solidFill>
                  <a:srgbClr val="FF0000"/>
                </a:solidFill>
              </a:rPr>
              <a:t>c</a:t>
            </a:r>
            <a:r>
              <a:rPr lang="fr-FR" sz="2800" dirty="0"/>
              <a:t>i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800" dirty="0"/>
              <a:t>.</a:t>
            </a:r>
          </a:p>
          <a:p>
            <a:endParaRPr lang="fr-FR" sz="2800" dirty="0"/>
          </a:p>
          <a:p>
            <a:r>
              <a:rPr lang="fr-FR" sz="2800" b="1" dirty="0"/>
              <a:t>Dans</a:t>
            </a:r>
            <a:r>
              <a:rPr lang="fr-FR" sz="2800" dirty="0"/>
              <a:t> </a:t>
            </a:r>
            <a:r>
              <a:rPr lang="fr-FR" sz="2800" b="1" dirty="0"/>
              <a:t>la</a:t>
            </a:r>
            <a:r>
              <a:rPr lang="fr-FR" sz="2800" dirty="0"/>
              <a:t> phra</a:t>
            </a:r>
            <a:r>
              <a:rPr lang="fr-FR" sz="2800" dirty="0">
                <a:solidFill>
                  <a:srgbClr val="FF0000"/>
                </a:solidFill>
              </a:rPr>
              <a:t>s</a:t>
            </a:r>
            <a:r>
              <a:rPr lang="fr-FR" sz="2800" dirty="0"/>
              <a:t>e, </a:t>
            </a:r>
            <a:r>
              <a:rPr lang="fr-FR" sz="2800" b="1" dirty="0"/>
              <a:t>il y a le </a:t>
            </a:r>
            <a:r>
              <a:rPr lang="fr-FR" sz="2800" dirty="0"/>
              <a:t>mo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2800" dirty="0"/>
              <a:t> « éléph</a:t>
            </a:r>
            <a:r>
              <a:rPr lang="fr-FR" sz="2800" dirty="0">
                <a:solidFill>
                  <a:srgbClr val="FF0000"/>
                </a:solidFill>
              </a:rPr>
              <a:t>an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2800" dirty="0"/>
              <a:t> ».</a:t>
            </a:r>
          </a:p>
          <a:p>
            <a:endParaRPr lang="fr-FR" sz="2800" dirty="0"/>
          </a:p>
          <a:p>
            <a:r>
              <a:rPr lang="fr-FR" sz="2800" b="1" dirty="0"/>
              <a:t>Des</a:t>
            </a:r>
            <a:r>
              <a:rPr lang="fr-FR" sz="2800" dirty="0"/>
              <a:t> b</a:t>
            </a:r>
            <a:r>
              <a:rPr lang="fr-FR" sz="2800" dirty="0">
                <a:solidFill>
                  <a:srgbClr val="0070C0"/>
                </a:solidFill>
              </a:rPr>
              <a:t>eau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fr-FR" sz="2800" dirty="0"/>
              <a:t> nénuphars   sont     </a:t>
            </a:r>
            <a:r>
              <a:rPr lang="fr-FR" sz="2800" b="1" dirty="0"/>
              <a:t>dans la </a:t>
            </a:r>
            <a:r>
              <a:rPr lang="fr-FR" sz="2800" dirty="0"/>
              <a:t>mar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800" dirty="0"/>
              <a:t>.</a:t>
            </a:r>
          </a:p>
          <a:p>
            <a:endParaRPr lang="fr-FR" sz="2800" dirty="0"/>
          </a:p>
          <a:p>
            <a:endParaRPr lang="fr-FR" sz="2800" dirty="0"/>
          </a:p>
        </p:txBody>
      </p:sp>
      <p:sp>
        <p:nvSpPr>
          <p:cNvPr id="43" name="ZoneTexte 42"/>
          <p:cNvSpPr txBox="1"/>
          <p:nvPr/>
        </p:nvSpPr>
        <p:spPr>
          <a:xfrm>
            <a:off x="148390" y="5987022"/>
            <a:ext cx="7272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3. Je lis des phrases</a:t>
            </a:r>
            <a:endParaRPr lang="fr-FR" sz="2400" dirty="0"/>
          </a:p>
          <a:p>
            <a:pPr algn="ctr"/>
            <a:endParaRPr lang="fr-FR" sz="20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125404"/>
              </p:ext>
            </p:extLst>
          </p:nvPr>
        </p:nvGraphicFramePr>
        <p:xfrm>
          <a:off x="297080" y="2500323"/>
          <a:ext cx="6895959" cy="2219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400" dirty="0">
                        <a:latin typeface="Alphas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ZoneTexte 31"/>
          <p:cNvSpPr txBox="1"/>
          <p:nvPr/>
        </p:nvSpPr>
        <p:spPr>
          <a:xfrm>
            <a:off x="185717" y="2093950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1. Je lis des lettres et des syllabes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32817" y="4167900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2. Je lis des mots</a:t>
            </a:r>
          </a:p>
        </p:txBody>
      </p:sp>
      <p:sp>
        <p:nvSpPr>
          <p:cNvPr id="3" name="Étoile à 5 branches 2"/>
          <p:cNvSpPr/>
          <p:nvPr/>
        </p:nvSpPr>
        <p:spPr>
          <a:xfrm>
            <a:off x="465936" y="2660047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972412" y="2558796"/>
            <a:ext cx="6384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Century Gothic" panose="020B0502020202020204" pitchFamily="34" charset="0"/>
              </a:rPr>
              <a:t>pha</a:t>
            </a:r>
            <a:r>
              <a:rPr lang="fr-FR" sz="2400" dirty="0">
                <a:latin typeface="Century Gothic" panose="020B0502020202020204" pitchFamily="34" charset="0"/>
              </a:rPr>
              <a:t> phi </a:t>
            </a:r>
            <a:r>
              <a:rPr lang="fr-FR" sz="2400" dirty="0" err="1">
                <a:latin typeface="Century Gothic" panose="020B0502020202020204" pitchFamily="34" charset="0"/>
              </a:rPr>
              <a:t>phu</a:t>
            </a:r>
            <a:r>
              <a:rPr lang="fr-FR" sz="2400" dirty="0"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latin typeface="Century Gothic" panose="020B0502020202020204" pitchFamily="34" charset="0"/>
              </a:rPr>
              <a:t>pho</a:t>
            </a:r>
            <a:r>
              <a:rPr lang="fr-FR" sz="2400" dirty="0"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latin typeface="Century Gothic" panose="020B0502020202020204" pitchFamily="34" charset="0"/>
              </a:rPr>
              <a:t>phe</a:t>
            </a:r>
            <a:r>
              <a:rPr lang="fr-FR" sz="2400" dirty="0"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latin typeface="Century Gothic" panose="020B0502020202020204" pitchFamily="34" charset="0"/>
              </a:rPr>
              <a:t>phé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sp>
        <p:nvSpPr>
          <p:cNvPr id="51" name="Arc plein 50"/>
          <p:cNvSpPr/>
          <p:nvPr/>
        </p:nvSpPr>
        <p:spPr>
          <a:xfrm rot="10800000" flipV="1">
            <a:off x="3298357" y="7519943"/>
            <a:ext cx="718989" cy="285153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5" name="Arc plein 54"/>
          <p:cNvSpPr/>
          <p:nvPr/>
        </p:nvSpPr>
        <p:spPr>
          <a:xfrm rot="10800000" flipV="1">
            <a:off x="5132009" y="6657741"/>
            <a:ext cx="575316" cy="38570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249533" y="621739"/>
            <a:ext cx="1570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lphonetic" panose="00000400000000000000" pitchFamily="2" charset="0"/>
              </a:rPr>
              <a:t>[f]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828891" y="1147211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un </a:t>
            </a:r>
            <a:r>
              <a:rPr lang="fr-FR" sz="1600" b="1" dirty="0">
                <a:solidFill>
                  <a:srgbClr val="FF0066"/>
                </a:solidFill>
              </a:rPr>
              <a:t>ph</a:t>
            </a:r>
            <a:r>
              <a:rPr lang="fr-FR" sz="1600" dirty="0"/>
              <a:t>oque</a:t>
            </a:r>
          </a:p>
        </p:txBody>
      </p:sp>
      <p:sp>
        <p:nvSpPr>
          <p:cNvPr id="49" name="Nuage 48"/>
          <p:cNvSpPr/>
          <p:nvPr/>
        </p:nvSpPr>
        <p:spPr>
          <a:xfrm rot="225485" flipH="1" flipV="1">
            <a:off x="2449241" y="6687242"/>
            <a:ext cx="664166" cy="573622"/>
          </a:xfrm>
          <a:prstGeom prst="clou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Arc plein 61"/>
          <p:cNvSpPr/>
          <p:nvPr/>
        </p:nvSpPr>
        <p:spPr>
          <a:xfrm rot="10800000" flipV="1">
            <a:off x="1973892" y="9211584"/>
            <a:ext cx="409689" cy="310903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3" name="Arc plein 62"/>
          <p:cNvSpPr/>
          <p:nvPr/>
        </p:nvSpPr>
        <p:spPr>
          <a:xfrm rot="10800000" flipV="1">
            <a:off x="1786424" y="6748663"/>
            <a:ext cx="483390" cy="29989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69" name="Tableau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963392"/>
              </p:ext>
            </p:extLst>
          </p:nvPr>
        </p:nvGraphicFramePr>
        <p:xfrm>
          <a:off x="404498" y="192744"/>
          <a:ext cx="3073004" cy="1356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3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0" name="ZoneTexte 69"/>
          <p:cNvSpPr txBox="1"/>
          <p:nvPr/>
        </p:nvSpPr>
        <p:spPr>
          <a:xfrm>
            <a:off x="413759" y="203102"/>
            <a:ext cx="309387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Century Gothic" panose="020B0502020202020204" pitchFamily="34" charset="0"/>
              </a:rPr>
              <a:t>ph</a:t>
            </a:r>
            <a:r>
              <a:rPr lang="fr-FR" sz="3200" dirty="0">
                <a:latin typeface="Century Gothic" panose="020B0502020202020204" pitchFamily="34" charset="0"/>
              </a:rPr>
              <a:t> </a:t>
            </a:r>
            <a:r>
              <a:rPr lang="fr-FR" sz="5400" dirty="0" err="1">
                <a:latin typeface="Cursive standard" pitchFamily="2" charset="0"/>
              </a:rPr>
              <a:t>ph</a:t>
            </a:r>
            <a:r>
              <a:rPr lang="fr-FR" sz="4000" dirty="0">
                <a:latin typeface="Cursive Dumont maternelle gras" panose="02000000000000000000" pitchFamily="50" charset="0"/>
              </a:rPr>
              <a:t> </a:t>
            </a:r>
            <a:r>
              <a:rPr lang="fr-FR" sz="6000" dirty="0">
                <a:latin typeface="Cursive Dumont maternelle gras" panose="02000000000000000000" pitchFamily="50" charset="0"/>
              </a:rPr>
              <a:t>PH</a:t>
            </a:r>
            <a:r>
              <a:rPr lang="fr-FR" sz="4400" dirty="0">
                <a:latin typeface="Cursive Dumont maternelle gras" panose="02000000000000000000" pitchFamily="50" charset="0"/>
              </a:rPr>
              <a:t> </a:t>
            </a:r>
            <a:r>
              <a:rPr lang="fr-FR" sz="8000" dirty="0">
                <a:latin typeface="Cursive Dumont maternelle gras" panose="02000000000000000000" pitchFamily="50" charset="0"/>
              </a:rPr>
              <a:t> </a:t>
            </a:r>
            <a:endParaRPr lang="fr-FR" sz="6000" dirty="0"/>
          </a:p>
          <a:p>
            <a:pPr algn="ctr"/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283106" y="4651034"/>
            <a:ext cx="7003006" cy="954107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fr-FR" sz="2800" dirty="0"/>
              <a:t>le </a:t>
            </a:r>
            <a:r>
              <a:rPr lang="fr-FR" sz="2800" b="1" dirty="0"/>
              <a:t>ph</a:t>
            </a:r>
            <a:r>
              <a:rPr lang="fr-FR" sz="2800" dirty="0"/>
              <a:t>ar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  <a:p>
            <a:r>
              <a:rPr lang="fr-FR" sz="2800" dirty="0"/>
              <a:t>un sa</a:t>
            </a:r>
            <a:r>
              <a:rPr lang="fr-FR" sz="2800" b="1" dirty="0"/>
              <a:t>ph</a:t>
            </a:r>
            <a:r>
              <a:rPr lang="fr-FR" sz="2800" dirty="0"/>
              <a:t>ir</a:t>
            </a:r>
          </a:p>
          <a:p>
            <a:r>
              <a:rPr lang="fr-FR" sz="2800" dirty="0"/>
              <a:t>le télé</a:t>
            </a:r>
            <a:r>
              <a:rPr lang="fr-FR" sz="2800" b="1" dirty="0"/>
              <a:t>ph</a:t>
            </a:r>
            <a:r>
              <a:rPr lang="fr-FR" sz="2800" dirty="0"/>
              <a:t>one</a:t>
            </a:r>
          </a:p>
          <a:p>
            <a:r>
              <a:rPr lang="fr-FR" sz="2800" dirty="0"/>
              <a:t>un élé</a:t>
            </a:r>
            <a:r>
              <a:rPr lang="fr-FR" sz="2800" b="1" dirty="0"/>
              <a:t>ph</a:t>
            </a:r>
            <a:r>
              <a:rPr lang="fr-FR" sz="2800" dirty="0">
                <a:solidFill>
                  <a:srgbClr val="FF0000"/>
                </a:solidFill>
              </a:rPr>
              <a:t>an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t</a:t>
            </a:r>
          </a:p>
          <a:p>
            <a:r>
              <a:rPr lang="fr-FR" sz="2800" dirty="0"/>
              <a:t>la </a:t>
            </a:r>
            <a:r>
              <a:rPr lang="fr-FR" sz="2800" b="1" dirty="0"/>
              <a:t>ph</a:t>
            </a:r>
            <a:r>
              <a:rPr lang="fr-FR" sz="2800" dirty="0"/>
              <a:t>arma</a:t>
            </a:r>
            <a:r>
              <a:rPr lang="fr-FR" sz="2800" b="1" dirty="0">
                <a:solidFill>
                  <a:srgbClr val="FFC000"/>
                </a:solidFill>
              </a:rPr>
              <a:t>c</a:t>
            </a:r>
            <a:r>
              <a:rPr lang="fr-FR" sz="2800" dirty="0"/>
              <a:t>i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  <a:p>
            <a:r>
              <a:rPr lang="fr-FR" sz="2800" dirty="0"/>
              <a:t>des nénuphar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s</a:t>
            </a:r>
          </a:p>
        </p:txBody>
      </p:sp>
      <p:sp>
        <p:nvSpPr>
          <p:cNvPr id="73" name="Arc plein 72"/>
          <p:cNvSpPr/>
          <p:nvPr/>
        </p:nvSpPr>
        <p:spPr>
          <a:xfrm rot="10800000" flipV="1">
            <a:off x="4601632" y="6657741"/>
            <a:ext cx="530375" cy="399629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1" name="Arc plein 80"/>
          <p:cNvSpPr/>
          <p:nvPr/>
        </p:nvSpPr>
        <p:spPr>
          <a:xfrm rot="10800000" flipV="1">
            <a:off x="2186254" y="8320720"/>
            <a:ext cx="363586" cy="363809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3" name="Arc plein 82"/>
          <p:cNvSpPr/>
          <p:nvPr/>
        </p:nvSpPr>
        <p:spPr>
          <a:xfrm rot="10800000" flipV="1">
            <a:off x="5884847" y="9234404"/>
            <a:ext cx="640583" cy="296089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4" name="Arc plein 83"/>
          <p:cNvSpPr/>
          <p:nvPr/>
        </p:nvSpPr>
        <p:spPr>
          <a:xfrm rot="10800000" flipV="1">
            <a:off x="4006373" y="7526271"/>
            <a:ext cx="437009" cy="28135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5" name="Arc plein 84"/>
          <p:cNvSpPr/>
          <p:nvPr/>
        </p:nvSpPr>
        <p:spPr>
          <a:xfrm rot="10800000" flipV="1">
            <a:off x="4443384" y="7526271"/>
            <a:ext cx="310004" cy="28719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8" name="Arc plein 87"/>
          <p:cNvSpPr/>
          <p:nvPr/>
        </p:nvSpPr>
        <p:spPr>
          <a:xfrm rot="10800000" flipV="1">
            <a:off x="3737545" y="6606887"/>
            <a:ext cx="279802" cy="39836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9" name="Arc plein 88"/>
          <p:cNvSpPr/>
          <p:nvPr/>
        </p:nvSpPr>
        <p:spPr>
          <a:xfrm rot="10800000" flipV="1">
            <a:off x="3214143" y="6657741"/>
            <a:ext cx="521850" cy="34118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6" name="Arc plein 65"/>
          <p:cNvSpPr/>
          <p:nvPr/>
        </p:nvSpPr>
        <p:spPr>
          <a:xfrm rot="10800000" flipV="1">
            <a:off x="3843367" y="8388227"/>
            <a:ext cx="381510" cy="31842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8" name="Nuage 67"/>
          <p:cNvSpPr/>
          <p:nvPr/>
        </p:nvSpPr>
        <p:spPr>
          <a:xfrm rot="225485" flipH="1" flipV="1">
            <a:off x="3586851" y="9267659"/>
            <a:ext cx="1033557" cy="573622"/>
          </a:xfrm>
          <a:prstGeom prst="clou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Arc plein 71"/>
          <p:cNvSpPr/>
          <p:nvPr/>
        </p:nvSpPr>
        <p:spPr>
          <a:xfrm rot="10800000" flipV="1">
            <a:off x="5137721" y="8328411"/>
            <a:ext cx="834377" cy="29989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7" name="Arc plein 76"/>
          <p:cNvSpPr/>
          <p:nvPr/>
        </p:nvSpPr>
        <p:spPr>
          <a:xfrm rot="10800000" flipV="1">
            <a:off x="2383582" y="9234404"/>
            <a:ext cx="357164" cy="307156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8" name="Arc plein 77"/>
          <p:cNvSpPr/>
          <p:nvPr/>
        </p:nvSpPr>
        <p:spPr>
          <a:xfrm rot="10800000" flipV="1">
            <a:off x="2740747" y="9211584"/>
            <a:ext cx="605931" cy="30118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9" name="Arc plein 78"/>
          <p:cNvSpPr/>
          <p:nvPr/>
        </p:nvSpPr>
        <p:spPr>
          <a:xfrm rot="10800000" flipV="1">
            <a:off x="4753387" y="8341093"/>
            <a:ext cx="119156" cy="31090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0" name="Arc plein 89"/>
          <p:cNvSpPr/>
          <p:nvPr/>
        </p:nvSpPr>
        <p:spPr>
          <a:xfrm rot="10800000" flipV="1">
            <a:off x="4872544" y="8341093"/>
            <a:ext cx="249153" cy="31090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3" name="Arc plein 92"/>
          <p:cNvSpPr/>
          <p:nvPr/>
        </p:nvSpPr>
        <p:spPr>
          <a:xfrm rot="10800000" flipV="1">
            <a:off x="1559835" y="8328411"/>
            <a:ext cx="610396" cy="35611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5046361" y="1464914"/>
            <a:ext cx="363587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Étoile à 5 branches 99"/>
          <p:cNvSpPr/>
          <p:nvPr/>
        </p:nvSpPr>
        <p:spPr>
          <a:xfrm>
            <a:off x="363634" y="3402894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Étoile à 5 branches 100"/>
          <p:cNvSpPr/>
          <p:nvPr/>
        </p:nvSpPr>
        <p:spPr>
          <a:xfrm>
            <a:off x="618407" y="3402894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Rectangle 101"/>
          <p:cNvSpPr/>
          <p:nvPr/>
        </p:nvSpPr>
        <p:spPr>
          <a:xfrm>
            <a:off x="948348" y="3252358"/>
            <a:ext cx="6384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Century Gothic" panose="020B0502020202020204" pitchFamily="34" charset="0"/>
              </a:rPr>
              <a:t>phir</a:t>
            </a:r>
            <a:r>
              <a:rPr lang="fr-FR" sz="2400" dirty="0"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latin typeface="Century Gothic" panose="020B0502020202020204" pitchFamily="34" charset="0"/>
              </a:rPr>
              <a:t>phra</a:t>
            </a:r>
            <a:r>
              <a:rPr lang="fr-FR" sz="2400" dirty="0"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latin typeface="Century Gothic" panose="020B0502020202020204" pitchFamily="34" charset="0"/>
              </a:rPr>
              <a:t>phar</a:t>
            </a:r>
            <a:r>
              <a:rPr lang="fr-FR" sz="2400" dirty="0"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latin typeface="Century Gothic" panose="020B0502020202020204" pitchFamily="34" charset="0"/>
              </a:rPr>
              <a:t>phlu</a:t>
            </a:r>
            <a:r>
              <a:rPr lang="fr-FR" sz="2400" dirty="0"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latin typeface="Century Gothic" panose="020B0502020202020204" pitchFamily="34" charset="0"/>
              </a:rPr>
              <a:t>phom</a:t>
            </a:r>
            <a:r>
              <a:rPr lang="fr-FR" sz="2400" dirty="0"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latin typeface="Century Gothic" panose="020B0502020202020204" pitchFamily="34" charset="0"/>
              </a:rPr>
              <a:t>phich</a:t>
            </a:r>
            <a:r>
              <a:rPr lang="fr-FR" sz="2400" dirty="0"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latin typeface="Century Gothic" panose="020B0502020202020204" pitchFamily="34" charset="0"/>
              </a:rPr>
              <a:t>phoum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095" y="235263"/>
            <a:ext cx="874944" cy="89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39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69133" y="7043122"/>
            <a:ext cx="70309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FF0066"/>
                </a:solidFill>
              </a:rPr>
              <a:t>Féryel</a:t>
            </a:r>
            <a:r>
              <a:rPr lang="fr-FR" sz="2800" b="1" dirty="0">
                <a:solidFill>
                  <a:srgbClr val="FF0066"/>
                </a:solidFill>
              </a:rPr>
              <a:t>  </a:t>
            </a:r>
            <a:r>
              <a:rPr lang="fr-FR" sz="2800" dirty="0"/>
              <a:t> siffl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800" dirty="0"/>
              <a:t>      trop    for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2800" dirty="0"/>
              <a:t>.</a:t>
            </a:r>
          </a:p>
          <a:p>
            <a:endParaRPr lang="fr-FR" sz="2800" dirty="0"/>
          </a:p>
          <a:p>
            <a:r>
              <a:rPr lang="fr-FR" sz="2800" b="1" dirty="0"/>
              <a:t>La</a:t>
            </a:r>
            <a:r>
              <a:rPr lang="fr-FR" sz="2800" dirty="0"/>
              <a:t>   fumé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800" dirty="0"/>
              <a:t>  a affolé  </a:t>
            </a:r>
            <a:r>
              <a:rPr lang="fr-FR" sz="2800" b="1" dirty="0"/>
              <a:t>la</a:t>
            </a:r>
            <a:r>
              <a:rPr lang="fr-FR" sz="2800" dirty="0"/>
              <a:t> foul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800" dirty="0"/>
              <a:t>  mais   </a:t>
            </a:r>
            <a:r>
              <a:rPr lang="fr-FR" sz="2800" b="1" dirty="0"/>
              <a:t>c’est</a:t>
            </a:r>
            <a:r>
              <a:rPr lang="fr-FR" sz="2800" dirty="0"/>
              <a:t>  fini.</a:t>
            </a:r>
          </a:p>
          <a:p>
            <a:endParaRPr lang="fr-FR" sz="2800" dirty="0"/>
          </a:p>
          <a:p>
            <a:r>
              <a:rPr lang="fr-FR" sz="2800" b="1" dirty="0">
                <a:solidFill>
                  <a:srgbClr val="FF0066"/>
                </a:solidFill>
              </a:rPr>
              <a:t>Fanny</a:t>
            </a:r>
            <a:r>
              <a:rPr lang="fr-FR" sz="2800" dirty="0"/>
              <a:t>   a   fini   sa   pomme.</a:t>
            </a:r>
          </a:p>
          <a:p>
            <a:endParaRPr lang="fr-FR" sz="2800" dirty="0"/>
          </a:p>
          <a:p>
            <a:r>
              <a:rPr lang="fr-FR" sz="2800" b="1" dirty="0"/>
              <a:t>La</a:t>
            </a:r>
            <a:r>
              <a:rPr lang="fr-FR" sz="2800" dirty="0"/>
              <a:t>   fé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800" dirty="0"/>
              <a:t>   </a:t>
            </a:r>
            <a:r>
              <a:rPr lang="fr-FR" sz="2800" b="1" dirty="0"/>
              <a:t>est </a:t>
            </a:r>
            <a:r>
              <a:rPr lang="fr-FR" sz="2800" dirty="0"/>
              <a:t>  fine   comme   </a:t>
            </a:r>
            <a:r>
              <a:rPr lang="fr-FR" sz="2800" b="1" dirty="0"/>
              <a:t>un</a:t>
            </a:r>
            <a:r>
              <a:rPr lang="fr-FR" sz="2800" dirty="0"/>
              <a:t>   fil.</a:t>
            </a:r>
          </a:p>
          <a:p>
            <a:endParaRPr lang="fr-FR" sz="2800" dirty="0"/>
          </a:p>
          <a:p>
            <a:endParaRPr lang="fr-FR" sz="2800" dirty="0"/>
          </a:p>
        </p:txBody>
      </p:sp>
      <p:sp>
        <p:nvSpPr>
          <p:cNvPr id="43" name="ZoneTexte 42"/>
          <p:cNvSpPr txBox="1"/>
          <p:nvPr/>
        </p:nvSpPr>
        <p:spPr>
          <a:xfrm>
            <a:off x="185717" y="6241850"/>
            <a:ext cx="7272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3. Je lis des phrases</a:t>
            </a:r>
            <a:endParaRPr lang="fr-FR" sz="2400" dirty="0"/>
          </a:p>
          <a:p>
            <a:pPr algn="ctr"/>
            <a:endParaRPr lang="fr-FR" sz="20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297080" y="2500323"/>
          <a:ext cx="6895959" cy="2219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400" dirty="0">
                        <a:latin typeface="Alphas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ZoneTexte 31"/>
          <p:cNvSpPr txBox="1"/>
          <p:nvPr/>
        </p:nvSpPr>
        <p:spPr>
          <a:xfrm>
            <a:off x="185717" y="2093950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1. Je lis des lettres et des syllabes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32817" y="4167900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2. Je lis des mots</a:t>
            </a:r>
          </a:p>
        </p:txBody>
      </p:sp>
      <p:sp>
        <p:nvSpPr>
          <p:cNvPr id="3" name="Étoile à 5 branches 2"/>
          <p:cNvSpPr/>
          <p:nvPr/>
        </p:nvSpPr>
        <p:spPr>
          <a:xfrm>
            <a:off x="465936" y="2660047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Étoile à 5 branches 47"/>
          <p:cNvSpPr/>
          <p:nvPr/>
        </p:nvSpPr>
        <p:spPr>
          <a:xfrm>
            <a:off x="378832" y="3741621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Étoile à 5 branches 49"/>
          <p:cNvSpPr/>
          <p:nvPr/>
        </p:nvSpPr>
        <p:spPr>
          <a:xfrm>
            <a:off x="633605" y="3741621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915197" y="3594708"/>
            <a:ext cx="6384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Century Gothic" panose="020B0502020202020204" pitchFamily="34" charset="0"/>
              </a:rPr>
              <a:t>fle</a:t>
            </a:r>
            <a:r>
              <a:rPr lang="fr-FR" sz="2400" dirty="0"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latin typeface="Century Gothic" panose="020B0502020202020204" pitchFamily="34" charset="0"/>
              </a:rPr>
              <a:t>luf</a:t>
            </a:r>
            <a:r>
              <a:rPr lang="fr-FR" sz="2400" dirty="0">
                <a:latin typeface="Century Gothic" panose="020B0502020202020204" pitchFamily="34" charset="0"/>
              </a:rPr>
              <a:t> vol </a:t>
            </a:r>
            <a:r>
              <a:rPr lang="fr-FR" sz="2400" dirty="0" err="1">
                <a:latin typeface="Century Gothic" panose="020B0502020202020204" pitchFamily="34" charset="0"/>
              </a:rPr>
              <a:t>ful</a:t>
            </a:r>
            <a:r>
              <a:rPr lang="fr-FR" sz="2400" dirty="0"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latin typeface="Century Gothic" panose="020B0502020202020204" pitchFamily="34" charset="0"/>
              </a:rPr>
              <a:t>vlou</a:t>
            </a:r>
            <a:r>
              <a:rPr lang="fr-FR" sz="2400" dirty="0"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latin typeface="Century Gothic" panose="020B0502020202020204" pitchFamily="34" charset="0"/>
              </a:rPr>
              <a:t>fal</a:t>
            </a:r>
            <a:r>
              <a:rPr lang="fr-FR" sz="2400" dirty="0">
                <a:latin typeface="Century Gothic" panose="020B0502020202020204" pitchFamily="34" charset="0"/>
              </a:rPr>
              <a:t> lof </a:t>
            </a:r>
            <a:r>
              <a:rPr lang="fr-FR" sz="2400" dirty="0" err="1">
                <a:latin typeface="Century Gothic" panose="020B0502020202020204" pitchFamily="34" charset="0"/>
              </a:rPr>
              <a:t>ful</a:t>
            </a:r>
            <a:r>
              <a:rPr lang="fr-FR" sz="2400" dirty="0"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latin typeface="Century Gothic" panose="020B0502020202020204" pitchFamily="34" charset="0"/>
              </a:rPr>
              <a:t>chouf</a:t>
            </a:r>
            <a:r>
              <a:rPr lang="fr-FR" sz="2400" dirty="0"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latin typeface="Century Gothic" panose="020B0502020202020204" pitchFamily="34" charset="0"/>
              </a:rPr>
              <a:t>vaé</a:t>
            </a:r>
            <a:r>
              <a:rPr lang="fr-FR" sz="2400" dirty="0"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latin typeface="Century Gothic" panose="020B0502020202020204" pitchFamily="34" charset="0"/>
              </a:rPr>
              <a:t>ufé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90462" y="2560624"/>
            <a:ext cx="6384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fa  if  </a:t>
            </a:r>
            <a:r>
              <a:rPr lang="fr-FR" sz="2400" dirty="0" err="1">
                <a:latin typeface="Century Gothic" panose="020B0502020202020204" pitchFamily="34" charset="0"/>
              </a:rPr>
              <a:t>fo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éf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fu</a:t>
            </a:r>
            <a:r>
              <a:rPr lang="fr-FR" sz="2400" dirty="0">
                <a:latin typeface="Century Gothic" panose="020B0502020202020204" pitchFamily="34" charset="0"/>
              </a:rPr>
              <a:t>  fi  </a:t>
            </a:r>
            <a:r>
              <a:rPr lang="fr-FR" sz="2400" dirty="0" err="1">
                <a:latin typeface="Century Gothic" panose="020B0502020202020204" pitchFamily="34" charset="0"/>
              </a:rPr>
              <a:t>fe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sp>
        <p:nvSpPr>
          <p:cNvPr id="51" name="Arc plein 50"/>
          <p:cNvSpPr/>
          <p:nvPr/>
        </p:nvSpPr>
        <p:spPr>
          <a:xfrm rot="10800000" flipV="1">
            <a:off x="2195521" y="7891188"/>
            <a:ext cx="271235" cy="28719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522878" y="554701"/>
            <a:ext cx="1570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lphonetic" panose="00000400000000000000" pitchFamily="2" charset="0"/>
              </a:rPr>
              <a:t>[f]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828891" y="1172969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du </a:t>
            </a:r>
            <a:r>
              <a:rPr lang="fr-FR" sz="1600" b="1" dirty="0">
                <a:solidFill>
                  <a:srgbClr val="FF0066"/>
                </a:solidFill>
              </a:rPr>
              <a:t>f</a:t>
            </a:r>
            <a:r>
              <a:rPr lang="fr-FR" sz="1600" dirty="0"/>
              <a:t>eu</a:t>
            </a:r>
          </a:p>
        </p:txBody>
      </p:sp>
      <p:sp>
        <p:nvSpPr>
          <p:cNvPr id="61" name="Nuage 60"/>
          <p:cNvSpPr/>
          <p:nvPr/>
        </p:nvSpPr>
        <p:spPr>
          <a:xfrm rot="225485" flipH="1" flipV="1">
            <a:off x="4392036" y="7869612"/>
            <a:ext cx="921103" cy="634996"/>
          </a:xfrm>
          <a:prstGeom prst="clou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Arc plein 62"/>
          <p:cNvSpPr/>
          <p:nvPr/>
        </p:nvSpPr>
        <p:spPr>
          <a:xfrm rot="10800000" flipV="1">
            <a:off x="1549389" y="7013357"/>
            <a:ext cx="483390" cy="29989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7" name="Arc plein 66"/>
          <p:cNvSpPr/>
          <p:nvPr/>
        </p:nvSpPr>
        <p:spPr>
          <a:xfrm rot="10800000" flipV="1">
            <a:off x="865497" y="9563534"/>
            <a:ext cx="413157" cy="30107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69" name="Tableau 68"/>
          <p:cNvGraphicFramePr>
            <a:graphicFrameLocks noGrp="1"/>
          </p:cNvGraphicFramePr>
          <p:nvPr>
            <p:extLst/>
          </p:nvPr>
        </p:nvGraphicFramePr>
        <p:xfrm>
          <a:off x="1592673" y="91962"/>
          <a:ext cx="2237636" cy="1356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0" name="ZoneTexte 69"/>
          <p:cNvSpPr txBox="1"/>
          <p:nvPr/>
        </p:nvSpPr>
        <p:spPr>
          <a:xfrm>
            <a:off x="1463029" y="86886"/>
            <a:ext cx="23672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latin typeface="Century Gothic" panose="020B0502020202020204" pitchFamily="34" charset="0"/>
              </a:rPr>
              <a:t>f</a:t>
            </a:r>
            <a:r>
              <a:rPr lang="fr-FR" sz="3200" dirty="0">
                <a:latin typeface="Century Gothic" panose="020B0502020202020204" pitchFamily="34" charset="0"/>
              </a:rPr>
              <a:t> </a:t>
            </a:r>
            <a:r>
              <a:rPr lang="fr-FR" sz="5400" dirty="0" err="1">
                <a:latin typeface="Cursive standard" pitchFamily="2" charset="0"/>
              </a:rPr>
              <a:t>f</a:t>
            </a:r>
            <a:r>
              <a:rPr lang="fr-FR" sz="4000" dirty="0">
                <a:latin typeface="Cursive Dumont maternelle gras" panose="02000000000000000000" pitchFamily="50" charset="0"/>
              </a:rPr>
              <a:t> </a:t>
            </a:r>
            <a:r>
              <a:rPr lang="fr-FR" sz="6000" dirty="0" err="1">
                <a:latin typeface="Cursive Dumont maternelle gras" panose="02000000000000000000" pitchFamily="50" charset="0"/>
              </a:rPr>
              <a:t>F</a:t>
            </a:r>
            <a:r>
              <a:rPr lang="fr-FR" sz="4400" dirty="0">
                <a:latin typeface="Century Gothic" panose="020B0502020202020204" pitchFamily="34" charset="0"/>
              </a:rPr>
              <a:t> </a:t>
            </a:r>
            <a:r>
              <a:rPr lang="fr-FR" sz="6000" dirty="0" err="1">
                <a:latin typeface="Cursive standard" pitchFamily="2" charset="0"/>
              </a:rPr>
              <a:t>F</a:t>
            </a:r>
            <a:r>
              <a:rPr lang="fr-FR" sz="4400" dirty="0">
                <a:latin typeface="Cursive Dumont maternelle gras" panose="02000000000000000000" pitchFamily="50" charset="0"/>
              </a:rPr>
              <a:t> </a:t>
            </a:r>
            <a:r>
              <a:rPr lang="fr-FR" sz="8000" dirty="0">
                <a:latin typeface="Cursive Dumont maternelle gras" panose="02000000000000000000" pitchFamily="50" charset="0"/>
              </a:rPr>
              <a:t> </a:t>
            </a:r>
            <a:endParaRPr lang="fr-FR" sz="6000" dirty="0"/>
          </a:p>
          <a:p>
            <a:pPr algn="ctr"/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824267" y="4550522"/>
            <a:ext cx="6030035" cy="1569660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fr-FR" sz="2400" dirty="0"/>
              <a:t>du </a:t>
            </a:r>
            <a:r>
              <a:rPr lang="fr-FR" sz="2400" b="1" dirty="0"/>
              <a:t>f</a:t>
            </a:r>
            <a:r>
              <a:rPr lang="fr-FR" sz="2400" dirty="0"/>
              <a:t>il</a:t>
            </a:r>
          </a:p>
          <a:p>
            <a:r>
              <a:rPr lang="fr-FR" sz="2400" dirty="0"/>
              <a:t>un </a:t>
            </a:r>
            <a:r>
              <a:rPr lang="fr-FR" sz="2400" dirty="0" err="1"/>
              <a:t>salsi</a:t>
            </a:r>
            <a:r>
              <a:rPr lang="fr-FR" sz="2400" b="1" dirty="0" err="1"/>
              <a:t>f</a:t>
            </a:r>
            <a:r>
              <a:rPr lang="fr-FR" sz="2400" dirty="0" err="1"/>
              <a:t>i</a:t>
            </a:r>
            <a:endParaRPr lang="fr-FR" sz="2400" dirty="0"/>
          </a:p>
          <a:p>
            <a:r>
              <a:rPr lang="fr-FR" sz="2400" dirty="0"/>
              <a:t>le so</a:t>
            </a:r>
            <a:r>
              <a:rPr lang="fr-FR" sz="2400" b="1" dirty="0"/>
              <a:t>f</a:t>
            </a:r>
            <a:r>
              <a:rPr lang="fr-FR" sz="2400" dirty="0"/>
              <a:t>a</a:t>
            </a:r>
          </a:p>
          <a:p>
            <a:r>
              <a:rPr lang="fr-FR" sz="2400" dirty="0"/>
              <a:t>des mou</a:t>
            </a:r>
            <a:r>
              <a:rPr lang="fr-FR" sz="2400" b="1" dirty="0"/>
              <a:t>f</a:t>
            </a:r>
            <a:r>
              <a:rPr lang="fr-FR" sz="2400" dirty="0"/>
              <a:t>l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es</a:t>
            </a:r>
            <a:r>
              <a:rPr lang="fr-FR" sz="2400" dirty="0"/>
              <a:t> une </a:t>
            </a:r>
            <a:r>
              <a:rPr lang="fr-FR" sz="2400" b="1" dirty="0"/>
              <a:t>f</a:t>
            </a:r>
            <a:r>
              <a:rPr lang="fr-FR" sz="2400" dirty="0"/>
              <a:t>l</a:t>
            </a:r>
            <a:r>
              <a:rPr lang="fr-FR" sz="2400" dirty="0">
                <a:solidFill>
                  <a:srgbClr val="0070C0"/>
                </a:solidFill>
              </a:rPr>
              <a:t>eu</a:t>
            </a:r>
            <a:r>
              <a:rPr lang="fr-FR" sz="2400" dirty="0"/>
              <a:t>r</a:t>
            </a:r>
          </a:p>
          <a:p>
            <a:r>
              <a:rPr lang="fr-FR" sz="2400" dirty="0"/>
              <a:t>la </a:t>
            </a:r>
            <a:r>
              <a:rPr lang="fr-FR" sz="2400" b="1" dirty="0"/>
              <a:t>f</a:t>
            </a:r>
            <a:r>
              <a:rPr lang="fr-FR" sz="2400" dirty="0"/>
              <a:t>lut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  <a:p>
            <a:r>
              <a:rPr lang="fr-FR" sz="2400" dirty="0"/>
              <a:t>l’</a:t>
            </a:r>
            <a:r>
              <a:rPr lang="fr-FR" sz="2400" dirty="0">
                <a:solidFill>
                  <a:srgbClr val="0070C0"/>
                </a:solidFill>
              </a:rPr>
              <a:t>œu</a:t>
            </a:r>
            <a:r>
              <a:rPr lang="fr-FR" sz="2400" b="1" dirty="0"/>
              <a:t>f</a:t>
            </a:r>
          </a:p>
          <a:p>
            <a:r>
              <a:rPr lang="fr-FR" sz="2400" dirty="0"/>
              <a:t>la </a:t>
            </a:r>
            <a:r>
              <a:rPr lang="fr-FR" sz="2400" b="1" dirty="0"/>
              <a:t>f</a:t>
            </a:r>
            <a:r>
              <a:rPr lang="fr-FR" sz="2400" dirty="0">
                <a:solidFill>
                  <a:srgbClr val="0070C0"/>
                </a:solidFill>
              </a:rPr>
              <a:t>ou</a:t>
            </a:r>
            <a:r>
              <a:rPr lang="fr-FR" sz="2400" dirty="0"/>
              <a:t>rmi</a:t>
            </a:r>
          </a:p>
          <a:p>
            <a:r>
              <a:rPr lang="fr-FR" sz="2400" dirty="0"/>
              <a:t>un </a:t>
            </a:r>
            <a:r>
              <a:rPr lang="fr-FR" sz="2400" b="1" dirty="0"/>
              <a:t>f</a:t>
            </a:r>
            <a:r>
              <a:rPr lang="fr-FR" sz="2400" dirty="0"/>
              <a:t>il</a:t>
            </a:r>
            <a:r>
              <a:rPr lang="fr-FR" sz="2400" dirty="0">
                <a:solidFill>
                  <a:srgbClr val="0070C0"/>
                </a:solidFill>
              </a:rPr>
              <a:t>et</a:t>
            </a:r>
            <a:endParaRPr lang="fr-FR" sz="2400" dirty="0"/>
          </a:p>
          <a:p>
            <a:r>
              <a:rPr lang="fr-FR" sz="2400" dirty="0"/>
              <a:t>la </a:t>
            </a:r>
            <a:r>
              <a:rPr lang="fr-FR" sz="2400" b="1" dirty="0"/>
              <a:t>f</a:t>
            </a:r>
            <a:r>
              <a:rPr lang="fr-FR" sz="2400" dirty="0"/>
              <a:t>umé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  <a:p>
            <a:r>
              <a:rPr lang="fr-FR" sz="2400" dirty="0"/>
              <a:t>une </a:t>
            </a:r>
            <a:r>
              <a:rPr lang="fr-FR" sz="2400" b="1" dirty="0"/>
              <a:t>f</a:t>
            </a:r>
            <a:r>
              <a:rPr lang="fr-FR" sz="2400" dirty="0">
                <a:solidFill>
                  <a:srgbClr val="0070C0"/>
                </a:solidFill>
              </a:rPr>
              <a:t>au</a:t>
            </a:r>
            <a:r>
              <a:rPr lang="fr-FR" sz="2400" dirty="0"/>
              <a:t>t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  <a:p>
            <a:r>
              <a:rPr lang="fr-FR" sz="2400" dirty="0"/>
              <a:t>la </a:t>
            </a:r>
            <a:r>
              <a:rPr lang="fr-FR" sz="2400" b="1" dirty="0"/>
              <a:t>f</a:t>
            </a:r>
            <a:r>
              <a:rPr lang="fr-FR" sz="2400" dirty="0"/>
              <a:t>inal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</p:txBody>
      </p:sp>
      <p:sp>
        <p:nvSpPr>
          <p:cNvPr id="73" name="Arc plein 72"/>
          <p:cNvSpPr/>
          <p:nvPr/>
        </p:nvSpPr>
        <p:spPr>
          <a:xfrm rot="10800000" flipV="1">
            <a:off x="3603359" y="6964172"/>
            <a:ext cx="387353" cy="38570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1" name="Arc plein 80"/>
          <p:cNvSpPr/>
          <p:nvPr/>
        </p:nvSpPr>
        <p:spPr>
          <a:xfrm rot="10800000" flipV="1">
            <a:off x="890423" y="7840108"/>
            <a:ext cx="363586" cy="363809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3" name="Arc plein 82"/>
          <p:cNvSpPr/>
          <p:nvPr/>
        </p:nvSpPr>
        <p:spPr>
          <a:xfrm rot="10800000" flipV="1">
            <a:off x="4958262" y="9635652"/>
            <a:ext cx="466435" cy="263603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4" name="Arc plein 83"/>
          <p:cNvSpPr/>
          <p:nvPr/>
        </p:nvSpPr>
        <p:spPr>
          <a:xfrm rot="10800000" flipV="1">
            <a:off x="2466757" y="7881111"/>
            <a:ext cx="346794" cy="26660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5" name="Arc plein 84"/>
          <p:cNvSpPr/>
          <p:nvPr/>
        </p:nvSpPr>
        <p:spPr>
          <a:xfrm rot="10800000" flipV="1">
            <a:off x="2813551" y="7881111"/>
            <a:ext cx="310004" cy="28719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6" name="Arc plein 85"/>
          <p:cNvSpPr/>
          <p:nvPr/>
        </p:nvSpPr>
        <p:spPr>
          <a:xfrm rot="10800000" flipV="1">
            <a:off x="2506556" y="9563534"/>
            <a:ext cx="376898" cy="38570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7" name="Arc plein 86"/>
          <p:cNvSpPr/>
          <p:nvPr/>
        </p:nvSpPr>
        <p:spPr>
          <a:xfrm rot="10800000" flipV="1">
            <a:off x="2288175" y="9563534"/>
            <a:ext cx="218381" cy="38570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8" name="Nuage 67"/>
          <p:cNvSpPr/>
          <p:nvPr/>
        </p:nvSpPr>
        <p:spPr>
          <a:xfrm rot="225485" flipH="1" flipV="1">
            <a:off x="2426257" y="7035469"/>
            <a:ext cx="1033557" cy="573622"/>
          </a:xfrm>
          <a:prstGeom prst="clou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Arc plein 71"/>
          <p:cNvSpPr/>
          <p:nvPr/>
        </p:nvSpPr>
        <p:spPr>
          <a:xfrm rot="10800000" flipV="1">
            <a:off x="3457393" y="8716846"/>
            <a:ext cx="834377" cy="29989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4" name="Arc plein 73"/>
          <p:cNvSpPr/>
          <p:nvPr/>
        </p:nvSpPr>
        <p:spPr>
          <a:xfrm rot="10800000" flipV="1">
            <a:off x="3123555" y="8698399"/>
            <a:ext cx="329026" cy="330021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9" name="Arc plein 78"/>
          <p:cNvSpPr/>
          <p:nvPr/>
        </p:nvSpPr>
        <p:spPr>
          <a:xfrm rot="10800000" flipV="1">
            <a:off x="1821791" y="8698399"/>
            <a:ext cx="249153" cy="31090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0" name="Arc plein 89"/>
          <p:cNvSpPr/>
          <p:nvPr/>
        </p:nvSpPr>
        <p:spPr>
          <a:xfrm rot="10800000" flipV="1">
            <a:off x="2070944" y="8698399"/>
            <a:ext cx="249153" cy="31090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1" name="Arc plein 90"/>
          <p:cNvSpPr/>
          <p:nvPr/>
        </p:nvSpPr>
        <p:spPr>
          <a:xfrm rot="10800000" flipV="1">
            <a:off x="6191955" y="7881111"/>
            <a:ext cx="264638" cy="30408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2" name="Arc plein 91"/>
          <p:cNvSpPr/>
          <p:nvPr/>
        </p:nvSpPr>
        <p:spPr>
          <a:xfrm rot="10800000" flipV="1">
            <a:off x="6456593" y="7840108"/>
            <a:ext cx="249154" cy="30408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3" name="Arc plein 92"/>
          <p:cNvSpPr/>
          <p:nvPr/>
        </p:nvSpPr>
        <p:spPr>
          <a:xfrm rot="10800000" flipV="1">
            <a:off x="3590390" y="7840108"/>
            <a:ext cx="532671" cy="332506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4" name="Arc plein 93"/>
          <p:cNvSpPr/>
          <p:nvPr/>
        </p:nvSpPr>
        <p:spPr>
          <a:xfrm rot="10800000" flipV="1">
            <a:off x="1255551" y="7824800"/>
            <a:ext cx="471648" cy="33811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8" name="Nuage 97"/>
          <p:cNvSpPr/>
          <p:nvPr/>
        </p:nvSpPr>
        <p:spPr>
          <a:xfrm rot="225485" flipH="1" flipV="1">
            <a:off x="2955837" y="9499546"/>
            <a:ext cx="1400858" cy="674965"/>
          </a:xfrm>
          <a:prstGeom prst="clou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5191480" y="1462694"/>
            <a:ext cx="363587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Image 98"/>
          <p:cNvPicPr/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77" y="305033"/>
            <a:ext cx="1109980" cy="1109980"/>
          </a:xfrm>
          <a:prstGeom prst="rect">
            <a:avLst/>
          </a:prstGeom>
        </p:spPr>
      </p:pic>
      <p:sp>
        <p:nvSpPr>
          <p:cNvPr id="100" name="Étoile à 5 branches 99"/>
          <p:cNvSpPr/>
          <p:nvPr/>
        </p:nvSpPr>
        <p:spPr>
          <a:xfrm>
            <a:off x="359664" y="3176730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Étoile à 5 branches 100"/>
          <p:cNvSpPr/>
          <p:nvPr/>
        </p:nvSpPr>
        <p:spPr>
          <a:xfrm>
            <a:off x="614437" y="3176730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Rectangle 101"/>
          <p:cNvSpPr/>
          <p:nvPr/>
        </p:nvSpPr>
        <p:spPr>
          <a:xfrm>
            <a:off x="915197" y="3065518"/>
            <a:ext cx="6384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Century Gothic" panose="020B0502020202020204" pitchFamily="34" charset="0"/>
              </a:rPr>
              <a:t>ini</a:t>
            </a:r>
            <a:r>
              <a:rPr lang="fr-FR" sz="2400" dirty="0"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latin typeface="Century Gothic" panose="020B0502020202020204" pitchFamily="34" charset="0"/>
              </a:rPr>
              <a:t>afa</a:t>
            </a:r>
            <a:r>
              <a:rPr lang="fr-FR" sz="2400" dirty="0">
                <a:latin typeface="Century Gothic" panose="020B0502020202020204" pitchFamily="34" charset="0"/>
              </a:rPr>
              <a:t> fia </a:t>
            </a:r>
            <a:r>
              <a:rPr lang="fr-FR" sz="2400" dirty="0" err="1">
                <a:latin typeface="Century Gothic" panose="020B0502020202020204" pitchFamily="34" charset="0"/>
              </a:rPr>
              <a:t>alf</a:t>
            </a:r>
            <a:r>
              <a:rPr lang="fr-FR" sz="2400" dirty="0"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latin typeface="Century Gothic" panose="020B0502020202020204" pitchFamily="34" charset="0"/>
              </a:rPr>
              <a:t>sio</a:t>
            </a:r>
            <a:r>
              <a:rPr lang="fr-FR" sz="2400" dirty="0"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latin typeface="Century Gothic" panose="020B0502020202020204" pitchFamily="34" charset="0"/>
              </a:rPr>
              <a:t>ufé</a:t>
            </a:r>
            <a:r>
              <a:rPr lang="fr-FR" sz="2400" dirty="0"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latin typeface="Century Gothic" panose="020B0502020202020204" pitchFamily="34" charset="0"/>
              </a:rPr>
              <a:t>vaé</a:t>
            </a:r>
            <a:r>
              <a:rPr lang="fr-FR" sz="2400" dirty="0">
                <a:latin typeface="Century Gothic" panose="020B0502020202020204" pitchFamily="34" charset="0"/>
              </a:rPr>
              <a:t> mao </a:t>
            </a:r>
            <a:r>
              <a:rPr lang="fr-FR" sz="2400" dirty="0" err="1">
                <a:latin typeface="Century Gothic" panose="020B0502020202020204" pitchFamily="34" charset="0"/>
              </a:rPr>
              <a:t>ful</a:t>
            </a:r>
            <a:r>
              <a:rPr lang="fr-FR" sz="2400" dirty="0">
                <a:latin typeface="Century Gothic" panose="020B0502020202020204" pitchFamily="34" charset="0"/>
              </a:rPr>
              <a:t> fil fla </a:t>
            </a:r>
            <a:r>
              <a:rPr lang="fr-FR" sz="2400" dirty="0" err="1">
                <a:latin typeface="Century Gothic" panose="020B0502020202020204" pitchFamily="34" charset="0"/>
              </a:rPr>
              <a:t>och</a:t>
            </a:r>
            <a:r>
              <a:rPr lang="fr-FR" sz="2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03" name="Étoile à 5 branches 102"/>
          <p:cNvSpPr/>
          <p:nvPr/>
        </p:nvSpPr>
        <p:spPr>
          <a:xfrm>
            <a:off x="506219" y="3581604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300" y="140448"/>
            <a:ext cx="723966" cy="100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94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585539" y="6862248"/>
            <a:ext cx="65074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FF0066"/>
                </a:solidFill>
              </a:rPr>
              <a:t>Térance</a:t>
            </a:r>
            <a:r>
              <a:rPr lang="fr-FR" sz="2400" dirty="0"/>
              <a:t>   </a:t>
            </a:r>
            <a:r>
              <a:rPr lang="fr-FR" sz="2400" b="1" dirty="0"/>
              <a:t>a</a:t>
            </a:r>
            <a:r>
              <a:rPr lang="fr-FR" sz="2400" dirty="0"/>
              <a:t>   mal    partout.</a:t>
            </a:r>
          </a:p>
          <a:p>
            <a:endParaRPr lang="fr-FR" sz="2400" dirty="0"/>
          </a:p>
          <a:p>
            <a:r>
              <a:rPr lang="fr-FR" sz="2400" b="1" dirty="0"/>
              <a:t>C’est </a:t>
            </a:r>
            <a:r>
              <a:rPr lang="fr-FR" sz="2400" dirty="0"/>
              <a:t>     bientôt     l’été ! </a:t>
            </a:r>
          </a:p>
          <a:p>
            <a:endParaRPr lang="fr-FR" sz="2400" dirty="0"/>
          </a:p>
          <a:p>
            <a:r>
              <a:rPr lang="fr-FR" sz="2400" dirty="0">
                <a:solidFill>
                  <a:srgbClr val="FF0066"/>
                </a:solidFill>
              </a:rPr>
              <a:t>Justine</a:t>
            </a:r>
            <a:r>
              <a:rPr lang="fr-FR" sz="2400" dirty="0"/>
              <a:t>  </a:t>
            </a:r>
            <a:r>
              <a:rPr lang="fr-FR" sz="2400" b="1" dirty="0"/>
              <a:t>a  une  </a:t>
            </a:r>
            <a:r>
              <a:rPr lang="fr-FR" sz="2400" dirty="0"/>
              <a:t>tass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400" dirty="0"/>
              <a:t>  </a:t>
            </a:r>
            <a:r>
              <a:rPr lang="fr-FR" sz="2400" b="1" dirty="0"/>
              <a:t>avec  une  </a:t>
            </a:r>
            <a:r>
              <a:rPr lang="fr-FR" sz="2400" dirty="0"/>
              <a:t>tortu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400" dirty="0"/>
              <a:t>  vert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400" dirty="0"/>
              <a:t>.</a:t>
            </a:r>
          </a:p>
          <a:p>
            <a:endParaRPr lang="fr-FR" sz="2400" dirty="0"/>
          </a:p>
          <a:p>
            <a:r>
              <a:rPr lang="fr-FR" sz="2400" b="1" dirty="0"/>
              <a:t>Il y a   des   </a:t>
            </a:r>
            <a:r>
              <a:rPr lang="fr-FR" sz="2400" dirty="0"/>
              <a:t>tomate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400" dirty="0"/>
              <a:t>   </a:t>
            </a:r>
            <a:r>
              <a:rPr lang="fr-FR" sz="2400" b="1" dirty="0"/>
              <a:t>dans   la   </a:t>
            </a:r>
            <a:r>
              <a:rPr lang="fr-FR" sz="2400" dirty="0"/>
              <a:t>petit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400" dirty="0"/>
              <a:t>   marmit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400" dirty="0"/>
              <a:t>.</a:t>
            </a:r>
          </a:p>
          <a:p>
            <a:endParaRPr lang="fr-FR" sz="2400" dirty="0"/>
          </a:p>
          <a:p>
            <a:r>
              <a:rPr lang="fr-FR" sz="2400" b="1" dirty="0"/>
              <a:t>Tu   lui   </a:t>
            </a:r>
            <a:r>
              <a:rPr lang="fr-FR" sz="2400" dirty="0"/>
              <a:t>tapot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es</a:t>
            </a:r>
            <a:r>
              <a:rPr lang="fr-FR" sz="2400" dirty="0"/>
              <a:t>   </a:t>
            </a:r>
            <a:r>
              <a:rPr lang="fr-FR" sz="2400" b="1" dirty="0"/>
              <a:t>la </a:t>
            </a:r>
            <a:r>
              <a:rPr lang="fr-FR" sz="2400" dirty="0"/>
              <a:t>  patt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400" dirty="0"/>
              <a:t>.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185717" y="6241850"/>
            <a:ext cx="7272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3. Je lis des phrases</a:t>
            </a:r>
            <a:endParaRPr lang="fr-FR" sz="2400" dirty="0"/>
          </a:p>
          <a:p>
            <a:pPr algn="ctr"/>
            <a:endParaRPr lang="fr-FR" sz="20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297080" y="2500323"/>
          <a:ext cx="6895959" cy="2219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400" dirty="0">
                        <a:latin typeface="Alphas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ZoneTexte 31"/>
          <p:cNvSpPr txBox="1"/>
          <p:nvPr/>
        </p:nvSpPr>
        <p:spPr>
          <a:xfrm>
            <a:off x="185717" y="2093950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1. Je lis des lettres et des syllabes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32817" y="4167900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2. Je lis des mots</a:t>
            </a:r>
          </a:p>
        </p:txBody>
      </p:sp>
      <p:sp>
        <p:nvSpPr>
          <p:cNvPr id="3" name="Étoile à 5 branches 2"/>
          <p:cNvSpPr/>
          <p:nvPr/>
        </p:nvSpPr>
        <p:spPr>
          <a:xfrm>
            <a:off x="465936" y="2660047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Étoile à 5 branches 47"/>
          <p:cNvSpPr/>
          <p:nvPr/>
        </p:nvSpPr>
        <p:spPr>
          <a:xfrm>
            <a:off x="345650" y="3384616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Étoile à 5 branches 49"/>
          <p:cNvSpPr/>
          <p:nvPr/>
        </p:nvSpPr>
        <p:spPr>
          <a:xfrm>
            <a:off x="600423" y="3384616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936837" y="3262301"/>
            <a:ext cx="6384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Century Gothic" panose="020B0502020202020204" pitchFamily="34" charset="0"/>
              </a:rPr>
              <a:t>tul</a:t>
            </a:r>
            <a:r>
              <a:rPr lang="fr-FR" sz="2400" dirty="0">
                <a:latin typeface="Century Gothic" panose="020B0502020202020204" pitchFamily="34" charset="0"/>
              </a:rPr>
              <a:t>  tar  top  tir  tour  pat  tif  itou  </a:t>
            </a:r>
            <a:r>
              <a:rPr lang="fr-FR" sz="2400" dirty="0" err="1">
                <a:latin typeface="Century Gothic" panose="020B0502020202020204" pitchFamily="34" charset="0"/>
              </a:rPr>
              <a:t>outa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urt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90462" y="2560624"/>
            <a:ext cx="6384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to  té  ti  </a:t>
            </a:r>
            <a:r>
              <a:rPr lang="fr-FR" sz="2400" dirty="0" err="1">
                <a:latin typeface="Century Gothic" panose="020B0502020202020204" pitchFamily="34" charset="0"/>
              </a:rPr>
              <a:t>ot</a:t>
            </a:r>
            <a:r>
              <a:rPr lang="fr-FR" sz="2400" dirty="0">
                <a:latin typeface="Century Gothic" panose="020B0502020202020204" pitchFamily="34" charset="0"/>
              </a:rPr>
              <a:t>  ta  </a:t>
            </a:r>
            <a:r>
              <a:rPr lang="fr-FR" sz="2400" dirty="0" err="1">
                <a:latin typeface="Century Gothic" panose="020B0502020202020204" pitchFamily="34" charset="0"/>
              </a:rPr>
              <a:t>it</a:t>
            </a:r>
            <a:r>
              <a:rPr lang="fr-FR" sz="2400" dirty="0">
                <a:latin typeface="Century Gothic" panose="020B0502020202020204" pitchFamily="34" charset="0"/>
              </a:rPr>
              <a:t>  tu  </a:t>
            </a:r>
            <a:r>
              <a:rPr lang="fr-FR" sz="2400" dirty="0" err="1">
                <a:latin typeface="Century Gothic" panose="020B0502020202020204" pitchFamily="34" charset="0"/>
              </a:rPr>
              <a:t>ét</a:t>
            </a:r>
            <a:r>
              <a:rPr lang="fr-FR" sz="2400" dirty="0">
                <a:latin typeface="Century Gothic" panose="020B0502020202020204" pitchFamily="34" charset="0"/>
              </a:rPr>
              <a:t>  te  ut  at  </a:t>
            </a:r>
            <a:r>
              <a:rPr lang="fr-FR" sz="2400" dirty="0" err="1">
                <a:latin typeface="Century Gothic" panose="020B0502020202020204" pitchFamily="34" charset="0"/>
              </a:rPr>
              <a:t>tou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sp>
        <p:nvSpPr>
          <p:cNvPr id="51" name="Arc plein 50"/>
          <p:cNvSpPr/>
          <p:nvPr/>
        </p:nvSpPr>
        <p:spPr>
          <a:xfrm rot="10800000" flipV="1">
            <a:off x="2129310" y="9000955"/>
            <a:ext cx="271235" cy="28719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522878" y="554701"/>
            <a:ext cx="1570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lphonetic" panose="00000400000000000000" pitchFamily="2" charset="0"/>
              </a:rPr>
              <a:t>[t]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828891" y="1172969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une </a:t>
            </a:r>
            <a:r>
              <a:rPr lang="fr-FR" sz="1600" b="1" dirty="0">
                <a:solidFill>
                  <a:srgbClr val="FF0066"/>
                </a:solidFill>
              </a:rPr>
              <a:t>t</a:t>
            </a:r>
            <a:r>
              <a:rPr lang="fr-FR" sz="1600" dirty="0"/>
              <a:t>oma</a:t>
            </a:r>
            <a:r>
              <a:rPr lang="fr-FR" sz="1600" b="1" dirty="0">
                <a:solidFill>
                  <a:srgbClr val="FF0066"/>
                </a:solidFill>
              </a:rPr>
              <a:t>t</a:t>
            </a:r>
            <a:r>
              <a:rPr lang="fr-FR" sz="1600" dirty="0"/>
              <a:t>e</a:t>
            </a:r>
          </a:p>
        </p:txBody>
      </p:sp>
      <p:sp>
        <p:nvSpPr>
          <p:cNvPr id="61" name="Nuage 60"/>
          <p:cNvSpPr/>
          <p:nvPr/>
        </p:nvSpPr>
        <p:spPr>
          <a:xfrm rot="225485" flipH="1" flipV="1">
            <a:off x="2732105" y="6712560"/>
            <a:ext cx="1400858" cy="674965"/>
          </a:xfrm>
          <a:prstGeom prst="clou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Arc plein 62"/>
          <p:cNvSpPr/>
          <p:nvPr/>
        </p:nvSpPr>
        <p:spPr>
          <a:xfrm rot="10800000" flipV="1">
            <a:off x="3252168" y="9758602"/>
            <a:ext cx="483390" cy="29989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69" name="Tableau 68"/>
          <p:cNvGraphicFramePr>
            <a:graphicFrameLocks noGrp="1"/>
          </p:cNvGraphicFramePr>
          <p:nvPr>
            <p:extLst/>
          </p:nvPr>
        </p:nvGraphicFramePr>
        <p:xfrm>
          <a:off x="1592673" y="91962"/>
          <a:ext cx="2237636" cy="1356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0" name="ZoneTexte 69"/>
          <p:cNvSpPr txBox="1"/>
          <p:nvPr/>
        </p:nvSpPr>
        <p:spPr>
          <a:xfrm>
            <a:off x="1463029" y="86886"/>
            <a:ext cx="23672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latin typeface="Century Gothic" panose="020B0502020202020204" pitchFamily="34" charset="0"/>
              </a:rPr>
              <a:t>t</a:t>
            </a:r>
            <a:r>
              <a:rPr lang="fr-FR" sz="3200" dirty="0">
                <a:latin typeface="Century Gothic" panose="020B0502020202020204" pitchFamily="34" charset="0"/>
              </a:rPr>
              <a:t> </a:t>
            </a:r>
            <a:r>
              <a:rPr lang="fr-FR" sz="5400" dirty="0" err="1">
                <a:latin typeface="Cursive standard" pitchFamily="2" charset="0"/>
              </a:rPr>
              <a:t>t</a:t>
            </a:r>
            <a:r>
              <a:rPr lang="fr-FR" sz="4000" dirty="0">
                <a:latin typeface="Cursive Dumont maternelle gras" panose="02000000000000000000" pitchFamily="50" charset="0"/>
              </a:rPr>
              <a:t> </a:t>
            </a:r>
            <a:r>
              <a:rPr lang="fr-FR" sz="6000" dirty="0" err="1">
                <a:latin typeface="Cursive Dumont maternelle gras" panose="02000000000000000000" pitchFamily="50" charset="0"/>
              </a:rPr>
              <a:t>T</a:t>
            </a:r>
            <a:r>
              <a:rPr lang="fr-FR" sz="4400" dirty="0">
                <a:latin typeface="Century Gothic" panose="020B0502020202020204" pitchFamily="34" charset="0"/>
              </a:rPr>
              <a:t> </a:t>
            </a:r>
            <a:r>
              <a:rPr lang="fr-FR" sz="6000" dirty="0" err="1">
                <a:latin typeface="Cursive standard" pitchFamily="2" charset="0"/>
              </a:rPr>
              <a:t>T</a:t>
            </a:r>
            <a:r>
              <a:rPr lang="fr-FR" sz="4400" dirty="0">
                <a:latin typeface="Cursive Dumont maternelle gras" panose="02000000000000000000" pitchFamily="50" charset="0"/>
              </a:rPr>
              <a:t> </a:t>
            </a:r>
            <a:r>
              <a:rPr lang="fr-FR" sz="8000" dirty="0">
                <a:latin typeface="Cursive Dumont maternelle gras" panose="02000000000000000000" pitchFamily="50" charset="0"/>
              </a:rPr>
              <a:t> </a:t>
            </a:r>
            <a:endParaRPr lang="fr-FR" sz="6000" dirty="0"/>
          </a:p>
          <a:p>
            <a:pPr algn="ctr"/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824267" y="4550522"/>
            <a:ext cx="6030035" cy="1569660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fr-FR" sz="2400" dirty="0"/>
              <a:t>une mo</a:t>
            </a:r>
            <a:r>
              <a:rPr lang="fr-FR" sz="2400" b="1" dirty="0"/>
              <a:t>t</a:t>
            </a:r>
            <a:r>
              <a:rPr lang="fr-FR" sz="2400" dirty="0"/>
              <a:t>o</a:t>
            </a:r>
          </a:p>
          <a:p>
            <a:r>
              <a:rPr lang="fr-FR" sz="2400" dirty="0"/>
              <a:t>la tar</a:t>
            </a:r>
            <a:r>
              <a:rPr lang="fr-FR" sz="2400" b="1" dirty="0"/>
              <a:t>t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  <a:p>
            <a:r>
              <a:rPr lang="fr-FR" sz="2400" dirty="0"/>
              <a:t>le pira</a:t>
            </a:r>
            <a:r>
              <a:rPr lang="fr-FR" sz="2400" b="1" dirty="0"/>
              <a:t>t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  <a:p>
            <a:r>
              <a:rPr lang="fr-FR" sz="2400" dirty="0"/>
              <a:t>une </a:t>
            </a:r>
            <a:r>
              <a:rPr lang="fr-FR" sz="2400" b="1" dirty="0"/>
              <a:t>t</a:t>
            </a:r>
            <a:r>
              <a:rPr lang="fr-FR" sz="2400" dirty="0"/>
              <a:t>é</a:t>
            </a:r>
            <a:r>
              <a:rPr lang="fr-FR" sz="2400" b="1" dirty="0"/>
              <a:t>t</a:t>
            </a:r>
            <a:r>
              <a:rPr lang="fr-FR" sz="2400" dirty="0"/>
              <a:t>in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  <a:p>
            <a:r>
              <a:rPr lang="fr-FR" sz="2400" dirty="0"/>
              <a:t>la na</a:t>
            </a:r>
            <a:r>
              <a:rPr lang="fr-FR" sz="2400" b="1" dirty="0"/>
              <a:t>t</a:t>
            </a:r>
            <a:r>
              <a:rPr lang="fr-FR" sz="2400" dirty="0"/>
              <a:t>ur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  <a:p>
            <a:r>
              <a:rPr lang="fr-FR" sz="2400" dirty="0"/>
              <a:t>des fri</a:t>
            </a:r>
            <a:r>
              <a:rPr lang="fr-FR" sz="2400" b="1" dirty="0"/>
              <a:t>t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es</a:t>
            </a:r>
          </a:p>
          <a:p>
            <a:r>
              <a:rPr lang="fr-FR" sz="2400" dirty="0"/>
              <a:t>la </a:t>
            </a:r>
            <a:r>
              <a:rPr lang="fr-FR" sz="2400" b="1" dirty="0"/>
              <a:t>t</a:t>
            </a:r>
            <a:r>
              <a:rPr lang="fr-FR" sz="2400" dirty="0"/>
              <a:t>ulip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  <a:p>
            <a:r>
              <a:rPr lang="fr-FR" sz="2400" dirty="0"/>
              <a:t>vas</a:t>
            </a:r>
            <a:r>
              <a:rPr lang="fr-FR" sz="2400" b="1" dirty="0"/>
              <a:t>t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  <a:p>
            <a:r>
              <a:rPr lang="fr-FR" sz="2400" dirty="0"/>
              <a:t>jus</a:t>
            </a:r>
            <a:r>
              <a:rPr lang="fr-FR" sz="2400" b="1" dirty="0"/>
              <a:t>t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  <a:p>
            <a:r>
              <a:rPr lang="fr-FR" sz="2400" dirty="0"/>
              <a:t>vo</a:t>
            </a:r>
            <a:r>
              <a:rPr lang="fr-FR" sz="2400" b="1" dirty="0"/>
              <a:t>t</a:t>
            </a:r>
            <a:r>
              <a:rPr lang="fr-FR" sz="2400" dirty="0">
                <a:solidFill>
                  <a:schemeClr val="accent4">
                    <a:lumMod val="75000"/>
                  </a:schemeClr>
                </a:solidFill>
              </a:rPr>
              <a:t>er</a:t>
            </a:r>
            <a:endParaRPr lang="fr-FR" sz="2400" dirty="0"/>
          </a:p>
          <a:p>
            <a:r>
              <a:rPr lang="fr-FR" sz="2400" dirty="0"/>
              <a:t>le pé</a:t>
            </a:r>
            <a:r>
              <a:rPr lang="fr-FR" sz="2400" b="1" dirty="0"/>
              <a:t>t</a:t>
            </a:r>
            <a:r>
              <a:rPr lang="fr-FR" sz="2400" dirty="0"/>
              <a:t>ar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d</a:t>
            </a:r>
          </a:p>
          <a:p>
            <a:r>
              <a:rPr lang="fr-FR" sz="2400" dirty="0"/>
              <a:t>une pé</a:t>
            </a:r>
            <a:r>
              <a:rPr lang="fr-FR" sz="2400" b="1" dirty="0"/>
              <a:t>t</a:t>
            </a:r>
            <a:r>
              <a:rPr lang="fr-FR" sz="2400" dirty="0"/>
              <a:t>al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</p:txBody>
      </p:sp>
      <p:sp>
        <p:nvSpPr>
          <p:cNvPr id="73" name="Arc plein 72"/>
          <p:cNvSpPr/>
          <p:nvPr/>
        </p:nvSpPr>
        <p:spPr>
          <a:xfrm rot="10800000" flipV="1">
            <a:off x="5982737" y="9000955"/>
            <a:ext cx="387353" cy="38570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1" name="Arc plein 80"/>
          <p:cNvSpPr/>
          <p:nvPr/>
        </p:nvSpPr>
        <p:spPr>
          <a:xfrm rot="10800000" flipV="1">
            <a:off x="4663951" y="8248941"/>
            <a:ext cx="363586" cy="363809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3" name="Arc plein 82"/>
          <p:cNvSpPr/>
          <p:nvPr/>
        </p:nvSpPr>
        <p:spPr>
          <a:xfrm rot="10800000" flipV="1">
            <a:off x="2555060" y="8306805"/>
            <a:ext cx="466435" cy="263603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4" name="Arc plein 83"/>
          <p:cNvSpPr/>
          <p:nvPr/>
        </p:nvSpPr>
        <p:spPr>
          <a:xfrm rot="10800000" flipV="1">
            <a:off x="2400546" y="9000955"/>
            <a:ext cx="310945" cy="26660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5" name="Arc plein 84"/>
          <p:cNvSpPr/>
          <p:nvPr/>
        </p:nvSpPr>
        <p:spPr>
          <a:xfrm rot="10800000" flipV="1">
            <a:off x="2711491" y="9000955"/>
            <a:ext cx="310004" cy="28719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2" name="Arc plein 71"/>
          <p:cNvSpPr/>
          <p:nvPr/>
        </p:nvSpPr>
        <p:spPr>
          <a:xfrm rot="10800000" flipV="1">
            <a:off x="1963103" y="9758602"/>
            <a:ext cx="332414" cy="29989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4" name="Arc plein 73"/>
          <p:cNvSpPr/>
          <p:nvPr/>
        </p:nvSpPr>
        <p:spPr>
          <a:xfrm rot="10800000" flipV="1">
            <a:off x="1664996" y="9758602"/>
            <a:ext cx="293294" cy="31157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1" name="Arc plein 90"/>
          <p:cNvSpPr/>
          <p:nvPr/>
        </p:nvSpPr>
        <p:spPr>
          <a:xfrm rot="10800000" flipV="1">
            <a:off x="4576739" y="9051330"/>
            <a:ext cx="264638" cy="30408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2" name="Arc plein 91"/>
          <p:cNvSpPr/>
          <p:nvPr/>
        </p:nvSpPr>
        <p:spPr>
          <a:xfrm rot="10800000" flipV="1">
            <a:off x="4841377" y="9010327"/>
            <a:ext cx="249154" cy="30408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3" name="Arc plein 92"/>
          <p:cNvSpPr/>
          <p:nvPr/>
        </p:nvSpPr>
        <p:spPr>
          <a:xfrm rot="10800000" flipV="1">
            <a:off x="5500145" y="9000955"/>
            <a:ext cx="419841" cy="34129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4" name="Arc plein 93"/>
          <p:cNvSpPr/>
          <p:nvPr/>
        </p:nvSpPr>
        <p:spPr>
          <a:xfrm rot="10800000" flipV="1">
            <a:off x="5029080" y="8248941"/>
            <a:ext cx="284777" cy="322806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97" name="Image 96"/>
          <p:cNvPicPr/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92" y="213180"/>
            <a:ext cx="1200150" cy="120015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71" y="282970"/>
            <a:ext cx="959424" cy="867821"/>
          </a:xfrm>
          <a:prstGeom prst="rect">
            <a:avLst/>
          </a:prstGeom>
        </p:spPr>
      </p:pic>
      <p:sp>
        <p:nvSpPr>
          <p:cNvPr id="98" name="Nuage 97"/>
          <p:cNvSpPr/>
          <p:nvPr/>
        </p:nvSpPr>
        <p:spPr>
          <a:xfrm rot="225485" flipH="1" flipV="1">
            <a:off x="1444956" y="7462743"/>
            <a:ext cx="1400858" cy="674965"/>
          </a:xfrm>
          <a:prstGeom prst="clou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37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584035" y="6677226"/>
            <a:ext cx="65074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66"/>
                </a:solidFill>
              </a:rPr>
              <a:t>Papi</a:t>
            </a:r>
            <a:r>
              <a:rPr lang="fr-FR" sz="2400" dirty="0"/>
              <a:t> </a:t>
            </a:r>
            <a:r>
              <a:rPr lang="fr-FR" sz="2400" b="1" dirty="0"/>
              <a:t>a</a:t>
            </a:r>
            <a:r>
              <a:rPr lang="fr-FR" sz="2400" dirty="0"/>
              <a:t> mi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400" dirty="0"/>
              <a:t> </a:t>
            </a:r>
            <a:r>
              <a:rPr lang="fr-FR" sz="2400" b="1" dirty="0"/>
              <a:t>le</a:t>
            </a:r>
            <a:r>
              <a:rPr lang="fr-FR" sz="2400" dirty="0"/>
              <a:t> pull </a:t>
            </a:r>
            <a:r>
              <a:rPr lang="fr-FR" sz="2400" b="1" dirty="0"/>
              <a:t>sur le </a:t>
            </a:r>
            <a:r>
              <a:rPr lang="fr-FR" sz="2400" dirty="0"/>
              <a:t>li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2400" dirty="0"/>
              <a:t>.</a:t>
            </a:r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P</a:t>
            </a:r>
            <a:r>
              <a:rPr lang="fr-FR" sz="2400" dirty="0">
                <a:solidFill>
                  <a:schemeClr val="accent4">
                    <a:lumMod val="75000"/>
                  </a:schemeClr>
                </a:solidFill>
              </a:rPr>
              <a:t>au</a:t>
            </a:r>
            <a:r>
              <a:rPr lang="fr-FR" sz="2400" dirty="0"/>
              <a:t>line </a:t>
            </a:r>
            <a:r>
              <a:rPr lang="fr-FR" sz="2400" b="1" dirty="0"/>
              <a:t>a un </a:t>
            </a:r>
            <a:r>
              <a:rPr lang="fr-FR" sz="2400" dirty="0"/>
              <a:t>panda </a:t>
            </a:r>
            <a:r>
              <a:rPr lang="fr-FR" sz="2400" b="1" dirty="0"/>
              <a:t>et une </a:t>
            </a:r>
            <a:r>
              <a:rPr lang="fr-FR" sz="2400" dirty="0"/>
              <a:t>p</a:t>
            </a:r>
            <a:r>
              <a:rPr lang="fr-FR" sz="2400" dirty="0">
                <a:solidFill>
                  <a:srgbClr val="0070C0"/>
                </a:solidFill>
              </a:rPr>
              <a:t>ou</a:t>
            </a:r>
            <a:r>
              <a:rPr lang="fr-FR" sz="2400" dirty="0"/>
              <a:t>pé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400" dirty="0"/>
              <a:t>.</a:t>
            </a:r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>
                <a:solidFill>
                  <a:srgbClr val="FF0066"/>
                </a:solidFill>
              </a:rPr>
              <a:t>Papa</a:t>
            </a:r>
            <a:r>
              <a:rPr lang="fr-FR" sz="2400" dirty="0"/>
              <a:t> </a:t>
            </a:r>
            <a:r>
              <a:rPr lang="fr-FR" sz="2400" b="1" dirty="0"/>
              <a:t>a</a:t>
            </a:r>
            <a:r>
              <a:rPr lang="fr-FR" sz="2400" dirty="0"/>
              <a:t> réparé </a:t>
            </a:r>
            <a:r>
              <a:rPr lang="fr-FR" sz="2400" b="1" dirty="0"/>
              <a:t>le</a:t>
            </a:r>
            <a:r>
              <a:rPr lang="fr-FR" sz="2400" dirty="0"/>
              <a:t> vélo </a:t>
            </a:r>
            <a:r>
              <a:rPr lang="fr-FR" sz="2400" b="1" dirty="0"/>
              <a:t>sous le </a:t>
            </a:r>
            <a:r>
              <a:rPr lang="fr-FR" sz="2400" dirty="0"/>
              <a:t>parasol.</a:t>
            </a:r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Mami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400" dirty="0"/>
              <a:t>   mâch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  </a:t>
            </a:r>
            <a:r>
              <a:rPr lang="fr-FR" sz="2400" dirty="0"/>
              <a:t> </a:t>
            </a:r>
            <a:r>
              <a:rPr lang="fr-FR" sz="2400" b="1" dirty="0"/>
              <a:t>une  </a:t>
            </a:r>
            <a:r>
              <a:rPr lang="fr-FR" sz="2400" dirty="0"/>
              <a:t> pomm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  </a:t>
            </a:r>
            <a:r>
              <a:rPr lang="fr-FR" sz="2400" dirty="0"/>
              <a:t>   pour     </a:t>
            </a:r>
            <a:r>
              <a:rPr lang="fr-FR" sz="2400" b="1" dirty="0"/>
              <a:t>le  </a:t>
            </a:r>
            <a:r>
              <a:rPr lang="fr-FR" sz="2400" dirty="0"/>
              <a:t> repa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400" dirty="0"/>
              <a:t>.</a:t>
            </a:r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43" name="ZoneTexte 42"/>
          <p:cNvSpPr txBox="1"/>
          <p:nvPr/>
        </p:nvSpPr>
        <p:spPr>
          <a:xfrm>
            <a:off x="185717" y="6241850"/>
            <a:ext cx="7272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3. Je lis des phrases</a:t>
            </a:r>
            <a:endParaRPr lang="fr-FR" sz="2400" dirty="0"/>
          </a:p>
          <a:p>
            <a:pPr algn="ctr"/>
            <a:endParaRPr lang="fr-FR" sz="20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297080" y="2500323"/>
          <a:ext cx="6895959" cy="2219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400" dirty="0">
                        <a:latin typeface="Alphas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ZoneTexte 31"/>
          <p:cNvSpPr txBox="1"/>
          <p:nvPr/>
        </p:nvSpPr>
        <p:spPr>
          <a:xfrm>
            <a:off x="185717" y="2093950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1. Je lis des lettres et des syllabes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32817" y="4167900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2. Je lis des mots</a:t>
            </a:r>
          </a:p>
        </p:txBody>
      </p:sp>
      <p:sp>
        <p:nvSpPr>
          <p:cNvPr id="3" name="Étoile à 5 branches 2"/>
          <p:cNvSpPr/>
          <p:nvPr/>
        </p:nvSpPr>
        <p:spPr>
          <a:xfrm>
            <a:off x="465936" y="2660047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Étoile à 5 branches 47"/>
          <p:cNvSpPr/>
          <p:nvPr/>
        </p:nvSpPr>
        <p:spPr>
          <a:xfrm>
            <a:off x="345650" y="3384616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Étoile à 5 branches 49"/>
          <p:cNvSpPr/>
          <p:nvPr/>
        </p:nvSpPr>
        <p:spPr>
          <a:xfrm>
            <a:off x="600423" y="3384616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936837" y="3262301"/>
            <a:ext cx="6384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Century Gothic" panose="020B0502020202020204" pitchFamily="34" charset="0"/>
              </a:rPr>
              <a:t>alp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roup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épa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rup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poul</a:t>
            </a:r>
            <a:r>
              <a:rPr lang="fr-FR" sz="2400" dirty="0">
                <a:latin typeface="Century Gothic" panose="020B0502020202020204" pitchFamily="34" charset="0"/>
              </a:rPr>
              <a:t>  chip  oups  pour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87549" y="2544678"/>
            <a:ext cx="6384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Century Gothic" panose="020B0502020202020204" pitchFamily="34" charset="0"/>
              </a:rPr>
              <a:t>pa</a:t>
            </a:r>
            <a:r>
              <a:rPr lang="fr-FR" sz="2400" dirty="0">
                <a:latin typeface="Century Gothic" panose="020B0502020202020204" pitchFamily="34" charset="0"/>
              </a:rPr>
              <a:t>  pi  po  pu  pou  </a:t>
            </a:r>
            <a:r>
              <a:rPr lang="fr-FR" sz="2400" dirty="0" err="1">
                <a:latin typeface="Century Gothic" panose="020B0502020202020204" pitchFamily="34" charset="0"/>
              </a:rPr>
              <a:t>py</a:t>
            </a:r>
            <a:r>
              <a:rPr lang="fr-FR" sz="2400" dirty="0">
                <a:latin typeface="Century Gothic" panose="020B0502020202020204" pitchFamily="34" charset="0"/>
              </a:rPr>
              <a:t>  pu  </a:t>
            </a:r>
            <a:r>
              <a:rPr lang="fr-FR" sz="2400" dirty="0" err="1">
                <a:latin typeface="Century Gothic" panose="020B0502020202020204" pitchFamily="34" charset="0"/>
              </a:rPr>
              <a:t>pé</a:t>
            </a:r>
            <a:r>
              <a:rPr lang="fr-FR" sz="2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4200966" y="15292"/>
            <a:ext cx="1570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lphonetic" panose="00000400000000000000" pitchFamily="2" charset="0"/>
              </a:rPr>
              <a:t>[p]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828891" y="1172969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un </a:t>
            </a:r>
            <a:r>
              <a:rPr lang="fr-FR" sz="1600" b="1" dirty="0">
                <a:solidFill>
                  <a:srgbClr val="FF0066"/>
                </a:solidFill>
              </a:rPr>
              <a:t>p</a:t>
            </a:r>
            <a:r>
              <a:rPr lang="fr-FR" sz="1600" b="1" dirty="0"/>
              <a:t>a</a:t>
            </a:r>
            <a:r>
              <a:rPr lang="fr-FR" sz="1600" b="1" dirty="0">
                <a:solidFill>
                  <a:srgbClr val="FF0066"/>
                </a:solidFill>
              </a:rPr>
              <a:t>p</a:t>
            </a:r>
            <a:r>
              <a:rPr lang="fr-FR" sz="1600" dirty="0"/>
              <a:t>illon</a:t>
            </a:r>
          </a:p>
        </p:txBody>
      </p:sp>
      <p:sp>
        <p:nvSpPr>
          <p:cNvPr id="62" name="Arc plein 61"/>
          <p:cNvSpPr/>
          <p:nvPr/>
        </p:nvSpPr>
        <p:spPr>
          <a:xfrm rot="10800000" flipV="1">
            <a:off x="1556157" y="8794062"/>
            <a:ext cx="249153" cy="31090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5" name="Arc plein 64"/>
          <p:cNvSpPr/>
          <p:nvPr/>
        </p:nvSpPr>
        <p:spPr>
          <a:xfrm rot="10800000" flipV="1">
            <a:off x="3479798" y="9957839"/>
            <a:ext cx="721167" cy="29989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7" name="Arc plein 66"/>
          <p:cNvSpPr/>
          <p:nvPr/>
        </p:nvSpPr>
        <p:spPr>
          <a:xfrm rot="10800000" flipV="1">
            <a:off x="700914" y="9873149"/>
            <a:ext cx="413157" cy="30107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69" name="Tableau 68"/>
          <p:cNvGraphicFramePr>
            <a:graphicFrameLocks noGrp="1"/>
          </p:cNvGraphicFramePr>
          <p:nvPr>
            <p:extLst/>
          </p:nvPr>
        </p:nvGraphicFramePr>
        <p:xfrm>
          <a:off x="1592673" y="91962"/>
          <a:ext cx="2237636" cy="1356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0" name="ZoneTexte 69"/>
          <p:cNvSpPr txBox="1"/>
          <p:nvPr/>
        </p:nvSpPr>
        <p:spPr>
          <a:xfrm>
            <a:off x="1463029" y="86886"/>
            <a:ext cx="23672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p </a:t>
            </a:r>
            <a:r>
              <a:rPr lang="fr-FR" sz="5400" dirty="0" err="1">
                <a:latin typeface="Cursive standard" pitchFamily="2" charset="0"/>
              </a:rPr>
              <a:t>p</a:t>
            </a:r>
            <a:r>
              <a:rPr lang="fr-FR" sz="4000" dirty="0">
                <a:latin typeface="Cursive Dumont maternelle gras" panose="02000000000000000000" pitchFamily="50" charset="0"/>
              </a:rPr>
              <a:t> </a:t>
            </a:r>
            <a:r>
              <a:rPr lang="fr-FR" sz="6000" dirty="0" err="1">
                <a:latin typeface="Cursive Dumont maternelle gras" panose="02000000000000000000" pitchFamily="50" charset="0"/>
              </a:rPr>
              <a:t>P</a:t>
            </a:r>
            <a:r>
              <a:rPr lang="fr-FR" sz="4400" dirty="0">
                <a:latin typeface="Century Gothic" panose="020B0502020202020204" pitchFamily="34" charset="0"/>
              </a:rPr>
              <a:t> </a:t>
            </a:r>
            <a:r>
              <a:rPr lang="fr-FR" sz="6000" dirty="0" err="1">
                <a:latin typeface="Cursive standard" pitchFamily="2" charset="0"/>
              </a:rPr>
              <a:t>P</a:t>
            </a:r>
            <a:r>
              <a:rPr lang="fr-FR" sz="4400" dirty="0">
                <a:latin typeface="Cursive Dumont maternelle gras" panose="02000000000000000000" pitchFamily="50" charset="0"/>
              </a:rPr>
              <a:t> </a:t>
            </a:r>
            <a:r>
              <a:rPr lang="fr-FR" sz="8000" dirty="0">
                <a:latin typeface="Cursive Dumont maternelle gras" panose="02000000000000000000" pitchFamily="50" charset="0"/>
              </a:rPr>
              <a:t> </a:t>
            </a:r>
            <a:endParaRPr lang="fr-FR" sz="6000" dirty="0"/>
          </a:p>
          <a:p>
            <a:pPr algn="ctr"/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845599" y="4629747"/>
            <a:ext cx="6030035" cy="1569660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fr-FR" sz="2400" dirty="0"/>
              <a:t>une </a:t>
            </a:r>
            <a:r>
              <a:rPr lang="fr-FR" sz="2400" b="1" dirty="0"/>
              <a:t>p</a:t>
            </a:r>
            <a:r>
              <a:rPr lang="fr-FR" sz="2400" dirty="0"/>
              <a:t>oul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  <a:p>
            <a:r>
              <a:rPr lang="fr-FR" sz="2400" dirty="0"/>
              <a:t>la </a:t>
            </a:r>
            <a:r>
              <a:rPr lang="fr-FR" sz="2400" b="1" dirty="0"/>
              <a:t>p</a:t>
            </a:r>
            <a:r>
              <a:rPr lang="fr-FR" sz="2400" dirty="0"/>
              <a:t>i</a:t>
            </a:r>
            <a:r>
              <a:rPr lang="fr-FR" sz="2400" b="1" dirty="0"/>
              <a:t>p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  <a:p>
            <a:r>
              <a:rPr lang="fr-FR" sz="2400" dirty="0"/>
              <a:t>la </a:t>
            </a:r>
            <a:r>
              <a:rPr lang="fr-FR" sz="2400" b="1" dirty="0"/>
              <a:t>p</a:t>
            </a:r>
            <a:r>
              <a:rPr lang="fr-FR" sz="2400" dirty="0"/>
              <a:t>il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  <a:p>
            <a:r>
              <a:rPr lang="fr-FR" sz="2400" dirty="0"/>
              <a:t>un </a:t>
            </a:r>
            <a:r>
              <a:rPr lang="fr-FR" sz="2400" b="1" dirty="0"/>
              <a:t>p</a:t>
            </a:r>
            <a:r>
              <a:rPr lang="fr-FR" sz="2400" dirty="0"/>
              <a:t>aréo</a:t>
            </a:r>
          </a:p>
          <a:p>
            <a:r>
              <a:rPr lang="fr-FR" sz="2400" dirty="0"/>
              <a:t>la </a:t>
            </a:r>
            <a:r>
              <a:rPr lang="fr-FR" sz="2400" b="1" dirty="0"/>
              <a:t>p</a:t>
            </a:r>
            <a:r>
              <a:rPr lang="fr-FR" sz="2400" dirty="0"/>
              <a:t>iano</a:t>
            </a:r>
          </a:p>
          <a:p>
            <a:r>
              <a:rPr lang="fr-FR" sz="2400" dirty="0"/>
              <a:t>le re</a:t>
            </a:r>
            <a:r>
              <a:rPr lang="fr-FR" sz="2400" b="1" dirty="0"/>
              <a:t>p</a:t>
            </a:r>
            <a:r>
              <a:rPr lang="fr-FR" sz="2400" dirty="0"/>
              <a:t>o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s</a:t>
            </a:r>
          </a:p>
          <a:p>
            <a:r>
              <a:rPr lang="fr-FR" sz="2400" b="1" dirty="0"/>
              <a:t>p</a:t>
            </a:r>
            <a:r>
              <a:rPr lang="fr-FR" sz="2400" dirty="0"/>
              <a:t>arvenu</a:t>
            </a:r>
          </a:p>
          <a:p>
            <a:r>
              <a:rPr lang="fr-FR" sz="2400" dirty="0"/>
              <a:t>une </a:t>
            </a:r>
            <a:r>
              <a:rPr lang="fr-FR" sz="2400" b="1" dirty="0"/>
              <a:t>p</a:t>
            </a:r>
            <a:r>
              <a:rPr lang="fr-FR" sz="2400" dirty="0"/>
              <a:t>alm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  <a:p>
            <a:r>
              <a:rPr lang="fr-FR" sz="2400" dirty="0"/>
              <a:t>un léo</a:t>
            </a:r>
            <a:r>
              <a:rPr lang="fr-FR" sz="2400" b="1" dirty="0"/>
              <a:t>p</a:t>
            </a:r>
            <a:r>
              <a:rPr lang="fr-FR" sz="2400" dirty="0"/>
              <a:t>ar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d</a:t>
            </a:r>
          </a:p>
          <a:p>
            <a:r>
              <a:rPr lang="fr-FR" sz="2400" dirty="0"/>
              <a:t>elle </a:t>
            </a:r>
            <a:r>
              <a:rPr lang="fr-FR" sz="2400" b="1" dirty="0"/>
              <a:t>p</a:t>
            </a:r>
            <a:r>
              <a:rPr lang="fr-FR" sz="2400" dirty="0"/>
              <a:t>arl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  <a:p>
            <a:r>
              <a:rPr lang="fr-FR" sz="2400" dirty="0"/>
              <a:t>tu </a:t>
            </a:r>
            <a:r>
              <a:rPr lang="fr-FR" sz="2400" b="1" dirty="0"/>
              <a:t>p</a:t>
            </a:r>
            <a:r>
              <a:rPr lang="fr-FR" sz="2400" dirty="0"/>
              <a:t>ar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s</a:t>
            </a:r>
          </a:p>
          <a:p>
            <a:r>
              <a:rPr lang="fr-FR" sz="2400" dirty="0"/>
              <a:t>un </a:t>
            </a:r>
            <a:r>
              <a:rPr lang="fr-FR" sz="2400" b="1" dirty="0"/>
              <a:t>p</a:t>
            </a:r>
            <a:r>
              <a:rPr lang="fr-FR" sz="2400" dirty="0"/>
              <a:t>uma</a:t>
            </a:r>
          </a:p>
        </p:txBody>
      </p:sp>
      <p:sp>
        <p:nvSpPr>
          <p:cNvPr id="81" name="Arc plein 80"/>
          <p:cNvSpPr/>
          <p:nvPr/>
        </p:nvSpPr>
        <p:spPr>
          <a:xfrm rot="10800000" flipV="1">
            <a:off x="2245612" y="7750274"/>
            <a:ext cx="477676" cy="35020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2" name="Arc plein 81"/>
          <p:cNvSpPr/>
          <p:nvPr/>
        </p:nvSpPr>
        <p:spPr>
          <a:xfrm rot="10800000" flipV="1">
            <a:off x="1082917" y="9957839"/>
            <a:ext cx="348511" cy="235376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3" name="Arc plein 82"/>
          <p:cNvSpPr/>
          <p:nvPr/>
        </p:nvSpPr>
        <p:spPr>
          <a:xfrm rot="10800000" flipV="1">
            <a:off x="1801811" y="9957839"/>
            <a:ext cx="622733" cy="235376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8" name="Nuage 67"/>
          <p:cNvSpPr/>
          <p:nvPr/>
        </p:nvSpPr>
        <p:spPr>
          <a:xfrm rot="225485" flipH="1" flipV="1">
            <a:off x="4536010" y="9906404"/>
            <a:ext cx="1033557" cy="573622"/>
          </a:xfrm>
          <a:prstGeom prst="clou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008" y="194818"/>
            <a:ext cx="1203260" cy="1002717"/>
          </a:xfrm>
          <a:prstGeom prst="rect">
            <a:avLst/>
          </a:prstGeom>
        </p:spPr>
      </p:pic>
      <p:sp>
        <p:nvSpPr>
          <p:cNvPr id="72" name="Arc plein 71"/>
          <p:cNvSpPr/>
          <p:nvPr/>
        </p:nvSpPr>
        <p:spPr>
          <a:xfrm rot="10800000" flipV="1">
            <a:off x="6408598" y="9957839"/>
            <a:ext cx="332414" cy="29989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4" name="Arc plein 73"/>
          <p:cNvSpPr/>
          <p:nvPr/>
        </p:nvSpPr>
        <p:spPr>
          <a:xfrm rot="10800000" flipV="1">
            <a:off x="6110491" y="9957839"/>
            <a:ext cx="293294" cy="31157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7" name="Arc plein 76"/>
          <p:cNvSpPr/>
          <p:nvPr/>
        </p:nvSpPr>
        <p:spPr>
          <a:xfrm rot="10800000" flipV="1">
            <a:off x="1804971" y="8794062"/>
            <a:ext cx="300919" cy="31090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8" name="Arc plein 77"/>
          <p:cNvSpPr/>
          <p:nvPr/>
        </p:nvSpPr>
        <p:spPr>
          <a:xfrm rot="10800000" flipV="1">
            <a:off x="2121036" y="8800884"/>
            <a:ext cx="249153" cy="31090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9" name="Arc plein 78"/>
          <p:cNvSpPr/>
          <p:nvPr/>
        </p:nvSpPr>
        <p:spPr>
          <a:xfrm rot="10800000" flipV="1">
            <a:off x="2760456" y="8800884"/>
            <a:ext cx="249153" cy="31090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0" name="Arc plein 89"/>
          <p:cNvSpPr/>
          <p:nvPr/>
        </p:nvSpPr>
        <p:spPr>
          <a:xfrm rot="10800000" flipV="1">
            <a:off x="3009609" y="8800884"/>
            <a:ext cx="249153" cy="31090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1" name="Arc plein 90"/>
          <p:cNvSpPr/>
          <p:nvPr/>
        </p:nvSpPr>
        <p:spPr>
          <a:xfrm rot="10800000" flipV="1">
            <a:off x="4294111" y="8872950"/>
            <a:ext cx="264638" cy="30408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2" name="Arc plein 91"/>
          <p:cNvSpPr/>
          <p:nvPr/>
        </p:nvSpPr>
        <p:spPr>
          <a:xfrm rot="10800000" flipV="1">
            <a:off x="4558748" y="8872950"/>
            <a:ext cx="249154" cy="30408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3" name="Arc plein 92"/>
          <p:cNvSpPr/>
          <p:nvPr/>
        </p:nvSpPr>
        <p:spPr>
          <a:xfrm rot="10800000" flipV="1">
            <a:off x="4823386" y="8858314"/>
            <a:ext cx="328745" cy="31090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4" name="Arc plein 93"/>
          <p:cNvSpPr/>
          <p:nvPr/>
        </p:nvSpPr>
        <p:spPr>
          <a:xfrm rot="10800000" flipV="1">
            <a:off x="2724831" y="7736670"/>
            <a:ext cx="284777" cy="322806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5" name="Arc plein 94"/>
          <p:cNvSpPr/>
          <p:nvPr/>
        </p:nvSpPr>
        <p:spPr>
          <a:xfrm rot="10800000" flipV="1">
            <a:off x="3981780" y="7706362"/>
            <a:ext cx="477676" cy="35020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6" name="Arc plein 95"/>
          <p:cNvSpPr/>
          <p:nvPr/>
        </p:nvSpPr>
        <p:spPr>
          <a:xfrm rot="10800000" flipV="1">
            <a:off x="4460999" y="7692758"/>
            <a:ext cx="284777" cy="322806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90" y="8183097"/>
            <a:ext cx="425842" cy="468101"/>
          </a:xfrm>
          <a:prstGeom prst="rect">
            <a:avLst/>
          </a:prstGeom>
        </p:spPr>
      </p:pic>
      <p:pic>
        <p:nvPicPr>
          <p:cNvPr id="71" name="Image 70"/>
          <p:cNvPicPr/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39" y="254200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39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oneTexte 31"/>
          <p:cNvSpPr txBox="1"/>
          <p:nvPr/>
        </p:nvSpPr>
        <p:spPr>
          <a:xfrm>
            <a:off x="340614" y="5048159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1. Je lis des lettres et des syllabes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365317" y="6849553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2. Je lis des mots</a:t>
            </a:r>
          </a:p>
        </p:txBody>
      </p:sp>
      <p:sp>
        <p:nvSpPr>
          <p:cNvPr id="3" name="Étoile à 5 branches 2"/>
          <p:cNvSpPr/>
          <p:nvPr/>
        </p:nvSpPr>
        <p:spPr>
          <a:xfrm>
            <a:off x="620833" y="5614256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1045359" y="5514833"/>
            <a:ext cx="6384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Century Gothic" panose="020B0502020202020204" pitchFamily="34" charset="0"/>
              </a:rPr>
              <a:t>g</a:t>
            </a:r>
            <a:r>
              <a:rPr lang="fr-FR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eu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gu</a:t>
            </a:r>
            <a:r>
              <a:rPr lang="fr-FR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eu</a:t>
            </a:r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v</a:t>
            </a:r>
            <a:r>
              <a:rPr lang="fr-FR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eu</a:t>
            </a:r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eu</a:t>
            </a:r>
            <a:r>
              <a:rPr lang="fr-FR" sz="2400" dirty="0" err="1">
                <a:latin typeface="Century Gothic" panose="020B0502020202020204" pitchFamily="34" charset="0"/>
              </a:rPr>
              <a:t>l</a:t>
            </a:r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fr-FR" sz="2400" dirty="0">
                <a:latin typeface="Century Gothic" panose="020B0502020202020204" pitchFamily="34" charset="0"/>
              </a:rPr>
              <a:t>p</a:t>
            </a:r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eu  </a:t>
            </a:r>
            <a:r>
              <a:rPr lang="fr-FR" sz="2400" dirty="0" err="1">
                <a:latin typeface="Century Gothic" panose="020B0502020202020204" pitchFamily="34" charset="0"/>
              </a:rPr>
              <a:t>qu</a:t>
            </a:r>
            <a:r>
              <a:rPr lang="fr-FR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eu</a:t>
            </a:r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gn</a:t>
            </a:r>
            <a:r>
              <a:rPr lang="fr-FR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eu</a:t>
            </a:r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eu</a:t>
            </a:r>
            <a:r>
              <a:rPr lang="fr-FR" sz="2400" dirty="0" err="1">
                <a:latin typeface="Century Gothic" panose="020B0502020202020204" pitchFamily="34" charset="0"/>
              </a:rPr>
              <a:t>r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-370698" y="1978456"/>
            <a:ext cx="1570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lphonetic" panose="00000400000000000000" pitchFamily="2" charset="0"/>
              </a:rPr>
              <a:t>[E]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1975677" y="2373038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 bl</a:t>
            </a:r>
            <a:r>
              <a:rPr lang="fr-FR" sz="1600" b="1" dirty="0">
                <a:solidFill>
                  <a:srgbClr val="FF0066"/>
                </a:solidFill>
              </a:rPr>
              <a:t>eu</a:t>
            </a:r>
            <a:endParaRPr lang="fr-FR" sz="1600" dirty="0"/>
          </a:p>
        </p:txBody>
      </p:sp>
      <p:graphicFrame>
        <p:nvGraphicFramePr>
          <p:cNvPr id="69" name="Tableau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865530"/>
              </p:ext>
            </p:extLst>
          </p:nvPr>
        </p:nvGraphicFramePr>
        <p:xfrm>
          <a:off x="1465458" y="158108"/>
          <a:ext cx="21422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244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244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244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244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244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0" name="ZoneTexte 69"/>
          <p:cNvSpPr txBox="1"/>
          <p:nvPr/>
        </p:nvSpPr>
        <p:spPr>
          <a:xfrm>
            <a:off x="3983448" y="91248"/>
            <a:ext cx="2226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>
                <a:latin typeface="Century Gothic" panose="020B0502020202020204" pitchFamily="34" charset="0"/>
              </a:rPr>
              <a:t>oeu</a:t>
            </a:r>
            <a:r>
              <a:rPr lang="fr-FR" sz="2400" dirty="0">
                <a:latin typeface="Century Gothic" panose="020B0502020202020204" pitchFamily="34" charset="0"/>
              </a:rPr>
              <a:t>   </a:t>
            </a:r>
            <a:r>
              <a:rPr lang="fr-FR" sz="4400" dirty="0" err="1">
                <a:latin typeface="Cursive standard" pitchFamily="2" charset="0"/>
              </a:rPr>
              <a:t>œu</a:t>
            </a:r>
            <a:r>
              <a:rPr lang="fr-FR" sz="4400" dirty="0">
                <a:latin typeface="Cursive standard" pitchFamily="2" charset="0"/>
              </a:rPr>
              <a:t>   </a:t>
            </a:r>
            <a:r>
              <a:rPr lang="fr-FR" sz="3600" dirty="0">
                <a:latin typeface="Cursive Dumont maternelle gras" panose="02000000000000000000" pitchFamily="50" charset="0"/>
              </a:rPr>
              <a:t> </a:t>
            </a:r>
            <a:r>
              <a:rPr lang="fr-FR" sz="4000" dirty="0">
                <a:latin typeface="Cursive Dumont maternelle gras" panose="02000000000000000000" pitchFamily="50" charset="0"/>
              </a:rPr>
              <a:t> </a:t>
            </a:r>
            <a:r>
              <a:rPr lang="fr-FR" sz="7200" dirty="0">
                <a:latin typeface="Cursive Dumont maternelle gras" panose="02000000000000000000" pitchFamily="50" charset="0"/>
              </a:rPr>
              <a:t> </a:t>
            </a:r>
            <a:r>
              <a:rPr lang="fr-FR" sz="2800" dirty="0">
                <a:latin typeface="Cursive Dumont maternelle gras" panose="02000000000000000000" pitchFamily="50" charset="0"/>
              </a:rPr>
              <a:t> </a:t>
            </a:r>
            <a:r>
              <a:rPr lang="fr-FR" sz="3200" dirty="0">
                <a:latin typeface="Cursive Dumont maternelle gras" panose="02000000000000000000" pitchFamily="50" charset="0"/>
              </a:rPr>
              <a:t> </a:t>
            </a:r>
            <a:r>
              <a:rPr lang="fr-FR" sz="6000" dirty="0">
                <a:latin typeface="Cursive Dumont maternelle gras" panose="02000000000000000000" pitchFamily="50" charset="0"/>
              </a:rPr>
              <a:t> </a:t>
            </a:r>
            <a:endParaRPr lang="fr-FR" sz="4800" dirty="0"/>
          </a:p>
          <a:p>
            <a:pPr algn="ctr"/>
            <a:endParaRPr lang="fr-FR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821199" y="7177969"/>
            <a:ext cx="6444088" cy="2677656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fr-FR" sz="2400" dirty="0"/>
              <a:t>un cr</a:t>
            </a:r>
            <a:r>
              <a:rPr lang="fr-FR" sz="2400" b="1" dirty="0"/>
              <a:t>eu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x</a:t>
            </a:r>
          </a:p>
          <a:p>
            <a:r>
              <a:rPr lang="fr-FR" sz="2400" dirty="0"/>
              <a:t>il pl</a:t>
            </a:r>
            <a:r>
              <a:rPr lang="fr-FR" sz="2400" b="1" dirty="0"/>
              <a:t>eu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t</a:t>
            </a:r>
          </a:p>
          <a:p>
            <a:r>
              <a:rPr lang="fr-FR" sz="2400" dirty="0"/>
              <a:t>ma s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œu</a:t>
            </a:r>
            <a:r>
              <a:rPr lang="fr-FR" sz="2400" dirty="0"/>
              <a:t>r</a:t>
            </a:r>
          </a:p>
          <a:p>
            <a:r>
              <a:rPr lang="fr-FR" sz="2400" dirty="0"/>
              <a:t>un 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œu</a:t>
            </a:r>
            <a:r>
              <a:rPr lang="fr-FR" sz="2400" dirty="0"/>
              <a:t>f</a:t>
            </a:r>
          </a:p>
          <a:p>
            <a:r>
              <a:rPr lang="fr-FR" sz="2400" dirty="0"/>
              <a:t>la p</a:t>
            </a:r>
            <a:r>
              <a:rPr lang="fr-FR" sz="2400" b="1" dirty="0"/>
              <a:t>eu</a:t>
            </a:r>
            <a:r>
              <a:rPr lang="fr-FR" sz="2400" dirty="0"/>
              <a:t>r</a:t>
            </a:r>
          </a:p>
          <a:p>
            <a:r>
              <a:rPr lang="fr-FR" sz="2400" dirty="0"/>
              <a:t>s</a:t>
            </a:r>
            <a:r>
              <a:rPr lang="fr-FR" sz="2400" b="1" dirty="0"/>
              <a:t>eu</a:t>
            </a:r>
            <a:r>
              <a:rPr lang="fr-FR" sz="2400" dirty="0"/>
              <a:t>l</a:t>
            </a:r>
          </a:p>
          <a:p>
            <a:r>
              <a:rPr lang="fr-FR" sz="2400" dirty="0"/>
              <a:t>un 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œu</a:t>
            </a:r>
            <a:r>
              <a:rPr lang="fr-FR" sz="2400" dirty="0"/>
              <a:t>f</a:t>
            </a:r>
          </a:p>
          <a:p>
            <a:r>
              <a:rPr lang="fr-FR" sz="2400" dirty="0"/>
              <a:t>la su</a:t>
            </a:r>
            <a:r>
              <a:rPr lang="fr-FR" sz="2400" b="1" dirty="0"/>
              <a:t>eu</a:t>
            </a:r>
            <a:r>
              <a:rPr lang="fr-FR" sz="2400" dirty="0"/>
              <a:t>r</a:t>
            </a:r>
          </a:p>
          <a:p>
            <a:r>
              <a:rPr lang="fr-FR" sz="2400" dirty="0"/>
              <a:t>un </a:t>
            </a:r>
            <a:r>
              <a:rPr lang="fr-FR" sz="2400" b="1" dirty="0"/>
              <a:t>eu</a:t>
            </a:r>
            <a:r>
              <a:rPr lang="fr-FR" sz="2400" dirty="0"/>
              <a:t>ro</a:t>
            </a:r>
          </a:p>
          <a:p>
            <a:r>
              <a:rPr lang="fr-FR" sz="2400" dirty="0"/>
              <a:t>mi</a:t>
            </a:r>
            <a:r>
              <a:rPr lang="fr-FR" sz="2400" b="1" dirty="0"/>
              <a:t>eu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x</a:t>
            </a:r>
          </a:p>
          <a:p>
            <a:r>
              <a:rPr lang="fr-FR" sz="2400" dirty="0"/>
              <a:t>c’est vi</a:t>
            </a:r>
            <a:r>
              <a:rPr lang="fr-FR" sz="2400" b="1" dirty="0"/>
              <a:t>eu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x</a:t>
            </a:r>
          </a:p>
          <a:p>
            <a:r>
              <a:rPr lang="fr-FR" sz="2400" dirty="0"/>
              <a:t>le pn</a:t>
            </a:r>
            <a:r>
              <a:rPr lang="fr-FR" sz="2400" b="1" dirty="0"/>
              <a:t>eu</a:t>
            </a:r>
            <a:endParaRPr lang="fr-FR" sz="2400" dirty="0"/>
          </a:p>
          <a:p>
            <a:r>
              <a:rPr lang="fr-FR" sz="2400" dirty="0"/>
              <a:t>les ci</a:t>
            </a:r>
            <a:r>
              <a:rPr lang="fr-FR" sz="2400" b="1" dirty="0"/>
              <a:t>eu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x</a:t>
            </a:r>
          </a:p>
          <a:p>
            <a:r>
              <a:rPr lang="fr-FR" sz="2400" dirty="0"/>
              <a:t>le mili</a:t>
            </a:r>
            <a:r>
              <a:rPr lang="fr-FR" sz="2400" b="1" dirty="0"/>
              <a:t>eu</a:t>
            </a:r>
            <a:endParaRPr lang="fr-FR" sz="2400" dirty="0"/>
          </a:p>
          <a:p>
            <a:r>
              <a:rPr lang="fr-FR" sz="2400" dirty="0"/>
              <a:t>un act</a:t>
            </a:r>
            <a:r>
              <a:rPr lang="fr-FR" sz="2400" b="1" dirty="0"/>
              <a:t>eu</a:t>
            </a:r>
            <a:r>
              <a:rPr lang="fr-FR" sz="2400" dirty="0"/>
              <a:t>r</a:t>
            </a:r>
          </a:p>
          <a:p>
            <a:r>
              <a:rPr lang="fr-FR" sz="2400" dirty="0"/>
              <a:t>un pi</a:t>
            </a:r>
            <a:r>
              <a:rPr lang="fr-FR" sz="2400" b="1" dirty="0"/>
              <a:t>eu</a:t>
            </a:r>
            <a:r>
              <a:rPr lang="fr-FR" sz="2400" dirty="0"/>
              <a:t>vre</a:t>
            </a:r>
          </a:p>
          <a:p>
            <a:r>
              <a:rPr lang="fr-FR" sz="2400" dirty="0"/>
              <a:t>la man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œu</a:t>
            </a:r>
            <a:r>
              <a:rPr lang="fr-FR" sz="2400" dirty="0"/>
              <a:t>vre</a:t>
            </a:r>
          </a:p>
          <a:p>
            <a:r>
              <a:rPr lang="fr-FR" sz="2400" dirty="0"/>
              <a:t>m</a:t>
            </a:r>
            <a:r>
              <a:rPr lang="fr-FR" sz="2400" u="sng" dirty="0">
                <a:solidFill>
                  <a:srgbClr val="CC0066"/>
                </a:solidFill>
              </a:rPr>
              <a:t>on</a:t>
            </a:r>
            <a:r>
              <a:rPr lang="fr-FR" sz="2400" dirty="0"/>
              <a:t>si</a:t>
            </a:r>
            <a:r>
              <a:rPr lang="fr-FR" sz="2400" b="1" dirty="0"/>
              <a:t>eu</a:t>
            </a:r>
            <a:r>
              <a:rPr lang="fr-FR" sz="2400" dirty="0"/>
              <a:t>r</a:t>
            </a:r>
          </a:p>
          <a:p>
            <a:r>
              <a:rPr lang="fr-FR" sz="2400" dirty="0"/>
              <a:t>la s</a:t>
            </a:r>
            <a:r>
              <a:rPr lang="fr-FR" sz="2400" dirty="0">
                <a:solidFill>
                  <a:srgbClr val="0070C0"/>
                </a:solidFill>
              </a:rPr>
              <a:t>ei</a:t>
            </a:r>
            <a:r>
              <a:rPr lang="fr-FR" sz="2400" dirty="0"/>
              <a:t>gn</a:t>
            </a:r>
            <a:r>
              <a:rPr lang="fr-FR" sz="2400" b="1" dirty="0"/>
              <a:t>eu</a:t>
            </a:r>
            <a:r>
              <a:rPr lang="fr-FR" sz="2400" dirty="0"/>
              <a:t>r</a:t>
            </a:r>
          </a:p>
          <a:p>
            <a:r>
              <a:rPr lang="fr-FR" sz="2400" dirty="0"/>
              <a:t>la r</a:t>
            </a:r>
            <a:r>
              <a:rPr lang="fr-FR" sz="2400" dirty="0">
                <a:solidFill>
                  <a:schemeClr val="accent4">
                    <a:lumMod val="75000"/>
                  </a:schemeClr>
                </a:solidFill>
              </a:rPr>
              <a:t>an</a:t>
            </a:r>
            <a:r>
              <a:rPr lang="fr-FR" sz="2400" dirty="0"/>
              <a:t>c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œu</a:t>
            </a:r>
            <a:r>
              <a:rPr lang="fr-FR" sz="2400" dirty="0"/>
              <a:t>r</a:t>
            </a:r>
          </a:p>
          <a:p>
            <a:r>
              <a:rPr lang="fr-FR" sz="2400" dirty="0"/>
              <a:t>c</a:t>
            </a:r>
            <a:r>
              <a:rPr lang="fr-FR" sz="2400" dirty="0">
                <a:solidFill>
                  <a:srgbClr val="7030A0"/>
                </a:solidFill>
              </a:rPr>
              <a:t>ou</a:t>
            </a:r>
            <a:r>
              <a:rPr lang="fr-FR" sz="2400" dirty="0"/>
              <a:t>rag</a:t>
            </a:r>
            <a:r>
              <a:rPr lang="fr-FR" sz="2400" b="1" dirty="0"/>
              <a:t>eu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x</a:t>
            </a:r>
          </a:p>
        </p:txBody>
      </p:sp>
      <p:sp>
        <p:nvSpPr>
          <p:cNvPr id="100" name="Étoile à 5 branches 99"/>
          <p:cNvSpPr/>
          <p:nvPr/>
        </p:nvSpPr>
        <p:spPr>
          <a:xfrm>
            <a:off x="514561" y="6130939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Étoile à 5 branches 100"/>
          <p:cNvSpPr/>
          <p:nvPr/>
        </p:nvSpPr>
        <p:spPr>
          <a:xfrm>
            <a:off x="769334" y="6130939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Rectangle 101"/>
          <p:cNvSpPr/>
          <p:nvPr/>
        </p:nvSpPr>
        <p:spPr>
          <a:xfrm>
            <a:off x="1070094" y="6019727"/>
            <a:ext cx="6384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Century Gothic" panose="020B0502020202020204" pitchFamily="34" charset="0"/>
              </a:rPr>
              <a:t>s</a:t>
            </a:r>
            <a:r>
              <a:rPr lang="fr-FR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œu</a:t>
            </a:r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n</a:t>
            </a:r>
            <a:r>
              <a:rPr lang="fr-FR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œu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c</a:t>
            </a:r>
            <a:r>
              <a:rPr lang="fr-FR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œu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œu</a:t>
            </a:r>
            <a:r>
              <a:rPr lang="fr-FR" sz="2400" dirty="0" err="1">
                <a:latin typeface="Century Gothic" panose="020B0502020202020204" pitchFamily="34" charset="0"/>
              </a:rPr>
              <a:t>r</a:t>
            </a:r>
            <a:r>
              <a:rPr lang="fr-FR" sz="2400" dirty="0">
                <a:latin typeface="Century Gothic" panose="020B0502020202020204" pitchFamily="34" charset="0"/>
              </a:rPr>
              <a:t>  v</a:t>
            </a:r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œu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m</a:t>
            </a:r>
            <a:r>
              <a:rPr lang="fr-FR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œu</a:t>
            </a:r>
            <a:r>
              <a:rPr lang="fr-FR" sz="2400" dirty="0">
                <a:latin typeface="Century Gothic" panose="020B0502020202020204" pitchFamily="34" charset="0"/>
              </a:rPr>
              <a:t> </a:t>
            </a:r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œu</a:t>
            </a:r>
            <a:r>
              <a:rPr lang="fr-FR" sz="2400" dirty="0">
                <a:latin typeface="Century Gothic" panose="020B0502020202020204" pitchFamily="34" charset="0"/>
              </a:rPr>
              <a:t>f</a:t>
            </a:r>
            <a:endParaRPr lang="fr-FR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66" name="Tableau 165">
            <a:extLst>
              <a:ext uri="{FF2B5EF4-FFF2-40B4-BE49-F238E27FC236}">
                <a16:creationId xmlns:a16="http://schemas.microsoft.com/office/drawing/2014/main" id="{83FC98C3-20DB-4BB5-8098-7A6C400832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466973"/>
              </p:ext>
            </p:extLst>
          </p:nvPr>
        </p:nvGraphicFramePr>
        <p:xfrm>
          <a:off x="4025356" y="120240"/>
          <a:ext cx="21422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244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244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244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244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244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4" name="ZoneTexte 173">
            <a:extLst>
              <a:ext uri="{FF2B5EF4-FFF2-40B4-BE49-F238E27FC236}">
                <a16:creationId xmlns:a16="http://schemas.microsoft.com/office/drawing/2014/main" id="{47A049CE-BE2C-4C21-8476-E328A58464DF}"/>
              </a:ext>
            </a:extLst>
          </p:cNvPr>
          <p:cNvSpPr txBox="1"/>
          <p:nvPr/>
        </p:nvSpPr>
        <p:spPr>
          <a:xfrm>
            <a:off x="1461722" y="115037"/>
            <a:ext cx="21023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Century Gothic" panose="020B0502020202020204" pitchFamily="34" charset="0"/>
              </a:rPr>
              <a:t>eu</a:t>
            </a:r>
            <a:r>
              <a:rPr lang="fr-FR" sz="2400" dirty="0">
                <a:latin typeface="Century Gothic" panose="020B0502020202020204" pitchFamily="34" charset="0"/>
              </a:rPr>
              <a:t>   </a:t>
            </a:r>
            <a:r>
              <a:rPr lang="fr-FR" sz="4400" dirty="0" err="1">
                <a:latin typeface="Cursive standard" pitchFamily="2" charset="0"/>
              </a:rPr>
              <a:t>eu</a:t>
            </a:r>
            <a:r>
              <a:rPr lang="fr-FR" sz="3600" dirty="0">
                <a:latin typeface="Cursive Dumont maternelle gras" panose="02000000000000000000" pitchFamily="50" charset="0"/>
              </a:rPr>
              <a:t> </a:t>
            </a:r>
            <a:r>
              <a:rPr lang="fr-FR" sz="4000" dirty="0">
                <a:latin typeface="Cursive Dumont maternelle gras" panose="02000000000000000000" pitchFamily="50" charset="0"/>
              </a:rPr>
              <a:t> </a:t>
            </a:r>
            <a:r>
              <a:rPr lang="fr-FR" sz="7200" dirty="0">
                <a:latin typeface="Cursive Dumont maternelle gras" panose="02000000000000000000" pitchFamily="50" charset="0"/>
              </a:rPr>
              <a:t> </a:t>
            </a:r>
            <a:r>
              <a:rPr lang="fr-FR" sz="2800" dirty="0">
                <a:latin typeface="Cursive Dumont maternelle gras" panose="02000000000000000000" pitchFamily="50" charset="0"/>
              </a:rPr>
              <a:t> </a:t>
            </a:r>
            <a:r>
              <a:rPr lang="fr-FR" sz="3200" dirty="0">
                <a:latin typeface="Cursive Dumont maternelle gras" panose="02000000000000000000" pitchFamily="50" charset="0"/>
              </a:rPr>
              <a:t> </a:t>
            </a:r>
            <a:r>
              <a:rPr lang="fr-FR" sz="6000" dirty="0">
                <a:latin typeface="Cursive Dumont maternelle gras" panose="02000000000000000000" pitchFamily="50" charset="0"/>
              </a:rPr>
              <a:t> </a:t>
            </a:r>
            <a:endParaRPr lang="fr-FR" sz="4800" dirty="0"/>
          </a:p>
          <a:p>
            <a:pPr algn="ctr"/>
            <a:endParaRPr lang="fr-FR" sz="3600" dirty="0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7DB61383-58B4-47B4-A626-DB60C61A80D7}"/>
              </a:ext>
            </a:extLst>
          </p:cNvPr>
          <p:cNvSpPr/>
          <p:nvPr/>
        </p:nvSpPr>
        <p:spPr>
          <a:xfrm>
            <a:off x="14463708" y="1513032"/>
            <a:ext cx="112295" cy="477252"/>
          </a:xfrm>
          <a:custGeom>
            <a:avLst/>
            <a:gdLst>
              <a:gd name="connsiteX0" fmla="*/ 28074 w 112295"/>
              <a:gd name="connsiteY0" fmla="*/ 0 h 477252"/>
              <a:gd name="connsiteX1" fmla="*/ 48126 w 112295"/>
              <a:gd name="connsiteY1" fmla="*/ 32084 h 477252"/>
              <a:gd name="connsiteX2" fmla="*/ 56147 w 112295"/>
              <a:gd name="connsiteY2" fmla="*/ 44115 h 477252"/>
              <a:gd name="connsiteX3" fmla="*/ 64168 w 112295"/>
              <a:gd name="connsiteY3" fmla="*/ 52137 h 477252"/>
              <a:gd name="connsiteX4" fmla="*/ 40105 w 112295"/>
              <a:gd name="connsiteY4" fmla="*/ 80210 h 477252"/>
              <a:gd name="connsiteX5" fmla="*/ 28074 w 112295"/>
              <a:gd name="connsiteY5" fmla="*/ 88231 h 477252"/>
              <a:gd name="connsiteX6" fmla="*/ 12031 w 112295"/>
              <a:gd name="connsiteY6" fmla="*/ 92242 h 477252"/>
              <a:gd name="connsiteX7" fmla="*/ 0 w 112295"/>
              <a:gd name="connsiteY7" fmla="*/ 96252 h 477252"/>
              <a:gd name="connsiteX8" fmla="*/ 24063 w 112295"/>
              <a:gd name="connsiteY8" fmla="*/ 104273 h 477252"/>
              <a:gd name="connsiteX9" fmla="*/ 48126 w 112295"/>
              <a:gd name="connsiteY9" fmla="*/ 116305 h 477252"/>
              <a:gd name="connsiteX10" fmla="*/ 72189 w 112295"/>
              <a:gd name="connsiteY10" fmla="*/ 136358 h 477252"/>
              <a:gd name="connsiteX11" fmla="*/ 76200 w 112295"/>
              <a:gd name="connsiteY11" fmla="*/ 148389 h 477252"/>
              <a:gd name="connsiteX12" fmla="*/ 72189 w 112295"/>
              <a:gd name="connsiteY12" fmla="*/ 176463 h 477252"/>
              <a:gd name="connsiteX13" fmla="*/ 56147 w 112295"/>
              <a:gd name="connsiteY13" fmla="*/ 200526 h 477252"/>
              <a:gd name="connsiteX14" fmla="*/ 36095 w 112295"/>
              <a:gd name="connsiteY14" fmla="*/ 220579 h 477252"/>
              <a:gd name="connsiteX15" fmla="*/ 44116 w 112295"/>
              <a:gd name="connsiteY15" fmla="*/ 232610 h 477252"/>
              <a:gd name="connsiteX16" fmla="*/ 68179 w 112295"/>
              <a:gd name="connsiteY16" fmla="*/ 244642 h 477252"/>
              <a:gd name="connsiteX17" fmla="*/ 76200 w 112295"/>
              <a:gd name="connsiteY17" fmla="*/ 256673 h 477252"/>
              <a:gd name="connsiteX18" fmla="*/ 88231 w 112295"/>
              <a:gd name="connsiteY18" fmla="*/ 260684 h 477252"/>
              <a:gd name="connsiteX19" fmla="*/ 96253 w 112295"/>
              <a:gd name="connsiteY19" fmla="*/ 268705 h 477252"/>
              <a:gd name="connsiteX20" fmla="*/ 84221 w 112295"/>
              <a:gd name="connsiteY20" fmla="*/ 300789 h 477252"/>
              <a:gd name="connsiteX21" fmla="*/ 72189 w 112295"/>
              <a:gd name="connsiteY21" fmla="*/ 308810 h 477252"/>
              <a:gd name="connsiteX22" fmla="*/ 64168 w 112295"/>
              <a:gd name="connsiteY22" fmla="*/ 320842 h 477252"/>
              <a:gd name="connsiteX23" fmla="*/ 28074 w 112295"/>
              <a:gd name="connsiteY23" fmla="*/ 352926 h 477252"/>
              <a:gd name="connsiteX24" fmla="*/ 40105 w 112295"/>
              <a:gd name="connsiteY24" fmla="*/ 356937 h 477252"/>
              <a:gd name="connsiteX25" fmla="*/ 52137 w 112295"/>
              <a:gd name="connsiteY25" fmla="*/ 461210 h 477252"/>
              <a:gd name="connsiteX26" fmla="*/ 36095 w 112295"/>
              <a:gd name="connsiteY26" fmla="*/ 441158 h 477252"/>
              <a:gd name="connsiteX27" fmla="*/ 32084 w 112295"/>
              <a:gd name="connsiteY27" fmla="*/ 429126 h 477252"/>
              <a:gd name="connsiteX28" fmla="*/ 40105 w 112295"/>
              <a:gd name="connsiteY28" fmla="*/ 441158 h 477252"/>
              <a:gd name="connsiteX29" fmla="*/ 56147 w 112295"/>
              <a:gd name="connsiteY29" fmla="*/ 445168 h 477252"/>
              <a:gd name="connsiteX30" fmla="*/ 80210 w 112295"/>
              <a:gd name="connsiteY30" fmla="*/ 433137 h 477252"/>
              <a:gd name="connsiteX31" fmla="*/ 92242 w 112295"/>
              <a:gd name="connsiteY31" fmla="*/ 421105 h 477252"/>
              <a:gd name="connsiteX32" fmla="*/ 100263 w 112295"/>
              <a:gd name="connsiteY32" fmla="*/ 409073 h 477252"/>
              <a:gd name="connsiteX33" fmla="*/ 112295 w 112295"/>
              <a:gd name="connsiteY33" fmla="*/ 405063 h 477252"/>
              <a:gd name="connsiteX34" fmla="*/ 88231 w 112295"/>
              <a:gd name="connsiteY34" fmla="*/ 437147 h 477252"/>
              <a:gd name="connsiteX35" fmla="*/ 72189 w 112295"/>
              <a:gd name="connsiteY35" fmla="*/ 465221 h 477252"/>
              <a:gd name="connsiteX36" fmla="*/ 64168 w 112295"/>
              <a:gd name="connsiteY36" fmla="*/ 477252 h 47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2295" h="477252">
                <a:moveTo>
                  <a:pt x="28074" y="0"/>
                </a:moveTo>
                <a:cubicBezTo>
                  <a:pt x="34758" y="10695"/>
                  <a:pt x="41355" y="21444"/>
                  <a:pt x="48126" y="32084"/>
                </a:cubicBezTo>
                <a:cubicBezTo>
                  <a:pt x="50714" y="36150"/>
                  <a:pt x="52739" y="40707"/>
                  <a:pt x="56147" y="44115"/>
                </a:cubicBezTo>
                <a:lnTo>
                  <a:pt x="64168" y="52137"/>
                </a:lnTo>
                <a:cubicBezTo>
                  <a:pt x="54707" y="66328"/>
                  <a:pt x="55233" y="67243"/>
                  <a:pt x="40105" y="80210"/>
                </a:cubicBezTo>
                <a:cubicBezTo>
                  <a:pt x="36446" y="83347"/>
                  <a:pt x="32504" y="86332"/>
                  <a:pt x="28074" y="88231"/>
                </a:cubicBezTo>
                <a:cubicBezTo>
                  <a:pt x="23007" y="90402"/>
                  <a:pt x="17331" y="90728"/>
                  <a:pt x="12031" y="92242"/>
                </a:cubicBezTo>
                <a:cubicBezTo>
                  <a:pt x="7966" y="93403"/>
                  <a:pt x="4010" y="94915"/>
                  <a:pt x="0" y="96252"/>
                </a:cubicBezTo>
                <a:cubicBezTo>
                  <a:pt x="8021" y="98926"/>
                  <a:pt x="17028" y="99583"/>
                  <a:pt x="24063" y="104273"/>
                </a:cubicBezTo>
                <a:cubicBezTo>
                  <a:pt x="39612" y="114639"/>
                  <a:pt x="31522" y="110770"/>
                  <a:pt x="48126" y="116305"/>
                </a:cubicBezTo>
                <a:cubicBezTo>
                  <a:pt x="75868" y="157919"/>
                  <a:pt x="31489" y="95660"/>
                  <a:pt x="72189" y="136358"/>
                </a:cubicBezTo>
                <a:cubicBezTo>
                  <a:pt x="75178" y="139347"/>
                  <a:pt x="74863" y="144379"/>
                  <a:pt x="76200" y="148389"/>
                </a:cubicBezTo>
                <a:cubicBezTo>
                  <a:pt x="74863" y="157747"/>
                  <a:pt x="75582" y="167640"/>
                  <a:pt x="72189" y="176463"/>
                </a:cubicBezTo>
                <a:cubicBezTo>
                  <a:pt x="68728" y="185460"/>
                  <a:pt x="61494" y="192505"/>
                  <a:pt x="56147" y="200526"/>
                </a:cubicBezTo>
                <a:cubicBezTo>
                  <a:pt x="45452" y="216569"/>
                  <a:pt x="52137" y="209884"/>
                  <a:pt x="36095" y="220579"/>
                </a:cubicBezTo>
                <a:cubicBezTo>
                  <a:pt x="38769" y="224589"/>
                  <a:pt x="40708" y="229202"/>
                  <a:pt x="44116" y="232610"/>
                </a:cubicBezTo>
                <a:cubicBezTo>
                  <a:pt x="51891" y="240385"/>
                  <a:pt x="58393" y="241380"/>
                  <a:pt x="68179" y="244642"/>
                </a:cubicBezTo>
                <a:cubicBezTo>
                  <a:pt x="70853" y="248652"/>
                  <a:pt x="72436" y="253662"/>
                  <a:pt x="76200" y="256673"/>
                </a:cubicBezTo>
                <a:cubicBezTo>
                  <a:pt x="79501" y="259314"/>
                  <a:pt x="84606" y="258509"/>
                  <a:pt x="88231" y="260684"/>
                </a:cubicBezTo>
                <a:cubicBezTo>
                  <a:pt x="91473" y="262630"/>
                  <a:pt x="93579" y="266031"/>
                  <a:pt x="96253" y="268705"/>
                </a:cubicBezTo>
                <a:cubicBezTo>
                  <a:pt x="93383" y="283052"/>
                  <a:pt x="94548" y="290463"/>
                  <a:pt x="84221" y="300789"/>
                </a:cubicBezTo>
                <a:cubicBezTo>
                  <a:pt x="80813" y="304197"/>
                  <a:pt x="76200" y="306136"/>
                  <a:pt x="72189" y="308810"/>
                </a:cubicBezTo>
                <a:cubicBezTo>
                  <a:pt x="69515" y="312821"/>
                  <a:pt x="67370" y="317239"/>
                  <a:pt x="64168" y="320842"/>
                </a:cubicBezTo>
                <a:cubicBezTo>
                  <a:pt x="44190" y="343317"/>
                  <a:pt x="46359" y="340735"/>
                  <a:pt x="28074" y="352926"/>
                </a:cubicBezTo>
                <a:cubicBezTo>
                  <a:pt x="32084" y="354263"/>
                  <a:pt x="36040" y="355776"/>
                  <a:pt x="40105" y="356937"/>
                </a:cubicBezTo>
                <a:cubicBezTo>
                  <a:pt x="88528" y="370772"/>
                  <a:pt x="56783" y="345038"/>
                  <a:pt x="52137" y="461210"/>
                </a:cubicBezTo>
                <a:cubicBezTo>
                  <a:pt x="42055" y="430968"/>
                  <a:pt x="56828" y="467074"/>
                  <a:pt x="36095" y="441158"/>
                </a:cubicBezTo>
                <a:cubicBezTo>
                  <a:pt x="33454" y="437857"/>
                  <a:pt x="27856" y="429126"/>
                  <a:pt x="32084" y="429126"/>
                </a:cubicBezTo>
                <a:cubicBezTo>
                  <a:pt x="36904" y="429126"/>
                  <a:pt x="36094" y="438484"/>
                  <a:pt x="40105" y="441158"/>
                </a:cubicBezTo>
                <a:cubicBezTo>
                  <a:pt x="44691" y="444215"/>
                  <a:pt x="50800" y="443831"/>
                  <a:pt x="56147" y="445168"/>
                </a:cubicBezTo>
                <a:cubicBezTo>
                  <a:pt x="68207" y="441149"/>
                  <a:pt x="69843" y="441776"/>
                  <a:pt x="80210" y="433137"/>
                </a:cubicBezTo>
                <a:cubicBezTo>
                  <a:pt x="84567" y="429506"/>
                  <a:pt x="88611" y="425462"/>
                  <a:pt x="92242" y="421105"/>
                </a:cubicBezTo>
                <a:cubicBezTo>
                  <a:pt x="95328" y="417402"/>
                  <a:pt x="96499" y="412084"/>
                  <a:pt x="100263" y="409073"/>
                </a:cubicBezTo>
                <a:cubicBezTo>
                  <a:pt x="103564" y="406432"/>
                  <a:pt x="108284" y="406400"/>
                  <a:pt x="112295" y="405063"/>
                </a:cubicBezTo>
                <a:cubicBezTo>
                  <a:pt x="94155" y="432272"/>
                  <a:pt x="103070" y="422310"/>
                  <a:pt x="88231" y="437147"/>
                </a:cubicBezTo>
                <a:cubicBezTo>
                  <a:pt x="81724" y="456672"/>
                  <a:pt x="87364" y="443976"/>
                  <a:pt x="72189" y="465221"/>
                </a:cubicBezTo>
                <a:cubicBezTo>
                  <a:pt x="69387" y="469143"/>
                  <a:pt x="64168" y="477252"/>
                  <a:pt x="64168" y="47725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>
            <a:extLst>
              <a:ext uri="{FF2B5EF4-FFF2-40B4-BE49-F238E27FC236}">
                <a16:creationId xmlns:a16="http://schemas.microsoft.com/office/drawing/2014/main" id="{3C9F5CD8-6EE4-4FD7-BB42-B15F93FB60A9}"/>
              </a:ext>
            </a:extLst>
          </p:cNvPr>
          <p:cNvSpPr/>
          <p:nvPr/>
        </p:nvSpPr>
        <p:spPr>
          <a:xfrm rot="10521106">
            <a:off x="6958422" y="4802414"/>
            <a:ext cx="166357" cy="9590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5" name="Image 164">
            <a:extLst>
              <a:ext uri="{FF2B5EF4-FFF2-40B4-BE49-F238E27FC236}">
                <a16:creationId xmlns:a16="http://schemas.microsoft.com/office/drawing/2014/main" id="{1282FE11-EFB4-45E7-BBEC-67D9F9AC7FC7}"/>
              </a:ext>
            </a:extLst>
          </p:cNvPr>
          <p:cNvPicPr/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5" y="158108"/>
            <a:ext cx="1152525" cy="1152525"/>
          </a:xfrm>
          <a:prstGeom prst="rect">
            <a:avLst/>
          </a:prstGeom>
        </p:spPr>
      </p:pic>
      <p:sp>
        <p:nvSpPr>
          <p:cNvPr id="167" name="ZoneTexte 166">
            <a:extLst>
              <a:ext uri="{FF2B5EF4-FFF2-40B4-BE49-F238E27FC236}">
                <a16:creationId xmlns:a16="http://schemas.microsoft.com/office/drawing/2014/main" id="{28FB914E-4E14-4628-BC19-E81626672488}"/>
              </a:ext>
            </a:extLst>
          </p:cNvPr>
          <p:cNvSpPr txBox="1"/>
          <p:nvPr/>
        </p:nvSpPr>
        <p:spPr>
          <a:xfrm>
            <a:off x="-261664" y="3589949"/>
            <a:ext cx="1570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lphonetic" panose="00000400000000000000" pitchFamily="2" charset="0"/>
              </a:rPr>
              <a:t>[F]</a:t>
            </a:r>
          </a:p>
        </p:txBody>
      </p:sp>
      <p:sp>
        <p:nvSpPr>
          <p:cNvPr id="168" name="ZoneTexte 167">
            <a:extLst>
              <a:ext uri="{FF2B5EF4-FFF2-40B4-BE49-F238E27FC236}">
                <a16:creationId xmlns:a16="http://schemas.microsoft.com/office/drawing/2014/main" id="{EA11B948-163C-4550-BF2A-3B4337046433}"/>
              </a:ext>
            </a:extLst>
          </p:cNvPr>
          <p:cNvSpPr txBox="1"/>
          <p:nvPr/>
        </p:nvSpPr>
        <p:spPr>
          <a:xfrm>
            <a:off x="4090617" y="2407728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 un </a:t>
            </a:r>
            <a:r>
              <a:rPr lang="fr-FR" sz="1600" dirty="0" err="1"/>
              <a:t>n</a:t>
            </a:r>
            <a:r>
              <a:rPr lang="fr-FR" sz="1600" b="1" dirty="0" err="1">
                <a:solidFill>
                  <a:srgbClr val="FF0066"/>
                </a:solidFill>
              </a:rPr>
              <a:t>oeu</a:t>
            </a:r>
            <a:r>
              <a:rPr lang="fr-FR" sz="1600" dirty="0" err="1"/>
              <a:t>d</a:t>
            </a:r>
            <a:endParaRPr lang="fr-FR" sz="1600" dirty="0"/>
          </a:p>
        </p:txBody>
      </p:sp>
      <p:sp>
        <p:nvSpPr>
          <p:cNvPr id="169" name="ZoneTexte 168">
            <a:extLst>
              <a:ext uri="{FF2B5EF4-FFF2-40B4-BE49-F238E27FC236}">
                <a16:creationId xmlns:a16="http://schemas.microsoft.com/office/drawing/2014/main" id="{A82FA603-E7C6-4D85-88E3-BAE0B30567D8}"/>
              </a:ext>
            </a:extLst>
          </p:cNvPr>
          <p:cNvSpPr txBox="1"/>
          <p:nvPr/>
        </p:nvSpPr>
        <p:spPr>
          <a:xfrm>
            <a:off x="4129998" y="4394636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 un </a:t>
            </a:r>
            <a:r>
              <a:rPr lang="fr-FR" sz="1600" dirty="0" err="1"/>
              <a:t>c</a:t>
            </a:r>
            <a:r>
              <a:rPr lang="fr-FR" sz="1600" b="1" dirty="0" err="1">
                <a:solidFill>
                  <a:srgbClr val="FF0066"/>
                </a:solidFill>
              </a:rPr>
              <a:t>oeu</a:t>
            </a:r>
            <a:r>
              <a:rPr lang="fr-FR" sz="1600" dirty="0" err="1"/>
              <a:t>r</a:t>
            </a:r>
            <a:endParaRPr lang="fr-FR" sz="1600" dirty="0"/>
          </a:p>
        </p:txBody>
      </p:sp>
      <p:sp>
        <p:nvSpPr>
          <p:cNvPr id="170" name="ZoneTexte 169">
            <a:extLst>
              <a:ext uri="{FF2B5EF4-FFF2-40B4-BE49-F238E27FC236}">
                <a16:creationId xmlns:a16="http://schemas.microsoft.com/office/drawing/2014/main" id="{EBA6A2C8-0469-473A-9DB9-EE54E0367650}"/>
              </a:ext>
            </a:extLst>
          </p:cNvPr>
          <p:cNvSpPr txBox="1"/>
          <p:nvPr/>
        </p:nvSpPr>
        <p:spPr>
          <a:xfrm>
            <a:off x="1931719" y="4365549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 une fl</a:t>
            </a:r>
            <a:r>
              <a:rPr lang="fr-FR" sz="1600" b="1" dirty="0">
                <a:solidFill>
                  <a:srgbClr val="FF0066"/>
                </a:solidFill>
              </a:rPr>
              <a:t>eu</a:t>
            </a:r>
            <a:r>
              <a:rPr lang="fr-FR" sz="1600" dirty="0"/>
              <a:t>r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AAB1059-5FF1-417C-B1B9-A3840A4DA046}"/>
              </a:ext>
            </a:extLst>
          </p:cNvPr>
          <p:cNvSpPr/>
          <p:nvPr/>
        </p:nvSpPr>
        <p:spPr>
          <a:xfrm>
            <a:off x="2494210" y="1616908"/>
            <a:ext cx="822081" cy="70888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3724F87-7B3A-4D3A-A0D3-D843DC3297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396" y="1710662"/>
            <a:ext cx="937989" cy="78712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CAC37D4-1FBA-45D0-863A-E8FF97CB84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493" y="3188353"/>
            <a:ext cx="579513" cy="115902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44F94C5-D240-4A6D-88BB-57CAC28076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80" y="3352135"/>
            <a:ext cx="1121450" cy="105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38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oneTexte 42"/>
          <p:cNvSpPr txBox="1"/>
          <p:nvPr/>
        </p:nvSpPr>
        <p:spPr>
          <a:xfrm>
            <a:off x="31654" y="6223422"/>
            <a:ext cx="727243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3. Je lis des phrases</a:t>
            </a:r>
            <a:endParaRPr lang="fr-FR" sz="2400" dirty="0"/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Le   d</a:t>
            </a:r>
            <a:r>
              <a:rPr lang="fr-FR" sz="2000" dirty="0">
                <a:solidFill>
                  <a:srgbClr val="00B050"/>
                </a:solidFill>
              </a:rPr>
              <a:t>ou</a:t>
            </a:r>
            <a:r>
              <a:rPr lang="fr-FR" sz="2000" dirty="0"/>
              <a:t>d</a:t>
            </a:r>
            <a:r>
              <a:rPr lang="fr-FR" sz="2000" dirty="0">
                <a:solidFill>
                  <a:srgbClr val="00B050"/>
                </a:solidFill>
              </a:rPr>
              <a:t>ou</a:t>
            </a:r>
            <a:r>
              <a:rPr lang="fr-FR" sz="2000" dirty="0"/>
              <a:t>   </a:t>
            </a:r>
            <a:r>
              <a:rPr lang="fr-FR" sz="2000" b="1" dirty="0"/>
              <a:t>est</a:t>
            </a:r>
            <a:r>
              <a:rPr lang="fr-FR" sz="2000" dirty="0"/>
              <a:t>   tout   m</a:t>
            </a:r>
            <a:r>
              <a:rPr lang="fr-FR" sz="2000" dirty="0">
                <a:solidFill>
                  <a:srgbClr val="00B050"/>
                </a:solidFill>
              </a:rPr>
              <a:t>ou</a:t>
            </a:r>
            <a:r>
              <a:rPr lang="fr-FR" sz="2000" dirty="0"/>
              <a:t>.</a:t>
            </a:r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r>
              <a:rPr lang="fr-FR" sz="2000" b="1" dirty="0"/>
              <a:t>La</a:t>
            </a:r>
            <a:r>
              <a:rPr lang="fr-FR" sz="2000" dirty="0"/>
              <a:t>   r</a:t>
            </a:r>
            <a:r>
              <a:rPr lang="fr-FR" sz="2000" dirty="0">
                <a:solidFill>
                  <a:srgbClr val="00B050"/>
                </a:solidFill>
              </a:rPr>
              <a:t>ou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000" dirty="0"/>
              <a:t>    </a:t>
            </a:r>
            <a:r>
              <a:rPr lang="fr-FR" sz="2000" b="1" dirty="0"/>
              <a:t>est</a:t>
            </a:r>
            <a:r>
              <a:rPr lang="fr-FR" sz="2000" dirty="0"/>
              <a:t>    très     l</a:t>
            </a:r>
            <a:r>
              <a:rPr lang="fr-FR" sz="2000" dirty="0">
                <a:solidFill>
                  <a:srgbClr val="00B050"/>
                </a:solidFill>
              </a:rPr>
              <a:t>ou</a:t>
            </a:r>
            <a:r>
              <a:rPr lang="fr-FR" sz="2000" dirty="0"/>
              <a:t>r</a:t>
            </a:r>
            <a:r>
              <a:rPr lang="fr-FR" sz="2000" dirty="0">
                <a:solidFill>
                  <a:srgbClr val="FF0000"/>
                </a:solidFill>
              </a:rPr>
              <a:t>d</a:t>
            </a:r>
            <a:r>
              <a:rPr lang="fr-FR" sz="2000" dirty="0"/>
              <a:t>e.</a:t>
            </a:r>
          </a:p>
          <a:p>
            <a:pPr algn="ctr"/>
            <a:endParaRPr lang="fr-FR" sz="2000" dirty="0"/>
          </a:p>
          <a:p>
            <a:pPr algn="ctr"/>
            <a:endParaRPr lang="fr-FR" sz="2000" b="1" dirty="0"/>
          </a:p>
          <a:p>
            <a:pPr algn="ctr"/>
            <a:r>
              <a:rPr lang="fr-FR" sz="2000" b="1" dirty="0"/>
              <a:t>Il   y   a   un   </a:t>
            </a:r>
            <a:r>
              <a:rPr lang="fr-FR" sz="2000" dirty="0"/>
              <a:t>moul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000" dirty="0"/>
              <a:t>   </a:t>
            </a:r>
            <a:r>
              <a:rPr lang="fr-FR" sz="2000" b="1" dirty="0"/>
              <a:t>dans   le   </a:t>
            </a:r>
            <a:r>
              <a:rPr lang="fr-FR" sz="2000" dirty="0">
                <a:solidFill>
                  <a:srgbClr val="FF0000"/>
                </a:solidFill>
              </a:rPr>
              <a:t>f</a:t>
            </a:r>
            <a:r>
              <a:rPr lang="fr-FR" sz="2000" dirty="0">
                <a:solidFill>
                  <a:srgbClr val="00B050"/>
                </a:solidFill>
              </a:rPr>
              <a:t>ou</a:t>
            </a:r>
            <a:r>
              <a:rPr lang="fr-FR" sz="2000" dirty="0"/>
              <a:t>r.</a:t>
            </a:r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r>
              <a:rPr lang="fr-FR" sz="2000" b="1" dirty="0"/>
              <a:t>Un</a:t>
            </a:r>
            <a:r>
              <a:rPr lang="fr-FR" sz="2000" dirty="0"/>
              <a:t>   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fr-FR" sz="2000" dirty="0"/>
              <a:t>i</a:t>
            </a:r>
            <a:r>
              <a:rPr lang="fr-FR" sz="2000" dirty="0">
                <a:solidFill>
                  <a:srgbClr val="FF0000"/>
                </a:solidFill>
              </a:rPr>
              <a:t>b</a:t>
            </a:r>
            <a:r>
              <a:rPr lang="fr-FR" sz="2000" dirty="0">
                <a:solidFill>
                  <a:srgbClr val="00B050"/>
                </a:solidFill>
              </a:rPr>
              <a:t>ou</a:t>
            </a:r>
            <a:r>
              <a:rPr lang="fr-FR" sz="2000" dirty="0"/>
              <a:t>   j</a:t>
            </a:r>
            <a:r>
              <a:rPr lang="fr-FR" sz="2000" dirty="0">
                <a:solidFill>
                  <a:srgbClr val="00B050"/>
                </a:solidFill>
              </a:rPr>
              <a:t>ou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000" dirty="0"/>
              <a:t>   sous   </a:t>
            </a:r>
            <a:r>
              <a:rPr lang="fr-FR" sz="2000" b="1" dirty="0"/>
              <a:t>le</a:t>
            </a:r>
            <a:r>
              <a:rPr lang="fr-FR" sz="2000" dirty="0"/>
              <a:t>   li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2000" dirty="0"/>
              <a:t>.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297080" y="2500323"/>
          <a:ext cx="6895959" cy="2219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400" dirty="0">
                        <a:latin typeface="Alphas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ZoneTexte 31"/>
          <p:cNvSpPr txBox="1"/>
          <p:nvPr/>
        </p:nvSpPr>
        <p:spPr>
          <a:xfrm>
            <a:off x="185717" y="2093950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1. Je lis des lettres et des syllabes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32817" y="4167900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2. Je lis des mots</a:t>
            </a:r>
          </a:p>
        </p:txBody>
      </p:sp>
      <p:sp>
        <p:nvSpPr>
          <p:cNvPr id="3" name="Étoile à 5 branches 2"/>
          <p:cNvSpPr/>
          <p:nvPr/>
        </p:nvSpPr>
        <p:spPr>
          <a:xfrm>
            <a:off x="465936" y="2660047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Étoile à 5 branches 47"/>
          <p:cNvSpPr/>
          <p:nvPr/>
        </p:nvSpPr>
        <p:spPr>
          <a:xfrm>
            <a:off x="345650" y="3384616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Étoile à 5 branches 49"/>
          <p:cNvSpPr/>
          <p:nvPr/>
        </p:nvSpPr>
        <p:spPr>
          <a:xfrm>
            <a:off x="600423" y="3384616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936837" y="3262301"/>
            <a:ext cx="6384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soum  </a:t>
            </a:r>
            <a:r>
              <a:rPr lang="fr-FR" sz="2400" dirty="0" err="1">
                <a:latin typeface="Century Gothic" panose="020B0502020202020204" pitchFamily="34" charset="0"/>
              </a:rPr>
              <a:t>ous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vour</a:t>
            </a:r>
            <a:r>
              <a:rPr lang="fr-FR" sz="2400" dirty="0">
                <a:latin typeface="Century Gothic" panose="020B0502020202020204" pitchFamily="34" charset="0"/>
              </a:rPr>
              <a:t>  ouf  </a:t>
            </a:r>
            <a:r>
              <a:rPr lang="fr-FR" sz="2400" dirty="0" err="1">
                <a:latin typeface="Century Gothic" panose="020B0502020202020204" pitchFamily="34" charset="0"/>
              </a:rPr>
              <a:t>noul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joul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vrou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lour</a:t>
            </a:r>
            <a:r>
              <a:rPr lang="fr-FR" sz="2400" dirty="0">
                <a:latin typeface="Century Gothic" panose="020B0502020202020204" pitchFamily="34" charset="0"/>
              </a:rPr>
              <a:t>        </a:t>
            </a:r>
          </a:p>
        </p:txBody>
      </p:sp>
      <p:sp>
        <p:nvSpPr>
          <p:cNvPr id="36" name="Arc plein 35"/>
          <p:cNvSpPr/>
          <p:nvPr/>
        </p:nvSpPr>
        <p:spPr>
          <a:xfrm rot="10800000" flipV="1">
            <a:off x="4747453" y="6724144"/>
            <a:ext cx="381510" cy="28350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87549" y="2544678"/>
            <a:ext cx="6384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Century Gothic" panose="020B0502020202020204" pitchFamily="34" charset="0"/>
              </a:rPr>
              <a:t>lou</a:t>
            </a:r>
            <a:r>
              <a:rPr lang="fr-FR" sz="2400" dirty="0">
                <a:latin typeface="Century Gothic" panose="020B0502020202020204" pitchFamily="34" charset="0"/>
              </a:rPr>
              <a:t>  mou  </a:t>
            </a:r>
            <a:r>
              <a:rPr lang="fr-FR" sz="2400" dirty="0" err="1">
                <a:latin typeface="Century Gothic" panose="020B0502020202020204" pitchFamily="34" charset="0"/>
              </a:rPr>
              <a:t>rou</a:t>
            </a:r>
            <a:r>
              <a:rPr lang="fr-FR" sz="2400" dirty="0">
                <a:latin typeface="Century Gothic" panose="020B0502020202020204" pitchFamily="34" charset="0"/>
              </a:rPr>
              <a:t>  chou  </a:t>
            </a:r>
            <a:r>
              <a:rPr lang="fr-FR" sz="2400" dirty="0" err="1">
                <a:latin typeface="Century Gothic" panose="020B0502020202020204" pitchFamily="34" charset="0"/>
              </a:rPr>
              <a:t>dou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vou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nou</a:t>
            </a:r>
            <a:r>
              <a:rPr lang="fr-FR" sz="2400" dirty="0">
                <a:latin typeface="Century Gothic" panose="020B0502020202020204" pitchFamily="34" charset="0"/>
              </a:rPr>
              <a:t>  sou   </a:t>
            </a:r>
          </a:p>
        </p:txBody>
      </p:sp>
      <p:sp>
        <p:nvSpPr>
          <p:cNvPr id="55" name="Arc plein 54"/>
          <p:cNvSpPr/>
          <p:nvPr/>
        </p:nvSpPr>
        <p:spPr>
          <a:xfrm rot="10800000" flipV="1">
            <a:off x="2578043" y="6644111"/>
            <a:ext cx="408622" cy="38570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384874" y="555043"/>
            <a:ext cx="1570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lphonetic" panose="00000400000000000000" pitchFamily="2" charset="0"/>
              </a:rPr>
              <a:t>[U]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828891" y="1172969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un l</a:t>
            </a:r>
            <a:r>
              <a:rPr lang="fr-FR" sz="1600" b="1" dirty="0">
                <a:solidFill>
                  <a:srgbClr val="FF0066"/>
                </a:solidFill>
              </a:rPr>
              <a:t>ou</a:t>
            </a:r>
            <a:r>
              <a:rPr lang="fr-FR" sz="1600" dirty="0"/>
              <a:t>p</a:t>
            </a:r>
          </a:p>
        </p:txBody>
      </p:sp>
      <p:sp>
        <p:nvSpPr>
          <p:cNvPr id="49" name="Nuage 48"/>
          <p:cNvSpPr/>
          <p:nvPr/>
        </p:nvSpPr>
        <p:spPr>
          <a:xfrm rot="225485" flipH="1" flipV="1">
            <a:off x="3916989" y="6665260"/>
            <a:ext cx="664166" cy="573622"/>
          </a:xfrm>
          <a:prstGeom prst="clou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Arc plein 61"/>
          <p:cNvSpPr/>
          <p:nvPr/>
        </p:nvSpPr>
        <p:spPr>
          <a:xfrm rot="10800000" flipV="1">
            <a:off x="3613867" y="8546436"/>
            <a:ext cx="249153" cy="31090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3" name="Arc plein 62"/>
          <p:cNvSpPr/>
          <p:nvPr/>
        </p:nvSpPr>
        <p:spPr>
          <a:xfrm rot="10800000" flipV="1">
            <a:off x="5049364" y="8511382"/>
            <a:ext cx="405958" cy="326083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5" name="Arc plein 64"/>
          <p:cNvSpPr/>
          <p:nvPr/>
        </p:nvSpPr>
        <p:spPr>
          <a:xfrm rot="10800000" flipV="1">
            <a:off x="4916431" y="9469563"/>
            <a:ext cx="265864" cy="25628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7" name="Arc plein 66"/>
          <p:cNvSpPr/>
          <p:nvPr/>
        </p:nvSpPr>
        <p:spPr>
          <a:xfrm rot="10800000" flipV="1">
            <a:off x="2564834" y="9460116"/>
            <a:ext cx="233310" cy="26573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69" name="Tableau 68"/>
          <p:cNvGraphicFramePr>
            <a:graphicFrameLocks noGrp="1"/>
          </p:cNvGraphicFramePr>
          <p:nvPr>
            <p:extLst/>
          </p:nvPr>
        </p:nvGraphicFramePr>
        <p:xfrm>
          <a:off x="1749287" y="88469"/>
          <a:ext cx="1797533" cy="1356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7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0" name="ZoneTexte 69"/>
          <p:cNvSpPr txBox="1"/>
          <p:nvPr/>
        </p:nvSpPr>
        <p:spPr>
          <a:xfrm>
            <a:off x="1463029" y="324171"/>
            <a:ext cx="2367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ou </a:t>
            </a:r>
            <a:r>
              <a:rPr lang="fr-FR" sz="5400" dirty="0" err="1">
                <a:latin typeface="Cursive standard" pitchFamily="2" charset="0"/>
              </a:rPr>
              <a:t>ou</a:t>
            </a:r>
            <a:r>
              <a:rPr lang="fr-FR" sz="4000" dirty="0">
                <a:latin typeface="Cursive Dumont maternelle gras" panose="02000000000000000000" pitchFamily="50" charset="0"/>
              </a:rPr>
              <a:t> </a:t>
            </a:r>
            <a:r>
              <a:rPr lang="fr-FR" sz="6000" dirty="0">
                <a:latin typeface="Cursive Dumont maternelle gras" panose="02000000000000000000" pitchFamily="50" charset="0"/>
              </a:rPr>
              <a:t> 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845599" y="4629747"/>
            <a:ext cx="6030035" cy="1631216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fr-FR" sz="2000" dirty="0"/>
              <a:t>un m</a:t>
            </a:r>
            <a:r>
              <a:rPr lang="fr-FR" sz="2000" b="1" dirty="0"/>
              <a:t>ou</a:t>
            </a:r>
            <a:r>
              <a:rPr lang="fr-FR" sz="2000" dirty="0"/>
              <a:t>l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  <a:p>
            <a:r>
              <a:rPr lang="fr-FR" sz="2000" dirty="0"/>
              <a:t>le j</a:t>
            </a:r>
            <a:r>
              <a:rPr lang="fr-FR" sz="2000" b="1" dirty="0"/>
              <a:t>ou</a:t>
            </a:r>
            <a:r>
              <a:rPr lang="fr-FR" sz="2000" dirty="0"/>
              <a:t>r</a:t>
            </a:r>
          </a:p>
          <a:p>
            <a:r>
              <a:rPr lang="fr-FR" sz="2000" dirty="0"/>
              <a:t>r</a:t>
            </a:r>
            <a:r>
              <a:rPr lang="fr-FR" sz="2000" b="1" dirty="0"/>
              <a:t>ou</a:t>
            </a:r>
            <a:r>
              <a:rPr lang="fr-FR" sz="2000" dirty="0"/>
              <a:t>l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  <a:p>
            <a:r>
              <a:rPr lang="fr-FR" sz="2000" dirty="0"/>
              <a:t>un d</a:t>
            </a:r>
            <a:r>
              <a:rPr lang="fr-FR" sz="2000" b="1" dirty="0"/>
              <a:t>ou</a:t>
            </a:r>
            <a:r>
              <a:rPr lang="fr-FR" sz="2000" dirty="0"/>
              <a:t>d</a:t>
            </a:r>
            <a:r>
              <a:rPr lang="fr-FR" sz="2000" b="1" dirty="0"/>
              <a:t>ou</a:t>
            </a:r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un </a:t>
            </a:r>
            <a:r>
              <a:rPr lang="fr-FR" sz="2000" b="1" dirty="0"/>
              <a:t>ou</a:t>
            </a:r>
            <a:r>
              <a:rPr lang="fr-FR" sz="2000" dirty="0"/>
              <a:t>rs</a:t>
            </a:r>
          </a:p>
          <a:p>
            <a:r>
              <a:rPr lang="fr-FR" sz="2000" dirty="0"/>
              <a:t>la s</a:t>
            </a:r>
            <a:r>
              <a:rPr lang="fr-FR" sz="2000" b="1" dirty="0"/>
              <a:t>ou</a:t>
            </a:r>
            <a:r>
              <a:rPr lang="fr-FR" sz="2000" dirty="0"/>
              <a:t>ri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s</a:t>
            </a:r>
          </a:p>
          <a:p>
            <a:r>
              <a:rPr lang="fr-FR" sz="2000" dirty="0"/>
              <a:t>le l</a:t>
            </a:r>
            <a:r>
              <a:rPr lang="fr-FR" sz="2000" b="1" dirty="0"/>
              <a:t>ou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p</a:t>
            </a:r>
          </a:p>
          <a:p>
            <a:r>
              <a:rPr lang="fr-FR" sz="2000" dirty="0"/>
              <a:t>la l</a:t>
            </a:r>
            <a:r>
              <a:rPr lang="fr-FR" sz="2000" b="1" dirty="0"/>
              <a:t>ou</a:t>
            </a:r>
            <a:r>
              <a:rPr lang="fr-FR" sz="2000" dirty="0"/>
              <a:t>pe</a:t>
            </a:r>
          </a:p>
          <a:p>
            <a:endParaRPr lang="fr-FR" sz="2000" dirty="0"/>
          </a:p>
          <a:p>
            <a:r>
              <a:rPr lang="fr-FR" sz="2000" dirty="0"/>
              <a:t>la r</a:t>
            </a:r>
            <a:r>
              <a:rPr lang="fr-FR" sz="2000" b="1" dirty="0"/>
              <a:t>ou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  <a:p>
            <a:r>
              <a:rPr lang="fr-FR" sz="2000" dirty="0"/>
              <a:t>le ch</a:t>
            </a:r>
            <a:r>
              <a:rPr lang="fr-FR" sz="2000" b="1" dirty="0"/>
              <a:t>ou</a:t>
            </a:r>
            <a:endParaRPr lang="fr-FR" sz="2000" dirty="0"/>
          </a:p>
          <a:p>
            <a:r>
              <a:rPr lang="fr-FR" sz="2000" b="1" dirty="0"/>
              <a:t>ou</a:t>
            </a:r>
            <a:r>
              <a:rPr lang="fr-FR" sz="2000" dirty="0"/>
              <a:t>vrir</a:t>
            </a:r>
          </a:p>
          <a:p>
            <a:r>
              <a:rPr lang="fr-FR" sz="2000" dirty="0"/>
              <a:t>un f</a:t>
            </a:r>
            <a:r>
              <a:rPr lang="fr-FR" sz="2000" b="1" dirty="0"/>
              <a:t>ou</a:t>
            </a:r>
            <a:r>
              <a:rPr lang="fr-FR" sz="2000" dirty="0"/>
              <a:t>r</a:t>
            </a:r>
          </a:p>
        </p:txBody>
      </p:sp>
      <p:sp>
        <p:nvSpPr>
          <p:cNvPr id="73" name="Arc plein 72"/>
          <p:cNvSpPr/>
          <p:nvPr/>
        </p:nvSpPr>
        <p:spPr>
          <a:xfrm rot="10800000" flipV="1">
            <a:off x="2986666" y="6650981"/>
            <a:ext cx="387353" cy="38570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6" name="Arc plein 75"/>
          <p:cNvSpPr/>
          <p:nvPr/>
        </p:nvSpPr>
        <p:spPr>
          <a:xfrm rot="10800000" flipV="1">
            <a:off x="2518964" y="7635562"/>
            <a:ext cx="309440" cy="38570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0" name="Arc plein 79"/>
          <p:cNvSpPr/>
          <p:nvPr/>
        </p:nvSpPr>
        <p:spPr>
          <a:xfrm rot="10800000" flipV="1">
            <a:off x="4848028" y="7593968"/>
            <a:ext cx="267606" cy="311591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1" name="Arc plein 80"/>
          <p:cNvSpPr/>
          <p:nvPr/>
        </p:nvSpPr>
        <p:spPr>
          <a:xfrm rot="10800000" flipV="1">
            <a:off x="3156164" y="8527362"/>
            <a:ext cx="477676" cy="35020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2" name="Arc plein 81"/>
          <p:cNvSpPr/>
          <p:nvPr/>
        </p:nvSpPr>
        <p:spPr>
          <a:xfrm rot="10800000" flipV="1">
            <a:off x="2771150" y="9460116"/>
            <a:ext cx="412821" cy="26573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3" name="Arc plein 82"/>
          <p:cNvSpPr/>
          <p:nvPr/>
        </p:nvSpPr>
        <p:spPr>
          <a:xfrm rot="10800000" flipV="1">
            <a:off x="3324557" y="9460116"/>
            <a:ext cx="357793" cy="255193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4" name="Nuage 63"/>
          <p:cNvSpPr/>
          <p:nvPr/>
        </p:nvSpPr>
        <p:spPr>
          <a:xfrm rot="225485" flipH="1" flipV="1">
            <a:off x="3651926" y="7579534"/>
            <a:ext cx="664166" cy="573622"/>
          </a:xfrm>
          <a:prstGeom prst="clou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Arc plein 65"/>
          <p:cNvSpPr/>
          <p:nvPr/>
        </p:nvSpPr>
        <p:spPr>
          <a:xfrm rot="10800000" flipV="1">
            <a:off x="4466518" y="7587115"/>
            <a:ext cx="381510" cy="31842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8" name="Nuage 67"/>
          <p:cNvSpPr/>
          <p:nvPr/>
        </p:nvSpPr>
        <p:spPr>
          <a:xfrm rot="225485" flipH="1" flipV="1">
            <a:off x="3853104" y="9428207"/>
            <a:ext cx="664166" cy="573622"/>
          </a:xfrm>
          <a:prstGeom prst="clou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654" y="287176"/>
            <a:ext cx="827258" cy="883718"/>
          </a:xfrm>
          <a:prstGeom prst="rect">
            <a:avLst/>
          </a:prstGeom>
        </p:spPr>
      </p:pic>
      <p:pic>
        <p:nvPicPr>
          <p:cNvPr id="71" name="Image 70"/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96" y="273224"/>
            <a:ext cx="1191895" cy="119189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152" y="8986009"/>
            <a:ext cx="305507" cy="30215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107" y="9890224"/>
            <a:ext cx="357149" cy="45034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51" y="8085470"/>
            <a:ext cx="375756" cy="42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79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oneTexte 42"/>
          <p:cNvSpPr txBox="1"/>
          <p:nvPr/>
        </p:nvSpPr>
        <p:spPr>
          <a:xfrm>
            <a:off x="31654" y="6223422"/>
            <a:ext cx="727243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3. Je lis des phrases</a:t>
            </a:r>
            <a:endParaRPr lang="fr-FR" sz="2400" dirty="0"/>
          </a:p>
          <a:p>
            <a:pPr algn="ctr"/>
            <a:endParaRPr lang="fr-FR" sz="2000" dirty="0"/>
          </a:p>
          <a:p>
            <a:pPr algn="ctr"/>
            <a:r>
              <a:rPr lang="fr-FR" sz="2000" b="1" dirty="0"/>
              <a:t>C’est   le   </a:t>
            </a:r>
            <a:r>
              <a:rPr lang="fr-FR" sz="2000" dirty="0"/>
              <a:t>vélo      qui       va    </a:t>
            </a:r>
            <a:r>
              <a:rPr lang="fr-FR" sz="2000" b="1" dirty="0"/>
              <a:t>dans    le    </a:t>
            </a:r>
            <a:r>
              <a:rPr lang="fr-FR" sz="2000" dirty="0"/>
              <a:t>wa</a:t>
            </a:r>
            <a:r>
              <a:rPr lang="fr-FR" sz="2000" dirty="0">
                <a:solidFill>
                  <a:srgbClr val="FF0000"/>
                </a:solidFill>
              </a:rPr>
              <a:t>gon</a:t>
            </a:r>
            <a:r>
              <a:rPr lang="fr-FR" sz="2000" dirty="0"/>
              <a:t>.</a:t>
            </a:r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r>
              <a:rPr lang="fr-FR" sz="2000" b="1" dirty="0"/>
              <a:t>La</a:t>
            </a:r>
            <a:r>
              <a:rPr lang="fr-FR" sz="2000" dirty="0"/>
              <a:t>   lav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000" dirty="0"/>
              <a:t>   </a:t>
            </a:r>
            <a:r>
              <a:rPr lang="fr-FR" sz="2000" b="1" dirty="0"/>
              <a:t>du</a:t>
            </a:r>
            <a:r>
              <a:rPr lang="fr-FR" sz="2000" dirty="0"/>
              <a:t>   vol</a:t>
            </a:r>
            <a:r>
              <a:rPr lang="fr-FR" sz="2000" dirty="0">
                <a:solidFill>
                  <a:srgbClr val="FF0000"/>
                </a:solidFill>
              </a:rPr>
              <a:t>can</a:t>
            </a:r>
            <a:r>
              <a:rPr lang="fr-FR" sz="2000" dirty="0"/>
              <a:t>    </a:t>
            </a:r>
            <a:r>
              <a:rPr lang="fr-FR" sz="2000" b="1" dirty="0"/>
              <a:t>se</a:t>
            </a:r>
            <a:r>
              <a:rPr lang="fr-FR" sz="2000" dirty="0"/>
              <a:t>    ré</a:t>
            </a:r>
            <a:r>
              <a:rPr lang="fr-FR" sz="2000" dirty="0">
                <a:solidFill>
                  <a:srgbClr val="FF0000"/>
                </a:solidFill>
              </a:rPr>
              <a:t>veille</a:t>
            </a:r>
            <a:r>
              <a:rPr lang="fr-FR" sz="2000" dirty="0"/>
              <a:t>.</a:t>
            </a:r>
          </a:p>
          <a:p>
            <a:pPr algn="ctr"/>
            <a:endParaRPr lang="fr-FR" sz="2000" dirty="0"/>
          </a:p>
          <a:p>
            <a:pPr algn="ctr"/>
            <a:endParaRPr lang="fr-FR" sz="2000" b="1" dirty="0"/>
          </a:p>
          <a:p>
            <a:pPr algn="ctr"/>
            <a:r>
              <a:rPr lang="fr-FR" sz="2000" b="1" dirty="0"/>
              <a:t>Un  </a:t>
            </a:r>
            <a:r>
              <a:rPr lang="fr-FR" sz="2000" dirty="0"/>
              <a:t>    navir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000" dirty="0"/>
              <a:t>     va</a:t>
            </a:r>
            <a:r>
              <a:rPr lang="fr-FR" sz="2000" b="1" dirty="0"/>
              <a:t>    sur    la     </a:t>
            </a:r>
            <a:r>
              <a:rPr lang="fr-FR" sz="2000" dirty="0"/>
              <a:t>riv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000" dirty="0"/>
              <a:t>.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Je    vi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000" dirty="0"/>
              <a:t>   </a:t>
            </a:r>
            <a:r>
              <a:rPr lang="fr-FR" sz="2000" b="1" dirty="0"/>
              <a:t>sur</a:t>
            </a:r>
            <a:r>
              <a:rPr lang="fr-FR" sz="2000" dirty="0"/>
              <a:t>   l’avenu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000" dirty="0"/>
              <a:t>   </a:t>
            </a:r>
            <a:r>
              <a:rPr lang="fr-FR" sz="2000" b="1" dirty="0"/>
              <a:t>dans</a:t>
            </a:r>
            <a:r>
              <a:rPr lang="fr-FR" sz="2000" dirty="0"/>
              <a:t>   </a:t>
            </a:r>
            <a:r>
              <a:rPr lang="fr-FR" sz="2000" b="1" dirty="0"/>
              <a:t>la</a:t>
            </a:r>
            <a:r>
              <a:rPr lang="fr-FR" sz="2000" dirty="0"/>
              <a:t>   vill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000" dirty="0"/>
              <a:t>.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La   vach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000" dirty="0"/>
              <a:t>    a       encore      vu     </a:t>
            </a:r>
            <a:r>
              <a:rPr lang="fr-FR" sz="2000" b="1" dirty="0"/>
              <a:t>le</a:t>
            </a:r>
            <a:r>
              <a:rPr lang="fr-FR" sz="2000" dirty="0"/>
              <a:t>    cheval    aval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er</a:t>
            </a:r>
            <a:r>
              <a:rPr lang="fr-FR" sz="2000" dirty="0"/>
              <a:t>   </a:t>
            </a:r>
            <a:r>
              <a:rPr lang="fr-FR" sz="2000" b="1" dirty="0"/>
              <a:t>un</a:t>
            </a:r>
            <a:r>
              <a:rPr lang="fr-FR" sz="2000" dirty="0"/>
              <a:t>     ver.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297080" y="2500323"/>
          <a:ext cx="6895959" cy="2219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400" dirty="0">
                        <a:latin typeface="Alphas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ZoneTexte 31"/>
          <p:cNvSpPr txBox="1"/>
          <p:nvPr/>
        </p:nvSpPr>
        <p:spPr>
          <a:xfrm>
            <a:off x="144425" y="2490481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1. Je lis des lettres et des syllabes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32817" y="4167900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2. Je lis des mots</a:t>
            </a:r>
          </a:p>
        </p:txBody>
      </p:sp>
      <p:sp>
        <p:nvSpPr>
          <p:cNvPr id="3" name="Étoile à 5 branches 2"/>
          <p:cNvSpPr/>
          <p:nvPr/>
        </p:nvSpPr>
        <p:spPr>
          <a:xfrm>
            <a:off x="424644" y="3056578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Étoile à 5 branches 47"/>
          <p:cNvSpPr/>
          <p:nvPr/>
        </p:nvSpPr>
        <p:spPr>
          <a:xfrm>
            <a:off x="298749" y="3561785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Étoile à 5 branches 49"/>
          <p:cNvSpPr/>
          <p:nvPr/>
        </p:nvSpPr>
        <p:spPr>
          <a:xfrm>
            <a:off x="553522" y="3561785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89936" y="3439470"/>
            <a:ext cx="63848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Century Gothic" panose="020B0502020202020204" pitchFamily="34" charset="0"/>
              </a:rPr>
              <a:t>var  </a:t>
            </a:r>
            <a:r>
              <a:rPr lang="fr-FR" sz="2000" dirty="0" err="1">
                <a:latin typeface="Century Gothic" panose="020B0502020202020204" pitchFamily="34" charset="0"/>
              </a:rPr>
              <a:t>riv</a:t>
            </a:r>
            <a:r>
              <a:rPr lang="fr-FR" sz="2000" dirty="0">
                <a:latin typeface="Century Gothic" panose="020B0502020202020204" pitchFamily="34" charset="0"/>
              </a:rPr>
              <a:t>  </a:t>
            </a:r>
            <a:r>
              <a:rPr lang="fr-FR" sz="2000" dirty="0" err="1">
                <a:latin typeface="Century Gothic" panose="020B0502020202020204" pitchFamily="34" charset="0"/>
              </a:rPr>
              <a:t>véro</a:t>
            </a:r>
            <a:r>
              <a:rPr lang="fr-FR" sz="2000" dirty="0">
                <a:latin typeface="Century Gothic" panose="020B0502020202020204" pitchFamily="34" charset="0"/>
              </a:rPr>
              <a:t>  </a:t>
            </a:r>
            <a:r>
              <a:rPr lang="fr-FR" sz="2000" dirty="0" err="1">
                <a:latin typeface="Century Gothic" panose="020B0502020202020204" pitchFamily="34" charset="0"/>
              </a:rPr>
              <a:t>ruva</a:t>
            </a:r>
            <a:r>
              <a:rPr lang="fr-FR" sz="2000" dirty="0">
                <a:latin typeface="Century Gothic" panose="020B0502020202020204" pitchFamily="34" charset="0"/>
              </a:rPr>
              <a:t>   </a:t>
            </a:r>
            <a:r>
              <a:rPr lang="fr-FR" sz="2000" dirty="0" err="1">
                <a:latin typeface="Century Gothic" panose="020B0502020202020204" pitchFamily="34" charset="0"/>
              </a:rPr>
              <a:t>mavu</a:t>
            </a:r>
            <a:r>
              <a:rPr lang="fr-FR" sz="2000" dirty="0">
                <a:latin typeface="Century Gothic" panose="020B0502020202020204" pitchFamily="34" charset="0"/>
              </a:rPr>
              <a:t>   </a:t>
            </a:r>
            <a:r>
              <a:rPr lang="fr-FR" sz="2000" dirty="0" err="1">
                <a:latin typeface="Century Gothic" panose="020B0502020202020204" pitchFamily="34" charset="0"/>
              </a:rPr>
              <a:t>wilo</a:t>
            </a:r>
            <a:r>
              <a:rPr lang="fr-FR" sz="2000" dirty="0">
                <a:latin typeface="Century Gothic" panose="020B0502020202020204" pitchFamily="34" charset="0"/>
              </a:rPr>
              <a:t>   </a:t>
            </a:r>
            <a:r>
              <a:rPr lang="fr-FR" sz="2000" dirty="0" err="1">
                <a:latin typeface="Century Gothic" panose="020B0502020202020204" pitchFamily="34" charset="0"/>
              </a:rPr>
              <a:t>riwa</a:t>
            </a:r>
            <a:r>
              <a:rPr lang="fr-FR" sz="2000" dirty="0">
                <a:latin typeface="Century Gothic" panose="020B0502020202020204" pitchFamily="34" charset="0"/>
              </a:rPr>
              <a:t>       </a:t>
            </a:r>
          </a:p>
        </p:txBody>
      </p:sp>
      <p:sp>
        <p:nvSpPr>
          <p:cNvPr id="36" name="Arc plein 35"/>
          <p:cNvSpPr/>
          <p:nvPr/>
        </p:nvSpPr>
        <p:spPr>
          <a:xfrm rot="10800000" flipV="1">
            <a:off x="5333249" y="6724145"/>
            <a:ext cx="296464" cy="28350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46257" y="2941209"/>
            <a:ext cx="63848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Century Gothic" panose="020B0502020202020204" pitchFamily="34" charset="0"/>
              </a:rPr>
              <a:t>va  vi  </a:t>
            </a:r>
            <a:r>
              <a:rPr lang="fr-FR" sz="2000" dirty="0" err="1">
                <a:latin typeface="Century Gothic" panose="020B0502020202020204" pitchFamily="34" charset="0"/>
              </a:rPr>
              <a:t>wo</a:t>
            </a:r>
            <a:r>
              <a:rPr lang="fr-FR" sz="2000" dirty="0">
                <a:latin typeface="Century Gothic" panose="020B0502020202020204" pitchFamily="34" charset="0"/>
              </a:rPr>
              <a:t>  vu  </a:t>
            </a:r>
            <a:r>
              <a:rPr lang="fr-FR" sz="2000" dirty="0" err="1">
                <a:latin typeface="Century Gothic" panose="020B0502020202020204" pitchFamily="34" charset="0"/>
              </a:rPr>
              <a:t>ov</a:t>
            </a:r>
            <a:r>
              <a:rPr lang="fr-FR" sz="2000" dirty="0">
                <a:latin typeface="Century Gothic" panose="020B0502020202020204" pitchFamily="34" charset="0"/>
              </a:rPr>
              <a:t>  vo   </a:t>
            </a:r>
            <a:r>
              <a:rPr lang="fr-FR" sz="2000" dirty="0" err="1">
                <a:latin typeface="Century Gothic" panose="020B0502020202020204" pitchFamily="34" charset="0"/>
              </a:rPr>
              <a:t>wa</a:t>
            </a:r>
            <a:r>
              <a:rPr lang="fr-FR" sz="2000" dirty="0">
                <a:latin typeface="Century Gothic" panose="020B0502020202020204" pitchFamily="34" charset="0"/>
              </a:rPr>
              <a:t>   </a:t>
            </a:r>
            <a:r>
              <a:rPr lang="fr-FR" sz="2000" dirty="0" err="1">
                <a:latin typeface="Century Gothic" panose="020B0502020202020204" pitchFamily="34" charset="0"/>
              </a:rPr>
              <a:t>év</a:t>
            </a:r>
            <a:r>
              <a:rPr lang="fr-FR" sz="2000" dirty="0">
                <a:latin typeface="Century Gothic" panose="020B0502020202020204" pitchFamily="34" charset="0"/>
              </a:rPr>
              <a:t>  av  vé  iv</a:t>
            </a:r>
          </a:p>
        </p:txBody>
      </p:sp>
      <p:sp>
        <p:nvSpPr>
          <p:cNvPr id="51" name="Arc plein 50"/>
          <p:cNvSpPr/>
          <p:nvPr/>
        </p:nvSpPr>
        <p:spPr>
          <a:xfrm rot="10800000" flipV="1">
            <a:off x="5128964" y="9764897"/>
            <a:ext cx="133917" cy="28719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5" name="Arc plein 54"/>
          <p:cNvSpPr/>
          <p:nvPr/>
        </p:nvSpPr>
        <p:spPr>
          <a:xfrm rot="10800000" flipV="1">
            <a:off x="2235273" y="6673043"/>
            <a:ext cx="218381" cy="38570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6240770" y="1227182"/>
            <a:ext cx="1570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lphonetic" panose="00000400000000000000" pitchFamily="2" charset="0"/>
              </a:rPr>
              <a:t>[v]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1937003" y="1754665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une locomoti</a:t>
            </a:r>
            <a:r>
              <a:rPr lang="fr-FR" sz="1600" b="1" dirty="0">
                <a:solidFill>
                  <a:srgbClr val="FF0066"/>
                </a:solidFill>
              </a:rPr>
              <a:t>v</a:t>
            </a:r>
            <a:r>
              <a:rPr lang="fr-FR" sz="1600" dirty="0"/>
              <a:t>e</a:t>
            </a:r>
          </a:p>
        </p:txBody>
      </p:sp>
      <p:sp>
        <p:nvSpPr>
          <p:cNvPr id="49" name="Nuage 48"/>
          <p:cNvSpPr/>
          <p:nvPr/>
        </p:nvSpPr>
        <p:spPr>
          <a:xfrm rot="225485" flipH="1" flipV="1">
            <a:off x="2840818" y="6543936"/>
            <a:ext cx="717106" cy="674965"/>
          </a:xfrm>
          <a:prstGeom prst="clou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Nuage 60"/>
          <p:cNvSpPr/>
          <p:nvPr/>
        </p:nvSpPr>
        <p:spPr>
          <a:xfrm rot="225485" flipH="1" flipV="1">
            <a:off x="1982944" y="9613009"/>
            <a:ext cx="1183081" cy="674965"/>
          </a:xfrm>
          <a:prstGeom prst="clou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Arc plein 61"/>
          <p:cNvSpPr/>
          <p:nvPr/>
        </p:nvSpPr>
        <p:spPr>
          <a:xfrm rot="10800000" flipV="1">
            <a:off x="2540881" y="8555106"/>
            <a:ext cx="249153" cy="31090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3" name="Arc plein 62"/>
          <p:cNvSpPr/>
          <p:nvPr/>
        </p:nvSpPr>
        <p:spPr>
          <a:xfrm rot="10800000" flipV="1">
            <a:off x="4931194" y="8535361"/>
            <a:ext cx="297092" cy="287256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5" name="Arc plein 64"/>
          <p:cNvSpPr/>
          <p:nvPr/>
        </p:nvSpPr>
        <p:spPr>
          <a:xfrm rot="10800000" flipV="1">
            <a:off x="5128965" y="9159587"/>
            <a:ext cx="265864" cy="25628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7" name="Arc plein 66"/>
          <p:cNvSpPr/>
          <p:nvPr/>
        </p:nvSpPr>
        <p:spPr>
          <a:xfrm rot="10800000" flipV="1">
            <a:off x="3052031" y="9156416"/>
            <a:ext cx="247395" cy="28894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69" name="Tableau 68"/>
          <p:cNvGraphicFramePr>
            <a:graphicFrameLocks noGrp="1"/>
          </p:cNvGraphicFramePr>
          <p:nvPr>
            <p:extLst/>
          </p:nvPr>
        </p:nvGraphicFramePr>
        <p:xfrm>
          <a:off x="1311696" y="88469"/>
          <a:ext cx="5166345" cy="1356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66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0" name="ZoneTexte 69"/>
          <p:cNvSpPr txBox="1"/>
          <p:nvPr/>
        </p:nvSpPr>
        <p:spPr>
          <a:xfrm>
            <a:off x="1241581" y="324129"/>
            <a:ext cx="2367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v </a:t>
            </a:r>
            <a:r>
              <a:rPr lang="fr-FR" sz="5400" dirty="0" err="1">
                <a:latin typeface="Cursive Dumont maternelle gras" panose="02000000000000000000" pitchFamily="50" charset="0"/>
              </a:rPr>
              <a:t>v</a:t>
            </a:r>
            <a:r>
              <a:rPr lang="fr-FR" sz="4000" dirty="0">
                <a:latin typeface="Cursive Dumont maternelle gras" panose="02000000000000000000" pitchFamily="50" charset="0"/>
              </a:rPr>
              <a:t> </a:t>
            </a:r>
            <a:r>
              <a:rPr lang="fr-FR" sz="6000" dirty="0" err="1">
                <a:latin typeface="Cursive Dumont maternelle gras" panose="02000000000000000000" pitchFamily="50" charset="0"/>
              </a:rPr>
              <a:t>V</a:t>
            </a:r>
            <a:r>
              <a:rPr lang="fr-FR" sz="6000" dirty="0">
                <a:latin typeface="Cursive Dumont maternelle gras" panose="02000000000000000000" pitchFamily="50" charset="0"/>
              </a:rPr>
              <a:t> </a:t>
            </a:r>
            <a:r>
              <a:rPr lang="fr-FR" sz="6000" dirty="0" err="1">
                <a:latin typeface="Cursive standard" pitchFamily="2" charset="0"/>
              </a:rPr>
              <a:t>V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845599" y="4629747"/>
            <a:ext cx="6030035" cy="132343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fr-FR" sz="2000" dirty="0"/>
              <a:t>un vélo   </a:t>
            </a:r>
          </a:p>
          <a:p>
            <a:r>
              <a:rPr lang="fr-FR" sz="2000" dirty="0"/>
              <a:t>une olive </a:t>
            </a:r>
          </a:p>
          <a:p>
            <a:r>
              <a:rPr lang="fr-FR" sz="2000" dirty="0"/>
              <a:t>le lavabo </a:t>
            </a:r>
          </a:p>
          <a:p>
            <a:r>
              <a:rPr lang="fr-FR" sz="2000" dirty="0"/>
              <a:t>un virus   </a:t>
            </a:r>
          </a:p>
          <a:p>
            <a:r>
              <a:rPr lang="fr-FR" sz="2000" dirty="0"/>
              <a:t>une revue </a:t>
            </a:r>
          </a:p>
          <a:p>
            <a:r>
              <a:rPr lang="fr-FR" sz="2000" dirty="0"/>
              <a:t>suivre   </a:t>
            </a:r>
          </a:p>
          <a:p>
            <a:r>
              <a:rPr lang="fr-FR" sz="2000" dirty="0"/>
              <a:t>vert  </a:t>
            </a:r>
          </a:p>
          <a:p>
            <a:r>
              <a:rPr lang="fr-FR" sz="2000" dirty="0"/>
              <a:t>l’avocat  </a:t>
            </a:r>
          </a:p>
          <a:p>
            <a:r>
              <a:rPr lang="fr-FR" sz="2000" dirty="0"/>
              <a:t>violet   </a:t>
            </a:r>
          </a:p>
          <a:p>
            <a:r>
              <a:rPr lang="fr-FR" sz="2000" dirty="0"/>
              <a:t>un livre</a:t>
            </a:r>
          </a:p>
          <a:p>
            <a:r>
              <a:rPr lang="fr-FR" sz="2000" dirty="0"/>
              <a:t>vivre</a:t>
            </a:r>
          </a:p>
          <a:p>
            <a:r>
              <a:rPr lang="fr-FR" sz="2000" dirty="0"/>
              <a:t>l’avenir    </a:t>
            </a:r>
          </a:p>
        </p:txBody>
      </p:sp>
      <p:pic>
        <p:nvPicPr>
          <p:cNvPr id="72" name="Image 71"/>
          <p:cNvPicPr/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2" y="275825"/>
            <a:ext cx="1207770" cy="1207770"/>
          </a:xfrm>
          <a:prstGeom prst="rect">
            <a:avLst/>
          </a:prstGeom>
        </p:spPr>
      </p:pic>
      <p:sp>
        <p:nvSpPr>
          <p:cNvPr id="73" name="Arc plein 72"/>
          <p:cNvSpPr/>
          <p:nvPr/>
        </p:nvSpPr>
        <p:spPr>
          <a:xfrm rot="10800000" flipV="1">
            <a:off x="2443631" y="6680514"/>
            <a:ext cx="218381" cy="38570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5" name="Arc plein 74"/>
          <p:cNvSpPr/>
          <p:nvPr/>
        </p:nvSpPr>
        <p:spPr>
          <a:xfrm rot="10800000" flipV="1">
            <a:off x="2259829" y="7542102"/>
            <a:ext cx="302482" cy="38570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6" name="Arc plein 75"/>
          <p:cNvSpPr/>
          <p:nvPr/>
        </p:nvSpPr>
        <p:spPr>
          <a:xfrm rot="10800000" flipV="1">
            <a:off x="3289588" y="7581430"/>
            <a:ext cx="309440" cy="38570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0" name="Arc plein 79"/>
          <p:cNvSpPr/>
          <p:nvPr/>
        </p:nvSpPr>
        <p:spPr>
          <a:xfrm rot="10800000" flipV="1">
            <a:off x="4638263" y="7570432"/>
            <a:ext cx="218381" cy="38570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1" name="Arc plein 80"/>
          <p:cNvSpPr/>
          <p:nvPr/>
        </p:nvSpPr>
        <p:spPr>
          <a:xfrm rot="10800000" flipV="1">
            <a:off x="2790034" y="8531947"/>
            <a:ext cx="390655" cy="34830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2" name="Arc plein 81"/>
          <p:cNvSpPr/>
          <p:nvPr/>
        </p:nvSpPr>
        <p:spPr>
          <a:xfrm rot="10800000" flipV="1">
            <a:off x="3299425" y="9150140"/>
            <a:ext cx="247395" cy="28894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3" name="Arc plein 82"/>
          <p:cNvSpPr/>
          <p:nvPr/>
        </p:nvSpPr>
        <p:spPr>
          <a:xfrm rot="10800000" flipV="1">
            <a:off x="3546820" y="9156415"/>
            <a:ext cx="208818" cy="26357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4" name="Arc plein 83"/>
          <p:cNvSpPr/>
          <p:nvPr/>
        </p:nvSpPr>
        <p:spPr>
          <a:xfrm rot="10800000" flipV="1">
            <a:off x="5260912" y="9744307"/>
            <a:ext cx="194412" cy="28719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5" name="Arc plein 84"/>
          <p:cNvSpPr/>
          <p:nvPr/>
        </p:nvSpPr>
        <p:spPr>
          <a:xfrm rot="10800000" flipV="1">
            <a:off x="5455323" y="9744307"/>
            <a:ext cx="255821" cy="28719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6" name="Arc plein 85"/>
          <p:cNvSpPr/>
          <p:nvPr/>
        </p:nvSpPr>
        <p:spPr>
          <a:xfrm rot="10800000" flipV="1">
            <a:off x="1086436" y="9715641"/>
            <a:ext cx="376898" cy="38570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7" name="Arc plein 86"/>
          <p:cNvSpPr/>
          <p:nvPr/>
        </p:nvSpPr>
        <p:spPr>
          <a:xfrm rot="10800000" flipV="1">
            <a:off x="868055" y="9715641"/>
            <a:ext cx="218381" cy="38570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8" name="Arc plein 87"/>
          <p:cNvSpPr/>
          <p:nvPr/>
        </p:nvSpPr>
        <p:spPr>
          <a:xfrm rot="10800000" flipV="1">
            <a:off x="4576842" y="9715641"/>
            <a:ext cx="279802" cy="39836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9" name="Arc plein 88"/>
          <p:cNvSpPr/>
          <p:nvPr/>
        </p:nvSpPr>
        <p:spPr>
          <a:xfrm rot="10800000" flipV="1">
            <a:off x="4226514" y="9720648"/>
            <a:ext cx="350328" cy="38570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9379" y="8030965"/>
            <a:ext cx="259787" cy="3241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993" y="1683864"/>
            <a:ext cx="1161948" cy="5809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72" y="7996606"/>
            <a:ext cx="238227" cy="39889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144" y="8153173"/>
            <a:ext cx="192426" cy="20196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84"/>
          <a:stretch/>
        </p:blipFill>
        <p:spPr>
          <a:xfrm>
            <a:off x="1266382" y="1540109"/>
            <a:ext cx="730689" cy="742848"/>
          </a:xfrm>
          <a:prstGeom prst="rect">
            <a:avLst/>
          </a:prstGeom>
        </p:spPr>
      </p:pic>
      <p:sp>
        <p:nvSpPr>
          <p:cNvPr id="90" name="ZoneTexte 89"/>
          <p:cNvSpPr txBox="1"/>
          <p:nvPr/>
        </p:nvSpPr>
        <p:spPr>
          <a:xfrm>
            <a:off x="3667874" y="334418"/>
            <a:ext cx="2922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w </a:t>
            </a:r>
            <a:r>
              <a:rPr lang="fr-FR" sz="5400" dirty="0" err="1">
                <a:latin typeface="Cursive Dumont maternelle gras" panose="02000000000000000000" pitchFamily="50" charset="0"/>
              </a:rPr>
              <a:t>w</a:t>
            </a:r>
            <a:r>
              <a:rPr lang="fr-FR" sz="6000" dirty="0" err="1">
                <a:latin typeface="Cursive Dumont maternelle gras" panose="02000000000000000000" pitchFamily="50" charset="0"/>
              </a:rPr>
              <a:t>W</a:t>
            </a:r>
            <a:r>
              <a:rPr lang="fr-FR" sz="6000" dirty="0">
                <a:latin typeface="Cursive Dumont maternelle gras" panose="02000000000000000000" pitchFamily="50" charset="0"/>
              </a:rPr>
              <a:t> </a:t>
            </a:r>
            <a:r>
              <a:rPr lang="fr-FR" sz="6000" dirty="0">
                <a:latin typeface="Cursive standard" pitchFamily="2" charset="0"/>
              </a:rPr>
              <a:t>W</a:t>
            </a:r>
            <a:endParaRPr lang="fr-FR" sz="4400" dirty="0"/>
          </a:p>
        </p:txBody>
      </p:sp>
      <p:sp>
        <p:nvSpPr>
          <p:cNvPr id="91" name="ZoneTexte 90"/>
          <p:cNvSpPr txBox="1"/>
          <p:nvPr/>
        </p:nvSpPr>
        <p:spPr>
          <a:xfrm>
            <a:off x="5041164" y="1766749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un </a:t>
            </a:r>
            <a:r>
              <a:rPr lang="fr-FR" sz="1600" b="1" dirty="0">
                <a:solidFill>
                  <a:srgbClr val="FF0066"/>
                </a:solidFill>
              </a:rPr>
              <a:t>w</a:t>
            </a:r>
            <a:r>
              <a:rPr lang="fr-FR" sz="1600" dirty="0"/>
              <a:t>agon</a:t>
            </a:r>
          </a:p>
        </p:txBody>
      </p:sp>
    </p:spTree>
    <p:extLst>
      <p:ext uri="{BB962C8B-B14F-4D97-AF65-F5344CB8AC3E}">
        <p14:creationId xmlns:p14="http://schemas.microsoft.com/office/powerpoint/2010/main" val="334470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552857"/>
              </p:ext>
            </p:extLst>
          </p:nvPr>
        </p:nvGraphicFramePr>
        <p:xfrm>
          <a:off x="1838264" y="299354"/>
          <a:ext cx="2175242" cy="1356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5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717952" y="535803"/>
            <a:ext cx="2367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s </a:t>
            </a:r>
            <a:r>
              <a:rPr lang="fr-FR" sz="5400" dirty="0" err="1">
                <a:latin typeface="Cursive Dumont maternelle gras" panose="02000000000000000000" pitchFamily="50" charset="0"/>
              </a:rPr>
              <a:t>s</a:t>
            </a:r>
            <a:r>
              <a:rPr lang="fr-FR" sz="4000" dirty="0">
                <a:latin typeface="Cursive Dumont maternelle gras" panose="02000000000000000000" pitchFamily="50" charset="0"/>
              </a:rPr>
              <a:t> </a:t>
            </a:r>
            <a:r>
              <a:rPr lang="fr-FR" sz="6000" dirty="0" err="1">
                <a:latin typeface="Cursive Dumont maternelle gras" panose="02000000000000000000" pitchFamily="50" charset="0"/>
              </a:rPr>
              <a:t>S</a:t>
            </a:r>
            <a:r>
              <a:rPr lang="fr-FR" sz="6000" dirty="0">
                <a:latin typeface="Cursive Dumont maternelle gras" panose="02000000000000000000" pitchFamily="50" charset="0"/>
              </a:rPr>
              <a:t> </a:t>
            </a:r>
            <a:r>
              <a:rPr lang="fr-FR" sz="6000" dirty="0" err="1">
                <a:latin typeface="Cursive standard" pitchFamily="2" charset="0"/>
              </a:rPr>
              <a:t>S</a:t>
            </a:r>
            <a:endParaRPr lang="fr-FR" sz="4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738200" y="38616"/>
            <a:ext cx="1570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lphonetic" panose="00000400000000000000" pitchFamily="2" charset="0"/>
              </a:rPr>
              <a:t>[s]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624741" y="1276627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le </a:t>
            </a:r>
            <a:r>
              <a:rPr lang="fr-FR" sz="1600" b="1" dirty="0">
                <a:solidFill>
                  <a:srgbClr val="FF0066"/>
                </a:solidFill>
              </a:rPr>
              <a:t>s</a:t>
            </a:r>
            <a:r>
              <a:rPr lang="fr-FR" sz="1600" dirty="0"/>
              <a:t>oleil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51" y="6359841"/>
            <a:ext cx="606654" cy="315334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979998" y="6032999"/>
            <a:ext cx="1988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-c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230" y="5383578"/>
            <a:ext cx="388239" cy="587253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3136572" y="5292490"/>
            <a:ext cx="1570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Alphonetic" panose="00000400000000000000" pitchFamily="2" charset="0"/>
              </a:rPr>
              <a:t>[s]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55561" y="5142814"/>
            <a:ext cx="7615236" cy="11901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6314109" y="6025282"/>
            <a:ext cx="1988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-t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3560830" y="6052501"/>
            <a:ext cx="1988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-ç</a:t>
            </a: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237" y="6350543"/>
            <a:ext cx="606654" cy="315334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811" y="6345052"/>
            <a:ext cx="606654" cy="315334"/>
          </a:xfrm>
          <a:prstGeom prst="rect">
            <a:avLst/>
          </a:prstGeom>
        </p:spPr>
      </p:pic>
      <p:sp>
        <p:nvSpPr>
          <p:cNvPr id="51" name="ZoneTexte 50"/>
          <p:cNvSpPr txBox="1"/>
          <p:nvPr/>
        </p:nvSpPr>
        <p:spPr>
          <a:xfrm>
            <a:off x="2622706" y="6666850"/>
            <a:ext cx="2202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une balan</a:t>
            </a:r>
            <a:r>
              <a:rPr lang="fr-FR" sz="2400" b="1" dirty="0">
                <a:solidFill>
                  <a:srgbClr val="FF0066"/>
                </a:solidFill>
              </a:rPr>
              <a:t>ç</a:t>
            </a:r>
            <a:r>
              <a:rPr lang="fr-FR" sz="2400" dirty="0"/>
              <a:t>oire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63836" y="3174970"/>
            <a:ext cx="65782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Century Gothic" panose="020B0502020202020204" pitchFamily="34" charset="0"/>
              </a:rPr>
              <a:t>sa  su  </a:t>
            </a:r>
            <a:r>
              <a:rPr lang="fr-FR" sz="2000" b="1" dirty="0" err="1">
                <a:latin typeface="Century Gothic" panose="020B0502020202020204" pitchFamily="34" charset="0"/>
              </a:rPr>
              <a:t>is</a:t>
            </a:r>
            <a:r>
              <a:rPr lang="fr-FR" sz="2000" b="1" dirty="0">
                <a:latin typeface="Century Gothic" panose="020B0502020202020204" pitchFamily="34" charset="0"/>
              </a:rPr>
              <a:t>  </a:t>
            </a:r>
            <a:r>
              <a:rPr lang="fr-FR" sz="2000" b="1" dirty="0" err="1">
                <a:latin typeface="Century Gothic" panose="020B0502020202020204" pitchFamily="34" charset="0"/>
              </a:rPr>
              <a:t>sé</a:t>
            </a:r>
            <a:r>
              <a:rPr lang="fr-FR" sz="2000" b="1" dirty="0">
                <a:latin typeface="Century Gothic" panose="020B0502020202020204" pitchFamily="34" charset="0"/>
              </a:rPr>
              <a:t>  os  </a:t>
            </a:r>
            <a:r>
              <a:rPr lang="fr-FR" sz="2000" b="1" dirty="0" err="1">
                <a:latin typeface="Century Gothic" panose="020B0502020202020204" pitchFamily="34" charset="0"/>
              </a:rPr>
              <a:t>sy</a:t>
            </a:r>
            <a:r>
              <a:rPr lang="fr-FR" sz="2000" b="1" dirty="0">
                <a:latin typeface="Century Gothic" panose="020B0502020202020204" pitchFamily="34" charset="0"/>
              </a:rPr>
              <a:t>  si  us  as  </a:t>
            </a:r>
            <a:r>
              <a:rPr lang="fr-FR" sz="2000" b="1" dirty="0" err="1">
                <a:latin typeface="Century Gothic" panose="020B0502020202020204" pitchFamily="34" charset="0"/>
              </a:rPr>
              <a:t>so</a:t>
            </a:r>
            <a:r>
              <a:rPr lang="fr-FR" sz="2000" b="1" dirty="0">
                <a:latin typeface="Century Gothic" panose="020B0502020202020204" pitchFamily="34" charset="0"/>
              </a:rPr>
              <a:t> 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43675" y="4084657"/>
            <a:ext cx="65782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Century Gothic" panose="020B0502020202020204" pitchFamily="34" charset="0"/>
              </a:rPr>
              <a:t>un ananas   le seau   mars   une série   la salle          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2521798" y="8285204"/>
            <a:ext cx="2185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un gla</a:t>
            </a:r>
            <a:r>
              <a:rPr lang="fr-FR" sz="2400" b="1" dirty="0">
                <a:solidFill>
                  <a:srgbClr val="FF0066"/>
                </a:solidFill>
              </a:rPr>
              <a:t>ç</a:t>
            </a:r>
            <a:r>
              <a:rPr lang="fr-FR" sz="2400" dirty="0"/>
              <a:t>on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26089" y="6666851"/>
            <a:ext cx="1730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un </a:t>
            </a:r>
            <a:r>
              <a:rPr lang="fr-FR" sz="2400" b="1" dirty="0">
                <a:solidFill>
                  <a:srgbClr val="FF0066"/>
                </a:solidFill>
              </a:rPr>
              <a:t>c</a:t>
            </a:r>
            <a:r>
              <a:rPr lang="fr-FR" sz="2400" dirty="0"/>
              <a:t>itron</a:t>
            </a:r>
          </a:p>
        </p:txBody>
      </p:sp>
      <p:sp>
        <p:nvSpPr>
          <p:cNvPr id="59" name="Étoile à 5 branches 58"/>
          <p:cNvSpPr/>
          <p:nvPr/>
        </p:nvSpPr>
        <p:spPr>
          <a:xfrm>
            <a:off x="345837" y="3338518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Étoile à 5 branches 59"/>
          <p:cNvSpPr/>
          <p:nvPr/>
        </p:nvSpPr>
        <p:spPr>
          <a:xfrm>
            <a:off x="244992" y="4220964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Étoile à 5 branches 60"/>
          <p:cNvSpPr/>
          <p:nvPr/>
        </p:nvSpPr>
        <p:spPr>
          <a:xfrm>
            <a:off x="499765" y="4220964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5363854" y="6620046"/>
            <a:ext cx="1966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une puni</a:t>
            </a:r>
            <a:r>
              <a:rPr lang="fr-FR" sz="2400" b="1" dirty="0">
                <a:solidFill>
                  <a:srgbClr val="FF0066"/>
                </a:solidFill>
              </a:rPr>
              <a:t>t</a:t>
            </a:r>
            <a:r>
              <a:rPr lang="fr-FR" sz="2400" dirty="0"/>
              <a:t>ion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262460" y="5421482"/>
            <a:ext cx="23540" cy="46687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5161823" y="5421482"/>
            <a:ext cx="19878" cy="46864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5671521" y="2485306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un poi</a:t>
            </a:r>
            <a:r>
              <a:rPr lang="fr-FR" sz="1600" b="1" dirty="0">
                <a:solidFill>
                  <a:srgbClr val="FF0066"/>
                </a:solidFill>
              </a:rPr>
              <a:t>ss</a:t>
            </a:r>
            <a:r>
              <a:rPr lang="fr-FR" sz="1600" dirty="0"/>
              <a:t>on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5363854" y="8285203"/>
            <a:ext cx="207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une récréa</a:t>
            </a:r>
            <a:r>
              <a:rPr lang="fr-FR" sz="2400" b="1" dirty="0">
                <a:solidFill>
                  <a:srgbClr val="FF0066"/>
                </a:solidFill>
              </a:rPr>
              <a:t>t</a:t>
            </a:r>
            <a:r>
              <a:rPr lang="fr-FR" sz="2400" dirty="0"/>
              <a:t>ion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98938" y="2679564"/>
            <a:ext cx="6778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Je lis des syllabes et des mots :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56837" y="8217232"/>
            <a:ext cx="1730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une </a:t>
            </a:r>
            <a:r>
              <a:rPr lang="fr-FR" sz="2400" b="1" dirty="0">
                <a:solidFill>
                  <a:srgbClr val="FF0066"/>
                </a:solidFill>
              </a:rPr>
              <a:t>c</a:t>
            </a:r>
            <a:r>
              <a:rPr lang="fr-FR" sz="2400" dirty="0"/>
              <a:t>erise</a:t>
            </a:r>
          </a:p>
        </p:txBody>
      </p:sp>
      <p:pic>
        <p:nvPicPr>
          <p:cNvPr id="45" name="Image 44"/>
          <p:cNvPicPr/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76" y="412553"/>
            <a:ext cx="1190625" cy="11906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48" y="418081"/>
            <a:ext cx="1053371" cy="106073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302" y="1805640"/>
            <a:ext cx="1092179" cy="63596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71" y="7061535"/>
            <a:ext cx="1490298" cy="91746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3" y="8670696"/>
            <a:ext cx="1096917" cy="109691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138" y="7207973"/>
            <a:ext cx="995464" cy="78246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5" y="8846047"/>
            <a:ext cx="1781071" cy="105751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742" y="7117066"/>
            <a:ext cx="847674" cy="95363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13">
            <a:biLevel thresh="75000"/>
          </a:blip>
          <a:srcRect l="37037" t="53551" r="53537" b="33949"/>
          <a:stretch/>
        </p:blipFill>
        <p:spPr>
          <a:xfrm>
            <a:off x="5721509" y="8827416"/>
            <a:ext cx="1382271" cy="103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03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37321" y="430696"/>
            <a:ext cx="6778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Je lis des phrases :</a:t>
            </a:r>
          </a:p>
        </p:txBody>
      </p:sp>
      <p:sp>
        <p:nvSpPr>
          <p:cNvPr id="4" name="Étoile à 5 branches 3"/>
          <p:cNvSpPr/>
          <p:nvPr/>
        </p:nvSpPr>
        <p:spPr>
          <a:xfrm>
            <a:off x="443134" y="1230056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Étoile à 5 branches 4"/>
          <p:cNvSpPr/>
          <p:nvPr/>
        </p:nvSpPr>
        <p:spPr>
          <a:xfrm>
            <a:off x="342289" y="4312448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Étoile à 5 branches 5"/>
          <p:cNvSpPr/>
          <p:nvPr/>
        </p:nvSpPr>
        <p:spPr>
          <a:xfrm>
            <a:off x="597062" y="4312448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Étoile à 5 branches 6"/>
          <p:cNvSpPr/>
          <p:nvPr/>
        </p:nvSpPr>
        <p:spPr>
          <a:xfrm>
            <a:off x="262777" y="7696010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Étoile à 5 branches 7"/>
          <p:cNvSpPr/>
          <p:nvPr/>
        </p:nvSpPr>
        <p:spPr>
          <a:xfrm>
            <a:off x="517550" y="7696010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 à 5 branches 8"/>
          <p:cNvSpPr/>
          <p:nvPr/>
        </p:nvSpPr>
        <p:spPr>
          <a:xfrm>
            <a:off x="371378" y="7493075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26379" y="1081669"/>
            <a:ext cx="60148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Kaïs</a:t>
            </a:r>
            <a:r>
              <a:rPr lang="fr-FR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  </a:t>
            </a:r>
            <a:r>
              <a:rPr lang="fr-FR" sz="2800" b="1" dirty="0">
                <a:latin typeface="Century Gothic" panose="020B0502020202020204" pitchFamily="34" charset="0"/>
              </a:rPr>
              <a:t>a   réussi.</a:t>
            </a:r>
          </a:p>
          <a:p>
            <a:endParaRPr lang="fr-FR" sz="2800" b="1" dirty="0">
              <a:latin typeface="Century Gothic" panose="020B0502020202020204" pitchFamily="34" charset="0"/>
            </a:endParaRPr>
          </a:p>
          <a:p>
            <a:r>
              <a:rPr lang="fr-FR" sz="28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Romaïssa</a:t>
            </a:r>
            <a:r>
              <a:rPr lang="fr-FR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  </a:t>
            </a:r>
            <a:r>
              <a:rPr lang="fr-FR" sz="2800" b="1" dirty="0">
                <a:latin typeface="Century Gothic" panose="020B0502020202020204" pitchFamily="34" charset="0"/>
              </a:rPr>
              <a:t>salu</a:t>
            </a:r>
            <a:r>
              <a:rPr lang="fr-FR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e  </a:t>
            </a:r>
            <a:r>
              <a:rPr lang="fr-FR" sz="2800" b="1" dirty="0">
                <a:latin typeface="Century Gothic" panose="020B0502020202020204" pitchFamily="34" charset="0"/>
              </a:rPr>
              <a:t> </a:t>
            </a:r>
            <a:r>
              <a:rPr lang="fr-FR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Justine</a:t>
            </a:r>
            <a:r>
              <a:rPr lang="fr-FR" sz="2800" b="1" dirty="0">
                <a:latin typeface="Century Gothic" panose="020B0502020202020204" pitchFamily="34" charset="0"/>
              </a:rPr>
              <a:t>.</a:t>
            </a:r>
          </a:p>
          <a:p>
            <a:endParaRPr lang="fr-FR" sz="2800" b="1" dirty="0">
              <a:latin typeface="Century Gothic" panose="020B0502020202020204" pitchFamily="34" charset="0"/>
            </a:endParaRPr>
          </a:p>
          <a:p>
            <a:r>
              <a:rPr lang="fr-FR" sz="2800" b="1" dirty="0">
                <a:latin typeface="Century Gothic" panose="020B0502020202020204" pitchFamily="34" charset="0"/>
              </a:rPr>
              <a:t>La   salad</a:t>
            </a:r>
            <a:r>
              <a:rPr lang="fr-FR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e</a:t>
            </a:r>
            <a:r>
              <a:rPr lang="fr-FR" sz="2800" b="1" dirty="0">
                <a:latin typeface="Century Gothic" panose="020B0502020202020204" pitchFamily="34" charset="0"/>
              </a:rPr>
              <a:t>   est   sal</a:t>
            </a:r>
            <a:r>
              <a:rPr lang="fr-FR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e</a:t>
            </a:r>
            <a:r>
              <a:rPr lang="fr-FR" sz="2800" b="1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26379" y="4130732"/>
            <a:ext cx="618942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Esteban</a:t>
            </a:r>
            <a:r>
              <a:rPr lang="fr-FR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  </a:t>
            </a:r>
            <a:r>
              <a:rPr lang="fr-FR" sz="2800" b="1" dirty="0">
                <a:latin typeface="Century Gothic" panose="020B0502020202020204" pitchFamily="34" charset="0"/>
              </a:rPr>
              <a:t>rassur</a:t>
            </a:r>
            <a:r>
              <a:rPr lang="fr-FR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e</a:t>
            </a:r>
            <a:r>
              <a:rPr lang="fr-FR" sz="2800" b="1" dirty="0">
                <a:latin typeface="Century Gothic" panose="020B0502020202020204" pitchFamily="34" charset="0"/>
              </a:rPr>
              <a:t>   </a:t>
            </a:r>
            <a:r>
              <a:rPr lang="fr-FR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Célia</a:t>
            </a:r>
            <a:r>
              <a:rPr lang="fr-FR" sz="2800" b="1" dirty="0">
                <a:latin typeface="Century Gothic" panose="020B0502020202020204" pitchFamily="34" charset="0"/>
              </a:rPr>
              <a:t>.</a:t>
            </a:r>
          </a:p>
          <a:p>
            <a:endParaRPr lang="fr-FR" sz="2800" b="1" dirty="0">
              <a:latin typeface="Century Gothic" panose="020B0502020202020204" pitchFamily="34" charset="0"/>
            </a:endParaRPr>
          </a:p>
          <a:p>
            <a:r>
              <a:rPr lang="fr-FR" sz="2800" b="1" dirty="0">
                <a:latin typeface="Century Gothic" panose="020B0502020202020204" pitchFamily="34" charset="0"/>
              </a:rPr>
              <a:t>Il   y   a   du   siro</a:t>
            </a:r>
            <a:r>
              <a:rPr lang="fr-FR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  </a:t>
            </a:r>
            <a:r>
              <a:rPr lang="fr-FR" sz="2800" b="1" dirty="0">
                <a:latin typeface="Century Gothic" panose="020B0502020202020204" pitchFamily="34" charset="0"/>
              </a:rPr>
              <a:t>  sur    le   li</a:t>
            </a:r>
            <a:r>
              <a:rPr lang="fr-FR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</a:t>
            </a:r>
            <a:r>
              <a:rPr lang="fr-FR" sz="2800" b="1" dirty="0">
                <a:latin typeface="Century Gothic" panose="020B0502020202020204" pitchFamily="34" charset="0"/>
              </a:rPr>
              <a:t>.</a:t>
            </a:r>
          </a:p>
          <a:p>
            <a:endParaRPr lang="fr-FR" sz="2800" b="1" dirty="0">
              <a:latin typeface="Century Gothic" panose="020B0502020202020204" pitchFamily="34" charset="0"/>
            </a:endParaRPr>
          </a:p>
          <a:p>
            <a:r>
              <a:rPr lang="fr-FR" sz="28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Nesradine</a:t>
            </a:r>
            <a:r>
              <a:rPr lang="fr-FR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  </a:t>
            </a:r>
            <a:r>
              <a:rPr lang="fr-FR" sz="2800" b="1" dirty="0">
                <a:latin typeface="Century Gothic" panose="020B0502020202020204" pitchFamily="34" charset="0"/>
              </a:rPr>
              <a:t>me   pass</a:t>
            </a:r>
            <a:r>
              <a:rPr lang="fr-FR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e  </a:t>
            </a:r>
            <a:r>
              <a:rPr lang="fr-FR" sz="2800" b="1" dirty="0">
                <a:latin typeface="Century Gothic" panose="020B0502020202020204" pitchFamily="34" charset="0"/>
              </a:rPr>
              <a:t> le   lasso.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21411" y="7493075"/>
            <a:ext cx="63587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latin typeface="Century Gothic" panose="020B0502020202020204" pitchFamily="34" charset="0"/>
              </a:rPr>
              <a:t>Je sui</a:t>
            </a:r>
            <a:r>
              <a:rPr lang="fr-FR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</a:t>
            </a:r>
            <a:r>
              <a:rPr lang="fr-FR" sz="2800" b="1" dirty="0">
                <a:latin typeface="Century Gothic" panose="020B0502020202020204" pitchFamily="34" charset="0"/>
              </a:rPr>
              <a:t> au cinéma avec ma s</a:t>
            </a: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œu</a:t>
            </a:r>
            <a:r>
              <a:rPr lang="fr-FR" sz="2800" b="1" dirty="0">
                <a:latin typeface="Century Gothic" panose="020B0502020202020204" pitchFamily="34" charset="0"/>
              </a:rPr>
              <a:t>r.</a:t>
            </a:r>
          </a:p>
          <a:p>
            <a:endParaRPr lang="fr-FR" sz="2800" b="1" dirty="0">
              <a:latin typeface="Century Gothic" panose="020B0502020202020204" pitchFamily="34" charset="0"/>
            </a:endParaRPr>
          </a:p>
          <a:p>
            <a:r>
              <a:rPr lang="fr-FR" sz="28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Térance</a:t>
            </a:r>
            <a:r>
              <a:rPr lang="fr-FR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r>
              <a:rPr lang="fr-FR" sz="2800" b="1" dirty="0">
                <a:latin typeface="Century Gothic" panose="020B0502020202020204" pitchFamily="34" charset="0"/>
              </a:rPr>
              <a:t>a reçu un b</a:t>
            </a:r>
            <a:r>
              <a:rPr lang="fr-FR" sz="28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eau</a:t>
            </a:r>
            <a:r>
              <a:rPr lang="fr-FR" sz="2800" b="1" dirty="0">
                <a:latin typeface="Century Gothic" panose="020B0502020202020204" pitchFamily="34" charset="0"/>
              </a:rPr>
              <a:t> sac.</a:t>
            </a:r>
          </a:p>
          <a:p>
            <a:endParaRPr lang="fr-FR" sz="2800" b="1" dirty="0">
              <a:latin typeface="Century Gothic" panose="020B0502020202020204" pitchFamily="34" charset="0"/>
            </a:endParaRPr>
          </a:p>
          <a:p>
            <a:r>
              <a:rPr lang="fr-FR" sz="2800" b="1" dirty="0">
                <a:latin typeface="Century Gothic" panose="020B0502020202020204" pitchFamily="34" charset="0"/>
              </a:rPr>
              <a:t>Attention  ! Samedi il y </a:t>
            </a:r>
            <a:r>
              <a:rPr lang="fr-FR" sz="28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au</a:t>
            </a:r>
            <a:r>
              <a:rPr lang="fr-FR" sz="2800" b="1" dirty="0">
                <a:latin typeface="Century Gothic" panose="020B0502020202020204" pitchFamily="34" charset="0"/>
              </a:rPr>
              <a:t>ra piscine.</a:t>
            </a:r>
          </a:p>
          <a:p>
            <a:endParaRPr lang="fr-FR" sz="2800" b="1" dirty="0">
              <a:latin typeface="Century Gothic" panose="020B0502020202020204" pitchFamily="34" charset="0"/>
            </a:endParaRPr>
          </a:p>
          <a:p>
            <a:endParaRPr lang="fr-FR" sz="2800" b="1" dirty="0">
              <a:latin typeface="Century Gothic" panose="020B0502020202020204" pitchFamily="34" charset="0"/>
            </a:endParaRPr>
          </a:p>
        </p:txBody>
      </p:sp>
      <p:sp>
        <p:nvSpPr>
          <p:cNvPr id="14" name="Nuage 13"/>
          <p:cNvSpPr/>
          <p:nvPr/>
        </p:nvSpPr>
        <p:spPr>
          <a:xfrm rot="21374515" flipH="1">
            <a:off x="912416" y="4831862"/>
            <a:ext cx="1649521" cy="889284"/>
          </a:xfrm>
          <a:prstGeom prst="clou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Nuage 14"/>
          <p:cNvSpPr/>
          <p:nvPr/>
        </p:nvSpPr>
        <p:spPr>
          <a:xfrm rot="21374515" flipH="1">
            <a:off x="3094193" y="2747697"/>
            <a:ext cx="914519" cy="796133"/>
          </a:xfrm>
          <a:prstGeom prst="clou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Nuage 15"/>
          <p:cNvSpPr/>
          <p:nvPr/>
        </p:nvSpPr>
        <p:spPr>
          <a:xfrm rot="21374515" flipH="1">
            <a:off x="4445297" y="4878437"/>
            <a:ext cx="914519" cy="796133"/>
          </a:xfrm>
          <a:prstGeom prst="clou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Nuage 16"/>
          <p:cNvSpPr/>
          <p:nvPr/>
        </p:nvSpPr>
        <p:spPr>
          <a:xfrm rot="21374515" flipH="1">
            <a:off x="908175" y="9113486"/>
            <a:ext cx="2043525" cy="772824"/>
          </a:xfrm>
          <a:prstGeom prst="clou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799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oneTexte 42"/>
          <p:cNvSpPr txBox="1"/>
          <p:nvPr/>
        </p:nvSpPr>
        <p:spPr>
          <a:xfrm>
            <a:off x="225541" y="7172562"/>
            <a:ext cx="704689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3. Je lis des phrases</a:t>
            </a:r>
            <a:endParaRPr lang="fr-FR" sz="2800" dirty="0"/>
          </a:p>
          <a:p>
            <a:pPr algn="ctr"/>
            <a:endParaRPr lang="fr-FR" sz="2400" dirty="0"/>
          </a:p>
          <a:p>
            <a:pPr algn="ctr"/>
            <a:r>
              <a:rPr lang="fr-FR" sz="2400" b="1" dirty="0"/>
              <a:t>Le</a:t>
            </a:r>
            <a:r>
              <a:rPr lang="fr-FR" sz="2400" dirty="0"/>
              <a:t>   cha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2400" dirty="0"/>
              <a:t>   de   </a:t>
            </a:r>
            <a:r>
              <a:rPr lang="fr-FR" sz="2400" b="1" dirty="0" err="1">
                <a:solidFill>
                  <a:srgbClr val="FF0066"/>
                </a:solidFill>
              </a:rPr>
              <a:t>Chaïma</a:t>
            </a:r>
            <a:r>
              <a:rPr lang="fr-FR" sz="2400" dirty="0"/>
              <a:t>   </a:t>
            </a:r>
            <a:r>
              <a:rPr lang="fr-FR" sz="2400" b="1" dirty="0"/>
              <a:t>est</a:t>
            </a:r>
            <a:r>
              <a:rPr lang="fr-FR" sz="2400" dirty="0"/>
              <a:t>   </a:t>
            </a:r>
            <a:r>
              <a:rPr lang="fr-FR" sz="2400" b="1" dirty="0"/>
              <a:t>dans</a:t>
            </a:r>
            <a:r>
              <a:rPr lang="fr-FR" sz="2400" dirty="0"/>
              <a:t>   </a:t>
            </a:r>
            <a:r>
              <a:rPr lang="fr-FR" sz="2400" b="1" dirty="0"/>
              <a:t>une</a:t>
            </a:r>
            <a:r>
              <a:rPr lang="fr-FR" sz="2400" dirty="0"/>
              <a:t>   nich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400" dirty="0"/>
              <a:t>.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Dimanche       je   vais       </a:t>
            </a:r>
            <a:r>
              <a:rPr lang="fr-FR" sz="2400" b="1" dirty="0"/>
              <a:t>au</a:t>
            </a:r>
            <a:r>
              <a:rPr lang="fr-FR" sz="2400" dirty="0"/>
              <a:t>   marché.  </a:t>
            </a:r>
          </a:p>
          <a:p>
            <a:pPr algn="ctr"/>
            <a:endParaRPr lang="fr-FR" sz="2400" dirty="0"/>
          </a:p>
          <a:p>
            <a:pPr algn="ctr"/>
            <a:r>
              <a:rPr lang="fr-FR" sz="2400" b="1" dirty="0"/>
              <a:t>Le</a:t>
            </a:r>
            <a:r>
              <a:rPr lang="fr-FR" sz="2400" dirty="0"/>
              <a:t>   peti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2400" dirty="0"/>
              <a:t>   chio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2400" dirty="0"/>
              <a:t>   </a:t>
            </a:r>
            <a:r>
              <a:rPr lang="fr-FR" sz="2400" b="1" dirty="0"/>
              <a:t>est</a:t>
            </a:r>
            <a:r>
              <a:rPr lang="fr-FR" sz="2400" dirty="0"/>
              <a:t>       devant     </a:t>
            </a:r>
            <a:r>
              <a:rPr lang="fr-FR" sz="2400" b="1" dirty="0"/>
              <a:t>la</a:t>
            </a:r>
            <a:r>
              <a:rPr lang="fr-FR" sz="2400" dirty="0"/>
              <a:t>    cheminé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400" dirty="0"/>
              <a:t>.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Tu  as      </a:t>
            </a:r>
            <a:r>
              <a:rPr lang="fr-FR" sz="2400" b="1" dirty="0"/>
              <a:t>des</a:t>
            </a:r>
            <a:r>
              <a:rPr lang="fr-FR" sz="2400" dirty="0"/>
              <a:t>      chaussur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es</a:t>
            </a:r>
            <a:r>
              <a:rPr lang="fr-FR" sz="2400" dirty="0"/>
              <a:t>    </a:t>
            </a:r>
            <a:r>
              <a:rPr lang="fr-FR" sz="2400" b="1" dirty="0"/>
              <a:t>et</a:t>
            </a:r>
            <a:r>
              <a:rPr lang="fr-FR" sz="2400" dirty="0"/>
              <a:t>    </a:t>
            </a:r>
            <a:r>
              <a:rPr lang="fr-FR" sz="2400" b="1" dirty="0"/>
              <a:t>une</a:t>
            </a:r>
            <a:r>
              <a:rPr lang="fr-FR" sz="2400" dirty="0"/>
              <a:t>    écharp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400" dirty="0"/>
              <a:t>.    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297080" y="2500323"/>
          <a:ext cx="6895959" cy="2285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400" dirty="0">
                        <a:latin typeface="Alphas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r>
                        <a:rPr lang="fr-FR" sz="2000" baseline="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fr-FR" sz="2000" baseline="0" dirty="0" err="1">
                          <a:solidFill>
                            <a:schemeClr val="tx1"/>
                          </a:solidFill>
                        </a:rPr>
                        <a:t>é</a:t>
                      </a:r>
                      <a:r>
                        <a:rPr lang="fr-FR" sz="2000" spc="0" dirty="0" err="1">
                          <a:solidFill>
                            <a:schemeClr val="tx1"/>
                          </a:solidFill>
                        </a:rPr>
                        <a:t>chiral</a:t>
                      </a:r>
                      <a:r>
                        <a:rPr lang="fr-FR" sz="2000" spc="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000" spc="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3200" spc="0" dirty="0" err="1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luchira</a:t>
                      </a:r>
                      <a:r>
                        <a:rPr lang="fr-FR" sz="3200" spc="6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 </a:t>
                      </a:r>
                      <a:r>
                        <a:rPr lang="fr-FR" sz="2000" spc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lichanu</a:t>
                      </a:r>
                      <a:r>
                        <a:rPr lang="fr-FR" sz="2000" spc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</a:t>
                      </a:r>
                      <a:r>
                        <a:rPr lang="fr-FR" sz="3200" spc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FR" sz="3200" spc="0" dirty="0" err="1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chorami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/>
          </p:nvPr>
        </p:nvGraphicFramePr>
        <p:xfrm>
          <a:off x="303381" y="5384497"/>
          <a:ext cx="6997149" cy="14870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2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2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2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068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>
                          <a:latin typeface="Century Gothic" panose="020B0502020202020204" pitchFamily="34" charset="0"/>
                        </a:rPr>
                        <a:t>ch</a:t>
                      </a:r>
                      <a:r>
                        <a:rPr lang="fr-FR" sz="1600" b="1" dirty="0">
                          <a:latin typeface="Century Gothic" panose="020B0502020202020204" pitchFamily="34" charset="0"/>
                        </a:rPr>
                        <a:t>__________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Century Gothic" panose="020B0502020202020204" pitchFamily="34" charset="0"/>
                        </a:rPr>
                        <a:t>______</a:t>
                      </a:r>
                      <a:r>
                        <a:rPr lang="fr-FR" sz="1600" b="1" dirty="0" err="1">
                          <a:latin typeface="Century Gothic" panose="020B0502020202020204" pitchFamily="34" charset="0"/>
                        </a:rPr>
                        <a:t>ch</a:t>
                      </a:r>
                      <a:r>
                        <a:rPr lang="fr-FR" sz="1600" b="1" dirty="0">
                          <a:latin typeface="Century Gothic" panose="020B0502020202020204" pitchFamily="34" charset="0"/>
                        </a:rPr>
                        <a:t>______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Century Gothic" panose="020B0502020202020204" pitchFamily="34" charset="0"/>
                        </a:rPr>
                        <a:t>________</a:t>
                      </a:r>
                      <a:r>
                        <a:rPr lang="fr-FR" sz="1600" b="1" dirty="0" err="1">
                          <a:latin typeface="Century Gothic" panose="020B0502020202020204" pitchFamily="34" charset="0"/>
                        </a:rPr>
                        <a:t>ch</a:t>
                      </a:r>
                      <a:endParaRPr lang="fr-FR" sz="16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953"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evalier</a:t>
                      </a:r>
                    </a:p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ocola</a:t>
                      </a:r>
                      <a:r>
                        <a:rPr lang="fr-FR" sz="20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</a:t>
                      </a:r>
                    </a:p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ameau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0" i="0" dirty="0">
                          <a:solidFill>
                            <a:schemeClr val="tx1"/>
                          </a:solidFill>
                        </a:rPr>
                        <a:t>é</a:t>
                      </a:r>
                      <a:r>
                        <a:rPr lang="fr-FR" sz="2000" b="1" i="0" dirty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fr-FR" sz="2000" b="0" i="0" dirty="0">
                          <a:solidFill>
                            <a:schemeClr val="tx1"/>
                          </a:solidFill>
                        </a:rPr>
                        <a:t>arp</a:t>
                      </a:r>
                      <a:r>
                        <a:rPr lang="fr-FR" sz="2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</a:p>
                    <a:p>
                      <a:r>
                        <a:rPr lang="fr-FR" sz="2000" b="0" i="0" dirty="0">
                          <a:solidFill>
                            <a:schemeClr val="tx1"/>
                          </a:solidFill>
                        </a:rPr>
                        <a:t>ma</a:t>
                      </a:r>
                      <a:r>
                        <a:rPr lang="fr-FR" sz="2000" b="1" i="0" dirty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fr-FR" sz="2000" b="0" i="0" dirty="0">
                          <a:solidFill>
                            <a:schemeClr val="tx1"/>
                          </a:solidFill>
                        </a:rPr>
                        <a:t>ine</a:t>
                      </a:r>
                    </a:p>
                    <a:p>
                      <a:endParaRPr lang="fr-FR" sz="20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dirty="0">
                          <a:solidFill>
                            <a:schemeClr val="tx1"/>
                          </a:solidFill>
                        </a:rPr>
                        <a:t>clo</a:t>
                      </a:r>
                      <a:r>
                        <a:rPr lang="fr-FR" sz="1800" b="1" i="0" dirty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fr-FR" sz="18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dirty="0">
                          <a:solidFill>
                            <a:schemeClr val="tx1"/>
                          </a:solidFill>
                        </a:rPr>
                        <a:t>autru</a:t>
                      </a:r>
                      <a:r>
                        <a:rPr lang="fr-FR" sz="1800" b="1" i="0" dirty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fr-FR" sz="18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dirty="0">
                          <a:solidFill>
                            <a:schemeClr val="tx1"/>
                          </a:solidFill>
                        </a:rPr>
                        <a:t>pelu</a:t>
                      </a:r>
                      <a:r>
                        <a:rPr lang="fr-FR" sz="1800" b="1" i="0" dirty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fr-FR" sz="18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ZoneTexte 31"/>
          <p:cNvSpPr txBox="1"/>
          <p:nvPr/>
        </p:nvSpPr>
        <p:spPr>
          <a:xfrm>
            <a:off x="253632" y="2055113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1. Je lis des lettres et des syllabes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295988" y="4811229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2. Je lis des mots</a:t>
            </a:r>
          </a:p>
        </p:txBody>
      </p:sp>
      <p:sp>
        <p:nvSpPr>
          <p:cNvPr id="3" name="Étoile à 5 branches 2"/>
          <p:cNvSpPr/>
          <p:nvPr/>
        </p:nvSpPr>
        <p:spPr>
          <a:xfrm>
            <a:off x="483643" y="2761940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Étoile à 5 branches 44"/>
          <p:cNvSpPr/>
          <p:nvPr/>
        </p:nvSpPr>
        <p:spPr>
          <a:xfrm>
            <a:off x="610015" y="4373043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Étoile à 5 branches 45"/>
          <p:cNvSpPr/>
          <p:nvPr/>
        </p:nvSpPr>
        <p:spPr>
          <a:xfrm>
            <a:off x="381167" y="4373043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Étoile à 5 branches 46"/>
          <p:cNvSpPr/>
          <p:nvPr/>
        </p:nvSpPr>
        <p:spPr>
          <a:xfrm>
            <a:off x="498780" y="4154006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Étoile à 5 branches 47"/>
          <p:cNvSpPr/>
          <p:nvPr/>
        </p:nvSpPr>
        <p:spPr>
          <a:xfrm>
            <a:off x="357748" y="3506077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Étoile à 5 branches 49"/>
          <p:cNvSpPr/>
          <p:nvPr/>
        </p:nvSpPr>
        <p:spPr>
          <a:xfrm>
            <a:off x="612521" y="3506077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53796" y="3384127"/>
            <a:ext cx="63848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err="1">
                <a:latin typeface="Century Gothic" panose="020B0502020202020204" pitchFamily="34" charset="0"/>
              </a:rPr>
              <a:t>uche</a:t>
            </a:r>
            <a:r>
              <a:rPr lang="fr-FR" sz="3200" b="1" dirty="0">
                <a:latin typeface="Century Gothic" panose="020B0502020202020204" pitchFamily="34" charset="0"/>
              </a:rPr>
              <a:t>   </a:t>
            </a:r>
            <a:r>
              <a:rPr lang="fr-FR" sz="3200" b="1" dirty="0" err="1">
                <a:latin typeface="Century Gothic" panose="020B0502020202020204" pitchFamily="34" charset="0"/>
              </a:rPr>
              <a:t>ochi</a:t>
            </a:r>
            <a:r>
              <a:rPr lang="fr-FR" sz="3200" b="1" dirty="0">
                <a:latin typeface="Century Gothic" panose="020B0502020202020204" pitchFamily="34" charset="0"/>
              </a:rPr>
              <a:t>   </a:t>
            </a:r>
            <a:r>
              <a:rPr lang="fr-FR" sz="3200" b="1" dirty="0" err="1">
                <a:latin typeface="Century Gothic" panose="020B0502020202020204" pitchFamily="34" charset="0"/>
              </a:rPr>
              <a:t>icha</a:t>
            </a:r>
            <a:r>
              <a:rPr lang="fr-FR" sz="3200" b="1" dirty="0">
                <a:latin typeface="Century Gothic" panose="020B0502020202020204" pitchFamily="34" charset="0"/>
              </a:rPr>
              <a:t>    </a:t>
            </a:r>
            <a:r>
              <a:rPr lang="fr-FR" sz="3200" b="1" dirty="0" err="1">
                <a:latin typeface="Century Gothic" panose="020B0502020202020204" pitchFamily="34" charset="0"/>
              </a:rPr>
              <a:t>aché</a:t>
            </a:r>
            <a:r>
              <a:rPr lang="fr-FR" sz="3200" b="1">
                <a:latin typeface="Century Gothic" panose="020B0502020202020204" pitchFamily="34" charset="0"/>
              </a:rPr>
              <a:t>         </a:t>
            </a:r>
            <a:endParaRPr lang="fr-FR" sz="3200" b="1" dirty="0">
              <a:latin typeface="Century Gothic" panose="020B0502020202020204" pitchFamily="34" charset="0"/>
            </a:endParaRPr>
          </a:p>
        </p:txBody>
      </p:sp>
      <p:sp>
        <p:nvSpPr>
          <p:cNvPr id="38" name="Arc plein 37"/>
          <p:cNvSpPr/>
          <p:nvPr/>
        </p:nvSpPr>
        <p:spPr>
          <a:xfrm rot="10800000">
            <a:off x="1579980" y="9522985"/>
            <a:ext cx="156307" cy="25125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6" name="Arc plein 35"/>
          <p:cNvSpPr/>
          <p:nvPr/>
        </p:nvSpPr>
        <p:spPr>
          <a:xfrm rot="10800000">
            <a:off x="5847412" y="8098601"/>
            <a:ext cx="430464" cy="24715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9" name="Arc plein 38"/>
          <p:cNvSpPr/>
          <p:nvPr/>
        </p:nvSpPr>
        <p:spPr>
          <a:xfrm rot="10800000">
            <a:off x="1238512" y="9522984"/>
            <a:ext cx="341466" cy="25125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2" name="Arc plein 51"/>
          <p:cNvSpPr/>
          <p:nvPr/>
        </p:nvSpPr>
        <p:spPr>
          <a:xfrm rot="10800000">
            <a:off x="2645456" y="10209355"/>
            <a:ext cx="624177" cy="33195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53796" y="2561147"/>
            <a:ext cx="63848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err="1">
                <a:latin typeface="Century Gothic" panose="020B0502020202020204" pitchFamily="34" charset="0"/>
              </a:rPr>
              <a:t>cho</a:t>
            </a:r>
            <a:r>
              <a:rPr lang="fr-FR" sz="3200" b="1" dirty="0">
                <a:latin typeface="Century Gothic" panose="020B0502020202020204" pitchFamily="34" charset="0"/>
              </a:rPr>
              <a:t>   </a:t>
            </a:r>
            <a:r>
              <a:rPr lang="fr-FR" sz="3200" b="1" dirty="0" err="1">
                <a:latin typeface="Century Gothic" panose="020B0502020202020204" pitchFamily="34" charset="0"/>
              </a:rPr>
              <a:t>ché</a:t>
            </a:r>
            <a:r>
              <a:rPr lang="fr-FR" sz="3200" b="1" dirty="0">
                <a:latin typeface="Century Gothic" panose="020B0502020202020204" pitchFamily="34" charset="0"/>
              </a:rPr>
              <a:t>   chi   chu   </a:t>
            </a:r>
            <a:r>
              <a:rPr lang="fr-FR" sz="3200" b="1" dirty="0" err="1">
                <a:latin typeface="Century Gothic" panose="020B0502020202020204" pitchFamily="34" charset="0"/>
              </a:rPr>
              <a:t>che</a:t>
            </a:r>
            <a:r>
              <a:rPr lang="fr-FR" sz="3200" b="1" dirty="0">
                <a:latin typeface="Century Gothic" panose="020B0502020202020204" pitchFamily="34" charset="0"/>
              </a:rPr>
              <a:t>   </a:t>
            </a:r>
            <a:r>
              <a:rPr lang="fr-FR" sz="3200" b="1" dirty="0" err="1">
                <a:latin typeface="Century Gothic" panose="020B0502020202020204" pitchFamily="34" charset="0"/>
              </a:rPr>
              <a:t>cha</a:t>
            </a:r>
            <a:endParaRPr lang="fr-FR" sz="3200" b="1" dirty="0">
              <a:latin typeface="Century Gothic" panose="020B0502020202020204" pitchFamily="34" charset="0"/>
            </a:endParaRPr>
          </a:p>
        </p:txBody>
      </p:sp>
      <p:sp>
        <p:nvSpPr>
          <p:cNvPr id="51" name="Arc plein 50"/>
          <p:cNvSpPr/>
          <p:nvPr/>
        </p:nvSpPr>
        <p:spPr>
          <a:xfrm rot="10800000">
            <a:off x="5625469" y="10221955"/>
            <a:ext cx="212525" cy="28719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4" name="Arc plein 53"/>
          <p:cNvSpPr/>
          <p:nvPr/>
        </p:nvSpPr>
        <p:spPr>
          <a:xfrm rot="10800000">
            <a:off x="3269634" y="10209355"/>
            <a:ext cx="532600" cy="32872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5" name="Arc plein 54"/>
          <p:cNvSpPr/>
          <p:nvPr/>
        </p:nvSpPr>
        <p:spPr>
          <a:xfrm rot="10800000">
            <a:off x="1422413" y="8098601"/>
            <a:ext cx="315134" cy="228356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35" name="Tableau 34"/>
          <p:cNvGraphicFramePr>
            <a:graphicFrameLocks noGrp="1"/>
          </p:cNvGraphicFramePr>
          <p:nvPr>
            <p:extLst/>
          </p:nvPr>
        </p:nvGraphicFramePr>
        <p:xfrm>
          <a:off x="1626992" y="243946"/>
          <a:ext cx="2175242" cy="1356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5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0" name="ZoneTexte 39"/>
          <p:cNvSpPr txBox="1"/>
          <p:nvPr/>
        </p:nvSpPr>
        <p:spPr>
          <a:xfrm>
            <a:off x="1477832" y="506031"/>
            <a:ext cx="2367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>
                <a:latin typeface="Century Gothic" panose="020B0502020202020204" pitchFamily="34" charset="0"/>
              </a:rPr>
              <a:t>ch</a:t>
            </a:r>
            <a:r>
              <a:rPr lang="fr-FR" sz="3600" dirty="0">
                <a:latin typeface="Century Gothic" panose="020B0502020202020204" pitchFamily="34" charset="0"/>
              </a:rPr>
              <a:t>   </a:t>
            </a:r>
            <a:r>
              <a:rPr lang="fr-FR" sz="6000" spc="-300" dirty="0" err="1">
                <a:latin typeface="Cursive Dumont maternelle gras" panose="02000000000000000000" pitchFamily="50" charset="0"/>
              </a:rPr>
              <a:t>ch</a:t>
            </a:r>
            <a:r>
              <a:rPr lang="fr-FR" sz="4400" dirty="0">
                <a:latin typeface="Cursive Dumont maternelle gras" panose="02000000000000000000" pitchFamily="50" charset="0"/>
              </a:rPr>
              <a:t> </a:t>
            </a:r>
            <a:endParaRPr lang="fr-FR" sz="4800" dirty="0"/>
          </a:p>
        </p:txBody>
      </p:sp>
      <p:sp>
        <p:nvSpPr>
          <p:cNvPr id="41" name="ZoneTexte 40"/>
          <p:cNvSpPr txBox="1"/>
          <p:nvPr/>
        </p:nvSpPr>
        <p:spPr>
          <a:xfrm>
            <a:off x="4909895" y="760770"/>
            <a:ext cx="1570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lphonetic" panose="00000400000000000000" pitchFamily="2" charset="0"/>
              </a:rPr>
              <a:t>[H]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847412" y="1316741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une ru</a:t>
            </a:r>
            <a:r>
              <a:rPr lang="fr-FR" sz="1600" b="1" dirty="0">
                <a:solidFill>
                  <a:srgbClr val="FF0066"/>
                </a:solidFill>
              </a:rPr>
              <a:t>ch</a:t>
            </a:r>
            <a:r>
              <a:rPr lang="fr-FR" sz="1600" dirty="0"/>
              <a:t>e</a:t>
            </a:r>
          </a:p>
        </p:txBody>
      </p:sp>
      <p:pic>
        <p:nvPicPr>
          <p:cNvPr id="59" name="Image 58"/>
          <p:cNvPicPr/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88" y="463686"/>
            <a:ext cx="1114425" cy="1114425"/>
          </a:xfrm>
          <a:prstGeom prst="rect">
            <a:avLst/>
          </a:prstGeom>
        </p:spPr>
      </p:pic>
      <p:sp>
        <p:nvSpPr>
          <p:cNvPr id="34" name="Nuage 33"/>
          <p:cNvSpPr/>
          <p:nvPr/>
        </p:nvSpPr>
        <p:spPr>
          <a:xfrm rot="20649560" flipH="1">
            <a:off x="3630862" y="9196412"/>
            <a:ext cx="1209885" cy="674965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Nuage 48"/>
          <p:cNvSpPr/>
          <p:nvPr/>
        </p:nvSpPr>
        <p:spPr>
          <a:xfrm rot="21374515" flipH="1">
            <a:off x="514168" y="9970317"/>
            <a:ext cx="1209885" cy="674965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Nuage 59"/>
          <p:cNvSpPr/>
          <p:nvPr/>
        </p:nvSpPr>
        <p:spPr>
          <a:xfrm rot="21374515" flipH="1">
            <a:off x="2992062" y="8497072"/>
            <a:ext cx="1209885" cy="674965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Nuage 60"/>
          <p:cNvSpPr/>
          <p:nvPr/>
        </p:nvSpPr>
        <p:spPr>
          <a:xfrm rot="21374515" flipH="1">
            <a:off x="1202478" y="8511682"/>
            <a:ext cx="1655697" cy="674965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77876" y="379029"/>
            <a:ext cx="869856" cy="880867"/>
          </a:xfrm>
          <a:prstGeom prst="rect">
            <a:avLst/>
          </a:prstGeom>
        </p:spPr>
      </p:pic>
      <p:sp>
        <p:nvSpPr>
          <p:cNvPr id="62" name="Arc plein 61"/>
          <p:cNvSpPr/>
          <p:nvPr/>
        </p:nvSpPr>
        <p:spPr>
          <a:xfrm rot="10800000">
            <a:off x="5049077" y="8743057"/>
            <a:ext cx="451289" cy="30591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3" name="Arc plein 62"/>
          <p:cNvSpPr/>
          <p:nvPr/>
        </p:nvSpPr>
        <p:spPr>
          <a:xfrm rot="10800000">
            <a:off x="5521945" y="8730038"/>
            <a:ext cx="419575" cy="33195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4" name="Arc plein 63"/>
          <p:cNvSpPr/>
          <p:nvPr/>
        </p:nvSpPr>
        <p:spPr>
          <a:xfrm rot="10800000">
            <a:off x="5422361" y="9522983"/>
            <a:ext cx="425050" cy="24977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5" name="Arc plein 64"/>
          <p:cNvSpPr/>
          <p:nvPr/>
        </p:nvSpPr>
        <p:spPr>
          <a:xfrm rot="10800000">
            <a:off x="5847411" y="9522983"/>
            <a:ext cx="338236" cy="25628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6" name="Arc plein 65"/>
          <p:cNvSpPr/>
          <p:nvPr/>
        </p:nvSpPr>
        <p:spPr>
          <a:xfrm rot="10800000">
            <a:off x="6185646" y="9522983"/>
            <a:ext cx="294632" cy="26216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7" name="Arc plein 66"/>
          <p:cNvSpPr/>
          <p:nvPr/>
        </p:nvSpPr>
        <p:spPr>
          <a:xfrm rot="10800000">
            <a:off x="2042155" y="9522982"/>
            <a:ext cx="550792" cy="28828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8" name="Arc plein 67"/>
          <p:cNvSpPr/>
          <p:nvPr/>
        </p:nvSpPr>
        <p:spPr>
          <a:xfrm rot="10800000">
            <a:off x="5837993" y="10209355"/>
            <a:ext cx="642284" cy="315226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58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au 21"/>
          <p:cNvGraphicFramePr>
            <a:graphicFrameLocks noGrp="1"/>
          </p:cNvGraphicFramePr>
          <p:nvPr>
            <p:extLst/>
          </p:nvPr>
        </p:nvGraphicFramePr>
        <p:xfrm>
          <a:off x="1626992" y="243946"/>
          <a:ext cx="2175242" cy="1356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5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506680" y="480395"/>
            <a:ext cx="2367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é </a:t>
            </a:r>
            <a:r>
              <a:rPr lang="fr-FR" sz="5400" dirty="0" err="1">
                <a:latin typeface="Cursive Dumont maternelle gras" panose="02000000000000000000" pitchFamily="50" charset="0"/>
              </a:rPr>
              <a:t>é</a:t>
            </a:r>
            <a:r>
              <a:rPr lang="fr-FR" sz="4000" dirty="0">
                <a:latin typeface="Cursive Dumont maternelle gras" panose="02000000000000000000" pitchFamily="50" charset="0"/>
              </a:rPr>
              <a:t> </a:t>
            </a:r>
            <a:r>
              <a:rPr lang="fr-FR" sz="6000" dirty="0">
                <a:latin typeface="Cursive Dumont maternelle gras" panose="02000000000000000000" pitchFamily="50" charset="0"/>
              </a:rPr>
              <a:t>E </a:t>
            </a:r>
            <a:r>
              <a:rPr lang="fr-FR" sz="6000" dirty="0" err="1">
                <a:latin typeface="Cursive standard" pitchFamily="2" charset="0"/>
              </a:rPr>
              <a:t>E</a:t>
            </a:r>
            <a:endParaRPr lang="fr-FR" sz="4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4937478" y="544005"/>
            <a:ext cx="1570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lphonetic" panose="00000400000000000000" pitchFamily="2" charset="0"/>
              </a:rPr>
              <a:t>[é]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847412" y="1316741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un </a:t>
            </a:r>
            <a:r>
              <a:rPr lang="fr-FR" sz="1600" b="1" dirty="0">
                <a:solidFill>
                  <a:srgbClr val="FF0066"/>
                </a:solidFill>
              </a:rPr>
              <a:t>é</a:t>
            </a:r>
            <a:r>
              <a:rPr lang="fr-FR" sz="1600" dirty="0"/>
              <a:t>l</a:t>
            </a:r>
            <a:r>
              <a:rPr lang="fr-FR" sz="1600" dirty="0">
                <a:solidFill>
                  <a:srgbClr val="FF0066"/>
                </a:solidFill>
              </a:rPr>
              <a:t>é</a:t>
            </a:r>
            <a:r>
              <a:rPr lang="fr-FR" sz="1600" dirty="0"/>
              <a:t>phant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75" y="4946534"/>
            <a:ext cx="606654" cy="315334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922229" y="4658580"/>
            <a:ext cx="1988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-</a:t>
            </a:r>
            <a:r>
              <a:rPr lang="fr-FR" sz="4400" dirty="0" err="1"/>
              <a:t>ez</a:t>
            </a:r>
            <a:endParaRPr lang="fr-FR" sz="4400" dirty="0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231" y="3837131"/>
            <a:ext cx="388239" cy="587253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3136573" y="3746043"/>
            <a:ext cx="1570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Alphonetic" panose="00000400000000000000" pitchFamily="2" charset="0"/>
              </a:rPr>
              <a:t>[é]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55561" y="3593389"/>
            <a:ext cx="7839087" cy="12199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6347009" y="4632742"/>
            <a:ext cx="1988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-</a:t>
            </a:r>
            <a:r>
              <a:rPr lang="fr-FR" sz="4400" dirty="0" err="1"/>
              <a:t>ed</a:t>
            </a:r>
            <a:endParaRPr lang="fr-FR" sz="4400" dirty="0"/>
          </a:p>
        </p:txBody>
      </p:sp>
      <p:sp>
        <p:nvSpPr>
          <p:cNvPr id="40" name="ZoneTexte 39"/>
          <p:cNvSpPr txBox="1"/>
          <p:nvPr/>
        </p:nvSpPr>
        <p:spPr>
          <a:xfrm>
            <a:off x="3514470" y="4617853"/>
            <a:ext cx="1988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-er</a:t>
            </a: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761" y="4937236"/>
            <a:ext cx="606654" cy="315334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335" y="4931745"/>
            <a:ext cx="606654" cy="315334"/>
          </a:xfrm>
          <a:prstGeom prst="rect">
            <a:avLst/>
          </a:prstGeom>
        </p:spPr>
      </p:pic>
      <p:sp>
        <p:nvSpPr>
          <p:cNvPr id="51" name="ZoneTexte 50"/>
          <p:cNvSpPr txBox="1"/>
          <p:nvPr/>
        </p:nvSpPr>
        <p:spPr>
          <a:xfrm>
            <a:off x="2757627" y="5789486"/>
            <a:ext cx="1730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un roch</a:t>
            </a:r>
            <a:r>
              <a:rPr lang="fr-FR" sz="2400" b="1" dirty="0">
                <a:solidFill>
                  <a:srgbClr val="FF0066"/>
                </a:solidFill>
              </a:rPr>
              <a:t>er</a:t>
            </a:r>
            <a:endParaRPr lang="fr-FR" sz="2400" dirty="0"/>
          </a:p>
        </p:txBody>
      </p:sp>
      <p:sp>
        <p:nvSpPr>
          <p:cNvPr id="52" name="Rectangle 51"/>
          <p:cNvSpPr/>
          <p:nvPr/>
        </p:nvSpPr>
        <p:spPr>
          <a:xfrm>
            <a:off x="891481" y="2220458"/>
            <a:ext cx="65782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Century Gothic" panose="020B0502020202020204" pitchFamily="34" charset="0"/>
              </a:rPr>
              <a:t>né     lé     </a:t>
            </a:r>
            <a:r>
              <a:rPr lang="fr-FR" sz="2400" b="1" dirty="0" err="1">
                <a:latin typeface="Century Gothic" panose="020B0502020202020204" pitchFamily="34" charset="0"/>
              </a:rPr>
              <a:t>mé</a:t>
            </a:r>
            <a:r>
              <a:rPr lang="fr-FR" sz="2400" b="1" dirty="0">
                <a:latin typeface="Century Gothic" panose="020B0502020202020204" pitchFamily="34" charset="0"/>
              </a:rPr>
              <a:t>     ré      </a:t>
            </a:r>
            <a:r>
              <a:rPr lang="fr-FR" sz="2400" b="1" dirty="0" err="1">
                <a:latin typeface="Century Gothic" panose="020B0502020202020204" pitchFamily="34" charset="0"/>
              </a:rPr>
              <a:t>él</a:t>
            </a:r>
            <a:r>
              <a:rPr lang="fr-FR" sz="2400" b="1" dirty="0">
                <a:latin typeface="Century Gothic" panose="020B0502020202020204" pitchFamily="34" charset="0"/>
              </a:rPr>
              <a:t>       </a:t>
            </a:r>
            <a:r>
              <a:rPr lang="fr-FR" sz="2400" b="1" dirty="0" err="1">
                <a:latin typeface="Century Gothic" panose="020B0502020202020204" pitchFamily="34" charset="0"/>
              </a:rPr>
              <a:t>ém</a:t>
            </a:r>
            <a:r>
              <a:rPr lang="fr-FR" sz="2400" b="1" dirty="0">
                <a:latin typeface="Century Gothic" panose="020B0502020202020204" pitchFamily="34" charset="0"/>
              </a:rPr>
              <a:t>      </a:t>
            </a:r>
            <a:r>
              <a:rPr lang="fr-FR" sz="2400" b="1" dirty="0" err="1">
                <a:latin typeface="Century Gothic" panose="020B0502020202020204" pitchFamily="34" charset="0"/>
              </a:rPr>
              <a:t>ér</a:t>
            </a:r>
            <a:r>
              <a:rPr lang="fr-FR" sz="2400" b="1" dirty="0">
                <a:latin typeface="Century Gothic" panose="020B0502020202020204" pitchFamily="34" charset="0"/>
              </a:rPr>
              <a:t>     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46270" y="2991836"/>
            <a:ext cx="65782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Century Gothic" panose="020B0502020202020204" pitchFamily="34" charset="0"/>
              </a:rPr>
              <a:t>la marée     une mémé      l’allé</a:t>
            </a:r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e</a:t>
            </a:r>
            <a:r>
              <a:rPr lang="fr-FR" sz="2400" b="1" dirty="0">
                <a:latin typeface="Century Gothic" panose="020B0502020202020204" pitchFamily="34" charset="0"/>
              </a:rPr>
              <a:t>      le vélo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2557480" y="7909627"/>
            <a:ext cx="2185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un boulang</a:t>
            </a:r>
            <a:r>
              <a:rPr lang="fr-FR" sz="2400" b="1" dirty="0">
                <a:solidFill>
                  <a:srgbClr val="FF0066"/>
                </a:solidFill>
              </a:rPr>
              <a:t>er</a:t>
            </a:r>
            <a:endParaRPr lang="fr-FR" sz="2400" dirty="0"/>
          </a:p>
        </p:txBody>
      </p:sp>
      <p:sp>
        <p:nvSpPr>
          <p:cNvPr id="56" name="ZoneTexte 55"/>
          <p:cNvSpPr txBox="1"/>
          <p:nvPr/>
        </p:nvSpPr>
        <p:spPr>
          <a:xfrm>
            <a:off x="26089" y="5809887"/>
            <a:ext cx="1730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un n</a:t>
            </a:r>
            <a:r>
              <a:rPr lang="fr-FR" sz="2400" b="1" dirty="0">
                <a:solidFill>
                  <a:srgbClr val="FF0066"/>
                </a:solidFill>
              </a:rPr>
              <a:t>ez</a:t>
            </a:r>
            <a:endParaRPr lang="fr-FR" sz="2400" dirty="0"/>
          </a:p>
        </p:txBody>
      </p:sp>
      <p:sp>
        <p:nvSpPr>
          <p:cNvPr id="57" name="ZoneTexte 56"/>
          <p:cNvSpPr txBox="1"/>
          <p:nvPr/>
        </p:nvSpPr>
        <p:spPr>
          <a:xfrm>
            <a:off x="173578" y="8184118"/>
            <a:ext cx="1730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ass</a:t>
            </a:r>
            <a:r>
              <a:rPr lang="fr-FR" sz="2400" b="1" dirty="0">
                <a:solidFill>
                  <a:srgbClr val="FF0066"/>
                </a:solidFill>
              </a:rPr>
              <a:t>ez</a:t>
            </a:r>
            <a:endParaRPr lang="fr-FR" sz="2400" dirty="0"/>
          </a:p>
        </p:txBody>
      </p:sp>
      <p:pic>
        <p:nvPicPr>
          <p:cNvPr id="58" name="Image 57"/>
          <p:cNvPicPr/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4" y="341956"/>
            <a:ext cx="1257300" cy="12573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861" y="256042"/>
            <a:ext cx="1009719" cy="96418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618" y="6289524"/>
            <a:ext cx="1082802" cy="609076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8"/>
          <a:srcRect l="35005" t="29910" r="55217" b="53785"/>
          <a:stretch/>
        </p:blipFill>
        <p:spPr>
          <a:xfrm>
            <a:off x="422131" y="6290942"/>
            <a:ext cx="1022529" cy="958622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678" y="8386219"/>
            <a:ext cx="875437" cy="699550"/>
          </a:xfrm>
          <a:prstGeom prst="rect">
            <a:avLst/>
          </a:prstGeom>
        </p:spPr>
      </p:pic>
      <p:sp>
        <p:nvSpPr>
          <p:cNvPr id="33" name="Nuage 32"/>
          <p:cNvSpPr/>
          <p:nvPr/>
        </p:nvSpPr>
        <p:spPr>
          <a:xfrm>
            <a:off x="173578" y="7956171"/>
            <a:ext cx="1730784" cy="980629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Étoile à 5 branches 58"/>
          <p:cNvSpPr/>
          <p:nvPr/>
        </p:nvSpPr>
        <p:spPr>
          <a:xfrm>
            <a:off x="373482" y="2384006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Étoile à 5 branches 59"/>
          <p:cNvSpPr/>
          <p:nvPr/>
        </p:nvSpPr>
        <p:spPr>
          <a:xfrm>
            <a:off x="247587" y="3128143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Étoile à 5 branches 60"/>
          <p:cNvSpPr/>
          <p:nvPr/>
        </p:nvSpPr>
        <p:spPr>
          <a:xfrm>
            <a:off x="502360" y="3128143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5503421" y="5754182"/>
            <a:ext cx="1730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un pi</a:t>
            </a:r>
            <a:r>
              <a:rPr lang="fr-FR" sz="2400" b="1" dirty="0">
                <a:solidFill>
                  <a:srgbClr val="FF0066"/>
                </a:solidFill>
              </a:rPr>
              <a:t>ed</a:t>
            </a:r>
            <a:endParaRPr lang="fr-FR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10"/>
          <a:srcRect l="17588" t="38333" r="53079" b="21177"/>
          <a:stretch/>
        </p:blipFill>
        <p:spPr>
          <a:xfrm>
            <a:off x="5999088" y="6251151"/>
            <a:ext cx="1117469" cy="86720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266122" y="4658580"/>
            <a:ext cx="19878" cy="53401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5161823" y="4676256"/>
            <a:ext cx="19878" cy="53401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542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oneTexte 42"/>
          <p:cNvSpPr txBox="1"/>
          <p:nvPr/>
        </p:nvSpPr>
        <p:spPr>
          <a:xfrm>
            <a:off x="225541" y="7172562"/>
            <a:ext cx="704689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3. Je lis des phrases</a:t>
            </a:r>
            <a:endParaRPr lang="fr-FR" sz="2800" dirty="0"/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C’est     un     ni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fr-FR" sz="2400" dirty="0"/>
              <a:t>.</a:t>
            </a:r>
          </a:p>
          <a:p>
            <a:pPr algn="ctr"/>
            <a:endParaRPr lang="fr-FR" sz="2400" dirty="0"/>
          </a:p>
          <a:p>
            <a:pPr algn="ctr"/>
            <a:r>
              <a:rPr lang="fr-FR" sz="2400" b="1" dirty="0" err="1">
                <a:solidFill>
                  <a:srgbClr val="FF0066"/>
                </a:solidFill>
              </a:rPr>
              <a:t>Nélia</a:t>
            </a:r>
            <a:r>
              <a:rPr lang="fr-FR" sz="2400" b="1" dirty="0">
                <a:solidFill>
                  <a:srgbClr val="FF0066"/>
                </a:solidFill>
              </a:rPr>
              <a:t>  </a:t>
            </a:r>
            <a:r>
              <a:rPr lang="fr-FR" sz="2400" dirty="0">
                <a:solidFill>
                  <a:srgbClr val="FF0066"/>
                </a:solidFill>
              </a:rPr>
              <a:t> </a:t>
            </a:r>
            <a:r>
              <a:rPr lang="fr-FR" sz="2400" dirty="0"/>
              <a:t> a     un       ananas     du      menu.</a:t>
            </a:r>
          </a:p>
          <a:p>
            <a:pPr algn="ctr"/>
            <a:endParaRPr lang="fr-FR" sz="2400" b="1" dirty="0">
              <a:solidFill>
                <a:srgbClr val="FF0066"/>
              </a:solidFill>
            </a:endParaRPr>
          </a:p>
          <a:p>
            <a:pPr algn="ctr"/>
            <a:r>
              <a:rPr lang="fr-FR" sz="2400" b="1" dirty="0" err="1">
                <a:solidFill>
                  <a:srgbClr val="FF0066"/>
                </a:solidFill>
              </a:rPr>
              <a:t>Nayah</a:t>
            </a:r>
            <a:r>
              <a:rPr lang="fr-FR" sz="2400" b="1" dirty="0">
                <a:solidFill>
                  <a:srgbClr val="FF0066"/>
                </a:solidFill>
              </a:rPr>
              <a:t>    </a:t>
            </a:r>
            <a:r>
              <a:rPr lang="fr-FR" sz="2400" dirty="0"/>
              <a:t>est    sur     le    canapé.</a:t>
            </a:r>
          </a:p>
          <a:p>
            <a:pPr algn="ctr"/>
            <a:r>
              <a:rPr lang="fr-FR" sz="2400" dirty="0"/>
              <a:t> </a:t>
            </a:r>
          </a:p>
          <a:p>
            <a:pPr algn="ctr"/>
            <a:r>
              <a:rPr lang="fr-FR" sz="2400" b="1" dirty="0" err="1">
                <a:solidFill>
                  <a:srgbClr val="FF0066"/>
                </a:solidFill>
              </a:rPr>
              <a:t>Nathaël</a:t>
            </a:r>
            <a:r>
              <a:rPr lang="fr-FR" sz="2400" b="1" dirty="0">
                <a:solidFill>
                  <a:srgbClr val="FF0066"/>
                </a:solidFill>
              </a:rPr>
              <a:t>   </a:t>
            </a:r>
            <a:r>
              <a:rPr lang="fr-FR" sz="2400" dirty="0"/>
              <a:t>  ne   sali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2400" dirty="0"/>
              <a:t>   pa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400" dirty="0"/>
              <a:t>   la   napp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400" dirty="0"/>
              <a:t>.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297080" y="2500323"/>
          <a:ext cx="6895959" cy="2285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400" dirty="0">
                        <a:latin typeface="Alphas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r>
                        <a:rPr lang="fr-FR" sz="2000" baseline="0" dirty="0">
                          <a:solidFill>
                            <a:schemeClr val="tx1"/>
                          </a:solidFill>
                        </a:rPr>
                        <a:t>    uni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      </a:t>
                      </a:r>
                      <a:r>
                        <a:rPr lang="fr-FR" sz="3200" spc="0" dirty="0" err="1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nir</a:t>
                      </a:r>
                      <a:r>
                        <a:rPr lang="fr-FR" sz="2000" spc="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fr-FR" sz="2000" spc="600" dirty="0">
                          <a:solidFill>
                            <a:schemeClr val="tx1"/>
                          </a:solidFill>
                        </a:rPr>
                        <a:t> mina </a:t>
                      </a:r>
                      <a:r>
                        <a:rPr lang="fr-FR" sz="2000" spc="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3200" spc="0" dirty="0" err="1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linor</a:t>
                      </a:r>
                      <a:r>
                        <a:rPr lang="fr-FR" sz="3200" spc="6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 </a:t>
                      </a:r>
                      <a:r>
                        <a:rPr lang="fr-FR" sz="2000" spc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menu    </a:t>
                      </a:r>
                      <a:r>
                        <a:rPr lang="fr-FR" sz="3200" spc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FR" sz="3200" spc="0" dirty="0" err="1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reno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au 21"/>
          <p:cNvGraphicFramePr>
            <a:graphicFrameLocks noGrp="1"/>
          </p:cNvGraphicFramePr>
          <p:nvPr>
            <p:extLst/>
          </p:nvPr>
        </p:nvGraphicFramePr>
        <p:xfrm>
          <a:off x="1170883" y="258715"/>
          <a:ext cx="2736588" cy="1156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2832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832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832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832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832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832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/>
          </p:nvPr>
        </p:nvGraphicFramePr>
        <p:xfrm>
          <a:off x="303381" y="5384497"/>
          <a:ext cx="6997149" cy="15407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2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2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2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068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Century Gothic" panose="020B0502020202020204" pitchFamily="34" charset="0"/>
                        </a:rPr>
                        <a:t>n__________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Century Gothic" panose="020B0502020202020204" pitchFamily="34" charset="0"/>
                        </a:rPr>
                        <a:t>______n______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Century Gothic" panose="020B0502020202020204" pitchFamily="34" charset="0"/>
                        </a:rPr>
                        <a:t>________n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953"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olan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iche</a:t>
                      </a:r>
                    </a:p>
                    <a:p>
                      <a:endParaRPr lang="fr-FR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0" i="0" dirty="0">
                          <a:solidFill>
                            <a:schemeClr val="tx1"/>
                          </a:solidFill>
                        </a:rPr>
                        <a:t>re</a:t>
                      </a:r>
                      <a:r>
                        <a:rPr lang="fr-FR" sz="2000" b="1" i="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fr-FR" sz="2000" b="0" i="0" dirty="0">
                          <a:solidFill>
                            <a:schemeClr val="tx1"/>
                          </a:solidFill>
                        </a:rPr>
                        <a:t>ard</a:t>
                      </a:r>
                    </a:p>
                    <a:p>
                      <a:r>
                        <a:rPr lang="fr-FR" sz="2000" b="0" i="0" dirty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fr-FR" sz="2000" b="1" i="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fr-FR" sz="2000" b="0" i="0" dirty="0">
                          <a:solidFill>
                            <a:schemeClr val="tx1"/>
                          </a:solidFill>
                        </a:rPr>
                        <a:t>zo</a:t>
                      </a:r>
                    </a:p>
                    <a:p>
                      <a:r>
                        <a:rPr lang="fr-FR" sz="2000" b="0" i="0" dirty="0">
                          <a:solidFill>
                            <a:schemeClr val="tx1"/>
                          </a:solidFill>
                        </a:rPr>
                        <a:t>bo</a:t>
                      </a:r>
                      <a:r>
                        <a:rPr lang="fr-FR" sz="2000" b="1" i="0" dirty="0">
                          <a:solidFill>
                            <a:schemeClr val="tx1"/>
                          </a:solidFill>
                        </a:rPr>
                        <a:t>nn</a:t>
                      </a:r>
                      <a:r>
                        <a:rPr lang="fr-FR" sz="2000" b="0" i="0" dirty="0">
                          <a:solidFill>
                            <a:schemeClr val="tx1"/>
                          </a:solidFill>
                        </a:rPr>
                        <a:t>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dirty="0">
                          <a:solidFill>
                            <a:schemeClr val="tx1"/>
                          </a:solidFill>
                        </a:rPr>
                        <a:t>Nola</a:t>
                      </a:r>
                      <a:r>
                        <a:rPr lang="fr-FR" sz="1800" b="1" i="0" dirty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fr-FR" sz="1800" b="0" i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dirty="0">
                          <a:solidFill>
                            <a:schemeClr val="tx1"/>
                          </a:solidFill>
                        </a:rPr>
                        <a:t>bana</a:t>
                      </a:r>
                      <a:r>
                        <a:rPr lang="fr-FR" sz="1800" b="1" i="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fr-FR" sz="18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dirty="0">
                          <a:solidFill>
                            <a:schemeClr val="tx1"/>
                          </a:solidFill>
                        </a:rPr>
                        <a:t>ca</a:t>
                      </a:r>
                      <a:r>
                        <a:rPr lang="fr-FR" sz="1800" b="1" i="0" dirty="0">
                          <a:solidFill>
                            <a:schemeClr val="tx1"/>
                          </a:solidFill>
                        </a:rPr>
                        <a:t>nn</a:t>
                      </a:r>
                      <a:r>
                        <a:rPr lang="fr-FR" sz="18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endParaRPr lang="fr-FR" sz="1800" b="0" i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170883" y="446159"/>
            <a:ext cx="2865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n </a:t>
            </a:r>
            <a:r>
              <a:rPr lang="fr-FR" sz="5400" dirty="0" err="1">
                <a:latin typeface="Cursive Dumont maternelle gras" panose="02000000000000000000" pitchFamily="50" charset="0"/>
              </a:rPr>
              <a:t>n</a:t>
            </a:r>
            <a:r>
              <a:rPr lang="fr-FR" sz="5400" dirty="0">
                <a:latin typeface="Cursive Dumont maternelle gras" panose="02000000000000000000" pitchFamily="50" charset="0"/>
              </a:rPr>
              <a:t> </a:t>
            </a:r>
            <a:r>
              <a:rPr lang="fr-FR" sz="5400" dirty="0" err="1">
                <a:latin typeface="Cursive Dumont maternelle gras" panose="02000000000000000000" pitchFamily="50" charset="0"/>
              </a:rPr>
              <a:t>N</a:t>
            </a:r>
            <a:r>
              <a:rPr lang="fr-FR" sz="5400" dirty="0">
                <a:latin typeface="Cursive Dumont maternelle gras" panose="02000000000000000000" pitchFamily="50" charset="0"/>
              </a:rPr>
              <a:t> </a:t>
            </a:r>
            <a:r>
              <a:rPr lang="fr-FR" sz="5400" dirty="0">
                <a:latin typeface="Cursive standard" pitchFamily="2" charset="0"/>
              </a:rPr>
              <a:t>N</a:t>
            </a:r>
            <a:endParaRPr lang="fr-FR" sz="4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454503" y="-2238"/>
            <a:ext cx="2668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lphonetic" panose="00000400000000000000" pitchFamily="2" charset="0"/>
              </a:rPr>
              <a:t>[n]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253632" y="2055113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1. Je lis des lettres et des syllabes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295988" y="4811229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2. Je lis des mots</a:t>
            </a:r>
          </a:p>
        </p:txBody>
      </p:sp>
      <p:sp>
        <p:nvSpPr>
          <p:cNvPr id="3" name="Étoile à 5 branches 2"/>
          <p:cNvSpPr/>
          <p:nvPr/>
        </p:nvSpPr>
        <p:spPr>
          <a:xfrm>
            <a:off x="483643" y="2761940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Étoile à 5 branches 44"/>
          <p:cNvSpPr/>
          <p:nvPr/>
        </p:nvSpPr>
        <p:spPr>
          <a:xfrm>
            <a:off x="610015" y="4373043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Étoile à 5 branches 45"/>
          <p:cNvSpPr/>
          <p:nvPr/>
        </p:nvSpPr>
        <p:spPr>
          <a:xfrm>
            <a:off x="381167" y="4373043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Étoile à 5 branches 46"/>
          <p:cNvSpPr/>
          <p:nvPr/>
        </p:nvSpPr>
        <p:spPr>
          <a:xfrm>
            <a:off x="498780" y="4154006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Étoile à 5 branches 47"/>
          <p:cNvSpPr/>
          <p:nvPr/>
        </p:nvSpPr>
        <p:spPr>
          <a:xfrm>
            <a:off x="357748" y="3506077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Étoile à 5 branches 49"/>
          <p:cNvSpPr/>
          <p:nvPr/>
        </p:nvSpPr>
        <p:spPr>
          <a:xfrm>
            <a:off x="612521" y="3506077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53796" y="3384127"/>
            <a:ext cx="63848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err="1">
                <a:latin typeface="Century Gothic" panose="020B0502020202020204" pitchFamily="34" charset="0"/>
              </a:rPr>
              <a:t>nal</a:t>
            </a:r>
            <a:r>
              <a:rPr lang="fr-FR" sz="3200" b="1" dirty="0">
                <a:latin typeface="Century Gothic" panose="020B0502020202020204" pitchFamily="34" charset="0"/>
              </a:rPr>
              <a:t>    </a:t>
            </a:r>
            <a:r>
              <a:rPr lang="fr-FR" sz="3200" b="1" dirty="0" err="1">
                <a:latin typeface="Century Gothic" panose="020B0502020202020204" pitchFamily="34" charset="0"/>
              </a:rPr>
              <a:t>nim</a:t>
            </a:r>
            <a:r>
              <a:rPr lang="fr-FR" sz="3200" b="1" dirty="0">
                <a:latin typeface="Century Gothic" panose="020B0502020202020204" pitchFamily="34" charset="0"/>
              </a:rPr>
              <a:t>     une    nua     </a:t>
            </a:r>
            <a:r>
              <a:rPr lang="fr-FR" sz="3200" b="1" dirty="0" err="1">
                <a:latin typeface="Century Gothic" panose="020B0502020202020204" pitchFamily="34" charset="0"/>
              </a:rPr>
              <a:t>oni</a:t>
            </a:r>
            <a:r>
              <a:rPr lang="fr-FR" sz="3200" b="1" dirty="0">
                <a:latin typeface="Century Gothic" panose="020B0502020202020204" pitchFamily="34" charset="0"/>
              </a:rPr>
              <a:t>     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5956419" y="1312884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un </a:t>
            </a:r>
            <a:r>
              <a:rPr lang="fr-FR" sz="1600" b="1" dirty="0">
                <a:solidFill>
                  <a:srgbClr val="FF0066"/>
                </a:solidFill>
              </a:rPr>
              <a:t>n</a:t>
            </a:r>
            <a:r>
              <a:rPr lang="fr-FR" sz="1600" dirty="0"/>
              <a:t>uage</a:t>
            </a:r>
          </a:p>
        </p:txBody>
      </p:sp>
      <p:sp>
        <p:nvSpPr>
          <p:cNvPr id="37" name="Arc plein 36"/>
          <p:cNvSpPr/>
          <p:nvPr/>
        </p:nvSpPr>
        <p:spPr>
          <a:xfrm rot="10800000">
            <a:off x="4779819" y="9485955"/>
            <a:ext cx="259207" cy="347446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8" name="Arc plein 37"/>
          <p:cNvSpPr/>
          <p:nvPr/>
        </p:nvSpPr>
        <p:spPr>
          <a:xfrm rot="10800000">
            <a:off x="3615151" y="10242032"/>
            <a:ext cx="156307" cy="25125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6" name="Arc plein 35"/>
          <p:cNvSpPr/>
          <p:nvPr/>
        </p:nvSpPr>
        <p:spPr>
          <a:xfrm rot="10800000">
            <a:off x="5158780" y="10249913"/>
            <a:ext cx="590210" cy="24715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9" name="Arc plein 38"/>
          <p:cNvSpPr/>
          <p:nvPr/>
        </p:nvSpPr>
        <p:spPr>
          <a:xfrm rot="10800000">
            <a:off x="3365295" y="10249913"/>
            <a:ext cx="239319" cy="24715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4" name="Arc plein 43"/>
          <p:cNvSpPr/>
          <p:nvPr/>
        </p:nvSpPr>
        <p:spPr>
          <a:xfrm rot="10800000">
            <a:off x="5329494" y="9524124"/>
            <a:ext cx="376151" cy="326803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2" name="Arc plein 51"/>
          <p:cNvSpPr/>
          <p:nvPr/>
        </p:nvSpPr>
        <p:spPr>
          <a:xfrm rot="10800000">
            <a:off x="5427324" y="8730638"/>
            <a:ext cx="419575" cy="33195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53796" y="2561147"/>
            <a:ext cx="63848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latin typeface="Century Gothic" panose="020B0502020202020204" pitchFamily="34" charset="0"/>
              </a:rPr>
              <a:t>na   ne   ni   no   nu   </a:t>
            </a:r>
            <a:r>
              <a:rPr lang="fr-FR" sz="3200" b="1" dirty="0" err="1">
                <a:latin typeface="Century Gothic" panose="020B0502020202020204" pitchFamily="34" charset="0"/>
              </a:rPr>
              <a:t>ny</a:t>
            </a:r>
            <a:endParaRPr lang="fr-FR" sz="3200" b="1" dirty="0">
              <a:latin typeface="Century Gothic" panose="020B0502020202020204" pitchFamily="34" charset="0"/>
            </a:endParaRPr>
          </a:p>
        </p:txBody>
      </p:sp>
      <p:sp>
        <p:nvSpPr>
          <p:cNvPr id="51" name="Arc plein 50"/>
          <p:cNvSpPr/>
          <p:nvPr/>
        </p:nvSpPr>
        <p:spPr>
          <a:xfrm rot="10800000">
            <a:off x="5039027" y="9506600"/>
            <a:ext cx="290467" cy="326801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3" name="Arc plein 52"/>
          <p:cNvSpPr/>
          <p:nvPr/>
        </p:nvSpPr>
        <p:spPr>
          <a:xfrm rot="10500000">
            <a:off x="3495947" y="8784412"/>
            <a:ext cx="134351" cy="25809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4" name="Arc plein 53"/>
          <p:cNvSpPr/>
          <p:nvPr/>
        </p:nvSpPr>
        <p:spPr>
          <a:xfrm rot="10800000">
            <a:off x="5850946" y="8747904"/>
            <a:ext cx="327370" cy="32549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5" name="Arc plein 54"/>
          <p:cNvSpPr/>
          <p:nvPr/>
        </p:nvSpPr>
        <p:spPr>
          <a:xfrm rot="10800000">
            <a:off x="4315852" y="8018057"/>
            <a:ext cx="248654" cy="30710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49" name="Image 48"/>
          <p:cNvPicPr/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1" y="313926"/>
            <a:ext cx="1200150" cy="1200150"/>
          </a:xfrm>
          <a:prstGeom prst="rect">
            <a:avLst/>
          </a:prstGeom>
        </p:spPr>
      </p:pic>
      <p:sp>
        <p:nvSpPr>
          <p:cNvPr id="56" name="Arc plein 55"/>
          <p:cNvSpPr/>
          <p:nvPr/>
        </p:nvSpPr>
        <p:spPr>
          <a:xfrm rot="10800000">
            <a:off x="3651799" y="8795352"/>
            <a:ext cx="239319" cy="24715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7" name="Arc plein 56"/>
          <p:cNvSpPr/>
          <p:nvPr/>
        </p:nvSpPr>
        <p:spPr>
          <a:xfrm rot="10800000">
            <a:off x="3905808" y="8784412"/>
            <a:ext cx="515553" cy="26455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Nuage 4"/>
          <p:cNvSpPr/>
          <p:nvPr/>
        </p:nvSpPr>
        <p:spPr>
          <a:xfrm>
            <a:off x="6317736" y="581806"/>
            <a:ext cx="942086" cy="639444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720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oneTexte 42"/>
          <p:cNvSpPr txBox="1"/>
          <p:nvPr/>
        </p:nvSpPr>
        <p:spPr>
          <a:xfrm>
            <a:off x="225541" y="7172562"/>
            <a:ext cx="70468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3. Je lis des phrases</a:t>
            </a:r>
            <a:endParaRPr lang="fr-FR" sz="2800" dirty="0"/>
          </a:p>
          <a:p>
            <a:pPr algn="ctr"/>
            <a:endParaRPr lang="fr-FR" sz="2400" dirty="0"/>
          </a:p>
          <a:p>
            <a:pPr algn="ctr"/>
            <a:r>
              <a:rPr lang="fr-FR" sz="2400" b="1" dirty="0">
                <a:solidFill>
                  <a:srgbClr val="FF0066"/>
                </a:solidFill>
              </a:rPr>
              <a:t>Amine  </a:t>
            </a:r>
            <a:r>
              <a:rPr lang="fr-FR" sz="2400" dirty="0"/>
              <a:t> lit     les    mot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400" dirty="0"/>
              <a:t>.</a:t>
            </a:r>
          </a:p>
          <a:p>
            <a:pPr algn="ctr"/>
            <a:endParaRPr lang="fr-FR" sz="2400" b="1" dirty="0">
              <a:solidFill>
                <a:srgbClr val="FF0066"/>
              </a:solidFill>
            </a:endParaRPr>
          </a:p>
          <a:p>
            <a:pPr algn="ctr"/>
            <a:r>
              <a:rPr lang="fr-FR" sz="2400" b="1" dirty="0" err="1">
                <a:solidFill>
                  <a:srgbClr val="FF0066"/>
                </a:solidFill>
              </a:rPr>
              <a:t>Khamis</a:t>
            </a:r>
            <a:r>
              <a:rPr lang="fr-FR" sz="2400" b="1" dirty="0">
                <a:solidFill>
                  <a:srgbClr val="FF0066"/>
                </a:solidFill>
              </a:rPr>
              <a:t>    </a:t>
            </a:r>
            <a:r>
              <a:rPr lang="fr-FR" sz="2400" dirty="0"/>
              <a:t>est    chez     </a:t>
            </a:r>
            <a:r>
              <a:rPr lang="fr-FR" sz="2400" b="1" dirty="0" err="1">
                <a:solidFill>
                  <a:srgbClr val="FF0066"/>
                </a:solidFill>
              </a:rPr>
              <a:t>Chaïma</a:t>
            </a:r>
            <a:r>
              <a:rPr lang="fr-FR" sz="2400" b="1" dirty="0">
                <a:solidFill>
                  <a:srgbClr val="FF0066"/>
                </a:solidFill>
              </a:rPr>
              <a:t>.</a:t>
            </a:r>
            <a:endParaRPr lang="fr-FR" sz="2400" dirty="0"/>
          </a:p>
          <a:p>
            <a:pPr algn="ctr"/>
            <a:r>
              <a:rPr lang="fr-FR" sz="2400" dirty="0"/>
              <a:t> </a:t>
            </a:r>
          </a:p>
          <a:p>
            <a:pPr algn="ctr"/>
            <a:r>
              <a:rPr lang="fr-FR" sz="2400" dirty="0"/>
              <a:t>Le   lama    de    ma    mami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400" dirty="0"/>
              <a:t>    a    mal.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La    momi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400" dirty="0"/>
              <a:t>    remu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400" dirty="0"/>
              <a:t>    dans   la   marmit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400" dirty="0"/>
              <a:t>.</a:t>
            </a:r>
          </a:p>
          <a:p>
            <a:pPr algn="ctr"/>
            <a:endParaRPr lang="fr-FR" sz="24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297080" y="2500323"/>
          <a:ext cx="6895959" cy="2285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400" dirty="0">
                        <a:latin typeface="Alphas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r>
                        <a:rPr lang="fr-FR" sz="2000" baseline="0" dirty="0">
                          <a:solidFill>
                            <a:schemeClr val="tx1"/>
                          </a:solidFill>
                        </a:rPr>
                        <a:t>    m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a      </a:t>
                      </a:r>
                      <a:r>
                        <a:rPr lang="fr-FR" sz="3200" spc="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li</a:t>
                      </a:r>
                      <a:r>
                        <a:rPr lang="fr-FR" sz="2000" spc="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 </a:t>
                      </a:r>
                      <a:r>
                        <a:rPr lang="fr-FR" sz="2000" spc="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000" spc="600" dirty="0" err="1">
                          <a:solidFill>
                            <a:schemeClr val="tx1"/>
                          </a:solidFill>
                        </a:rPr>
                        <a:t>um</a:t>
                      </a:r>
                      <a:r>
                        <a:rPr lang="fr-FR" sz="2000" spc="60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fr-FR" sz="2000" spc="600" dirty="0" err="1">
                          <a:solidFill>
                            <a:schemeClr val="tx1"/>
                          </a:solidFill>
                        </a:rPr>
                        <a:t>maluli</a:t>
                      </a:r>
                      <a:r>
                        <a:rPr lang="fr-FR" sz="2000" spc="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fr-FR" sz="2000" spc="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3200" spc="0" dirty="0" err="1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mialo</a:t>
                      </a:r>
                      <a:r>
                        <a:rPr lang="fr-FR" sz="3200" spc="6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  </a:t>
                      </a:r>
                      <a:r>
                        <a:rPr lang="fr-FR" sz="20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umoli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au 21"/>
          <p:cNvGraphicFramePr>
            <a:graphicFrameLocks noGrp="1"/>
          </p:cNvGraphicFramePr>
          <p:nvPr>
            <p:extLst/>
          </p:nvPr>
        </p:nvGraphicFramePr>
        <p:xfrm>
          <a:off x="1170883" y="258715"/>
          <a:ext cx="2736588" cy="1156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2832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832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832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832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832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832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/>
          </p:nvPr>
        </p:nvGraphicFramePr>
        <p:xfrm>
          <a:off x="303381" y="5384497"/>
          <a:ext cx="6997149" cy="14870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2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2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2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068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Century Gothic" panose="020B0502020202020204" pitchFamily="34" charset="0"/>
                        </a:rPr>
                        <a:t>m__________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Century Gothic" panose="020B0502020202020204" pitchFamily="34" charset="0"/>
                        </a:rPr>
                        <a:t>______m______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Century Gothic" panose="020B0502020202020204" pitchFamily="34" charset="0"/>
                        </a:rPr>
                        <a:t>________m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953"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ardi</a:t>
                      </a:r>
                    </a:p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al</a:t>
                      </a:r>
                    </a:p>
                    <a:p>
                      <a:endParaRPr lang="fr-FR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0" i="0" dirty="0">
                          <a:solidFill>
                            <a:schemeClr val="tx1"/>
                          </a:solidFill>
                        </a:rPr>
                        <a:t>ani</a:t>
                      </a:r>
                      <a:r>
                        <a:rPr lang="fr-FR" sz="2000" b="1" i="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fr-FR" sz="2000" b="0" i="0" dirty="0">
                          <a:solidFill>
                            <a:schemeClr val="tx1"/>
                          </a:solidFill>
                        </a:rPr>
                        <a:t>al</a:t>
                      </a:r>
                    </a:p>
                    <a:p>
                      <a:r>
                        <a:rPr lang="fr-FR" sz="2000" b="0" i="0" dirty="0">
                          <a:solidFill>
                            <a:schemeClr val="tx1"/>
                          </a:solidFill>
                        </a:rPr>
                        <a:t>sa</a:t>
                      </a:r>
                      <a:r>
                        <a:rPr lang="fr-FR" sz="2000" b="1" i="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fr-FR" sz="2000" b="0" i="0" dirty="0">
                          <a:solidFill>
                            <a:schemeClr val="tx1"/>
                          </a:solidFill>
                        </a:rPr>
                        <a:t>edi</a:t>
                      </a:r>
                    </a:p>
                    <a:p>
                      <a:r>
                        <a:rPr lang="fr-FR" sz="2000" b="0" i="0" dirty="0">
                          <a:solidFill>
                            <a:schemeClr val="tx1"/>
                          </a:solidFill>
                        </a:rPr>
                        <a:t>di</a:t>
                      </a:r>
                      <a:r>
                        <a:rPr lang="fr-FR" sz="2000" b="1" i="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fr-FR" sz="2000" b="0" i="0" dirty="0">
                          <a:solidFill>
                            <a:schemeClr val="tx1"/>
                          </a:solidFill>
                        </a:rPr>
                        <a:t>anche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dirty="0">
                          <a:solidFill>
                            <a:schemeClr val="tx1"/>
                          </a:solidFill>
                        </a:rPr>
                        <a:t>fil</a:t>
                      </a:r>
                      <a:r>
                        <a:rPr lang="fr-FR" sz="1800" b="1" i="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</a:t>
                      </a:r>
                      <a:r>
                        <a:rPr lang="fr-FR" sz="1800" b="0" i="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fr-FR" sz="1800" b="1" i="0" dirty="0">
                          <a:solidFill>
                            <a:schemeClr val="tx1"/>
                          </a:solidFill>
                        </a:rPr>
                        <a:t>mm</a:t>
                      </a:r>
                      <a:r>
                        <a:rPr lang="fr-FR" sz="18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endParaRPr lang="fr-FR" sz="1800" b="0" i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dirty="0">
                          <a:solidFill>
                            <a:schemeClr val="tx1"/>
                          </a:solidFill>
                        </a:rPr>
                        <a:t>fer</a:t>
                      </a:r>
                      <a:r>
                        <a:rPr lang="fr-FR" sz="1800" b="1" i="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fr-FR" sz="18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  <a:endParaRPr lang="fr-FR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170883" y="446159"/>
            <a:ext cx="2865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m </a:t>
            </a:r>
            <a:r>
              <a:rPr lang="fr-FR" sz="5400" dirty="0" err="1">
                <a:latin typeface="Cursive Dumont maternelle gras" panose="02000000000000000000" pitchFamily="50" charset="0"/>
              </a:rPr>
              <a:t>m</a:t>
            </a:r>
            <a:r>
              <a:rPr lang="fr-FR" sz="5400" dirty="0">
                <a:latin typeface="Cursive Dumont maternelle gras" panose="02000000000000000000" pitchFamily="50" charset="0"/>
              </a:rPr>
              <a:t> </a:t>
            </a:r>
            <a:r>
              <a:rPr lang="fr-FR" sz="5400" dirty="0" err="1">
                <a:latin typeface="Cursive Dumont maternelle gras" panose="02000000000000000000" pitchFamily="50" charset="0"/>
              </a:rPr>
              <a:t>M</a:t>
            </a:r>
            <a:r>
              <a:rPr lang="fr-FR" sz="5400" dirty="0">
                <a:latin typeface="Cursive Dumont maternelle gras" panose="02000000000000000000" pitchFamily="50" charset="0"/>
              </a:rPr>
              <a:t> </a:t>
            </a:r>
            <a:r>
              <a:rPr lang="fr-FR" sz="5400" dirty="0">
                <a:latin typeface="Cursive standard" pitchFamily="2" charset="0"/>
              </a:rPr>
              <a:t>M</a:t>
            </a:r>
            <a:endParaRPr lang="fr-FR" sz="4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454503" y="-2238"/>
            <a:ext cx="2668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lphonetic" panose="00000400000000000000" pitchFamily="2" charset="0"/>
              </a:rPr>
              <a:t>[m]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253632" y="2055113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1. Je lis des lettres et des syllabes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295988" y="4811229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2. Je lis des mots</a:t>
            </a:r>
          </a:p>
        </p:txBody>
      </p:sp>
      <p:sp>
        <p:nvSpPr>
          <p:cNvPr id="3" name="Étoile à 5 branches 2"/>
          <p:cNvSpPr/>
          <p:nvPr/>
        </p:nvSpPr>
        <p:spPr>
          <a:xfrm>
            <a:off x="483643" y="2761940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Étoile à 5 branches 44"/>
          <p:cNvSpPr/>
          <p:nvPr/>
        </p:nvSpPr>
        <p:spPr>
          <a:xfrm>
            <a:off x="610015" y="4373043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Étoile à 5 branches 45"/>
          <p:cNvSpPr/>
          <p:nvPr/>
        </p:nvSpPr>
        <p:spPr>
          <a:xfrm>
            <a:off x="381167" y="4373043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Étoile à 5 branches 46"/>
          <p:cNvSpPr/>
          <p:nvPr/>
        </p:nvSpPr>
        <p:spPr>
          <a:xfrm>
            <a:off x="498780" y="4154006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Étoile à 5 branches 47"/>
          <p:cNvSpPr/>
          <p:nvPr/>
        </p:nvSpPr>
        <p:spPr>
          <a:xfrm>
            <a:off x="357748" y="3506077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Étoile à 5 branches 49"/>
          <p:cNvSpPr/>
          <p:nvPr/>
        </p:nvSpPr>
        <p:spPr>
          <a:xfrm>
            <a:off x="612521" y="3506077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53796" y="3384127"/>
            <a:ext cx="63848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err="1">
                <a:latin typeface="Century Gothic" panose="020B0502020202020204" pitchFamily="34" charset="0"/>
              </a:rPr>
              <a:t>lim</a:t>
            </a:r>
            <a:r>
              <a:rPr lang="fr-FR" sz="3200" b="1" dirty="0">
                <a:latin typeface="Century Gothic" panose="020B0502020202020204" pitchFamily="34" charset="0"/>
              </a:rPr>
              <a:t>    mal     </a:t>
            </a:r>
            <a:r>
              <a:rPr lang="fr-FR" sz="3200" b="1" dirty="0" err="1">
                <a:latin typeface="Century Gothic" panose="020B0502020202020204" pitchFamily="34" charset="0"/>
              </a:rPr>
              <a:t>umi</a:t>
            </a:r>
            <a:r>
              <a:rPr lang="fr-FR" sz="3200" b="1" dirty="0">
                <a:latin typeface="Century Gothic" panose="020B0502020202020204" pitchFamily="34" charset="0"/>
              </a:rPr>
              <a:t>    mao     alu     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5956419" y="1312884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une </a:t>
            </a:r>
            <a:r>
              <a:rPr lang="fr-FR" sz="1600" b="1" dirty="0">
                <a:solidFill>
                  <a:srgbClr val="FF0066"/>
                </a:solidFill>
              </a:rPr>
              <a:t>m</a:t>
            </a:r>
            <a:r>
              <a:rPr lang="fr-FR" sz="1600" dirty="0"/>
              <a:t>aison</a:t>
            </a:r>
          </a:p>
        </p:txBody>
      </p:sp>
      <p:sp>
        <p:nvSpPr>
          <p:cNvPr id="37" name="Arc plein 36"/>
          <p:cNvSpPr/>
          <p:nvPr/>
        </p:nvSpPr>
        <p:spPr>
          <a:xfrm rot="10800000">
            <a:off x="1656827" y="9511359"/>
            <a:ext cx="290467" cy="326801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8" name="Arc plein 37"/>
          <p:cNvSpPr/>
          <p:nvPr/>
        </p:nvSpPr>
        <p:spPr>
          <a:xfrm rot="10800000">
            <a:off x="1947295" y="9458781"/>
            <a:ext cx="385977" cy="37937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6" name="Arc plein 35"/>
          <p:cNvSpPr/>
          <p:nvPr/>
        </p:nvSpPr>
        <p:spPr>
          <a:xfrm rot="10800000">
            <a:off x="3821593" y="9503678"/>
            <a:ext cx="396613" cy="29541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9" name="Arc plein 38"/>
          <p:cNvSpPr/>
          <p:nvPr/>
        </p:nvSpPr>
        <p:spPr>
          <a:xfrm rot="10800000">
            <a:off x="4218208" y="9503679"/>
            <a:ext cx="404149" cy="277373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0" name="Nuage 39"/>
          <p:cNvSpPr/>
          <p:nvPr/>
        </p:nvSpPr>
        <p:spPr>
          <a:xfrm>
            <a:off x="3744179" y="7768337"/>
            <a:ext cx="676104" cy="520906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Nuage 40"/>
          <p:cNvSpPr/>
          <p:nvPr/>
        </p:nvSpPr>
        <p:spPr>
          <a:xfrm>
            <a:off x="3559208" y="8525685"/>
            <a:ext cx="850146" cy="515789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Arc plein 43"/>
          <p:cNvSpPr/>
          <p:nvPr/>
        </p:nvSpPr>
        <p:spPr>
          <a:xfrm rot="10800000">
            <a:off x="5686719" y="10242929"/>
            <a:ext cx="376151" cy="326803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2" name="Arc plein 51"/>
          <p:cNvSpPr/>
          <p:nvPr/>
        </p:nvSpPr>
        <p:spPr>
          <a:xfrm rot="10800000">
            <a:off x="5205616" y="10242929"/>
            <a:ext cx="502286" cy="318469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1" name="Image 30"/>
          <p:cNvPicPr/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24" y="230240"/>
            <a:ext cx="1080000" cy="108000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053796" y="2561147"/>
            <a:ext cx="63848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latin typeface="Century Gothic" panose="020B0502020202020204" pitchFamily="34" charset="0"/>
              </a:rPr>
              <a:t>ma    li     me    al     om     lu     </a:t>
            </a:r>
          </a:p>
        </p:txBody>
      </p:sp>
      <p:sp>
        <p:nvSpPr>
          <p:cNvPr id="51" name="Arc plein 50"/>
          <p:cNvSpPr/>
          <p:nvPr/>
        </p:nvSpPr>
        <p:spPr>
          <a:xfrm rot="10800000">
            <a:off x="1800280" y="10242931"/>
            <a:ext cx="290467" cy="326801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3" name="Arc plein 52"/>
          <p:cNvSpPr/>
          <p:nvPr/>
        </p:nvSpPr>
        <p:spPr>
          <a:xfrm rot="10800000">
            <a:off x="2071364" y="10242930"/>
            <a:ext cx="454897" cy="32680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4" name="Arc plein 53"/>
          <p:cNvSpPr/>
          <p:nvPr/>
        </p:nvSpPr>
        <p:spPr>
          <a:xfrm rot="10800000">
            <a:off x="2907969" y="10242931"/>
            <a:ext cx="252673" cy="310141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5" name="Arc plein 54"/>
          <p:cNvSpPr/>
          <p:nvPr/>
        </p:nvSpPr>
        <p:spPr>
          <a:xfrm rot="10800000">
            <a:off x="3155058" y="10242930"/>
            <a:ext cx="387291" cy="310141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718" y="496288"/>
            <a:ext cx="720121" cy="81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21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oneTexte 42"/>
          <p:cNvSpPr txBox="1"/>
          <p:nvPr/>
        </p:nvSpPr>
        <p:spPr>
          <a:xfrm>
            <a:off x="221610" y="7208828"/>
            <a:ext cx="704689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3. Je lis des phrases</a:t>
            </a:r>
            <a:endParaRPr lang="fr-FR" sz="2800" dirty="0"/>
          </a:p>
          <a:p>
            <a:pPr algn="ctr"/>
            <a:endParaRPr lang="fr-FR" sz="2000" b="1" dirty="0">
              <a:solidFill>
                <a:srgbClr val="FF0066"/>
              </a:solidFill>
            </a:endParaRPr>
          </a:p>
          <a:p>
            <a:pPr algn="ctr"/>
            <a:r>
              <a:rPr lang="fr-FR" sz="2400" b="1" dirty="0" err="1">
                <a:solidFill>
                  <a:srgbClr val="FF0066"/>
                </a:solidFill>
              </a:rPr>
              <a:t>Térance</a:t>
            </a:r>
            <a:r>
              <a:rPr lang="fr-FR" sz="2400" dirty="0"/>
              <a:t>     ri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2400" dirty="0"/>
              <a:t>   </a:t>
            </a:r>
            <a:r>
              <a:rPr lang="fr-FR" sz="2400" b="1" dirty="0"/>
              <a:t>dans</a:t>
            </a:r>
            <a:r>
              <a:rPr lang="fr-FR" sz="2400" dirty="0"/>
              <a:t>   la    ru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400" dirty="0"/>
              <a:t>.</a:t>
            </a:r>
          </a:p>
          <a:p>
            <a:pPr algn="ctr"/>
            <a:endParaRPr lang="fr-FR" sz="2400" dirty="0"/>
          </a:p>
          <a:p>
            <a:pPr algn="ctr"/>
            <a:r>
              <a:rPr lang="fr-FR" sz="2400" b="1" dirty="0" err="1">
                <a:solidFill>
                  <a:srgbClr val="FF0066"/>
                </a:solidFill>
              </a:rPr>
              <a:t>Nesradine</a:t>
            </a:r>
            <a:r>
              <a:rPr lang="fr-FR" sz="2400" dirty="0"/>
              <a:t>   ira   </a:t>
            </a:r>
            <a:r>
              <a:rPr lang="fr-FR" sz="2400" b="1" dirty="0"/>
              <a:t>au</a:t>
            </a:r>
            <a:r>
              <a:rPr lang="fr-FR" sz="2400" dirty="0"/>
              <a:t>   rally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400" dirty="0"/>
              <a:t>.</a:t>
            </a:r>
          </a:p>
          <a:p>
            <a:pPr algn="ctr"/>
            <a:endParaRPr lang="fr-FR" sz="2400" dirty="0"/>
          </a:p>
          <a:p>
            <a:pPr algn="ctr"/>
            <a:r>
              <a:rPr lang="fr-FR" sz="2400" b="1" dirty="0" err="1">
                <a:solidFill>
                  <a:srgbClr val="FF0066"/>
                </a:solidFill>
              </a:rPr>
              <a:t>Féryel</a:t>
            </a:r>
            <a:r>
              <a:rPr lang="fr-FR" sz="2400" dirty="0"/>
              <a:t>    et   </a:t>
            </a:r>
            <a:r>
              <a:rPr lang="fr-FR" sz="2400" b="1" dirty="0" err="1">
                <a:solidFill>
                  <a:srgbClr val="FF0066"/>
                </a:solidFill>
              </a:rPr>
              <a:t>Léandra</a:t>
            </a:r>
            <a:r>
              <a:rPr lang="fr-FR" sz="2400" b="1" dirty="0">
                <a:solidFill>
                  <a:srgbClr val="FF0066"/>
                </a:solidFill>
              </a:rPr>
              <a:t>  </a:t>
            </a:r>
            <a:r>
              <a:rPr lang="fr-FR" sz="2400" dirty="0"/>
              <a:t> saut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ent</a:t>
            </a:r>
            <a:r>
              <a:rPr lang="fr-FR" sz="2400" dirty="0"/>
              <a:t>   </a:t>
            </a:r>
            <a:r>
              <a:rPr lang="fr-FR" sz="2400" b="1" dirty="0"/>
              <a:t>sur    la   </a:t>
            </a:r>
            <a:r>
              <a:rPr lang="fr-FR" sz="2400" dirty="0"/>
              <a:t>marell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400" dirty="0"/>
              <a:t>.</a:t>
            </a:r>
          </a:p>
          <a:p>
            <a:pPr algn="ctr"/>
            <a:endParaRPr lang="fr-FR" sz="2400" dirty="0"/>
          </a:p>
          <a:p>
            <a:pPr algn="ctr"/>
            <a:r>
              <a:rPr lang="fr-FR" sz="2400" b="1" dirty="0">
                <a:solidFill>
                  <a:srgbClr val="0070C0"/>
                </a:solidFill>
              </a:rPr>
              <a:t>J’aime</a:t>
            </a:r>
            <a:r>
              <a:rPr lang="fr-FR" sz="2400" dirty="0"/>
              <a:t>    </a:t>
            </a:r>
            <a:r>
              <a:rPr lang="fr-FR" sz="2400" b="1" dirty="0"/>
              <a:t>le</a:t>
            </a:r>
            <a:r>
              <a:rPr lang="fr-FR" sz="2400" dirty="0"/>
              <a:t>   ri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z</a:t>
            </a:r>
            <a:r>
              <a:rPr lang="fr-FR" sz="2400" dirty="0"/>
              <a:t>   </a:t>
            </a:r>
            <a:r>
              <a:rPr lang="fr-FR" sz="2400" b="1" dirty="0"/>
              <a:t>et   les    </a:t>
            </a:r>
            <a:r>
              <a:rPr lang="fr-FR" sz="2400" dirty="0"/>
              <a:t>ravioli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400" dirty="0"/>
              <a:t>.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676206"/>
              </p:ext>
            </p:extLst>
          </p:nvPr>
        </p:nvGraphicFramePr>
        <p:xfrm>
          <a:off x="297080" y="2500323"/>
          <a:ext cx="6895959" cy="2285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400" dirty="0">
                        <a:latin typeface="Alphas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r>
                        <a:rPr lang="fr-FR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mari</a:t>
                      </a:r>
                      <a:r>
                        <a:rPr lang="fr-FR" sz="2000" spc="60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r-FR" sz="3200" spc="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rime</a:t>
                      </a:r>
                      <a:r>
                        <a:rPr lang="fr-FR" sz="2000" spc="600" dirty="0">
                          <a:solidFill>
                            <a:schemeClr val="tx1"/>
                          </a:solidFill>
                        </a:rPr>
                        <a:t>  lire  </a:t>
                      </a:r>
                      <a:r>
                        <a:rPr lang="fr-FR" sz="2000" spc="600" dirty="0" err="1">
                          <a:solidFill>
                            <a:schemeClr val="tx1"/>
                          </a:solidFill>
                        </a:rPr>
                        <a:t>rari</a:t>
                      </a:r>
                      <a:r>
                        <a:rPr lang="fr-FR" sz="2000" spc="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fr-FR" sz="2000" spc="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3200" spc="0" dirty="0" err="1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marila</a:t>
                      </a:r>
                      <a:r>
                        <a:rPr lang="fr-FR" sz="3200" spc="6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  </a:t>
                      </a:r>
                      <a:r>
                        <a:rPr lang="fr-FR" sz="2000" spc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muri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 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au 21"/>
          <p:cNvGraphicFramePr>
            <a:graphicFrameLocks noGrp="1"/>
          </p:cNvGraphicFramePr>
          <p:nvPr>
            <p:extLst/>
          </p:nvPr>
        </p:nvGraphicFramePr>
        <p:xfrm>
          <a:off x="1351934" y="281373"/>
          <a:ext cx="2736588" cy="1156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2832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832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832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832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832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832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200230"/>
              </p:ext>
            </p:extLst>
          </p:nvPr>
        </p:nvGraphicFramePr>
        <p:xfrm>
          <a:off x="303381" y="5384497"/>
          <a:ext cx="6997149" cy="14870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2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2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2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068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Century Gothic" panose="020B0502020202020204" pitchFamily="34" charset="0"/>
                        </a:rPr>
                        <a:t>r__________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Century Gothic" panose="020B0502020202020204" pitchFamily="34" charset="0"/>
                        </a:rPr>
                        <a:t>______r______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Century Gothic" panose="020B0502020202020204" pitchFamily="34" charset="0"/>
                        </a:rPr>
                        <a:t>________r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953">
                <a:tc>
                  <a:txBody>
                    <a:bodyPr/>
                    <a:lstStyle/>
                    <a:p>
                      <a:r>
                        <a:rPr lang="fr-FR" sz="2000" b="0" i="0" dirty="0">
                          <a:solidFill>
                            <a:schemeClr val="tx1"/>
                          </a:solidFill>
                        </a:rPr>
                        <a:t>une rue</a:t>
                      </a:r>
                    </a:p>
                    <a:p>
                      <a:endParaRPr lang="fr-FR" sz="2000" b="0" i="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20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0" i="0" dirty="0">
                          <a:solidFill>
                            <a:schemeClr val="tx1"/>
                          </a:solidFill>
                        </a:rPr>
                        <a:t>un</a:t>
                      </a:r>
                      <a:r>
                        <a:rPr lang="fr-FR" sz="2000" b="0" i="0" baseline="0" dirty="0">
                          <a:solidFill>
                            <a:schemeClr val="tx1"/>
                          </a:solidFill>
                        </a:rPr>
                        <a:t> arbre</a:t>
                      </a:r>
                    </a:p>
                    <a:p>
                      <a:r>
                        <a:rPr lang="fr-FR" sz="2000" b="0" i="0" dirty="0">
                          <a:solidFill>
                            <a:schemeClr val="tx1"/>
                          </a:solidFill>
                        </a:rPr>
                        <a:t>les frit</a:t>
                      </a:r>
                      <a:r>
                        <a:rPr lang="fr-FR" sz="2000" b="0" i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es</a:t>
                      </a:r>
                      <a:endParaRPr lang="fr-FR" sz="20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dirty="0">
                          <a:solidFill>
                            <a:schemeClr val="tx1"/>
                          </a:solidFill>
                        </a:rPr>
                        <a:t>une fleur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dirty="0">
                          <a:solidFill>
                            <a:schemeClr val="tx1"/>
                          </a:solidFill>
                        </a:rPr>
                        <a:t>hier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dirty="0">
                          <a:solidFill>
                            <a:schemeClr val="tx1"/>
                          </a:solidFill>
                        </a:rPr>
                        <a:t>noir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351934" y="468817"/>
            <a:ext cx="2865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r </a:t>
            </a:r>
            <a:r>
              <a:rPr lang="fr-FR" sz="5400" dirty="0" err="1">
                <a:latin typeface="Cursive Dumont maternelle gras" panose="02000000000000000000" pitchFamily="50" charset="0"/>
              </a:rPr>
              <a:t>r</a:t>
            </a:r>
            <a:r>
              <a:rPr lang="fr-FR" sz="5400" dirty="0">
                <a:latin typeface="Cursive Dumont maternelle gras" panose="02000000000000000000" pitchFamily="50" charset="0"/>
              </a:rPr>
              <a:t> </a:t>
            </a:r>
            <a:r>
              <a:rPr lang="fr-FR" sz="5400" dirty="0" err="1">
                <a:latin typeface="Cursive Dumont maternelle gras" panose="02000000000000000000" pitchFamily="50" charset="0"/>
              </a:rPr>
              <a:t>R</a:t>
            </a:r>
            <a:r>
              <a:rPr lang="fr-FR" sz="5400" dirty="0">
                <a:latin typeface="Cursive Dumont maternelle gras" panose="02000000000000000000" pitchFamily="50" charset="0"/>
              </a:rPr>
              <a:t> </a:t>
            </a:r>
            <a:r>
              <a:rPr lang="fr-FR" sz="5400" dirty="0">
                <a:latin typeface="Cursive standard" pitchFamily="2" charset="0"/>
              </a:rPr>
              <a:t>R</a:t>
            </a:r>
            <a:endParaRPr lang="fr-FR" sz="4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133663" y="-17115"/>
            <a:ext cx="2668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lphonetic" panose="00000400000000000000" pitchFamily="2" charset="0"/>
              </a:rPr>
              <a:t>[r]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253632" y="2055113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1. Je lis des lettres et des syllabes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295988" y="4811229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2. Je lis des mots</a:t>
            </a:r>
          </a:p>
        </p:txBody>
      </p:sp>
      <p:sp>
        <p:nvSpPr>
          <p:cNvPr id="3" name="Étoile à 5 branches 2"/>
          <p:cNvSpPr/>
          <p:nvPr/>
        </p:nvSpPr>
        <p:spPr>
          <a:xfrm>
            <a:off x="483643" y="2761940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Étoile à 5 branches 44"/>
          <p:cNvSpPr/>
          <p:nvPr/>
        </p:nvSpPr>
        <p:spPr>
          <a:xfrm>
            <a:off x="610015" y="4373043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Étoile à 5 branches 45"/>
          <p:cNvSpPr/>
          <p:nvPr/>
        </p:nvSpPr>
        <p:spPr>
          <a:xfrm>
            <a:off x="381167" y="4373043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Étoile à 5 branches 46"/>
          <p:cNvSpPr/>
          <p:nvPr/>
        </p:nvSpPr>
        <p:spPr>
          <a:xfrm>
            <a:off x="498780" y="4154006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Étoile à 5 branches 47"/>
          <p:cNvSpPr/>
          <p:nvPr/>
        </p:nvSpPr>
        <p:spPr>
          <a:xfrm>
            <a:off x="357748" y="3506077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Étoile à 5 branches 49"/>
          <p:cNvSpPr/>
          <p:nvPr/>
        </p:nvSpPr>
        <p:spPr>
          <a:xfrm>
            <a:off x="612521" y="3506077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53796" y="3384127"/>
            <a:ext cx="63848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err="1">
                <a:latin typeface="Century Gothic" panose="020B0502020202020204" pitchFamily="34" charset="0"/>
              </a:rPr>
              <a:t>lor</a:t>
            </a:r>
            <a:r>
              <a:rPr lang="fr-FR" sz="3200" b="1" dirty="0">
                <a:latin typeface="Century Gothic" panose="020B0502020202020204" pitchFamily="34" charset="0"/>
              </a:rPr>
              <a:t>  </a:t>
            </a:r>
            <a:r>
              <a:rPr lang="fr-FR" sz="3200" b="1" dirty="0" err="1">
                <a:latin typeface="Century Gothic" panose="020B0502020202020204" pitchFamily="34" charset="0"/>
              </a:rPr>
              <a:t>rea</a:t>
            </a:r>
            <a:r>
              <a:rPr lang="fr-FR" sz="3200" b="1" dirty="0">
                <a:latin typeface="Century Gothic" panose="020B0502020202020204" pitchFamily="34" charset="0"/>
              </a:rPr>
              <a:t>  mil  </a:t>
            </a:r>
            <a:r>
              <a:rPr lang="fr-FR" sz="3200" b="1" dirty="0" err="1">
                <a:latin typeface="Century Gothic" panose="020B0502020202020204" pitchFamily="34" charset="0"/>
              </a:rPr>
              <a:t>lur</a:t>
            </a:r>
            <a:r>
              <a:rPr lang="fr-FR" sz="3200" b="1" dirty="0">
                <a:latin typeface="Century Gothic" panose="020B0502020202020204" pitchFamily="34" charset="0"/>
              </a:rPr>
              <a:t>  mor  </a:t>
            </a:r>
            <a:r>
              <a:rPr lang="fr-FR" sz="3200" b="1" dirty="0" err="1">
                <a:latin typeface="Century Gothic" panose="020B0502020202020204" pitchFamily="34" charset="0"/>
              </a:rPr>
              <a:t>ral</a:t>
            </a:r>
            <a:r>
              <a:rPr lang="fr-FR" sz="3200" b="1" dirty="0">
                <a:latin typeface="Century Gothic" panose="020B0502020202020204" pitchFamily="34" charset="0"/>
              </a:rPr>
              <a:t>   </a:t>
            </a:r>
            <a:r>
              <a:rPr lang="fr-FR" sz="3200" b="1" dirty="0" err="1">
                <a:latin typeface="Century Gothic" panose="020B0502020202020204" pitchFamily="34" charset="0"/>
              </a:rPr>
              <a:t>irm</a:t>
            </a:r>
            <a:endParaRPr lang="fr-FR" sz="3200" b="1" dirty="0">
              <a:latin typeface="Century Gothic" panose="020B0502020202020204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775614" y="1323184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un r</a:t>
            </a:r>
            <a:r>
              <a:rPr lang="fr-FR" sz="1600" b="1" dirty="0">
                <a:solidFill>
                  <a:srgbClr val="FF0066"/>
                </a:solidFill>
              </a:rPr>
              <a:t>e</a:t>
            </a:r>
            <a:r>
              <a:rPr lang="fr-FR" sz="1600" dirty="0"/>
              <a:t>nard</a:t>
            </a:r>
          </a:p>
        </p:txBody>
      </p:sp>
      <p:sp>
        <p:nvSpPr>
          <p:cNvPr id="37" name="Arc plein 36"/>
          <p:cNvSpPr/>
          <p:nvPr/>
        </p:nvSpPr>
        <p:spPr>
          <a:xfrm rot="10800000">
            <a:off x="3486613" y="9462051"/>
            <a:ext cx="528795" cy="32245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8" name="Arc plein 37"/>
          <p:cNvSpPr/>
          <p:nvPr/>
        </p:nvSpPr>
        <p:spPr>
          <a:xfrm rot="10800000">
            <a:off x="5676616" y="9431415"/>
            <a:ext cx="385977" cy="37937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6" name="Arc plein 35"/>
          <p:cNvSpPr/>
          <p:nvPr/>
        </p:nvSpPr>
        <p:spPr>
          <a:xfrm rot="10800000">
            <a:off x="4633935" y="8767467"/>
            <a:ext cx="226299" cy="264636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9" name="Arc plein 38"/>
          <p:cNvSpPr/>
          <p:nvPr/>
        </p:nvSpPr>
        <p:spPr>
          <a:xfrm rot="10800000">
            <a:off x="4860235" y="8825916"/>
            <a:ext cx="276516" cy="19200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4" name="Arc plein 43"/>
          <p:cNvSpPr/>
          <p:nvPr/>
        </p:nvSpPr>
        <p:spPr>
          <a:xfrm rot="10800000">
            <a:off x="6062593" y="9462051"/>
            <a:ext cx="447537" cy="36025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2" name="Arc plein 51"/>
          <p:cNvSpPr/>
          <p:nvPr/>
        </p:nvSpPr>
        <p:spPr>
          <a:xfrm rot="10800000">
            <a:off x="4817943" y="10217425"/>
            <a:ext cx="241074" cy="312283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53796" y="2601677"/>
            <a:ext cx="63848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latin typeface="Century Gothic" panose="020B0502020202020204" pitchFamily="34" charset="0"/>
              </a:rPr>
              <a:t>ra  </a:t>
            </a:r>
            <a:r>
              <a:rPr lang="fr-FR" sz="3200" b="1" dirty="0" err="1">
                <a:latin typeface="Century Gothic" panose="020B0502020202020204" pitchFamily="34" charset="0"/>
              </a:rPr>
              <a:t>re</a:t>
            </a:r>
            <a:r>
              <a:rPr lang="fr-FR" sz="3200" b="1" dirty="0">
                <a:latin typeface="Century Gothic" panose="020B0502020202020204" pitchFamily="34" charset="0"/>
              </a:rPr>
              <a:t>  ri  ru  </a:t>
            </a:r>
            <a:r>
              <a:rPr lang="fr-FR" sz="3200" b="1" dirty="0" err="1">
                <a:latin typeface="Century Gothic" panose="020B0502020202020204" pitchFamily="34" charset="0"/>
              </a:rPr>
              <a:t>ro</a:t>
            </a:r>
            <a:r>
              <a:rPr lang="fr-FR" sz="3200" b="1" dirty="0">
                <a:latin typeface="Century Gothic" panose="020B0502020202020204" pitchFamily="34" charset="0"/>
              </a:rPr>
              <a:t>  </a:t>
            </a:r>
            <a:r>
              <a:rPr lang="fr-FR" sz="3200" b="1" dirty="0" err="1">
                <a:latin typeface="Century Gothic" panose="020B0502020202020204" pitchFamily="34" charset="0"/>
              </a:rPr>
              <a:t>ir</a:t>
            </a:r>
            <a:r>
              <a:rPr lang="fr-FR" sz="3200" b="1" dirty="0">
                <a:latin typeface="Century Gothic" panose="020B0502020202020204" pitchFamily="34" charset="0"/>
              </a:rPr>
              <a:t>  </a:t>
            </a:r>
            <a:r>
              <a:rPr lang="fr-FR" sz="3200" b="1" dirty="0" err="1">
                <a:latin typeface="Century Gothic" panose="020B0502020202020204" pitchFamily="34" charset="0"/>
              </a:rPr>
              <a:t>ur</a:t>
            </a:r>
            <a:r>
              <a:rPr lang="fr-FR" sz="3200" b="1" dirty="0">
                <a:latin typeface="Century Gothic" panose="020B0502020202020204" pitchFamily="34" charset="0"/>
              </a:rPr>
              <a:t>  </a:t>
            </a:r>
            <a:r>
              <a:rPr lang="fr-FR" sz="3200" b="1" dirty="0" err="1">
                <a:latin typeface="Century Gothic" panose="020B0502020202020204" pitchFamily="34" charset="0"/>
              </a:rPr>
              <a:t>ar</a:t>
            </a:r>
            <a:r>
              <a:rPr lang="fr-FR" sz="3200" b="1" dirty="0">
                <a:latin typeface="Century Gothic" panose="020B0502020202020204" pitchFamily="34" charset="0"/>
              </a:rPr>
              <a:t>  or  </a:t>
            </a:r>
          </a:p>
        </p:txBody>
      </p:sp>
      <p:pic>
        <p:nvPicPr>
          <p:cNvPr id="30" name="Image 29"/>
          <p:cNvPicPr/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9" y="308851"/>
            <a:ext cx="1247775" cy="12477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593" y="518984"/>
            <a:ext cx="1156827" cy="762783"/>
          </a:xfrm>
          <a:prstGeom prst="rect">
            <a:avLst/>
          </a:prstGeom>
        </p:spPr>
      </p:pic>
      <p:sp>
        <p:nvSpPr>
          <p:cNvPr id="31" name="Arc plein 30"/>
          <p:cNvSpPr/>
          <p:nvPr/>
        </p:nvSpPr>
        <p:spPr>
          <a:xfrm rot="10800000">
            <a:off x="5059016" y="10217424"/>
            <a:ext cx="357809" cy="29810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Arc plein 32"/>
          <p:cNvSpPr/>
          <p:nvPr/>
        </p:nvSpPr>
        <p:spPr>
          <a:xfrm rot="10800000">
            <a:off x="5411957" y="10217422"/>
            <a:ext cx="144017" cy="29810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885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oneTexte 42"/>
          <p:cNvSpPr txBox="1"/>
          <p:nvPr/>
        </p:nvSpPr>
        <p:spPr>
          <a:xfrm>
            <a:off x="225541" y="7172562"/>
            <a:ext cx="704689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3. Je lis des phrases</a:t>
            </a:r>
            <a:endParaRPr lang="fr-FR" sz="2800" dirty="0"/>
          </a:p>
          <a:p>
            <a:pPr algn="ctr"/>
            <a:endParaRPr lang="fr-FR" sz="2000" b="1" dirty="0">
              <a:solidFill>
                <a:srgbClr val="FF0066"/>
              </a:solidFill>
            </a:endParaRPr>
          </a:p>
          <a:p>
            <a:pPr algn="ctr"/>
            <a:r>
              <a:rPr lang="fr-FR" sz="2400" dirty="0"/>
              <a:t>Il    a     un     mel</a:t>
            </a:r>
            <a:r>
              <a:rPr lang="fr-FR" sz="2400" b="1" dirty="0">
                <a:solidFill>
                  <a:srgbClr val="FFC000"/>
                </a:solidFill>
              </a:rPr>
              <a:t>on</a:t>
            </a:r>
            <a:r>
              <a:rPr lang="fr-FR" sz="2400" dirty="0"/>
              <a:t>.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Elle    </a:t>
            </a:r>
            <a:r>
              <a:rPr lang="fr-FR" sz="2400" b="1" dirty="0"/>
              <a:t>est</a:t>
            </a:r>
            <a:r>
              <a:rPr lang="fr-FR" sz="2400" dirty="0"/>
              <a:t>     dans     le     li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2400" dirty="0"/>
              <a:t>.</a:t>
            </a:r>
          </a:p>
          <a:p>
            <a:pPr algn="ctr"/>
            <a:endParaRPr lang="fr-FR" sz="2400" b="1" dirty="0">
              <a:solidFill>
                <a:srgbClr val="FF0066"/>
              </a:solidFill>
            </a:endParaRPr>
          </a:p>
          <a:p>
            <a:pPr algn="ctr"/>
            <a:r>
              <a:rPr lang="fr-FR" sz="2400" b="1" dirty="0">
                <a:solidFill>
                  <a:srgbClr val="FF0066"/>
                </a:solidFill>
              </a:rPr>
              <a:t>Adeline</a:t>
            </a:r>
            <a:r>
              <a:rPr lang="fr-FR" sz="2400" dirty="0"/>
              <a:t>     ne     remu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fr-FR" sz="2400" dirty="0"/>
              <a:t>    pas.</a:t>
            </a:r>
          </a:p>
          <a:p>
            <a:pPr algn="ctr"/>
            <a:r>
              <a:rPr lang="fr-FR" sz="2400" dirty="0"/>
              <a:t> </a:t>
            </a:r>
          </a:p>
          <a:p>
            <a:pPr algn="ctr"/>
            <a:r>
              <a:rPr lang="fr-FR" sz="2400" dirty="0"/>
              <a:t>C’est     une     dam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fr-FR" sz="2400" dirty="0"/>
              <a:t>      avec     une     mall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fr-FR" sz="2400" dirty="0"/>
              <a:t>.</a:t>
            </a:r>
          </a:p>
          <a:p>
            <a:pPr algn="ctr"/>
            <a:endParaRPr lang="fr-FR" sz="24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297080" y="2500323"/>
          <a:ext cx="6895959" cy="2285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400" dirty="0">
                        <a:latin typeface="Alphas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r>
                        <a:rPr lang="fr-FR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le</a:t>
                      </a:r>
                      <a:r>
                        <a:rPr lang="fr-FR" sz="2000" spc="60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fr-FR" sz="3200" spc="0" dirty="0" err="1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re</a:t>
                      </a:r>
                      <a:r>
                        <a:rPr lang="fr-FR" sz="2000" spc="600" dirty="0">
                          <a:solidFill>
                            <a:schemeClr val="tx1"/>
                          </a:solidFill>
                        </a:rPr>
                        <a:t>    li  </a:t>
                      </a:r>
                      <a:r>
                        <a:rPr lang="fr-FR" sz="2000" spc="600" dirty="0" err="1">
                          <a:solidFill>
                            <a:schemeClr val="tx1"/>
                          </a:solidFill>
                        </a:rPr>
                        <a:t>rari</a:t>
                      </a:r>
                      <a:r>
                        <a:rPr lang="fr-FR" sz="2000" spc="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fr-FR" sz="2000" spc="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3200" spc="0" dirty="0" err="1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mureli</a:t>
                      </a:r>
                      <a:r>
                        <a:rPr lang="fr-FR" sz="3200" spc="6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  </a:t>
                      </a:r>
                      <a:r>
                        <a:rPr lang="fr-FR" sz="2000" spc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LILA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</a:t>
                      </a:r>
                      <a:r>
                        <a:rPr lang="fr-FR" sz="20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meli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 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Nuage 1"/>
          <p:cNvSpPr/>
          <p:nvPr/>
        </p:nvSpPr>
        <p:spPr>
          <a:xfrm rot="10267090">
            <a:off x="3325982" y="8434143"/>
            <a:ext cx="1000331" cy="624142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2" name="Tableau 21"/>
          <p:cNvGraphicFramePr>
            <a:graphicFrameLocks noGrp="1"/>
          </p:cNvGraphicFramePr>
          <p:nvPr>
            <p:extLst/>
          </p:nvPr>
        </p:nvGraphicFramePr>
        <p:xfrm>
          <a:off x="1516636" y="281373"/>
          <a:ext cx="2093698" cy="1156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3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2832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832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832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832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832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832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/>
          </p:nvPr>
        </p:nvGraphicFramePr>
        <p:xfrm>
          <a:off x="303381" y="5384497"/>
          <a:ext cx="6997149" cy="16017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2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2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2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068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Century Gothic" panose="020B0502020202020204" pitchFamily="34" charset="0"/>
                        </a:rPr>
                        <a:t>e__________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Century Gothic" panose="020B0502020202020204" pitchFamily="34" charset="0"/>
                        </a:rPr>
                        <a:t>______e______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Century Gothic" panose="020B0502020202020204" pitchFamily="34" charset="0"/>
                        </a:rPr>
                        <a:t>________e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953">
                <a:tc>
                  <a:txBody>
                    <a:bodyPr/>
                    <a:lstStyle/>
                    <a:p>
                      <a:endParaRPr lang="fr-FR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mercr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di</a:t>
                      </a:r>
                    </a:p>
                    <a:p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nar</a:t>
                      </a:r>
                      <a:r>
                        <a:rPr lang="fr-FR" sz="20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</a:t>
                      </a:r>
                    </a:p>
                    <a:p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pa</a:t>
                      </a:r>
                      <a:r>
                        <a:rPr lang="fr-FR" sz="20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 …</a:t>
                      </a:r>
                      <a:endParaRPr lang="fr-FR" sz="20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Le e est souvent muet à l’oral en</a:t>
                      </a:r>
                      <a:r>
                        <a:rPr lang="fr-FR" sz="1800" b="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fin de mot</a:t>
                      </a:r>
                      <a:endParaRPr lang="fr-FR" sz="1800" b="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351934" y="468817"/>
            <a:ext cx="2425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e </a:t>
            </a:r>
            <a:r>
              <a:rPr lang="fr-FR" sz="5400" dirty="0" err="1">
                <a:latin typeface="Cursive Dumont maternelle gras" panose="02000000000000000000" pitchFamily="50" charset="0"/>
              </a:rPr>
              <a:t>e</a:t>
            </a:r>
            <a:r>
              <a:rPr lang="fr-FR" sz="5400" dirty="0">
                <a:latin typeface="Cursive Dumont maternelle gras" panose="02000000000000000000" pitchFamily="50" charset="0"/>
              </a:rPr>
              <a:t> </a:t>
            </a:r>
            <a:r>
              <a:rPr lang="fr-FR" sz="5400" dirty="0" err="1">
                <a:latin typeface="Cursive Dumont maternelle gras" panose="02000000000000000000" pitchFamily="50" charset="0"/>
              </a:rPr>
              <a:t>E</a:t>
            </a:r>
            <a:r>
              <a:rPr lang="fr-FR" sz="5400" dirty="0">
                <a:latin typeface="Cursive Dumont maternelle gras" panose="02000000000000000000" pitchFamily="50" charset="0"/>
              </a:rPr>
              <a:t> </a:t>
            </a:r>
            <a:r>
              <a:rPr lang="fr-FR" sz="5400" dirty="0">
                <a:latin typeface="Cursive standard" pitchFamily="2" charset="0"/>
              </a:rPr>
              <a:t>E</a:t>
            </a:r>
            <a:endParaRPr lang="fr-FR" sz="4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133663" y="-4236"/>
            <a:ext cx="2668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lphonetic" panose="00000400000000000000" pitchFamily="2" charset="0"/>
              </a:rPr>
              <a:t>[e]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253632" y="2055113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1. Je lis des lettres et des syllabes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295988" y="4811229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2. Je lis des mots</a:t>
            </a:r>
          </a:p>
        </p:txBody>
      </p:sp>
      <p:sp>
        <p:nvSpPr>
          <p:cNvPr id="3" name="Étoile à 5 branches 2"/>
          <p:cNvSpPr/>
          <p:nvPr/>
        </p:nvSpPr>
        <p:spPr>
          <a:xfrm>
            <a:off x="483643" y="2761940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Étoile à 5 branches 44"/>
          <p:cNvSpPr/>
          <p:nvPr/>
        </p:nvSpPr>
        <p:spPr>
          <a:xfrm>
            <a:off x="610015" y="4373043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Étoile à 5 branches 45"/>
          <p:cNvSpPr/>
          <p:nvPr/>
        </p:nvSpPr>
        <p:spPr>
          <a:xfrm>
            <a:off x="381167" y="4373043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Étoile à 5 branches 46"/>
          <p:cNvSpPr/>
          <p:nvPr/>
        </p:nvSpPr>
        <p:spPr>
          <a:xfrm>
            <a:off x="498780" y="4154006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Étoile à 5 branches 47"/>
          <p:cNvSpPr/>
          <p:nvPr/>
        </p:nvSpPr>
        <p:spPr>
          <a:xfrm>
            <a:off x="357748" y="3506077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Étoile à 5 branches 49"/>
          <p:cNvSpPr/>
          <p:nvPr/>
        </p:nvSpPr>
        <p:spPr>
          <a:xfrm>
            <a:off x="612521" y="3506077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53796" y="3384127"/>
            <a:ext cx="63848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latin typeface="Century Gothic" panose="020B0502020202020204" pitchFamily="34" charset="0"/>
              </a:rPr>
              <a:t>le    ri     ma    lu    te     il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944194" y="2943562"/>
            <a:ext cx="7178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Alphas" panose="02000000000000000000" pitchFamily="2" charset="0"/>
              </a:rPr>
              <a:t>le me te </a:t>
            </a:r>
            <a:r>
              <a:rPr lang="fr-FR" b="1" dirty="0" err="1">
                <a:latin typeface="Alphas" panose="02000000000000000000" pitchFamily="2" charset="0"/>
              </a:rPr>
              <a:t>re</a:t>
            </a:r>
            <a:r>
              <a:rPr lang="fr-FR" b="1" dirty="0">
                <a:latin typeface="Alphas" panose="02000000000000000000" pitchFamily="2" charset="0"/>
              </a:rPr>
              <a:t> se ne </a:t>
            </a:r>
            <a:r>
              <a:rPr lang="fr-FR" b="1" dirty="0" err="1">
                <a:latin typeface="Alphas" panose="02000000000000000000" pitchFamily="2" charset="0"/>
              </a:rPr>
              <a:t>ve</a:t>
            </a:r>
            <a:r>
              <a:rPr lang="fr-FR" b="1" dirty="0">
                <a:latin typeface="Alphas" panose="02000000000000000000" pitchFamily="2" charset="0"/>
              </a:rPr>
              <a:t>  </a:t>
            </a:r>
            <a:endParaRPr lang="fr-FR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5707902" y="1212786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un ch</a:t>
            </a:r>
            <a:r>
              <a:rPr lang="fr-FR" sz="1600" b="1" dirty="0">
                <a:solidFill>
                  <a:srgbClr val="FF0066"/>
                </a:solidFill>
              </a:rPr>
              <a:t>e</a:t>
            </a:r>
            <a:r>
              <a:rPr lang="fr-FR" sz="1600" dirty="0"/>
              <a:t>val</a:t>
            </a:r>
          </a:p>
        </p:txBody>
      </p:sp>
      <p:sp>
        <p:nvSpPr>
          <p:cNvPr id="37" name="Arc plein 36"/>
          <p:cNvSpPr/>
          <p:nvPr/>
        </p:nvSpPr>
        <p:spPr>
          <a:xfrm rot="10800000">
            <a:off x="3927086" y="9425607"/>
            <a:ext cx="290467" cy="326801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8" name="Arc plein 37"/>
          <p:cNvSpPr/>
          <p:nvPr/>
        </p:nvSpPr>
        <p:spPr>
          <a:xfrm rot="10800000">
            <a:off x="4217554" y="9373029"/>
            <a:ext cx="385977" cy="37937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5" name="Image 34"/>
          <p:cNvPicPr/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32" y="363015"/>
            <a:ext cx="1152525" cy="1152525"/>
          </a:xfrm>
          <a:prstGeom prst="rect">
            <a:avLst/>
          </a:prstGeom>
        </p:spPr>
      </p:pic>
      <p:sp>
        <p:nvSpPr>
          <p:cNvPr id="36" name="Arc plein 35"/>
          <p:cNvSpPr/>
          <p:nvPr/>
        </p:nvSpPr>
        <p:spPr>
          <a:xfrm rot="10800000">
            <a:off x="4088523" y="7983898"/>
            <a:ext cx="396613" cy="29541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9" name="Arc plein 38"/>
          <p:cNvSpPr/>
          <p:nvPr/>
        </p:nvSpPr>
        <p:spPr>
          <a:xfrm rot="10800000">
            <a:off x="4485138" y="7983899"/>
            <a:ext cx="404149" cy="277373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0" name="Nuage 39"/>
          <p:cNvSpPr/>
          <p:nvPr/>
        </p:nvSpPr>
        <p:spPr>
          <a:xfrm>
            <a:off x="4889288" y="9231502"/>
            <a:ext cx="676104" cy="520906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Nuage 40"/>
          <p:cNvSpPr/>
          <p:nvPr/>
        </p:nvSpPr>
        <p:spPr>
          <a:xfrm>
            <a:off x="3124215" y="9247752"/>
            <a:ext cx="676104" cy="520906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Arc plein 43"/>
          <p:cNvSpPr/>
          <p:nvPr/>
        </p:nvSpPr>
        <p:spPr>
          <a:xfrm rot="10800000">
            <a:off x="2816559" y="10178717"/>
            <a:ext cx="588792" cy="32680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2" name="Arc plein 51"/>
          <p:cNvSpPr/>
          <p:nvPr/>
        </p:nvSpPr>
        <p:spPr>
          <a:xfrm rot="10800000">
            <a:off x="5677797" y="10178717"/>
            <a:ext cx="502286" cy="326799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361" y="470452"/>
            <a:ext cx="903865" cy="77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04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970975" y="1302306"/>
            <a:ext cx="6361665" cy="8623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sz="2000" dirty="0"/>
              <a:t>Jeudi, j'ai eu une peur bleu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000" dirty="0"/>
              <a:t> avec ma petite sœur ! </a:t>
            </a:r>
          </a:p>
          <a:p>
            <a:pPr algn="just">
              <a:lnSpc>
                <a:spcPct val="200000"/>
              </a:lnSpc>
            </a:pPr>
            <a:endParaRPr lang="fr-FR" sz="2000" dirty="0"/>
          </a:p>
          <a:p>
            <a:pPr algn="just">
              <a:lnSpc>
                <a:spcPct val="200000"/>
              </a:lnSpc>
            </a:pPr>
            <a:r>
              <a:rPr lang="fr-FR" sz="2000" dirty="0"/>
              <a:t>Nou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000" dirty="0"/>
              <a:t> avon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000" dirty="0"/>
              <a:t> vu deu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fr-FR" sz="2000" dirty="0"/>
              <a:t> fantôme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000" dirty="0"/>
              <a:t> devan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2000" dirty="0"/>
              <a:t> le meuble du salon...  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fr-FR" sz="2000" dirty="0"/>
              <a:t>eureusemen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2000" dirty="0"/>
              <a:t>, nou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000" dirty="0"/>
              <a:t> ne somme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s </a:t>
            </a:r>
            <a:r>
              <a:rPr lang="fr-FR" sz="2000" dirty="0"/>
              <a:t>pa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000" dirty="0"/>
              <a:t> tro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fr-FR" sz="2000" dirty="0"/>
              <a:t> peureuse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0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fr-FR" sz="2000" dirty="0"/>
              <a:t>Mon cœur battai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2000" dirty="0"/>
              <a:t> très vite et j’ai senti mes cheveu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fr-FR" sz="2000" dirty="0"/>
              <a:t> se dresser de frayeur. Je me suis caché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000" dirty="0"/>
              <a:t> sous le canapé. </a:t>
            </a:r>
          </a:p>
          <a:p>
            <a:pPr algn="just">
              <a:lnSpc>
                <a:spcPct val="200000"/>
              </a:lnSpc>
            </a:pPr>
            <a:endParaRPr lang="fr-FR" sz="2000" dirty="0"/>
          </a:p>
          <a:p>
            <a:pPr algn="just">
              <a:lnSpc>
                <a:spcPct val="200000"/>
              </a:lnSpc>
            </a:pPr>
            <a:r>
              <a:rPr lang="fr-FR" sz="2000" dirty="0"/>
              <a:t>Les deu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fr-FR" sz="2000" dirty="0"/>
              <a:t> fantôme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000" dirty="0"/>
              <a:t> on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t </a:t>
            </a:r>
            <a:r>
              <a:rPr lang="fr-FR" sz="2000" dirty="0"/>
              <a:t>fai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2000" dirty="0"/>
              <a:t> plusieur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000" dirty="0"/>
              <a:t> tour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000" dirty="0"/>
              <a:t> sur eu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fr-FR" sz="2000" dirty="0"/>
              <a:t>-même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000" dirty="0"/>
              <a:t> et leur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000" dirty="0"/>
              <a:t> queue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000" dirty="0"/>
              <a:t> se son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2000" dirty="0"/>
              <a:t> emmêlé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es</a:t>
            </a:r>
            <a:r>
              <a:rPr lang="fr-FR" sz="2000" dirty="0"/>
              <a:t> pour faire un nœu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fr-FR" sz="2000" dirty="0"/>
              <a:t>. </a:t>
            </a:r>
          </a:p>
          <a:p>
            <a:pPr algn="just">
              <a:lnSpc>
                <a:spcPct val="200000"/>
              </a:lnSpc>
            </a:pPr>
            <a:r>
              <a:rPr lang="fr-FR" sz="2000" dirty="0"/>
              <a:t>C’est alor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000" dirty="0"/>
              <a:t> que j’ai vu que ces deu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fr-FR" sz="2000" dirty="0"/>
              <a:t> fantôme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000" dirty="0"/>
              <a:t> étai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ent</a:t>
            </a:r>
            <a:r>
              <a:rPr lang="fr-FR" sz="2000" dirty="0"/>
              <a:t> no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000" dirty="0"/>
              <a:t> deu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fr-FR" sz="2000" dirty="0"/>
              <a:t> farceur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000" dirty="0"/>
              <a:t> de frère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000" dirty="0"/>
              <a:t> qui s’enfuyai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ent</a:t>
            </a:r>
            <a:r>
              <a:rPr lang="fr-FR" sz="2000" dirty="0"/>
              <a:t> en nou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s </a:t>
            </a:r>
            <a:r>
              <a:rPr lang="fr-FR" sz="2000" dirty="0"/>
              <a:t>crian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2000" dirty="0"/>
              <a:t> « Adieu » !</a:t>
            </a:r>
          </a:p>
          <a:p>
            <a:pPr algn="just">
              <a:lnSpc>
                <a:spcPct val="200000"/>
              </a:lnSpc>
            </a:pPr>
            <a:r>
              <a:rPr lang="fr-FR" sz="2000" dirty="0"/>
              <a:t> </a:t>
            </a:r>
          </a:p>
          <a:p>
            <a:pPr algn="just">
              <a:lnSpc>
                <a:spcPct val="200000"/>
              </a:lnSpc>
            </a:pPr>
            <a:endParaRPr lang="fr-FR" sz="2000" dirty="0"/>
          </a:p>
        </p:txBody>
      </p:sp>
      <p:sp>
        <p:nvSpPr>
          <p:cNvPr id="43" name="ZoneTexte 42"/>
          <p:cNvSpPr txBox="1"/>
          <p:nvPr/>
        </p:nvSpPr>
        <p:spPr>
          <a:xfrm>
            <a:off x="287236" y="459666"/>
            <a:ext cx="7272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3. Je lis des phrases</a:t>
            </a:r>
            <a:endParaRPr lang="fr-FR" sz="2400" dirty="0"/>
          </a:p>
          <a:p>
            <a:pPr algn="ctr"/>
            <a:endParaRPr lang="fr-FR" sz="2000" dirty="0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7DB61383-58B4-47B4-A626-DB60C61A80D7}"/>
              </a:ext>
            </a:extLst>
          </p:cNvPr>
          <p:cNvSpPr/>
          <p:nvPr/>
        </p:nvSpPr>
        <p:spPr>
          <a:xfrm>
            <a:off x="14463708" y="1513032"/>
            <a:ext cx="112295" cy="477252"/>
          </a:xfrm>
          <a:custGeom>
            <a:avLst/>
            <a:gdLst>
              <a:gd name="connsiteX0" fmla="*/ 28074 w 112295"/>
              <a:gd name="connsiteY0" fmla="*/ 0 h 477252"/>
              <a:gd name="connsiteX1" fmla="*/ 48126 w 112295"/>
              <a:gd name="connsiteY1" fmla="*/ 32084 h 477252"/>
              <a:gd name="connsiteX2" fmla="*/ 56147 w 112295"/>
              <a:gd name="connsiteY2" fmla="*/ 44115 h 477252"/>
              <a:gd name="connsiteX3" fmla="*/ 64168 w 112295"/>
              <a:gd name="connsiteY3" fmla="*/ 52137 h 477252"/>
              <a:gd name="connsiteX4" fmla="*/ 40105 w 112295"/>
              <a:gd name="connsiteY4" fmla="*/ 80210 h 477252"/>
              <a:gd name="connsiteX5" fmla="*/ 28074 w 112295"/>
              <a:gd name="connsiteY5" fmla="*/ 88231 h 477252"/>
              <a:gd name="connsiteX6" fmla="*/ 12031 w 112295"/>
              <a:gd name="connsiteY6" fmla="*/ 92242 h 477252"/>
              <a:gd name="connsiteX7" fmla="*/ 0 w 112295"/>
              <a:gd name="connsiteY7" fmla="*/ 96252 h 477252"/>
              <a:gd name="connsiteX8" fmla="*/ 24063 w 112295"/>
              <a:gd name="connsiteY8" fmla="*/ 104273 h 477252"/>
              <a:gd name="connsiteX9" fmla="*/ 48126 w 112295"/>
              <a:gd name="connsiteY9" fmla="*/ 116305 h 477252"/>
              <a:gd name="connsiteX10" fmla="*/ 72189 w 112295"/>
              <a:gd name="connsiteY10" fmla="*/ 136358 h 477252"/>
              <a:gd name="connsiteX11" fmla="*/ 76200 w 112295"/>
              <a:gd name="connsiteY11" fmla="*/ 148389 h 477252"/>
              <a:gd name="connsiteX12" fmla="*/ 72189 w 112295"/>
              <a:gd name="connsiteY12" fmla="*/ 176463 h 477252"/>
              <a:gd name="connsiteX13" fmla="*/ 56147 w 112295"/>
              <a:gd name="connsiteY13" fmla="*/ 200526 h 477252"/>
              <a:gd name="connsiteX14" fmla="*/ 36095 w 112295"/>
              <a:gd name="connsiteY14" fmla="*/ 220579 h 477252"/>
              <a:gd name="connsiteX15" fmla="*/ 44116 w 112295"/>
              <a:gd name="connsiteY15" fmla="*/ 232610 h 477252"/>
              <a:gd name="connsiteX16" fmla="*/ 68179 w 112295"/>
              <a:gd name="connsiteY16" fmla="*/ 244642 h 477252"/>
              <a:gd name="connsiteX17" fmla="*/ 76200 w 112295"/>
              <a:gd name="connsiteY17" fmla="*/ 256673 h 477252"/>
              <a:gd name="connsiteX18" fmla="*/ 88231 w 112295"/>
              <a:gd name="connsiteY18" fmla="*/ 260684 h 477252"/>
              <a:gd name="connsiteX19" fmla="*/ 96253 w 112295"/>
              <a:gd name="connsiteY19" fmla="*/ 268705 h 477252"/>
              <a:gd name="connsiteX20" fmla="*/ 84221 w 112295"/>
              <a:gd name="connsiteY20" fmla="*/ 300789 h 477252"/>
              <a:gd name="connsiteX21" fmla="*/ 72189 w 112295"/>
              <a:gd name="connsiteY21" fmla="*/ 308810 h 477252"/>
              <a:gd name="connsiteX22" fmla="*/ 64168 w 112295"/>
              <a:gd name="connsiteY22" fmla="*/ 320842 h 477252"/>
              <a:gd name="connsiteX23" fmla="*/ 28074 w 112295"/>
              <a:gd name="connsiteY23" fmla="*/ 352926 h 477252"/>
              <a:gd name="connsiteX24" fmla="*/ 40105 w 112295"/>
              <a:gd name="connsiteY24" fmla="*/ 356937 h 477252"/>
              <a:gd name="connsiteX25" fmla="*/ 52137 w 112295"/>
              <a:gd name="connsiteY25" fmla="*/ 461210 h 477252"/>
              <a:gd name="connsiteX26" fmla="*/ 36095 w 112295"/>
              <a:gd name="connsiteY26" fmla="*/ 441158 h 477252"/>
              <a:gd name="connsiteX27" fmla="*/ 32084 w 112295"/>
              <a:gd name="connsiteY27" fmla="*/ 429126 h 477252"/>
              <a:gd name="connsiteX28" fmla="*/ 40105 w 112295"/>
              <a:gd name="connsiteY28" fmla="*/ 441158 h 477252"/>
              <a:gd name="connsiteX29" fmla="*/ 56147 w 112295"/>
              <a:gd name="connsiteY29" fmla="*/ 445168 h 477252"/>
              <a:gd name="connsiteX30" fmla="*/ 80210 w 112295"/>
              <a:gd name="connsiteY30" fmla="*/ 433137 h 477252"/>
              <a:gd name="connsiteX31" fmla="*/ 92242 w 112295"/>
              <a:gd name="connsiteY31" fmla="*/ 421105 h 477252"/>
              <a:gd name="connsiteX32" fmla="*/ 100263 w 112295"/>
              <a:gd name="connsiteY32" fmla="*/ 409073 h 477252"/>
              <a:gd name="connsiteX33" fmla="*/ 112295 w 112295"/>
              <a:gd name="connsiteY33" fmla="*/ 405063 h 477252"/>
              <a:gd name="connsiteX34" fmla="*/ 88231 w 112295"/>
              <a:gd name="connsiteY34" fmla="*/ 437147 h 477252"/>
              <a:gd name="connsiteX35" fmla="*/ 72189 w 112295"/>
              <a:gd name="connsiteY35" fmla="*/ 465221 h 477252"/>
              <a:gd name="connsiteX36" fmla="*/ 64168 w 112295"/>
              <a:gd name="connsiteY36" fmla="*/ 477252 h 47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2295" h="477252">
                <a:moveTo>
                  <a:pt x="28074" y="0"/>
                </a:moveTo>
                <a:cubicBezTo>
                  <a:pt x="34758" y="10695"/>
                  <a:pt x="41355" y="21444"/>
                  <a:pt x="48126" y="32084"/>
                </a:cubicBezTo>
                <a:cubicBezTo>
                  <a:pt x="50714" y="36150"/>
                  <a:pt x="52739" y="40707"/>
                  <a:pt x="56147" y="44115"/>
                </a:cubicBezTo>
                <a:lnTo>
                  <a:pt x="64168" y="52137"/>
                </a:lnTo>
                <a:cubicBezTo>
                  <a:pt x="54707" y="66328"/>
                  <a:pt x="55233" y="67243"/>
                  <a:pt x="40105" y="80210"/>
                </a:cubicBezTo>
                <a:cubicBezTo>
                  <a:pt x="36446" y="83347"/>
                  <a:pt x="32504" y="86332"/>
                  <a:pt x="28074" y="88231"/>
                </a:cubicBezTo>
                <a:cubicBezTo>
                  <a:pt x="23007" y="90402"/>
                  <a:pt x="17331" y="90728"/>
                  <a:pt x="12031" y="92242"/>
                </a:cubicBezTo>
                <a:cubicBezTo>
                  <a:pt x="7966" y="93403"/>
                  <a:pt x="4010" y="94915"/>
                  <a:pt x="0" y="96252"/>
                </a:cubicBezTo>
                <a:cubicBezTo>
                  <a:pt x="8021" y="98926"/>
                  <a:pt x="17028" y="99583"/>
                  <a:pt x="24063" y="104273"/>
                </a:cubicBezTo>
                <a:cubicBezTo>
                  <a:pt x="39612" y="114639"/>
                  <a:pt x="31522" y="110770"/>
                  <a:pt x="48126" y="116305"/>
                </a:cubicBezTo>
                <a:cubicBezTo>
                  <a:pt x="75868" y="157919"/>
                  <a:pt x="31489" y="95660"/>
                  <a:pt x="72189" y="136358"/>
                </a:cubicBezTo>
                <a:cubicBezTo>
                  <a:pt x="75178" y="139347"/>
                  <a:pt x="74863" y="144379"/>
                  <a:pt x="76200" y="148389"/>
                </a:cubicBezTo>
                <a:cubicBezTo>
                  <a:pt x="74863" y="157747"/>
                  <a:pt x="75582" y="167640"/>
                  <a:pt x="72189" y="176463"/>
                </a:cubicBezTo>
                <a:cubicBezTo>
                  <a:pt x="68728" y="185460"/>
                  <a:pt x="61494" y="192505"/>
                  <a:pt x="56147" y="200526"/>
                </a:cubicBezTo>
                <a:cubicBezTo>
                  <a:pt x="45452" y="216569"/>
                  <a:pt x="52137" y="209884"/>
                  <a:pt x="36095" y="220579"/>
                </a:cubicBezTo>
                <a:cubicBezTo>
                  <a:pt x="38769" y="224589"/>
                  <a:pt x="40708" y="229202"/>
                  <a:pt x="44116" y="232610"/>
                </a:cubicBezTo>
                <a:cubicBezTo>
                  <a:pt x="51891" y="240385"/>
                  <a:pt x="58393" y="241380"/>
                  <a:pt x="68179" y="244642"/>
                </a:cubicBezTo>
                <a:cubicBezTo>
                  <a:pt x="70853" y="248652"/>
                  <a:pt x="72436" y="253662"/>
                  <a:pt x="76200" y="256673"/>
                </a:cubicBezTo>
                <a:cubicBezTo>
                  <a:pt x="79501" y="259314"/>
                  <a:pt x="84606" y="258509"/>
                  <a:pt x="88231" y="260684"/>
                </a:cubicBezTo>
                <a:cubicBezTo>
                  <a:pt x="91473" y="262630"/>
                  <a:pt x="93579" y="266031"/>
                  <a:pt x="96253" y="268705"/>
                </a:cubicBezTo>
                <a:cubicBezTo>
                  <a:pt x="93383" y="283052"/>
                  <a:pt x="94548" y="290463"/>
                  <a:pt x="84221" y="300789"/>
                </a:cubicBezTo>
                <a:cubicBezTo>
                  <a:pt x="80813" y="304197"/>
                  <a:pt x="76200" y="306136"/>
                  <a:pt x="72189" y="308810"/>
                </a:cubicBezTo>
                <a:cubicBezTo>
                  <a:pt x="69515" y="312821"/>
                  <a:pt x="67370" y="317239"/>
                  <a:pt x="64168" y="320842"/>
                </a:cubicBezTo>
                <a:cubicBezTo>
                  <a:pt x="44190" y="343317"/>
                  <a:pt x="46359" y="340735"/>
                  <a:pt x="28074" y="352926"/>
                </a:cubicBezTo>
                <a:cubicBezTo>
                  <a:pt x="32084" y="354263"/>
                  <a:pt x="36040" y="355776"/>
                  <a:pt x="40105" y="356937"/>
                </a:cubicBezTo>
                <a:cubicBezTo>
                  <a:pt x="88528" y="370772"/>
                  <a:pt x="56783" y="345038"/>
                  <a:pt x="52137" y="461210"/>
                </a:cubicBezTo>
                <a:cubicBezTo>
                  <a:pt x="42055" y="430968"/>
                  <a:pt x="56828" y="467074"/>
                  <a:pt x="36095" y="441158"/>
                </a:cubicBezTo>
                <a:cubicBezTo>
                  <a:pt x="33454" y="437857"/>
                  <a:pt x="27856" y="429126"/>
                  <a:pt x="32084" y="429126"/>
                </a:cubicBezTo>
                <a:cubicBezTo>
                  <a:pt x="36904" y="429126"/>
                  <a:pt x="36094" y="438484"/>
                  <a:pt x="40105" y="441158"/>
                </a:cubicBezTo>
                <a:cubicBezTo>
                  <a:pt x="44691" y="444215"/>
                  <a:pt x="50800" y="443831"/>
                  <a:pt x="56147" y="445168"/>
                </a:cubicBezTo>
                <a:cubicBezTo>
                  <a:pt x="68207" y="441149"/>
                  <a:pt x="69843" y="441776"/>
                  <a:pt x="80210" y="433137"/>
                </a:cubicBezTo>
                <a:cubicBezTo>
                  <a:pt x="84567" y="429506"/>
                  <a:pt x="88611" y="425462"/>
                  <a:pt x="92242" y="421105"/>
                </a:cubicBezTo>
                <a:cubicBezTo>
                  <a:pt x="95328" y="417402"/>
                  <a:pt x="96499" y="412084"/>
                  <a:pt x="100263" y="409073"/>
                </a:cubicBezTo>
                <a:cubicBezTo>
                  <a:pt x="103564" y="406432"/>
                  <a:pt x="108284" y="406400"/>
                  <a:pt x="112295" y="405063"/>
                </a:cubicBezTo>
                <a:cubicBezTo>
                  <a:pt x="94155" y="432272"/>
                  <a:pt x="103070" y="422310"/>
                  <a:pt x="88231" y="437147"/>
                </a:cubicBezTo>
                <a:cubicBezTo>
                  <a:pt x="81724" y="456672"/>
                  <a:pt x="87364" y="443976"/>
                  <a:pt x="72189" y="465221"/>
                </a:cubicBezTo>
                <a:cubicBezTo>
                  <a:pt x="69387" y="469143"/>
                  <a:pt x="64168" y="477252"/>
                  <a:pt x="64168" y="47725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Étoile à 5 branches 2">
            <a:extLst>
              <a:ext uri="{FF2B5EF4-FFF2-40B4-BE49-F238E27FC236}">
                <a16:creationId xmlns:a16="http://schemas.microsoft.com/office/drawing/2014/main" id="{488C4BA4-C123-4E6D-84E1-372A71A8ADDF}"/>
              </a:ext>
            </a:extLst>
          </p:cNvPr>
          <p:cNvSpPr/>
          <p:nvPr/>
        </p:nvSpPr>
        <p:spPr>
          <a:xfrm>
            <a:off x="411783" y="1592274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Étoile à 5 branches 99">
            <a:extLst>
              <a:ext uri="{FF2B5EF4-FFF2-40B4-BE49-F238E27FC236}">
                <a16:creationId xmlns:a16="http://schemas.microsoft.com/office/drawing/2014/main" id="{FC79B6CA-2F75-4944-B847-C8BCD99F8A0E}"/>
              </a:ext>
            </a:extLst>
          </p:cNvPr>
          <p:cNvSpPr/>
          <p:nvPr/>
        </p:nvSpPr>
        <p:spPr>
          <a:xfrm>
            <a:off x="369518" y="6076013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Étoile à 5 branches 100">
            <a:extLst>
              <a:ext uri="{FF2B5EF4-FFF2-40B4-BE49-F238E27FC236}">
                <a16:creationId xmlns:a16="http://schemas.microsoft.com/office/drawing/2014/main" id="{E98F2DE8-6B72-4F1E-8CF1-8AEBB3E9101E}"/>
              </a:ext>
            </a:extLst>
          </p:cNvPr>
          <p:cNvSpPr/>
          <p:nvPr/>
        </p:nvSpPr>
        <p:spPr>
          <a:xfrm>
            <a:off x="624291" y="6076013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Étoile à 5 branches 99">
            <a:extLst>
              <a:ext uri="{FF2B5EF4-FFF2-40B4-BE49-F238E27FC236}">
                <a16:creationId xmlns:a16="http://schemas.microsoft.com/office/drawing/2014/main" id="{AA642D45-3E44-4696-864B-6F88B5A5AD47}"/>
              </a:ext>
            </a:extLst>
          </p:cNvPr>
          <p:cNvSpPr/>
          <p:nvPr/>
        </p:nvSpPr>
        <p:spPr>
          <a:xfrm>
            <a:off x="342361" y="2807529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Étoile à 5 branches 100">
            <a:extLst>
              <a:ext uri="{FF2B5EF4-FFF2-40B4-BE49-F238E27FC236}">
                <a16:creationId xmlns:a16="http://schemas.microsoft.com/office/drawing/2014/main" id="{C87DD881-875E-4901-B440-6A7C6AA9D34D}"/>
              </a:ext>
            </a:extLst>
          </p:cNvPr>
          <p:cNvSpPr/>
          <p:nvPr/>
        </p:nvSpPr>
        <p:spPr>
          <a:xfrm>
            <a:off x="597134" y="2807529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Étoile à 5 branches 2">
            <a:extLst>
              <a:ext uri="{FF2B5EF4-FFF2-40B4-BE49-F238E27FC236}">
                <a16:creationId xmlns:a16="http://schemas.microsoft.com/office/drawing/2014/main" id="{8B51E8F4-36E7-4243-B96F-630BA5726A7E}"/>
              </a:ext>
            </a:extLst>
          </p:cNvPr>
          <p:cNvSpPr/>
          <p:nvPr/>
        </p:nvSpPr>
        <p:spPr>
          <a:xfrm>
            <a:off x="499055" y="5883864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641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oneTexte 42"/>
          <p:cNvSpPr txBox="1"/>
          <p:nvPr/>
        </p:nvSpPr>
        <p:spPr>
          <a:xfrm>
            <a:off x="225541" y="7172562"/>
            <a:ext cx="704689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3. Je lis des phrases</a:t>
            </a:r>
            <a:endParaRPr lang="fr-FR" sz="2800" dirty="0"/>
          </a:p>
          <a:p>
            <a:pPr algn="ctr"/>
            <a:endParaRPr lang="fr-FR" sz="2000" b="1" dirty="0">
              <a:solidFill>
                <a:srgbClr val="FF0066"/>
              </a:solidFill>
            </a:endParaRPr>
          </a:p>
          <a:p>
            <a:pPr algn="ctr"/>
            <a:r>
              <a:rPr lang="fr-FR" sz="2400" dirty="0"/>
              <a:t>Il    a     lu.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Elle    a     sali     le     li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2400" dirty="0"/>
              <a:t>.</a:t>
            </a:r>
          </a:p>
          <a:p>
            <a:pPr algn="ctr"/>
            <a:endParaRPr lang="fr-FR" sz="2400" b="1" dirty="0">
              <a:solidFill>
                <a:srgbClr val="FF0066"/>
              </a:solidFill>
            </a:endParaRPr>
          </a:p>
          <a:p>
            <a:pPr algn="ctr"/>
            <a:r>
              <a:rPr lang="fr-FR" sz="2400" b="1" dirty="0">
                <a:solidFill>
                  <a:srgbClr val="FF0066"/>
                </a:solidFill>
              </a:rPr>
              <a:t>Lilia</a:t>
            </a:r>
            <a:r>
              <a:rPr lang="fr-FR" sz="2400" dirty="0"/>
              <a:t>    li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2400" dirty="0"/>
              <a:t>     </a:t>
            </a:r>
            <a:r>
              <a:rPr lang="fr-FR" sz="2400" b="1" dirty="0"/>
              <a:t>un</a:t>
            </a:r>
            <a:r>
              <a:rPr lang="fr-FR" sz="2400" dirty="0"/>
              <a:t>     livre     avec     </a:t>
            </a:r>
            <a:r>
              <a:rPr lang="fr-FR" sz="2400" b="1" dirty="0">
                <a:solidFill>
                  <a:srgbClr val="FF0066"/>
                </a:solidFill>
              </a:rPr>
              <a:t>Camélia</a:t>
            </a:r>
            <a:r>
              <a:rPr lang="fr-FR" sz="2400" dirty="0"/>
              <a:t>. </a:t>
            </a:r>
          </a:p>
          <a:p>
            <a:pPr algn="ctr"/>
            <a:endParaRPr lang="fr-FR" sz="2400" dirty="0"/>
          </a:p>
          <a:p>
            <a:pPr algn="ctr"/>
            <a:r>
              <a:rPr lang="fr-FR" sz="2400" b="1" dirty="0" err="1">
                <a:solidFill>
                  <a:srgbClr val="FF0066"/>
                </a:solidFill>
              </a:rPr>
              <a:t>Manel</a:t>
            </a:r>
            <a:r>
              <a:rPr lang="fr-FR" sz="2400" b="1" dirty="0">
                <a:solidFill>
                  <a:srgbClr val="FF0066"/>
                </a:solidFill>
              </a:rPr>
              <a:t> </a:t>
            </a:r>
            <a:r>
              <a:rPr lang="fr-FR" sz="2400" dirty="0"/>
              <a:t>    parle    à     </a:t>
            </a:r>
            <a:r>
              <a:rPr lang="fr-FR" sz="2400" b="1" dirty="0" err="1">
                <a:solidFill>
                  <a:srgbClr val="FF0066"/>
                </a:solidFill>
              </a:rPr>
              <a:t>Nélia</a:t>
            </a:r>
            <a:r>
              <a:rPr lang="fr-FR" sz="2400" dirty="0"/>
              <a:t>.</a:t>
            </a:r>
          </a:p>
          <a:p>
            <a:pPr algn="ctr"/>
            <a:endParaRPr lang="fr-FR" sz="24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297080" y="2500323"/>
          <a:ext cx="6895959" cy="2285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400" dirty="0">
                        <a:latin typeface="Alphas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r>
                        <a:rPr lang="fr-FR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</a:t>
                      </a:r>
                      <a:r>
                        <a:rPr lang="fr-FR" sz="2000" dirty="0" err="1">
                          <a:solidFill>
                            <a:schemeClr val="tx1"/>
                          </a:solidFill>
                        </a:rPr>
                        <a:t>ol</a:t>
                      </a:r>
                      <a:r>
                        <a:rPr lang="fr-FR" sz="2000" spc="60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fr-FR" sz="3200" spc="-300" dirty="0">
                          <a:solidFill>
                            <a:schemeClr val="tx1"/>
                          </a:solidFill>
                          <a:latin typeface="Cursive Dumont maternelle gras" panose="02000000000000000000" pitchFamily="50" charset="0"/>
                        </a:rPr>
                        <a:t>il</a:t>
                      </a:r>
                      <a:r>
                        <a:rPr lang="fr-FR" sz="2000" spc="600" dirty="0">
                          <a:solidFill>
                            <a:schemeClr val="tx1"/>
                          </a:solidFill>
                        </a:rPr>
                        <a:t>   al   </a:t>
                      </a:r>
                      <a:r>
                        <a:rPr lang="fr-FR" sz="2000" spc="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  </a:t>
                      </a:r>
                      <a:r>
                        <a:rPr lang="fr-FR" sz="2000" spc="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3200" spc="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l</a:t>
                      </a:r>
                      <a:r>
                        <a:rPr lang="fr-FR" sz="32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u</a:t>
                      </a:r>
                      <a:r>
                        <a:rPr lang="fr-FR" sz="3200" spc="600" dirty="0">
                          <a:solidFill>
                            <a:schemeClr val="tx1"/>
                          </a:solidFill>
                          <a:latin typeface="Cursive standard" pitchFamily="2" charset="0"/>
                        </a:rPr>
                        <a:t>  </a:t>
                      </a:r>
                      <a:r>
                        <a:rPr lang="fr-FR" sz="2000" spc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li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</a:t>
                      </a:r>
                      <a:r>
                        <a:rPr lang="fr-FR" sz="20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 </a:t>
                      </a:r>
                      <a:r>
                        <a:rPr lang="fr-FR" sz="20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ly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  <a:latin typeface="Alphas" panose="02000000000000000000" pitchFamily="2" charset="0"/>
                        </a:rPr>
                        <a:t> 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Nuage 1"/>
          <p:cNvSpPr/>
          <p:nvPr/>
        </p:nvSpPr>
        <p:spPr>
          <a:xfrm>
            <a:off x="2860328" y="7750623"/>
            <a:ext cx="635907" cy="554139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2" name="Tableau 21"/>
          <p:cNvGraphicFramePr>
            <a:graphicFrameLocks noGrp="1"/>
          </p:cNvGraphicFramePr>
          <p:nvPr>
            <p:extLst/>
          </p:nvPr>
        </p:nvGraphicFramePr>
        <p:xfrm>
          <a:off x="1516636" y="281373"/>
          <a:ext cx="2093698" cy="1156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3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2832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832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832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832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832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832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/>
          </p:nvPr>
        </p:nvGraphicFramePr>
        <p:xfrm>
          <a:off x="303381" y="5384497"/>
          <a:ext cx="6997149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2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2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2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068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latin typeface="Century Gothic" panose="020B0502020202020204" pitchFamily="34" charset="0"/>
                        </a:rPr>
                        <a:t>l__________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latin typeface="Century Gothic" panose="020B0502020202020204" pitchFamily="34" charset="0"/>
                        </a:rPr>
                        <a:t>______l______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latin typeface="Century Gothic" panose="020B0502020202020204" pitchFamily="34" charset="0"/>
                        </a:rPr>
                        <a:t>________l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953">
                <a:tc>
                  <a:txBody>
                    <a:bodyPr/>
                    <a:lstStyle/>
                    <a:p>
                      <a:r>
                        <a:rPr lang="fr-FR" sz="2400" b="1" dirty="0"/>
                        <a:t>L</a:t>
                      </a:r>
                      <a:r>
                        <a:rPr lang="fr-FR" sz="2400" b="0" dirty="0"/>
                        <a:t>ilia</a:t>
                      </a:r>
                    </a:p>
                    <a:p>
                      <a:r>
                        <a:rPr lang="fr-FR" sz="2400" b="1" dirty="0"/>
                        <a:t>l</a:t>
                      </a:r>
                      <a:r>
                        <a:rPr lang="fr-FR" sz="2400" b="0" dirty="0"/>
                        <a:t>ou</a:t>
                      </a:r>
                      <a:r>
                        <a:rPr lang="fr-FR" sz="24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</a:t>
                      </a:r>
                    </a:p>
                    <a:p>
                      <a:r>
                        <a:rPr lang="fr-FR" sz="2400" b="1" dirty="0"/>
                        <a:t>l</a:t>
                      </a:r>
                      <a:r>
                        <a:rPr lang="fr-FR" sz="2400" b="0" dirty="0"/>
                        <a:t>asso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0" dirty="0">
                          <a:solidFill>
                            <a:schemeClr val="tx1"/>
                          </a:solidFill>
                        </a:rPr>
                        <a:t>Cé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fr-FR" sz="2400" b="0" dirty="0">
                          <a:solidFill>
                            <a:schemeClr val="tx1"/>
                          </a:solidFill>
                        </a:rPr>
                        <a:t>ia</a:t>
                      </a:r>
                    </a:p>
                    <a:p>
                      <a:r>
                        <a:rPr lang="fr-FR" sz="2400" b="0" dirty="0">
                          <a:solidFill>
                            <a:schemeClr val="tx1"/>
                          </a:solidFill>
                        </a:rPr>
                        <a:t>vé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fr-FR" sz="24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>
                          <a:solidFill>
                            <a:schemeClr val="tx1"/>
                          </a:solidFill>
                        </a:rPr>
                        <a:t>fi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>
                          <a:solidFill>
                            <a:schemeClr val="tx1"/>
                          </a:solidFill>
                        </a:rPr>
                        <a:t>pi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fr-FR" sz="24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>
                          <a:solidFill>
                            <a:schemeClr val="tx1"/>
                          </a:solidFill>
                        </a:rPr>
                        <a:t>pou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fr-FR" sz="24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376414" y="448499"/>
            <a:ext cx="2361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l </a:t>
            </a:r>
            <a:r>
              <a:rPr lang="fr-FR" sz="5400" dirty="0" err="1">
                <a:latin typeface="Cursive Dumont maternelle gras" panose="02000000000000000000" pitchFamily="50" charset="0"/>
              </a:rPr>
              <a:t>l</a:t>
            </a:r>
            <a:r>
              <a:rPr lang="fr-FR" sz="4000" dirty="0">
                <a:latin typeface="Cursive Dumont maternelle gras" panose="02000000000000000000" pitchFamily="50" charset="0"/>
              </a:rPr>
              <a:t> </a:t>
            </a:r>
            <a:r>
              <a:rPr lang="fr-FR" sz="5400" dirty="0" err="1">
                <a:latin typeface="Cursive Dumont maternelle gras" panose="02000000000000000000" pitchFamily="50" charset="0"/>
              </a:rPr>
              <a:t>L</a:t>
            </a:r>
            <a:r>
              <a:rPr lang="fr-FR" sz="5400" dirty="0">
                <a:latin typeface="Cursive Dumont maternelle gras" panose="02000000000000000000" pitchFamily="50" charset="0"/>
              </a:rPr>
              <a:t> </a:t>
            </a:r>
            <a:r>
              <a:rPr lang="fr-FR" sz="5400" dirty="0" err="1">
                <a:latin typeface="Cursive standard" pitchFamily="2" charset="0"/>
              </a:rPr>
              <a:t>L</a:t>
            </a:r>
            <a:endParaRPr lang="fr-FR" sz="4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133663" y="-4236"/>
            <a:ext cx="2668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lphonetic" panose="00000400000000000000" pitchFamily="2" charset="0"/>
              </a:rPr>
              <a:t>[l]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253632" y="2055113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1. Je lis des lettres et des syllabes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295988" y="4811229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2. Je lis des mots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997426" y="1056762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un l</a:t>
            </a:r>
            <a:r>
              <a:rPr lang="fr-FR" sz="1600" b="1" dirty="0">
                <a:solidFill>
                  <a:srgbClr val="FF0066"/>
                </a:solidFill>
              </a:rPr>
              <a:t>i</a:t>
            </a:r>
            <a:r>
              <a:rPr lang="fr-FR" sz="1600" dirty="0"/>
              <a:t>t</a:t>
            </a:r>
          </a:p>
        </p:txBody>
      </p:sp>
      <p:sp>
        <p:nvSpPr>
          <p:cNvPr id="3" name="Étoile à 5 branches 2"/>
          <p:cNvSpPr/>
          <p:nvPr/>
        </p:nvSpPr>
        <p:spPr>
          <a:xfrm>
            <a:off x="483643" y="2761940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Étoile à 5 branches 44"/>
          <p:cNvSpPr/>
          <p:nvPr/>
        </p:nvSpPr>
        <p:spPr>
          <a:xfrm>
            <a:off x="610015" y="4373043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Étoile à 5 branches 45"/>
          <p:cNvSpPr/>
          <p:nvPr/>
        </p:nvSpPr>
        <p:spPr>
          <a:xfrm>
            <a:off x="381167" y="4373043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Étoile à 5 branches 46"/>
          <p:cNvSpPr/>
          <p:nvPr/>
        </p:nvSpPr>
        <p:spPr>
          <a:xfrm>
            <a:off x="498780" y="4154006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Étoile à 5 branches 47"/>
          <p:cNvSpPr/>
          <p:nvPr/>
        </p:nvSpPr>
        <p:spPr>
          <a:xfrm>
            <a:off x="357748" y="3506077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Étoile à 5 branches 49"/>
          <p:cNvSpPr/>
          <p:nvPr/>
        </p:nvSpPr>
        <p:spPr>
          <a:xfrm>
            <a:off x="612521" y="3506077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53796" y="3384127"/>
            <a:ext cx="63848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latin typeface="Century Gothic" panose="020B0502020202020204" pitchFamily="34" charset="0"/>
              </a:rPr>
              <a:t>la    le    </a:t>
            </a:r>
            <a:r>
              <a:rPr lang="fr-FR" sz="3200" b="1" dirty="0" err="1">
                <a:latin typeface="Century Gothic" panose="020B0502020202020204" pitchFamily="34" charset="0"/>
              </a:rPr>
              <a:t>lo</a:t>
            </a:r>
            <a:r>
              <a:rPr lang="fr-FR" sz="3200" b="1" dirty="0">
                <a:latin typeface="Century Gothic" panose="020B0502020202020204" pitchFamily="34" charset="0"/>
              </a:rPr>
              <a:t>    li     lu     </a:t>
            </a:r>
            <a:r>
              <a:rPr lang="fr-FR" sz="3200" b="1" dirty="0" err="1">
                <a:latin typeface="Century Gothic" panose="020B0502020202020204" pitchFamily="34" charset="0"/>
              </a:rPr>
              <a:t>ly</a:t>
            </a:r>
            <a:endParaRPr lang="fr-FR" sz="3200" b="1" dirty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4194" y="2943562"/>
            <a:ext cx="7178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>
                <a:latin typeface="Alphas" panose="02000000000000000000" pitchFamily="2" charset="0"/>
              </a:rPr>
              <a:t>lo</a:t>
            </a:r>
            <a:r>
              <a:rPr lang="fr-FR" b="1" dirty="0">
                <a:latin typeface="Alphas" panose="02000000000000000000" pitchFamily="2" charset="0"/>
              </a:rPr>
              <a:t> la li lu </a:t>
            </a:r>
            <a:r>
              <a:rPr lang="fr-FR" b="1" dirty="0" err="1">
                <a:latin typeface="Alphas" panose="02000000000000000000" pitchFamily="2" charset="0"/>
              </a:rPr>
              <a:t>ly</a:t>
            </a:r>
            <a:r>
              <a:rPr lang="fr-FR" b="1" dirty="0">
                <a:latin typeface="Alphas" panose="02000000000000000000" pitchFamily="2" charset="0"/>
              </a:rPr>
              <a:t> il al  </a:t>
            </a:r>
            <a:endParaRPr lang="fr-FR" b="1" dirty="0"/>
          </a:p>
        </p:txBody>
      </p:sp>
      <p:sp>
        <p:nvSpPr>
          <p:cNvPr id="14" name="Arc plein 13"/>
          <p:cNvSpPr/>
          <p:nvPr/>
        </p:nvSpPr>
        <p:spPr>
          <a:xfrm rot="10800000">
            <a:off x="3768542" y="8696567"/>
            <a:ext cx="176354" cy="30608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9" name="Arc plein 48"/>
          <p:cNvSpPr/>
          <p:nvPr/>
        </p:nvSpPr>
        <p:spPr>
          <a:xfrm rot="10800000">
            <a:off x="3522161" y="8696567"/>
            <a:ext cx="241700" cy="299269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3" name="Arc plein 52"/>
          <p:cNvSpPr/>
          <p:nvPr/>
        </p:nvSpPr>
        <p:spPr>
          <a:xfrm rot="10800000">
            <a:off x="3647735" y="10208886"/>
            <a:ext cx="232601" cy="324989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4" name="Nuage 53"/>
          <p:cNvSpPr/>
          <p:nvPr/>
        </p:nvSpPr>
        <p:spPr>
          <a:xfrm>
            <a:off x="4021790" y="9180751"/>
            <a:ext cx="925427" cy="554139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Arc plein 55"/>
          <p:cNvSpPr/>
          <p:nvPr/>
        </p:nvSpPr>
        <p:spPr>
          <a:xfrm rot="10800000">
            <a:off x="3289491" y="10216106"/>
            <a:ext cx="353520" cy="310551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7" name="Nuage 56"/>
          <p:cNvSpPr/>
          <p:nvPr/>
        </p:nvSpPr>
        <p:spPr>
          <a:xfrm>
            <a:off x="2239220" y="8465687"/>
            <a:ext cx="635907" cy="554139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/>
          <p:cNvPicPr/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1" y="296286"/>
            <a:ext cx="1200150" cy="1200150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6071432" y="1210168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des bu</a:t>
            </a:r>
            <a:r>
              <a:rPr lang="fr-FR" sz="1600" b="1" dirty="0">
                <a:solidFill>
                  <a:srgbClr val="FF0066"/>
                </a:solidFill>
              </a:rPr>
              <a:t>ll</a:t>
            </a:r>
            <a:r>
              <a:rPr lang="fr-FR" sz="1600" dirty="0"/>
              <a:t>es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712" y="645713"/>
            <a:ext cx="660212" cy="37274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552" y="561523"/>
            <a:ext cx="779334" cy="610577"/>
          </a:xfrm>
          <a:prstGeom prst="rect">
            <a:avLst/>
          </a:prstGeom>
        </p:spPr>
      </p:pic>
      <p:sp>
        <p:nvSpPr>
          <p:cNvPr id="37" name="Arc plein 36"/>
          <p:cNvSpPr/>
          <p:nvPr/>
        </p:nvSpPr>
        <p:spPr>
          <a:xfrm rot="10800000">
            <a:off x="3307839" y="9419168"/>
            <a:ext cx="188396" cy="30411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8" name="Arc plein 37"/>
          <p:cNvSpPr/>
          <p:nvPr/>
        </p:nvSpPr>
        <p:spPr>
          <a:xfrm rot="10800000">
            <a:off x="3503199" y="9419168"/>
            <a:ext cx="353520" cy="310551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886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oneTexte 42"/>
          <p:cNvSpPr txBox="1"/>
          <p:nvPr/>
        </p:nvSpPr>
        <p:spPr>
          <a:xfrm>
            <a:off x="221610" y="7172562"/>
            <a:ext cx="704689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3. Je lis des phrases</a:t>
            </a:r>
            <a:endParaRPr lang="fr-FR" sz="2800" dirty="0"/>
          </a:p>
          <a:p>
            <a:pPr algn="ctr"/>
            <a:endParaRPr lang="fr-FR" sz="2000" b="1" dirty="0">
              <a:solidFill>
                <a:srgbClr val="FF0066"/>
              </a:solidFill>
            </a:endParaRPr>
          </a:p>
          <a:p>
            <a:pPr algn="ctr"/>
            <a:r>
              <a:rPr lang="fr-FR" sz="2400" b="1" dirty="0" err="1">
                <a:solidFill>
                  <a:srgbClr val="FF0066"/>
                </a:solidFill>
              </a:rPr>
              <a:t>Romaïssa</a:t>
            </a:r>
            <a:r>
              <a:rPr lang="fr-FR" sz="2400" dirty="0"/>
              <a:t>    est     </a:t>
            </a:r>
            <a:r>
              <a:rPr lang="fr-FR" sz="2400" b="1" dirty="0"/>
              <a:t>une</a:t>
            </a:r>
            <a:r>
              <a:rPr lang="fr-FR" sz="2400" dirty="0"/>
              <a:t>     copine. </a:t>
            </a:r>
          </a:p>
          <a:p>
            <a:pPr algn="ctr"/>
            <a:endParaRPr lang="fr-FR" sz="2400" dirty="0"/>
          </a:p>
          <a:p>
            <a:pPr algn="ctr"/>
            <a:r>
              <a:rPr lang="fr-FR" sz="2400" b="1" dirty="0">
                <a:solidFill>
                  <a:srgbClr val="FF0066"/>
                </a:solidFill>
              </a:rPr>
              <a:t>Nolan</a:t>
            </a:r>
            <a:r>
              <a:rPr lang="fr-FR" sz="2400" dirty="0"/>
              <a:t>    </a:t>
            </a:r>
            <a:r>
              <a:rPr lang="fr-FR" sz="2400" b="1" dirty="0"/>
              <a:t>est </a:t>
            </a:r>
            <a:r>
              <a:rPr lang="fr-FR" sz="2400" dirty="0"/>
              <a:t>    au     li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fr-FR" sz="2400" dirty="0"/>
              <a:t>.</a:t>
            </a:r>
          </a:p>
          <a:p>
            <a:pPr algn="ctr"/>
            <a:endParaRPr lang="fr-FR" sz="2400" dirty="0"/>
          </a:p>
          <a:p>
            <a:pPr algn="ctr"/>
            <a:r>
              <a:rPr lang="fr-FR" sz="2400" b="1" dirty="0">
                <a:solidFill>
                  <a:srgbClr val="FF0066"/>
                </a:solidFill>
              </a:rPr>
              <a:t>Enzo</a:t>
            </a:r>
            <a:r>
              <a:rPr lang="fr-FR" sz="2400" dirty="0"/>
              <a:t>    a     </a:t>
            </a:r>
            <a:r>
              <a:rPr lang="fr-FR" sz="2400" b="1" dirty="0"/>
              <a:t>une</a:t>
            </a:r>
            <a:r>
              <a:rPr lang="fr-FR" sz="2400" dirty="0"/>
              <a:t>     moto.</a:t>
            </a:r>
          </a:p>
          <a:p>
            <a:pPr algn="ctr"/>
            <a:endParaRPr lang="fr-FR" sz="2400" dirty="0"/>
          </a:p>
          <a:p>
            <a:pPr algn="ctr"/>
            <a:r>
              <a:rPr lang="fr-FR" sz="2400" b="1" dirty="0" err="1">
                <a:solidFill>
                  <a:srgbClr val="FF0066"/>
                </a:solidFill>
              </a:rPr>
              <a:t>Maddox</a:t>
            </a:r>
            <a:r>
              <a:rPr lang="fr-FR" sz="2400" dirty="0"/>
              <a:t>    a     du     chocola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fr-FR" sz="2400" dirty="0"/>
              <a:t>. 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297080" y="2500323"/>
          <a:ext cx="6895959" cy="2285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400" dirty="0">
                        <a:latin typeface="Alphas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r>
                        <a:rPr lang="fr-FR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</a:t>
                      </a:r>
                      <a:r>
                        <a:rPr lang="fr-FR" sz="20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lo</a:t>
                      </a:r>
                      <a:r>
                        <a:rPr lang="fr-FR" sz="2000" spc="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</a:t>
                      </a:r>
                      <a:r>
                        <a:rPr lang="fr-FR" sz="3200" spc="-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ursive Dumont maternelle gras" panose="02000000000000000000" pitchFamily="50" charset="0"/>
                        </a:rPr>
                        <a:t>mi</a:t>
                      </a:r>
                      <a:r>
                        <a:rPr lang="fr-FR" sz="2000" spc="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of   </a:t>
                      </a:r>
                      <a:r>
                        <a:rPr lang="fr-FR" sz="2000" spc="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al  </a:t>
                      </a:r>
                      <a:r>
                        <a:rPr lang="fr-FR" sz="2000" spc="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sz="3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ursive standard" pitchFamily="2" charset="0"/>
                        </a:rPr>
                        <a:t>mu</a:t>
                      </a:r>
                      <a:r>
                        <a:rPr lang="fr-FR" sz="3200" spc="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ursive standard" pitchFamily="2" charset="0"/>
                        </a:rPr>
                        <a:t>  </a:t>
                      </a:r>
                      <a:r>
                        <a:rPr lang="fr-FR" sz="2000" spc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lo</a:t>
                      </a:r>
                      <a:r>
                        <a:rPr lang="fr-FR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la     om </a:t>
                      </a:r>
                      <a:r>
                        <a:rPr lang="fr-FR" sz="2000" b="1" dirty="0">
                          <a:latin typeface="Alphas" panose="02000000000000000000" pitchFamily="2" charset="0"/>
                        </a:rPr>
                        <a:t> </a:t>
                      </a:r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Nuage 1"/>
          <p:cNvSpPr/>
          <p:nvPr/>
        </p:nvSpPr>
        <p:spPr>
          <a:xfrm>
            <a:off x="3970780" y="8473881"/>
            <a:ext cx="635907" cy="554139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2" name="Tableau 21"/>
          <p:cNvGraphicFramePr>
            <a:graphicFrameLocks noGrp="1"/>
          </p:cNvGraphicFramePr>
          <p:nvPr>
            <p:extLst/>
          </p:nvPr>
        </p:nvGraphicFramePr>
        <p:xfrm>
          <a:off x="1516636" y="281373"/>
          <a:ext cx="2093698" cy="1156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3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2832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832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832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832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832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832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/>
          </p:nvPr>
        </p:nvGraphicFramePr>
        <p:xfrm>
          <a:off x="303381" y="5384497"/>
          <a:ext cx="6997149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2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2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2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068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latin typeface="Century Gothic" panose="020B0502020202020204" pitchFamily="34" charset="0"/>
                        </a:rPr>
                        <a:t>o__________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latin typeface="Century Gothic" panose="020B0502020202020204" pitchFamily="34" charset="0"/>
                        </a:rPr>
                        <a:t>______o______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latin typeface="Century Gothic" panose="020B0502020202020204" pitchFamily="34" charset="0"/>
                        </a:rPr>
                        <a:t>________o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953">
                <a:tc>
                  <a:txBody>
                    <a:bodyPr/>
                    <a:lstStyle/>
                    <a:p>
                      <a:r>
                        <a:rPr lang="fr-FR" sz="2400" b="1" dirty="0"/>
                        <a:t>o</a:t>
                      </a:r>
                      <a:r>
                        <a:rPr lang="fr-FR" sz="2400" b="0" dirty="0"/>
                        <a:t>range</a:t>
                      </a:r>
                    </a:p>
                    <a:p>
                      <a:r>
                        <a:rPr lang="fr-FR" sz="2400" b="1" dirty="0" err="1"/>
                        <a:t>O</a:t>
                      </a:r>
                      <a:r>
                        <a:rPr lang="fr-FR" sz="2400" b="0" dirty="0" err="1"/>
                        <a:t>nyszko</a:t>
                      </a:r>
                      <a:endParaRPr lang="fr-FR" sz="2400" b="0" dirty="0"/>
                    </a:p>
                    <a:p>
                      <a:endParaRPr lang="fr-FR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ô</a:t>
                      </a:r>
                      <a:r>
                        <a:rPr lang="fr-FR" sz="2400" b="0" dirty="0">
                          <a:solidFill>
                            <a:schemeClr val="tx1"/>
                          </a:solidFill>
                        </a:rPr>
                        <a:t>ti</a:t>
                      </a:r>
                    </a:p>
                    <a:p>
                      <a:r>
                        <a:rPr lang="fr-FR" sz="2400" b="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fr-FR" sz="2400" b="0" dirty="0">
                          <a:solidFill>
                            <a:schemeClr val="tx1"/>
                          </a:solidFill>
                        </a:rPr>
                        <a:t>to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2400" b="0" dirty="0">
                          <a:solidFill>
                            <a:schemeClr val="tx1"/>
                          </a:solidFill>
                        </a:rPr>
                        <a:t>éc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fr-FR" sz="2400" b="0" dirty="0">
                          <a:solidFill>
                            <a:schemeClr val="tx1"/>
                          </a:solidFill>
                        </a:rPr>
                        <a:t>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>
                          <a:solidFill>
                            <a:schemeClr val="tx1"/>
                          </a:solidFill>
                        </a:rPr>
                        <a:t>zér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fr-FR" sz="2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>
                          <a:solidFill>
                            <a:schemeClr val="tx1"/>
                          </a:solidFill>
                        </a:rPr>
                        <a:t>mot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 err="1">
                          <a:solidFill>
                            <a:schemeClr val="tx1"/>
                          </a:solidFill>
                        </a:rPr>
                        <a:t>Onyszk</a:t>
                      </a:r>
                      <a:r>
                        <a:rPr lang="fr-FR" sz="2400" b="1" dirty="0" err="1">
                          <a:solidFill>
                            <a:schemeClr val="tx1"/>
                          </a:solidFill>
                        </a:rPr>
                        <a:t>o</a:t>
                      </a:r>
                      <a:endParaRPr lang="fr-FR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376414" y="448499"/>
            <a:ext cx="2361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Century Gothic" panose="020B0502020202020204" pitchFamily="34" charset="0"/>
              </a:rPr>
              <a:t>o </a:t>
            </a:r>
            <a:r>
              <a:rPr lang="fr-FR" sz="4800" dirty="0" err="1">
                <a:latin typeface="Cursive Dumont maternelle gras" panose="02000000000000000000" pitchFamily="50" charset="0"/>
              </a:rPr>
              <a:t>o</a:t>
            </a:r>
            <a:r>
              <a:rPr lang="fr-FR" sz="3600" dirty="0">
                <a:latin typeface="Cursive Dumont maternelle gras" panose="02000000000000000000" pitchFamily="50" charset="0"/>
              </a:rPr>
              <a:t> </a:t>
            </a:r>
            <a:r>
              <a:rPr lang="fr-FR" sz="5400" dirty="0" err="1">
                <a:latin typeface="Cursive Dumont maternelle gras" panose="02000000000000000000" pitchFamily="50" charset="0"/>
              </a:rPr>
              <a:t>O</a:t>
            </a:r>
            <a:r>
              <a:rPr lang="fr-FR" sz="5400" dirty="0">
                <a:latin typeface="Cursive Dumont maternelle gras" panose="02000000000000000000" pitchFamily="50" charset="0"/>
              </a:rPr>
              <a:t> </a:t>
            </a:r>
            <a:r>
              <a:rPr lang="fr-FR" sz="5400" dirty="0" err="1">
                <a:latin typeface="Cursive standard" pitchFamily="2" charset="0"/>
              </a:rPr>
              <a:t>O</a:t>
            </a:r>
            <a:endParaRPr lang="fr-FR" sz="4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4643906" y="111089"/>
            <a:ext cx="2668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lphonetic" panose="00000400000000000000" pitchFamily="2" charset="0"/>
              </a:rPr>
              <a:t>[o]     [O]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253632" y="2055113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1. Je lis des lettres et des syllabes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295988" y="4811229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2. Je lis des mots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553927" y="502971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un vél</a:t>
            </a:r>
            <a:r>
              <a:rPr lang="fr-FR" sz="1600" b="1" dirty="0">
                <a:solidFill>
                  <a:srgbClr val="FF0066"/>
                </a:solidFill>
              </a:rPr>
              <a:t>o</a:t>
            </a:r>
            <a:endParaRPr lang="fr-FR" sz="1600" dirty="0"/>
          </a:p>
        </p:txBody>
      </p:sp>
      <p:sp>
        <p:nvSpPr>
          <p:cNvPr id="3" name="Étoile à 5 branches 2"/>
          <p:cNvSpPr/>
          <p:nvPr/>
        </p:nvSpPr>
        <p:spPr>
          <a:xfrm>
            <a:off x="483643" y="2761940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Étoile à 5 branches 44"/>
          <p:cNvSpPr/>
          <p:nvPr/>
        </p:nvSpPr>
        <p:spPr>
          <a:xfrm>
            <a:off x="610015" y="4373043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Étoile à 5 branches 45"/>
          <p:cNvSpPr/>
          <p:nvPr/>
        </p:nvSpPr>
        <p:spPr>
          <a:xfrm>
            <a:off x="381167" y="4373043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Étoile à 5 branches 46"/>
          <p:cNvSpPr/>
          <p:nvPr/>
        </p:nvSpPr>
        <p:spPr>
          <a:xfrm>
            <a:off x="498780" y="4154006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Étoile à 5 branches 47"/>
          <p:cNvSpPr/>
          <p:nvPr/>
        </p:nvSpPr>
        <p:spPr>
          <a:xfrm>
            <a:off x="357748" y="3506077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Étoile à 5 branches 49"/>
          <p:cNvSpPr/>
          <p:nvPr/>
        </p:nvSpPr>
        <p:spPr>
          <a:xfrm>
            <a:off x="612521" y="3506077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09849" y="3663096"/>
            <a:ext cx="6384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>
                <a:latin typeface="Alphas" panose="02000000000000000000" pitchFamily="2" charset="0"/>
              </a:rPr>
              <a:t>ol</a:t>
            </a:r>
            <a:r>
              <a:rPr lang="fr-FR" b="1" dirty="0">
                <a:latin typeface="Alphas" panose="02000000000000000000" pitchFamily="2" charset="0"/>
              </a:rPr>
              <a:t> </a:t>
            </a:r>
            <a:r>
              <a:rPr lang="fr-FR" b="1" dirty="0" err="1">
                <a:latin typeface="Alphas" panose="02000000000000000000" pitchFamily="2" charset="0"/>
              </a:rPr>
              <a:t>is</a:t>
            </a:r>
            <a:r>
              <a:rPr lang="fr-FR" b="1" dirty="0">
                <a:latin typeface="Alphas" panose="02000000000000000000" pitchFamily="2" charset="0"/>
              </a:rPr>
              <a:t> or av om </a:t>
            </a:r>
            <a:r>
              <a:rPr lang="fr-FR" b="1" dirty="0" err="1">
                <a:latin typeface="Alphas" panose="02000000000000000000" pitchFamily="2" charset="0"/>
              </a:rPr>
              <a:t>ur</a:t>
            </a:r>
            <a:endParaRPr lang="fr-FR" b="1" dirty="0">
              <a:latin typeface="Alphas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4194" y="2943562"/>
            <a:ext cx="7178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Alphas" panose="02000000000000000000" pitchFamily="2" charset="0"/>
              </a:rPr>
              <a:t>mo </a:t>
            </a:r>
            <a:r>
              <a:rPr lang="fr-FR" b="1" dirty="0" err="1">
                <a:latin typeface="Alphas" panose="02000000000000000000" pitchFamily="2" charset="0"/>
              </a:rPr>
              <a:t>ro</a:t>
            </a:r>
            <a:r>
              <a:rPr lang="fr-FR" b="1" dirty="0">
                <a:latin typeface="Alphas" panose="02000000000000000000" pitchFamily="2" charset="0"/>
              </a:rPr>
              <a:t> </a:t>
            </a:r>
            <a:r>
              <a:rPr lang="fr-FR" b="1" dirty="0" err="1">
                <a:latin typeface="Alphas" panose="02000000000000000000" pitchFamily="2" charset="0"/>
              </a:rPr>
              <a:t>fo</a:t>
            </a:r>
            <a:r>
              <a:rPr lang="fr-FR" b="1" dirty="0">
                <a:latin typeface="Alphas" panose="02000000000000000000" pitchFamily="2" charset="0"/>
              </a:rPr>
              <a:t> </a:t>
            </a:r>
            <a:r>
              <a:rPr lang="fr-FR" b="1" dirty="0" err="1">
                <a:latin typeface="Alphas" panose="02000000000000000000" pitchFamily="2" charset="0"/>
              </a:rPr>
              <a:t>so</a:t>
            </a:r>
            <a:r>
              <a:rPr lang="fr-FR" b="1" dirty="0">
                <a:latin typeface="Alphas" panose="02000000000000000000" pitchFamily="2" charset="0"/>
              </a:rPr>
              <a:t> </a:t>
            </a:r>
            <a:r>
              <a:rPr lang="fr-FR" b="1" dirty="0" err="1">
                <a:latin typeface="Alphas" panose="02000000000000000000" pitchFamily="2" charset="0"/>
              </a:rPr>
              <a:t>lo</a:t>
            </a:r>
            <a:r>
              <a:rPr lang="fr-FR" b="1" dirty="0">
                <a:latin typeface="Alphas" panose="02000000000000000000" pitchFamily="2" charset="0"/>
              </a:rPr>
              <a:t> vo  </a:t>
            </a:r>
            <a:endParaRPr lang="fr-FR" b="1" dirty="0"/>
          </a:p>
        </p:txBody>
      </p:sp>
      <p:sp>
        <p:nvSpPr>
          <p:cNvPr id="14" name="Arc plein 13"/>
          <p:cNvSpPr/>
          <p:nvPr/>
        </p:nvSpPr>
        <p:spPr>
          <a:xfrm rot="10800000">
            <a:off x="4882563" y="10189809"/>
            <a:ext cx="229727" cy="31055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9" name="Arc plein 48"/>
          <p:cNvSpPr/>
          <p:nvPr/>
        </p:nvSpPr>
        <p:spPr>
          <a:xfrm rot="10800000">
            <a:off x="4467147" y="10189809"/>
            <a:ext cx="353520" cy="310551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3" name="Arc plein 52"/>
          <p:cNvSpPr/>
          <p:nvPr/>
        </p:nvSpPr>
        <p:spPr>
          <a:xfrm rot="10800000">
            <a:off x="4467147" y="9420955"/>
            <a:ext cx="353520" cy="310551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4" name="Nuage 53"/>
          <p:cNvSpPr/>
          <p:nvPr/>
        </p:nvSpPr>
        <p:spPr>
          <a:xfrm>
            <a:off x="3157599" y="7757125"/>
            <a:ext cx="635907" cy="554139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Arc plein 54"/>
          <p:cNvSpPr/>
          <p:nvPr/>
        </p:nvSpPr>
        <p:spPr>
          <a:xfrm rot="10800000">
            <a:off x="5133664" y="10179869"/>
            <a:ext cx="259497" cy="309209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6" name="Arc plein 55"/>
          <p:cNvSpPr/>
          <p:nvPr/>
        </p:nvSpPr>
        <p:spPr>
          <a:xfrm rot="10800000">
            <a:off x="4820668" y="9412664"/>
            <a:ext cx="353520" cy="310551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7" name="Nuage 56"/>
          <p:cNvSpPr/>
          <p:nvPr/>
        </p:nvSpPr>
        <p:spPr>
          <a:xfrm>
            <a:off x="3610334" y="9946221"/>
            <a:ext cx="635907" cy="554139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5775455" y="492074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une p</a:t>
            </a:r>
            <a:r>
              <a:rPr lang="fr-FR" sz="1600" b="1" dirty="0">
                <a:solidFill>
                  <a:srgbClr val="FF0066"/>
                </a:solidFill>
              </a:rPr>
              <a:t>o</a:t>
            </a:r>
            <a:r>
              <a:rPr lang="fr-FR" sz="1600" dirty="0"/>
              <a:t>mme</a:t>
            </a:r>
          </a:p>
        </p:txBody>
      </p:sp>
      <p:pic>
        <p:nvPicPr>
          <p:cNvPr id="59" name="Image 58"/>
          <p:cNvPicPr/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6" y="329987"/>
            <a:ext cx="1219200" cy="12192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74" y="852422"/>
            <a:ext cx="1182546" cy="80191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575" y="847927"/>
            <a:ext cx="1173607" cy="72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696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Tableau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323689"/>
              </p:ext>
            </p:extLst>
          </p:nvPr>
        </p:nvGraphicFramePr>
        <p:xfrm>
          <a:off x="0" y="-44308"/>
          <a:ext cx="7581047" cy="10736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81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6806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806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ZoneTexte 40"/>
          <p:cNvSpPr txBox="1"/>
          <p:nvPr/>
        </p:nvSpPr>
        <p:spPr>
          <a:xfrm>
            <a:off x="817413" y="123797"/>
            <a:ext cx="2239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lphonetic" panose="00000400000000000000" pitchFamily="2" charset="0"/>
              </a:rPr>
              <a:t>[o]  [O]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94" y="192583"/>
            <a:ext cx="242827" cy="36730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93" y="227328"/>
            <a:ext cx="578268" cy="300579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774646" y="-29815"/>
            <a:ext cx="49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o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3200994" y="158833"/>
            <a:ext cx="356761" cy="4022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-241726" y="1839650"/>
            <a:ext cx="7822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des ch</a:t>
            </a:r>
            <a:r>
              <a:rPr lang="fr-FR" sz="2400" u="sng" dirty="0"/>
              <a:t>au</a:t>
            </a:r>
            <a:r>
              <a:rPr lang="fr-FR" sz="2400" dirty="0"/>
              <a:t>sson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fr-FR" sz="2400" dirty="0"/>
              <a:t>          j</a:t>
            </a:r>
            <a:r>
              <a:rPr lang="fr-FR" sz="2400" u="sng" dirty="0"/>
              <a:t>au</a:t>
            </a:r>
            <a:r>
              <a:rPr lang="fr-FR" sz="2400" dirty="0"/>
              <a:t>n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fr-FR" sz="2400" dirty="0"/>
              <a:t>           ch</a:t>
            </a:r>
            <a:r>
              <a:rPr lang="fr-FR" sz="2400" u="sng" dirty="0"/>
              <a:t>au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d</a:t>
            </a:r>
            <a:r>
              <a:rPr lang="fr-FR" sz="2400" dirty="0"/>
              <a:t>       une ép</a:t>
            </a:r>
            <a:r>
              <a:rPr lang="fr-FR" sz="2400" u="sng" dirty="0"/>
              <a:t>au</a:t>
            </a:r>
            <a:r>
              <a:rPr lang="fr-FR" sz="2400" dirty="0"/>
              <a:t>l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e</a:t>
            </a:r>
            <a:endParaRPr lang="fr-FR" sz="2400" dirty="0"/>
          </a:p>
        </p:txBody>
      </p:sp>
      <p:sp>
        <p:nvSpPr>
          <p:cNvPr id="71" name="ZoneTexte 70"/>
          <p:cNvSpPr txBox="1"/>
          <p:nvPr/>
        </p:nvSpPr>
        <p:spPr>
          <a:xfrm>
            <a:off x="-122939" y="3933008"/>
            <a:ext cx="758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un chât</a:t>
            </a:r>
            <a:r>
              <a:rPr lang="fr-FR" sz="2400" u="sng" dirty="0"/>
              <a:t>eau</a:t>
            </a:r>
            <a:r>
              <a:rPr lang="fr-FR" sz="2400" dirty="0"/>
              <a:t>       un bur</a:t>
            </a:r>
            <a:r>
              <a:rPr lang="fr-FR" sz="2400" u="sng" dirty="0"/>
              <a:t>eau</a:t>
            </a:r>
            <a:r>
              <a:rPr lang="fr-FR" sz="2400" dirty="0"/>
              <a:t>       le rid</a:t>
            </a:r>
            <a:r>
              <a:rPr lang="fr-FR" sz="2400" u="sng" dirty="0"/>
              <a:t>eau</a:t>
            </a:r>
            <a:r>
              <a:rPr lang="fr-FR" sz="2400" dirty="0"/>
              <a:t>       le tabl</a:t>
            </a:r>
            <a:r>
              <a:rPr lang="fr-FR" sz="2400" u="sng" dirty="0"/>
              <a:t>eau</a:t>
            </a:r>
            <a:endParaRPr lang="fr-FR" sz="2400" dirty="0"/>
          </a:p>
        </p:txBody>
      </p:sp>
      <p:sp>
        <p:nvSpPr>
          <p:cNvPr id="19" name="Ellipse 18"/>
          <p:cNvSpPr/>
          <p:nvPr/>
        </p:nvSpPr>
        <p:spPr>
          <a:xfrm>
            <a:off x="3057020" y="2326892"/>
            <a:ext cx="523471" cy="547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737" y="2221411"/>
            <a:ext cx="914475" cy="91447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6"/>
          <a:srcRect l="19422" t="42138" r="55981" b="24982"/>
          <a:stretch/>
        </p:blipFill>
        <p:spPr>
          <a:xfrm>
            <a:off x="1014708" y="2342941"/>
            <a:ext cx="854386" cy="642116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 rotWithShape="1">
          <a:blip r:embed="rId7"/>
          <a:srcRect l="60955" t="38611" r="33349" b="45528"/>
          <a:stretch/>
        </p:blipFill>
        <p:spPr>
          <a:xfrm>
            <a:off x="6116464" y="2342941"/>
            <a:ext cx="506466" cy="792945"/>
          </a:xfrm>
          <a:prstGeom prst="rect">
            <a:avLst/>
          </a:prstGeom>
        </p:spPr>
      </p:pic>
      <p:graphicFrame>
        <p:nvGraphicFramePr>
          <p:cNvPr id="73" name="Tableau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777703"/>
              </p:ext>
            </p:extLst>
          </p:nvPr>
        </p:nvGraphicFramePr>
        <p:xfrm>
          <a:off x="322094" y="845072"/>
          <a:ext cx="1309425" cy="8869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7821"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821"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821"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821"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821"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821"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4" name="ZoneTexte 73"/>
          <p:cNvSpPr txBox="1"/>
          <p:nvPr/>
        </p:nvSpPr>
        <p:spPr>
          <a:xfrm>
            <a:off x="156103" y="957941"/>
            <a:ext cx="1584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entury Gothic" panose="020B0502020202020204" pitchFamily="34" charset="0"/>
              </a:rPr>
              <a:t>au   </a:t>
            </a:r>
            <a:r>
              <a:rPr lang="fr-FR" sz="3600" dirty="0" err="1">
                <a:latin typeface="Cursive standard" pitchFamily="2" charset="0"/>
              </a:rPr>
              <a:t>au</a:t>
            </a:r>
            <a:r>
              <a:rPr lang="fr-FR" sz="4000" dirty="0">
                <a:latin typeface="Cursive Dumont maternelle gras" panose="02000000000000000000" pitchFamily="50" charset="0"/>
              </a:rPr>
              <a:t> </a:t>
            </a:r>
            <a:endParaRPr lang="fr-FR" sz="2800" dirty="0"/>
          </a:p>
        </p:txBody>
      </p:sp>
      <p:graphicFrame>
        <p:nvGraphicFramePr>
          <p:cNvPr id="75" name="Tableau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952646"/>
              </p:ext>
            </p:extLst>
          </p:nvPr>
        </p:nvGraphicFramePr>
        <p:xfrm>
          <a:off x="322094" y="3110048"/>
          <a:ext cx="2935189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5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130"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30"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30"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30"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30"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130"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6" name="ZoneTexte 75"/>
          <p:cNvSpPr txBox="1"/>
          <p:nvPr/>
        </p:nvSpPr>
        <p:spPr>
          <a:xfrm>
            <a:off x="385335" y="3232337"/>
            <a:ext cx="2865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entury Gothic" panose="020B0502020202020204" pitchFamily="34" charset="0"/>
              </a:rPr>
              <a:t>eau  </a:t>
            </a:r>
            <a:r>
              <a:rPr lang="fr-FR" sz="3200" dirty="0" err="1">
                <a:latin typeface="Cursive standard" pitchFamily="2" charset="0"/>
              </a:rPr>
              <a:t>eau</a:t>
            </a:r>
            <a:r>
              <a:rPr lang="fr-FR" sz="2000" dirty="0">
                <a:latin typeface="Cursive Dumont maternelle gras" panose="02000000000000000000" pitchFamily="50" charset="0"/>
              </a:rPr>
              <a:t>    </a:t>
            </a:r>
            <a:r>
              <a:rPr lang="fr-FR" sz="3600" dirty="0" err="1">
                <a:latin typeface="Cursive Dumont maternelle gras" panose="02000000000000000000" pitchFamily="50" charset="0"/>
              </a:rPr>
              <a:t>EAU</a:t>
            </a:r>
            <a:r>
              <a:rPr lang="fr-FR" sz="3600" dirty="0">
                <a:latin typeface="Cursive Dumont maternelle gras" panose="02000000000000000000" pitchFamily="50" charset="0"/>
              </a:rPr>
              <a:t> </a:t>
            </a:r>
            <a:endParaRPr lang="fr-FR" sz="2400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98" y="4439220"/>
            <a:ext cx="820121" cy="634356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732" y="4462151"/>
            <a:ext cx="875633" cy="588493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013" y="4394673"/>
            <a:ext cx="714672" cy="655971"/>
          </a:xfrm>
          <a:prstGeom prst="rect">
            <a:avLst/>
          </a:prstGeom>
        </p:spPr>
      </p:pic>
      <p:cxnSp>
        <p:nvCxnSpPr>
          <p:cNvPr id="77" name="Connecteur droit avec flèche 76"/>
          <p:cNvCxnSpPr/>
          <p:nvPr/>
        </p:nvCxnSpPr>
        <p:spPr>
          <a:xfrm>
            <a:off x="4266216" y="4394673"/>
            <a:ext cx="175139" cy="197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Image 7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317" y="4439220"/>
            <a:ext cx="834562" cy="589939"/>
          </a:xfrm>
          <a:prstGeom prst="rect">
            <a:avLst/>
          </a:prstGeom>
        </p:spPr>
      </p:pic>
      <p:pic>
        <p:nvPicPr>
          <p:cNvPr id="82" name="Image 8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8" y="166947"/>
            <a:ext cx="501738" cy="433675"/>
          </a:xfrm>
          <a:prstGeom prst="rect">
            <a:avLst/>
          </a:prstGeom>
        </p:spPr>
      </p:pic>
      <p:sp>
        <p:nvSpPr>
          <p:cNvPr id="83" name="ZoneTexte 82"/>
          <p:cNvSpPr txBox="1"/>
          <p:nvPr/>
        </p:nvSpPr>
        <p:spPr>
          <a:xfrm>
            <a:off x="817413" y="5497018"/>
            <a:ext cx="2239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lphonetic" panose="00000400000000000000" pitchFamily="2" charset="0"/>
              </a:rPr>
              <a:t>[o]  [O]</a:t>
            </a:r>
          </a:p>
        </p:txBody>
      </p:sp>
      <p:pic>
        <p:nvPicPr>
          <p:cNvPr id="84" name="Imag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94" y="5565804"/>
            <a:ext cx="242827" cy="367302"/>
          </a:xfrm>
          <a:prstGeom prst="rect">
            <a:avLst/>
          </a:prstGeom>
        </p:spPr>
      </p:pic>
      <p:pic>
        <p:nvPicPr>
          <p:cNvPr id="85" name="Imag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93" y="5600549"/>
            <a:ext cx="578268" cy="300579"/>
          </a:xfrm>
          <a:prstGeom prst="rect">
            <a:avLst/>
          </a:prstGeom>
        </p:spPr>
      </p:pic>
      <p:sp>
        <p:nvSpPr>
          <p:cNvPr id="86" name="ZoneTexte 85"/>
          <p:cNvSpPr txBox="1"/>
          <p:nvPr/>
        </p:nvSpPr>
        <p:spPr>
          <a:xfrm>
            <a:off x="3774646" y="5343406"/>
            <a:ext cx="49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o</a:t>
            </a:r>
          </a:p>
        </p:txBody>
      </p:sp>
      <p:cxnSp>
        <p:nvCxnSpPr>
          <p:cNvPr id="87" name="Connecteur droit 86"/>
          <p:cNvCxnSpPr/>
          <p:nvPr/>
        </p:nvCxnSpPr>
        <p:spPr>
          <a:xfrm>
            <a:off x="3200994" y="5532054"/>
            <a:ext cx="356761" cy="4022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ZoneTexte 88"/>
          <p:cNvSpPr txBox="1"/>
          <p:nvPr/>
        </p:nvSpPr>
        <p:spPr>
          <a:xfrm>
            <a:off x="-241726" y="7212871"/>
            <a:ext cx="7822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des ch</a:t>
            </a:r>
            <a:r>
              <a:rPr lang="fr-FR" sz="2400" u="sng" dirty="0"/>
              <a:t>au</a:t>
            </a:r>
            <a:r>
              <a:rPr lang="fr-FR" sz="2400" dirty="0"/>
              <a:t>sson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fr-FR" sz="2400" dirty="0"/>
              <a:t>          j</a:t>
            </a:r>
            <a:r>
              <a:rPr lang="fr-FR" sz="2400" u="sng" dirty="0"/>
              <a:t>au</a:t>
            </a:r>
            <a:r>
              <a:rPr lang="fr-FR" sz="2400" dirty="0"/>
              <a:t>n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fr-FR" sz="2400" dirty="0"/>
              <a:t>           ch</a:t>
            </a:r>
            <a:r>
              <a:rPr lang="fr-FR" sz="2400" u="sng" dirty="0"/>
              <a:t>au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d</a:t>
            </a:r>
            <a:r>
              <a:rPr lang="fr-FR" sz="2400" dirty="0"/>
              <a:t>       une ép</a:t>
            </a:r>
            <a:r>
              <a:rPr lang="fr-FR" sz="2400" u="sng" dirty="0"/>
              <a:t>au</a:t>
            </a:r>
            <a:r>
              <a:rPr lang="fr-FR" sz="2400" dirty="0"/>
              <a:t>l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e</a:t>
            </a:r>
            <a:endParaRPr lang="fr-FR" sz="2400" dirty="0"/>
          </a:p>
        </p:txBody>
      </p:sp>
      <p:sp>
        <p:nvSpPr>
          <p:cNvPr id="90" name="ZoneTexte 89"/>
          <p:cNvSpPr txBox="1"/>
          <p:nvPr/>
        </p:nvSpPr>
        <p:spPr>
          <a:xfrm>
            <a:off x="-122939" y="9306229"/>
            <a:ext cx="758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un chât</a:t>
            </a:r>
            <a:r>
              <a:rPr lang="fr-FR" sz="2400" u="sng" dirty="0"/>
              <a:t>eau</a:t>
            </a:r>
            <a:r>
              <a:rPr lang="fr-FR" sz="2400" dirty="0"/>
              <a:t>       un bur</a:t>
            </a:r>
            <a:r>
              <a:rPr lang="fr-FR" sz="2400" u="sng" dirty="0"/>
              <a:t>eau</a:t>
            </a:r>
            <a:r>
              <a:rPr lang="fr-FR" sz="2400" dirty="0"/>
              <a:t>       le rid</a:t>
            </a:r>
            <a:r>
              <a:rPr lang="fr-FR" sz="2400" u="sng" dirty="0"/>
              <a:t>eau</a:t>
            </a:r>
            <a:r>
              <a:rPr lang="fr-FR" sz="2400" dirty="0"/>
              <a:t>       le tabl</a:t>
            </a:r>
            <a:r>
              <a:rPr lang="fr-FR" sz="2400" u="sng" dirty="0"/>
              <a:t>eau</a:t>
            </a:r>
            <a:endParaRPr lang="fr-FR" sz="2400" dirty="0"/>
          </a:p>
        </p:txBody>
      </p:sp>
      <p:sp>
        <p:nvSpPr>
          <p:cNvPr id="91" name="Ellipse 90"/>
          <p:cNvSpPr/>
          <p:nvPr/>
        </p:nvSpPr>
        <p:spPr>
          <a:xfrm>
            <a:off x="3057020" y="7700113"/>
            <a:ext cx="523471" cy="547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2" name="Image 9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737" y="7594632"/>
            <a:ext cx="914475" cy="914475"/>
          </a:xfrm>
          <a:prstGeom prst="rect">
            <a:avLst/>
          </a:prstGeom>
        </p:spPr>
      </p:pic>
      <p:pic>
        <p:nvPicPr>
          <p:cNvPr id="93" name="Image 92"/>
          <p:cNvPicPr>
            <a:picLocks noChangeAspect="1"/>
          </p:cNvPicPr>
          <p:nvPr/>
        </p:nvPicPr>
        <p:blipFill rotWithShape="1">
          <a:blip r:embed="rId6"/>
          <a:srcRect l="19422" t="42138" r="55981" b="24982"/>
          <a:stretch/>
        </p:blipFill>
        <p:spPr>
          <a:xfrm>
            <a:off x="1014708" y="7716162"/>
            <a:ext cx="854386" cy="642116"/>
          </a:xfrm>
          <a:prstGeom prst="rect">
            <a:avLst/>
          </a:prstGeom>
        </p:spPr>
      </p:pic>
      <p:pic>
        <p:nvPicPr>
          <p:cNvPr id="94" name="Image 93"/>
          <p:cNvPicPr>
            <a:picLocks noChangeAspect="1"/>
          </p:cNvPicPr>
          <p:nvPr/>
        </p:nvPicPr>
        <p:blipFill rotWithShape="1">
          <a:blip r:embed="rId7"/>
          <a:srcRect l="60955" t="38611" r="33349" b="45528"/>
          <a:stretch/>
        </p:blipFill>
        <p:spPr>
          <a:xfrm>
            <a:off x="6116464" y="7716162"/>
            <a:ext cx="506466" cy="792945"/>
          </a:xfrm>
          <a:prstGeom prst="rect">
            <a:avLst/>
          </a:prstGeom>
        </p:spPr>
      </p:pic>
      <p:graphicFrame>
        <p:nvGraphicFramePr>
          <p:cNvPr id="95" name="Tableau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171161"/>
              </p:ext>
            </p:extLst>
          </p:nvPr>
        </p:nvGraphicFramePr>
        <p:xfrm>
          <a:off x="322094" y="6218293"/>
          <a:ext cx="1309425" cy="8869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7821"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821"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821"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821"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821"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821"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6" name="ZoneTexte 95"/>
          <p:cNvSpPr txBox="1"/>
          <p:nvPr/>
        </p:nvSpPr>
        <p:spPr>
          <a:xfrm>
            <a:off x="156103" y="6331162"/>
            <a:ext cx="1584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entury Gothic" panose="020B0502020202020204" pitchFamily="34" charset="0"/>
              </a:rPr>
              <a:t>au   </a:t>
            </a:r>
            <a:r>
              <a:rPr lang="fr-FR" sz="3600" dirty="0" err="1">
                <a:latin typeface="Cursive standard" pitchFamily="2" charset="0"/>
              </a:rPr>
              <a:t>au</a:t>
            </a:r>
            <a:r>
              <a:rPr lang="fr-FR" sz="4000" dirty="0">
                <a:latin typeface="Cursive Dumont maternelle gras" panose="02000000000000000000" pitchFamily="50" charset="0"/>
              </a:rPr>
              <a:t> </a:t>
            </a:r>
            <a:endParaRPr lang="fr-FR" sz="2800" dirty="0"/>
          </a:p>
        </p:txBody>
      </p:sp>
      <p:graphicFrame>
        <p:nvGraphicFramePr>
          <p:cNvPr id="97" name="Tableau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868883"/>
              </p:ext>
            </p:extLst>
          </p:nvPr>
        </p:nvGraphicFramePr>
        <p:xfrm>
          <a:off x="322094" y="8483269"/>
          <a:ext cx="2935189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5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130"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30"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30"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30"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30"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130"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8" name="ZoneTexte 97"/>
          <p:cNvSpPr txBox="1"/>
          <p:nvPr/>
        </p:nvSpPr>
        <p:spPr>
          <a:xfrm>
            <a:off x="385335" y="8605558"/>
            <a:ext cx="2865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entury Gothic" panose="020B0502020202020204" pitchFamily="34" charset="0"/>
              </a:rPr>
              <a:t>eau  </a:t>
            </a:r>
            <a:r>
              <a:rPr lang="fr-FR" sz="3200" dirty="0" err="1">
                <a:latin typeface="Cursive standard" pitchFamily="2" charset="0"/>
              </a:rPr>
              <a:t>eau</a:t>
            </a:r>
            <a:r>
              <a:rPr lang="fr-FR" sz="2000" dirty="0">
                <a:latin typeface="Cursive Dumont maternelle gras" panose="02000000000000000000" pitchFamily="50" charset="0"/>
              </a:rPr>
              <a:t>    </a:t>
            </a:r>
            <a:r>
              <a:rPr lang="fr-FR" sz="3600" dirty="0" err="1">
                <a:latin typeface="Cursive Dumont maternelle gras" panose="02000000000000000000" pitchFamily="50" charset="0"/>
              </a:rPr>
              <a:t>EAU</a:t>
            </a:r>
            <a:r>
              <a:rPr lang="fr-FR" sz="3600" dirty="0">
                <a:latin typeface="Cursive Dumont maternelle gras" panose="02000000000000000000" pitchFamily="50" charset="0"/>
              </a:rPr>
              <a:t> </a:t>
            </a:r>
            <a:endParaRPr lang="fr-FR" sz="2400" dirty="0"/>
          </a:p>
        </p:txBody>
      </p:sp>
      <p:pic>
        <p:nvPicPr>
          <p:cNvPr id="99" name="Image 9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98" y="9812441"/>
            <a:ext cx="820121" cy="634356"/>
          </a:xfrm>
          <a:prstGeom prst="rect">
            <a:avLst/>
          </a:prstGeom>
        </p:spPr>
      </p:pic>
      <p:pic>
        <p:nvPicPr>
          <p:cNvPr id="100" name="Image 9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732" y="9835372"/>
            <a:ext cx="875633" cy="588493"/>
          </a:xfrm>
          <a:prstGeom prst="rect">
            <a:avLst/>
          </a:prstGeom>
        </p:spPr>
      </p:pic>
      <p:pic>
        <p:nvPicPr>
          <p:cNvPr id="101" name="Image 10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013" y="9767894"/>
            <a:ext cx="714672" cy="655971"/>
          </a:xfrm>
          <a:prstGeom prst="rect">
            <a:avLst/>
          </a:prstGeom>
        </p:spPr>
      </p:pic>
      <p:cxnSp>
        <p:nvCxnSpPr>
          <p:cNvPr id="102" name="Connecteur droit avec flèche 101"/>
          <p:cNvCxnSpPr/>
          <p:nvPr/>
        </p:nvCxnSpPr>
        <p:spPr>
          <a:xfrm>
            <a:off x="4266216" y="9767894"/>
            <a:ext cx="175139" cy="197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Image 10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317" y="9812441"/>
            <a:ext cx="834562" cy="589939"/>
          </a:xfrm>
          <a:prstGeom prst="rect">
            <a:avLst/>
          </a:prstGeom>
        </p:spPr>
      </p:pic>
      <p:pic>
        <p:nvPicPr>
          <p:cNvPr id="104" name="Image 10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8" y="5540168"/>
            <a:ext cx="501738" cy="4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15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oneTexte 42"/>
          <p:cNvSpPr txBox="1"/>
          <p:nvPr/>
        </p:nvSpPr>
        <p:spPr>
          <a:xfrm>
            <a:off x="283237" y="8497067"/>
            <a:ext cx="704689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4. Je lis des phrases</a:t>
            </a:r>
            <a:endParaRPr lang="fr-FR" sz="2800" dirty="0"/>
          </a:p>
          <a:p>
            <a:pPr algn="ctr"/>
            <a:r>
              <a:rPr lang="fr-FR" sz="2800" b="1" dirty="0">
                <a:solidFill>
                  <a:srgbClr val="FF0066"/>
                </a:solidFill>
              </a:rPr>
              <a:t>Justine</a:t>
            </a:r>
            <a:r>
              <a:rPr lang="fr-FR" sz="2800" dirty="0"/>
              <a:t>     a     vu    </a:t>
            </a:r>
            <a:r>
              <a:rPr lang="fr-FR" sz="2800" b="1" dirty="0"/>
              <a:t>la</a:t>
            </a:r>
            <a:r>
              <a:rPr lang="fr-FR" sz="2800" dirty="0"/>
              <a:t>     lun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800" dirty="0"/>
              <a:t>. </a:t>
            </a:r>
          </a:p>
          <a:p>
            <a:pPr algn="ctr"/>
            <a:endParaRPr lang="fr-FR" sz="2800" dirty="0"/>
          </a:p>
          <a:p>
            <a:pPr algn="ctr"/>
            <a:r>
              <a:rPr lang="fr-FR" sz="2800" b="1" dirty="0"/>
              <a:t>Il y a      un</a:t>
            </a:r>
            <a:r>
              <a:rPr lang="fr-FR" sz="2800" dirty="0"/>
              <a:t>     tutu      et      </a:t>
            </a:r>
            <a:r>
              <a:rPr lang="fr-FR" sz="2800" b="1" dirty="0"/>
              <a:t>un</a:t>
            </a:r>
            <a:r>
              <a:rPr lang="fr-FR" sz="2800" dirty="0"/>
              <a:t>      mur.</a:t>
            </a:r>
          </a:p>
          <a:p>
            <a:pPr algn="ctr"/>
            <a:endParaRPr lang="fr-FR" sz="2800" dirty="0"/>
          </a:p>
          <a:p>
            <a:endParaRPr lang="fr-FR" u="sng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284329" y="3711834"/>
          <a:ext cx="6895959" cy="2285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400" dirty="0">
                        <a:latin typeface="Alphas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r>
                        <a:rPr lang="fr-FR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mi</a:t>
                      </a:r>
                      <a:r>
                        <a:rPr lang="fr-FR" sz="2000" spc="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</a:t>
                      </a:r>
                      <a:r>
                        <a:rPr lang="fr-FR" sz="3200" spc="-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ursive Dumont maternelle gras" panose="02000000000000000000" pitchFamily="50" charset="0"/>
                        </a:rPr>
                        <a:t>l</a:t>
                      </a:r>
                      <a:r>
                        <a:rPr lang="fr-FR" sz="3200" spc="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ursive Dumont maternelle gras" panose="02000000000000000000" pitchFamily="50" charset="0"/>
                        </a:rPr>
                        <a:t>u</a:t>
                      </a:r>
                      <a:r>
                        <a:rPr lang="fr-FR" sz="2000" spc="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</a:t>
                      </a:r>
                      <a:r>
                        <a:rPr lang="fr-FR" sz="2000" spc="6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am</a:t>
                      </a:r>
                      <a:r>
                        <a:rPr lang="fr-FR" sz="2000" spc="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</a:t>
                      </a:r>
                      <a:r>
                        <a:rPr lang="fr-FR" sz="2000" spc="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il  </a:t>
                      </a:r>
                      <a:r>
                        <a:rPr lang="fr-FR" sz="2000" spc="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sz="3200" spc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ursive standard" pitchFamily="2" charset="0"/>
                        </a:rPr>
                        <a:t>u</a:t>
                      </a:r>
                      <a:r>
                        <a:rPr lang="fr-FR" sz="3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ursive standard" pitchFamily="2" charset="0"/>
                        </a:rPr>
                        <a:t>m</a:t>
                      </a:r>
                      <a:r>
                        <a:rPr lang="fr-FR" sz="3200" spc="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ursive standard" pitchFamily="2" charset="0"/>
                        </a:rPr>
                        <a:t>  </a:t>
                      </a:r>
                      <a:r>
                        <a:rPr lang="fr-FR" sz="20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fu</a:t>
                      </a:r>
                      <a:r>
                        <a:rPr lang="fr-FR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al     mi </a:t>
                      </a:r>
                      <a:r>
                        <a:rPr lang="fr-FR" sz="2000" b="1" dirty="0">
                          <a:latin typeface="Alphas" panose="02000000000000000000" pitchFamily="2" charset="0"/>
                        </a:rPr>
                        <a:t> </a:t>
                      </a:r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Nuage 1"/>
          <p:cNvSpPr/>
          <p:nvPr/>
        </p:nvSpPr>
        <p:spPr>
          <a:xfrm>
            <a:off x="4025659" y="9652473"/>
            <a:ext cx="635907" cy="554139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2" name="Tableau 21"/>
          <p:cNvGraphicFramePr>
            <a:graphicFrameLocks noGrp="1"/>
          </p:cNvGraphicFramePr>
          <p:nvPr>
            <p:extLst/>
          </p:nvPr>
        </p:nvGraphicFramePr>
        <p:xfrm>
          <a:off x="1516636" y="244169"/>
          <a:ext cx="2253062" cy="1356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3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/>
          </p:nvPr>
        </p:nvGraphicFramePr>
        <p:xfrm>
          <a:off x="290630" y="6596008"/>
          <a:ext cx="6997149" cy="1500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2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2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2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068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latin typeface="Century Gothic" panose="020B0502020202020204" pitchFamily="34" charset="0"/>
                        </a:rPr>
                        <a:t>u__________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latin typeface="Century Gothic" panose="020B0502020202020204" pitchFamily="34" charset="0"/>
                        </a:rPr>
                        <a:t>______u______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latin typeface="Century Gothic" panose="020B0502020202020204" pitchFamily="34" charset="0"/>
                        </a:rPr>
                        <a:t>________u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953">
                <a:tc>
                  <a:txBody>
                    <a:bodyPr/>
                    <a:lstStyle/>
                    <a:p>
                      <a:r>
                        <a:rPr lang="fr-FR" sz="2400" b="1" dirty="0"/>
                        <a:t>u</a:t>
                      </a:r>
                      <a:r>
                        <a:rPr lang="fr-FR" sz="2400" dirty="0"/>
                        <a:t>sine</a:t>
                      </a:r>
                    </a:p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fr-FR" sz="2400" b="0" dirty="0">
                          <a:solidFill>
                            <a:schemeClr val="tx1"/>
                          </a:solidFill>
                        </a:rPr>
                        <a:t>lipe</a:t>
                      </a:r>
                    </a:p>
                    <a:p>
                      <a:r>
                        <a:rPr lang="fr-FR" sz="2400" b="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fr-FR" sz="2400" b="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fr-F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fr-FR" sz="2400" b="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fr-FR" sz="2400" b="1" dirty="0"/>
                    </a:p>
                    <a:p>
                      <a:r>
                        <a:rPr lang="fr-FR" sz="2400" b="0" dirty="0"/>
                        <a:t>gr</a:t>
                      </a:r>
                      <a:r>
                        <a:rPr lang="fr-FR" sz="2400" b="1" dirty="0"/>
                        <a:t>u</a:t>
                      </a:r>
                      <a:r>
                        <a:rPr lang="fr-FR" sz="24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335836" y="478079"/>
            <a:ext cx="27803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u </a:t>
            </a:r>
            <a:r>
              <a:rPr lang="fr-FR" sz="5400" dirty="0" err="1">
                <a:latin typeface="Cursive Dumont maternelle gras" panose="02000000000000000000" pitchFamily="50" charset="0"/>
              </a:rPr>
              <a:t>u</a:t>
            </a:r>
            <a:r>
              <a:rPr lang="fr-FR" sz="4000" dirty="0">
                <a:latin typeface="Cursive Dumont maternelle gras" panose="02000000000000000000" pitchFamily="50" charset="0"/>
              </a:rPr>
              <a:t> </a:t>
            </a:r>
            <a:r>
              <a:rPr lang="fr-FR" sz="6000" dirty="0" err="1">
                <a:latin typeface="Cursive Dumont maternelle gras" panose="02000000000000000000" pitchFamily="50" charset="0"/>
              </a:rPr>
              <a:t>U</a:t>
            </a:r>
            <a:r>
              <a:rPr lang="fr-FR" sz="6000" dirty="0">
                <a:latin typeface="Cursive Dumont maternelle gras" panose="02000000000000000000" pitchFamily="50" charset="0"/>
              </a:rPr>
              <a:t> </a:t>
            </a:r>
            <a:r>
              <a:rPr lang="fr-FR" sz="6000" dirty="0" err="1">
                <a:latin typeface="Cursive standard" pitchFamily="2" charset="0"/>
              </a:rPr>
              <a:t>U</a:t>
            </a:r>
            <a:endParaRPr lang="fr-FR" sz="4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133664" y="506983"/>
            <a:ext cx="1570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Alphonetic" panose="00000400000000000000" pitchFamily="2" charset="0"/>
              </a:rPr>
              <a:t>[u]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2957" y="2206499"/>
            <a:ext cx="727383" cy="72738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9608" y="2206499"/>
            <a:ext cx="727383" cy="727383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252957" y="1828800"/>
            <a:ext cx="20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1. Je combine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44430" y="2197611"/>
            <a:ext cx="727383" cy="727383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91081" y="2197611"/>
            <a:ext cx="727383" cy="727383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73960" y="2197611"/>
            <a:ext cx="727383" cy="727383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0611" y="2197611"/>
            <a:ext cx="727383" cy="727383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3706" y="2183131"/>
            <a:ext cx="727383" cy="727383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40357" y="2183131"/>
            <a:ext cx="727383" cy="727383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240881" y="3266624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2. Je lis des lettres et des syllabes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6558345" y="2402101"/>
            <a:ext cx="30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u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405694" y="2424091"/>
            <a:ext cx="30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5874238" y="2413757"/>
            <a:ext cx="30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M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3052345" y="2413757"/>
            <a:ext cx="30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4802380" y="2424091"/>
            <a:ext cx="308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ursive Dumont maternelle gras" panose="02000000000000000000" pitchFamily="50" charset="0"/>
              </a:rPr>
              <a:t>l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4116147" y="2424480"/>
            <a:ext cx="308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ursive Dumont maternelle gras" panose="02000000000000000000" pitchFamily="50" charset="0"/>
              </a:rPr>
              <a:t>u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442805" y="2491267"/>
            <a:ext cx="308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ursive Dumont maternelle gras" panose="02000000000000000000" pitchFamily="50" charset="0"/>
              </a:rPr>
              <a:t>R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127751" y="2480584"/>
            <a:ext cx="308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ursive Dumont maternelle gras" panose="02000000000000000000" pitchFamily="50" charset="0"/>
              </a:rPr>
              <a:t>U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283237" y="6022740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3. Je lis des mots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00573" y="1177106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une tort</a:t>
            </a:r>
            <a:r>
              <a:rPr lang="fr-FR" sz="1600" b="1" dirty="0">
                <a:solidFill>
                  <a:srgbClr val="FF0066"/>
                </a:solidFill>
              </a:rPr>
              <a:t>u</a:t>
            </a:r>
            <a:r>
              <a:rPr lang="fr-FR" sz="1600" dirty="0"/>
              <a:t>e</a:t>
            </a:r>
          </a:p>
        </p:txBody>
      </p:sp>
      <p:sp>
        <p:nvSpPr>
          <p:cNvPr id="3" name="Étoile à 5 branches 2"/>
          <p:cNvSpPr/>
          <p:nvPr/>
        </p:nvSpPr>
        <p:spPr>
          <a:xfrm>
            <a:off x="470892" y="3973451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Étoile à 5 branches 44"/>
          <p:cNvSpPr/>
          <p:nvPr/>
        </p:nvSpPr>
        <p:spPr>
          <a:xfrm>
            <a:off x="597264" y="5584554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Étoile à 5 branches 45"/>
          <p:cNvSpPr/>
          <p:nvPr/>
        </p:nvSpPr>
        <p:spPr>
          <a:xfrm>
            <a:off x="368416" y="5584554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Étoile à 5 branches 46"/>
          <p:cNvSpPr/>
          <p:nvPr/>
        </p:nvSpPr>
        <p:spPr>
          <a:xfrm>
            <a:off x="486029" y="5365517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Étoile à 5 branches 47"/>
          <p:cNvSpPr/>
          <p:nvPr/>
        </p:nvSpPr>
        <p:spPr>
          <a:xfrm>
            <a:off x="344997" y="4717588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Étoile à 5 branches 49"/>
          <p:cNvSpPr/>
          <p:nvPr/>
        </p:nvSpPr>
        <p:spPr>
          <a:xfrm>
            <a:off x="599770" y="4717588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997098" y="4874607"/>
            <a:ext cx="5274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>
                <a:latin typeface="Alphas" panose="02000000000000000000" pitchFamily="2" charset="0"/>
              </a:rPr>
              <a:t>ul</a:t>
            </a:r>
            <a:r>
              <a:rPr lang="fr-FR" b="1" dirty="0">
                <a:latin typeface="Alphas" panose="02000000000000000000" pitchFamily="2" charset="0"/>
              </a:rPr>
              <a:t> </a:t>
            </a:r>
            <a:r>
              <a:rPr lang="fr-FR" b="1" dirty="0" err="1">
                <a:latin typeface="Alphas" panose="02000000000000000000" pitchFamily="2" charset="0"/>
              </a:rPr>
              <a:t>is</a:t>
            </a:r>
            <a:r>
              <a:rPr lang="fr-FR" b="1" dirty="0">
                <a:latin typeface="Alphas" panose="02000000000000000000" pitchFamily="2" charset="0"/>
              </a:rPr>
              <a:t> </a:t>
            </a:r>
            <a:r>
              <a:rPr lang="fr-FR" b="1" dirty="0" err="1">
                <a:latin typeface="Alphas" panose="02000000000000000000" pitchFamily="2" charset="0"/>
              </a:rPr>
              <a:t>ar</a:t>
            </a:r>
            <a:r>
              <a:rPr lang="fr-FR" b="1" dirty="0">
                <a:latin typeface="Alphas" panose="02000000000000000000" pitchFamily="2" charset="0"/>
              </a:rPr>
              <a:t> iv </a:t>
            </a:r>
            <a:r>
              <a:rPr lang="fr-FR" b="1" dirty="0" err="1">
                <a:latin typeface="Alphas" panose="02000000000000000000" pitchFamily="2" charset="0"/>
              </a:rPr>
              <a:t>um</a:t>
            </a:r>
            <a:r>
              <a:rPr lang="fr-FR" b="1" dirty="0">
                <a:latin typeface="Alphas" panose="02000000000000000000" pitchFamily="2" charset="0"/>
              </a:rPr>
              <a:t> </a:t>
            </a:r>
            <a:r>
              <a:rPr lang="fr-FR" b="1" dirty="0" err="1">
                <a:latin typeface="Alphas" panose="02000000000000000000" pitchFamily="2" charset="0"/>
              </a:rPr>
              <a:t>ur</a:t>
            </a:r>
            <a:endParaRPr lang="fr-FR" b="1" dirty="0">
              <a:latin typeface="Alphas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1443" y="4155073"/>
            <a:ext cx="7178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Alphas" panose="02000000000000000000" pitchFamily="2" charset="0"/>
              </a:rPr>
              <a:t>mu ra fi su lu vi fa 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152" y="567859"/>
            <a:ext cx="843627" cy="562418"/>
          </a:xfrm>
          <a:prstGeom prst="rect">
            <a:avLst/>
          </a:prstGeom>
        </p:spPr>
      </p:pic>
      <p:pic>
        <p:nvPicPr>
          <p:cNvPr id="41" name="Image 40"/>
          <p:cNvPicPr/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48" y="355916"/>
            <a:ext cx="1200150" cy="12001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4586">
            <a:off x="5959809" y="8854361"/>
            <a:ext cx="364825" cy="364319"/>
          </a:xfrm>
          <a:prstGeom prst="rect">
            <a:avLst/>
          </a:prstGeom>
        </p:spPr>
      </p:pic>
      <p:sp>
        <p:nvSpPr>
          <p:cNvPr id="14" name="Arc plein 13"/>
          <p:cNvSpPr/>
          <p:nvPr/>
        </p:nvSpPr>
        <p:spPr>
          <a:xfrm rot="10800000">
            <a:off x="3052345" y="9896062"/>
            <a:ext cx="353520" cy="310551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9" name="Arc plein 48"/>
          <p:cNvSpPr/>
          <p:nvPr/>
        </p:nvSpPr>
        <p:spPr>
          <a:xfrm rot="10800000">
            <a:off x="3388555" y="9896062"/>
            <a:ext cx="353520" cy="310551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1" name="Arc plein 50"/>
          <p:cNvSpPr/>
          <p:nvPr/>
        </p:nvSpPr>
        <p:spPr>
          <a:xfrm rot="10800000">
            <a:off x="5801398" y="9896060"/>
            <a:ext cx="642753" cy="31055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2" name="Arc plein 51"/>
          <p:cNvSpPr/>
          <p:nvPr/>
        </p:nvSpPr>
        <p:spPr>
          <a:xfrm rot="10800000">
            <a:off x="5111298" y="9036520"/>
            <a:ext cx="642753" cy="31055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3" name="Arc plein 52"/>
          <p:cNvSpPr/>
          <p:nvPr/>
        </p:nvSpPr>
        <p:spPr>
          <a:xfrm rot="10800000">
            <a:off x="3781257" y="9036520"/>
            <a:ext cx="353520" cy="310551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857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859471"/>
              </p:ext>
            </p:extLst>
          </p:nvPr>
        </p:nvGraphicFramePr>
        <p:xfrm>
          <a:off x="425980" y="4498180"/>
          <a:ext cx="6895959" cy="2285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400" dirty="0">
                        <a:latin typeface="Alphas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r>
                        <a:rPr lang="fr-FR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</a:t>
                      </a:r>
                      <a:r>
                        <a:rPr lang="fr-FR" sz="20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my</a:t>
                      </a:r>
                      <a:r>
                        <a:rPr lang="fr-FR" sz="2000" spc="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</a:t>
                      </a:r>
                      <a:r>
                        <a:rPr lang="fr-FR" sz="3200" spc="-3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ursive Dumont maternelle gras" panose="02000000000000000000" pitchFamily="50" charset="0"/>
                        </a:rPr>
                        <a:t>l</a:t>
                      </a:r>
                      <a:r>
                        <a:rPr lang="fr-FR" sz="3200" spc="6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ursive Dumont maternelle gras" panose="02000000000000000000" pitchFamily="50" charset="0"/>
                        </a:rPr>
                        <a:t>y</a:t>
                      </a:r>
                      <a:r>
                        <a:rPr lang="fr-FR" sz="2000" spc="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ri   </a:t>
                      </a:r>
                      <a:r>
                        <a:rPr lang="fr-FR" sz="2000" spc="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il  </a:t>
                      </a:r>
                      <a:r>
                        <a:rPr lang="fr-FR" sz="2000" spc="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sz="3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ursive standard" pitchFamily="2" charset="0"/>
                        </a:rPr>
                        <a:t>mi</a:t>
                      </a:r>
                      <a:r>
                        <a:rPr lang="fr-FR" sz="3200" spc="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ursive standard" pitchFamily="2" charset="0"/>
                        </a:rPr>
                        <a:t>  </a:t>
                      </a:r>
                      <a:r>
                        <a:rPr lang="fr-FR" sz="2000" spc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yf</a:t>
                      </a:r>
                      <a:r>
                        <a:rPr lang="fr-FR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    if     la </a:t>
                      </a:r>
                      <a:r>
                        <a:rPr lang="fr-FR" sz="2000" b="1" dirty="0">
                          <a:latin typeface="Alphas" panose="02000000000000000000" pitchFamily="2" charset="0"/>
                        </a:rPr>
                        <a:t> </a:t>
                      </a:r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21289"/>
              </p:ext>
            </p:extLst>
          </p:nvPr>
        </p:nvGraphicFramePr>
        <p:xfrm>
          <a:off x="1626992" y="243946"/>
          <a:ext cx="2175242" cy="1356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5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506680" y="480395"/>
            <a:ext cx="2367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y </a:t>
            </a:r>
            <a:r>
              <a:rPr lang="fr-FR" sz="5400" dirty="0" err="1">
                <a:latin typeface="Cursive Dumont maternelle gras" panose="02000000000000000000" pitchFamily="50" charset="0"/>
              </a:rPr>
              <a:t>y</a:t>
            </a:r>
            <a:r>
              <a:rPr lang="fr-FR" sz="4000" dirty="0">
                <a:latin typeface="Cursive Dumont maternelle gras" panose="02000000000000000000" pitchFamily="50" charset="0"/>
              </a:rPr>
              <a:t> </a:t>
            </a:r>
            <a:r>
              <a:rPr lang="fr-FR" sz="6000" dirty="0" err="1">
                <a:latin typeface="Cursive Dumont maternelle gras" panose="02000000000000000000" pitchFamily="50" charset="0"/>
              </a:rPr>
              <a:t>Y</a:t>
            </a:r>
            <a:r>
              <a:rPr lang="fr-FR" sz="6000" dirty="0">
                <a:latin typeface="Cursive Dumont maternelle gras" panose="02000000000000000000" pitchFamily="50" charset="0"/>
              </a:rPr>
              <a:t> </a:t>
            </a:r>
            <a:r>
              <a:rPr lang="fr-FR" sz="6000" dirty="0" err="1">
                <a:latin typeface="Cursive standard" pitchFamily="2" charset="0"/>
              </a:rPr>
              <a:t>Y</a:t>
            </a:r>
            <a:endParaRPr lang="fr-FR" sz="4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4166749" y="1599256"/>
            <a:ext cx="1570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latin typeface="Alphonetic" panose="00000400000000000000" pitchFamily="2" charset="0"/>
              </a:rPr>
              <a:t>[i]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52509" y="1955408"/>
            <a:ext cx="20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1. Je remarque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268455" y="4384170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2. Je lis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847412" y="1316741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un st</a:t>
            </a:r>
            <a:r>
              <a:rPr lang="fr-FR" sz="1600" b="1" dirty="0">
                <a:solidFill>
                  <a:srgbClr val="FF0066"/>
                </a:solidFill>
              </a:rPr>
              <a:t>y</a:t>
            </a:r>
            <a:r>
              <a:rPr lang="fr-FR" sz="1600" dirty="0"/>
              <a:t>lo</a:t>
            </a:r>
          </a:p>
        </p:txBody>
      </p:sp>
      <p:pic>
        <p:nvPicPr>
          <p:cNvPr id="44" name="Image 43"/>
          <p:cNvPicPr/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9" y="381530"/>
            <a:ext cx="1247775" cy="1247775"/>
          </a:xfrm>
          <a:prstGeom prst="rect">
            <a:avLst/>
          </a:prstGeom>
        </p:spPr>
      </p:pic>
      <p:sp>
        <p:nvSpPr>
          <p:cNvPr id="3" name="Étoile à 5 branches 2"/>
          <p:cNvSpPr/>
          <p:nvPr/>
        </p:nvSpPr>
        <p:spPr>
          <a:xfrm>
            <a:off x="586716" y="4896771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Étoile à 5 branches 44"/>
          <p:cNvSpPr/>
          <p:nvPr/>
        </p:nvSpPr>
        <p:spPr>
          <a:xfrm>
            <a:off x="713088" y="6507874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Étoile à 5 branches 45"/>
          <p:cNvSpPr/>
          <p:nvPr/>
        </p:nvSpPr>
        <p:spPr>
          <a:xfrm>
            <a:off x="484240" y="6507874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Étoile à 5 branches 46"/>
          <p:cNvSpPr/>
          <p:nvPr/>
        </p:nvSpPr>
        <p:spPr>
          <a:xfrm>
            <a:off x="601853" y="6288837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Étoile à 5 branches 47"/>
          <p:cNvSpPr/>
          <p:nvPr/>
        </p:nvSpPr>
        <p:spPr>
          <a:xfrm>
            <a:off x="460821" y="5640908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Étoile à 5 branches 49"/>
          <p:cNvSpPr/>
          <p:nvPr/>
        </p:nvSpPr>
        <p:spPr>
          <a:xfrm>
            <a:off x="715594" y="5640908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112922" y="5797927"/>
            <a:ext cx="6070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>
                <a:latin typeface="Alphas" panose="02000000000000000000" pitchFamily="2" charset="0"/>
              </a:rPr>
              <a:t>is</a:t>
            </a:r>
            <a:r>
              <a:rPr lang="fr-FR" b="1" dirty="0">
                <a:latin typeface="Alphas" panose="02000000000000000000" pitchFamily="2" charset="0"/>
              </a:rPr>
              <a:t> </a:t>
            </a:r>
            <a:r>
              <a:rPr lang="fr-FR" b="1" dirty="0" err="1">
                <a:latin typeface="Alphas" panose="02000000000000000000" pitchFamily="2" charset="0"/>
              </a:rPr>
              <a:t>am</a:t>
            </a:r>
            <a:r>
              <a:rPr lang="fr-FR" b="1" dirty="0">
                <a:latin typeface="Alphas" panose="02000000000000000000" pitchFamily="2" charset="0"/>
              </a:rPr>
              <a:t> </a:t>
            </a:r>
            <a:r>
              <a:rPr lang="fr-FR" b="1" dirty="0" err="1">
                <a:latin typeface="Alphas" panose="02000000000000000000" pitchFamily="2" charset="0"/>
              </a:rPr>
              <a:t>yr</a:t>
            </a:r>
            <a:r>
              <a:rPr lang="fr-FR" b="1" dirty="0">
                <a:latin typeface="Alphas" panose="02000000000000000000" pitchFamily="2" charset="0"/>
              </a:rPr>
              <a:t> </a:t>
            </a:r>
            <a:r>
              <a:rPr lang="fr-FR" b="1" dirty="0" err="1">
                <a:latin typeface="Alphas" panose="02000000000000000000" pitchFamily="2" charset="0"/>
              </a:rPr>
              <a:t>yl</a:t>
            </a:r>
            <a:r>
              <a:rPr lang="fr-FR" b="1" dirty="0">
                <a:latin typeface="Alphas" panose="02000000000000000000" pitchFamily="2" charset="0"/>
              </a:rPr>
              <a:t> as</a:t>
            </a:r>
          </a:p>
        </p:txBody>
      </p:sp>
      <p:sp>
        <p:nvSpPr>
          <p:cNvPr id="9" name="Rectangle 8"/>
          <p:cNvSpPr/>
          <p:nvPr/>
        </p:nvSpPr>
        <p:spPr>
          <a:xfrm>
            <a:off x="1047267" y="5078393"/>
            <a:ext cx="7178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>
                <a:latin typeface="Alphas" panose="02000000000000000000" pitchFamily="2" charset="0"/>
              </a:rPr>
              <a:t>ry</a:t>
            </a:r>
            <a:r>
              <a:rPr lang="fr-FR" b="1" dirty="0">
                <a:latin typeface="Alphas" panose="02000000000000000000" pitchFamily="2" charset="0"/>
              </a:rPr>
              <a:t> mi ta si la </a:t>
            </a:r>
            <a:r>
              <a:rPr lang="fr-FR" b="1" dirty="0" err="1">
                <a:latin typeface="Alphas" panose="02000000000000000000" pitchFamily="2" charset="0"/>
              </a:rPr>
              <a:t>vy</a:t>
            </a:r>
            <a:r>
              <a:rPr lang="fr-FR" b="1" dirty="0">
                <a:latin typeface="Alphas" panose="02000000000000000000" pitchFamily="2" charset="0"/>
              </a:rPr>
              <a:t> fi 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331286" y="2701758"/>
            <a:ext cx="2246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/>
              <a:t>On</a:t>
            </a:r>
            <a:r>
              <a:rPr lang="fr-FR" sz="2800" b="1" dirty="0" err="1">
                <a:solidFill>
                  <a:srgbClr val="7030A0"/>
                </a:solidFill>
              </a:rPr>
              <a:t>y</a:t>
            </a:r>
            <a:r>
              <a:rPr lang="fr-FR" sz="2800" dirty="0" err="1"/>
              <a:t>szko</a:t>
            </a:r>
            <a:endParaRPr lang="fr-FR" sz="2800" dirty="0"/>
          </a:p>
          <a:p>
            <a:pPr algn="ctr"/>
            <a:r>
              <a:rPr lang="fr-FR" sz="2800" dirty="0"/>
              <a:t>st</a:t>
            </a:r>
            <a:r>
              <a:rPr lang="fr-FR" sz="2800" b="1" dirty="0">
                <a:solidFill>
                  <a:srgbClr val="7030A0"/>
                </a:solidFill>
              </a:rPr>
              <a:t>y</a:t>
            </a:r>
            <a:r>
              <a:rPr lang="fr-FR" sz="2800" dirty="0"/>
              <a:t>lo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487730" y="2764819"/>
            <a:ext cx="1570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latin typeface="Alphonetic" panose="00000400000000000000" pitchFamily="2" charset="0"/>
              </a:rPr>
              <a:t>[i]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6" y="2818964"/>
            <a:ext cx="543028" cy="82138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528" y="3002539"/>
            <a:ext cx="1100256" cy="57190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656006" y="2870065"/>
            <a:ext cx="1988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i         y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4055551" y="3254785"/>
            <a:ext cx="7553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598155" y="3109174"/>
            <a:ext cx="356761" cy="4022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5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31" y="86717"/>
            <a:ext cx="1401346" cy="140134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0" y="7762582"/>
            <a:ext cx="75596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/>
              <a:t>Cas particuliers remarqués par la classe :</a:t>
            </a:r>
            <a:r>
              <a:rPr lang="fr-FR" sz="1600" i="1" dirty="0"/>
              <a:t> </a:t>
            </a:r>
          </a:p>
          <a:p>
            <a:r>
              <a:rPr lang="fr-FR" sz="1600" i="1" dirty="0"/>
              <a:t>ce </a:t>
            </a:r>
            <a:r>
              <a:rPr lang="fr-FR" sz="1600" i="1"/>
              <a:t>son spécifique sera </a:t>
            </a:r>
            <a:r>
              <a:rPr lang="fr-FR" sz="1600" i="1" dirty="0"/>
              <a:t>approfondi ultérieurement</a:t>
            </a:r>
          </a:p>
          <a:p>
            <a:endParaRPr lang="fr-FR" sz="2000" b="1" u="sng" dirty="0"/>
          </a:p>
          <a:p>
            <a:r>
              <a:rPr lang="fr-FR" sz="2800" dirty="0" err="1"/>
              <a:t>A</a:t>
            </a:r>
            <a:r>
              <a:rPr lang="fr-FR" sz="2800" b="1" dirty="0" err="1">
                <a:solidFill>
                  <a:srgbClr val="7030A0"/>
                </a:solidFill>
              </a:rPr>
              <a:t>y</a:t>
            </a:r>
            <a:r>
              <a:rPr lang="fr-FR" sz="2800" dirty="0" err="1"/>
              <a:t>ah</a:t>
            </a:r>
            <a:r>
              <a:rPr lang="fr-FR" sz="2800" dirty="0"/>
              <a:t> </a:t>
            </a:r>
          </a:p>
          <a:p>
            <a:r>
              <a:rPr lang="fr-FR" sz="2800" dirty="0" err="1"/>
              <a:t>Fér</a:t>
            </a:r>
            <a:r>
              <a:rPr lang="fr-FR" sz="2800" b="1" dirty="0" err="1">
                <a:solidFill>
                  <a:srgbClr val="7030A0"/>
                </a:solidFill>
              </a:rPr>
              <a:t>y</a:t>
            </a:r>
            <a:r>
              <a:rPr lang="fr-FR" sz="2800" dirty="0" err="1"/>
              <a:t>el</a:t>
            </a:r>
            <a:endParaRPr lang="fr-FR" sz="2800" dirty="0"/>
          </a:p>
          <a:p>
            <a:r>
              <a:rPr lang="fr-FR" sz="2800" dirty="0" err="1"/>
              <a:t>Na</a:t>
            </a:r>
            <a:r>
              <a:rPr lang="fr-FR" sz="2800" b="1" dirty="0" err="1">
                <a:solidFill>
                  <a:srgbClr val="7030A0"/>
                </a:solidFill>
              </a:rPr>
              <a:t>y</a:t>
            </a:r>
            <a:r>
              <a:rPr lang="fr-FR" sz="2800" dirty="0" err="1"/>
              <a:t>ah</a:t>
            </a:r>
            <a:r>
              <a:rPr lang="fr-FR" sz="2800" dirty="0"/>
              <a:t>  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417" y="8778171"/>
            <a:ext cx="1100256" cy="571904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1978046" y="9172263"/>
            <a:ext cx="1988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y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155" y="8698340"/>
            <a:ext cx="543028" cy="821387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3765996" y="9666268"/>
            <a:ext cx="1570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latin typeface="Alphonetic" panose="00000400000000000000" pitchFamily="2" charset="0"/>
              </a:rPr>
              <a:t>[J]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5762165" y="9953398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un </a:t>
            </a:r>
            <a:r>
              <a:rPr lang="fr-FR" sz="1600" b="1" dirty="0">
                <a:solidFill>
                  <a:srgbClr val="FF0066"/>
                </a:solidFill>
              </a:rPr>
              <a:t>y</a:t>
            </a:r>
            <a:r>
              <a:rPr lang="fr-FR" sz="1600" dirty="0"/>
              <a:t>aourt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45" y="8751110"/>
            <a:ext cx="920943" cy="113346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106445" y="7349283"/>
            <a:ext cx="7839087" cy="12199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5244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oneTexte 42"/>
          <p:cNvSpPr txBox="1"/>
          <p:nvPr/>
        </p:nvSpPr>
        <p:spPr>
          <a:xfrm>
            <a:off x="283237" y="8497067"/>
            <a:ext cx="704689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4. Je lis des phrases</a:t>
            </a:r>
          </a:p>
          <a:p>
            <a:endParaRPr lang="fr-FR" u="sng" dirty="0"/>
          </a:p>
          <a:p>
            <a:pPr algn="ctr"/>
            <a:r>
              <a:rPr lang="fr-FR" sz="2800" dirty="0"/>
              <a:t>C’est      </a:t>
            </a:r>
            <a:r>
              <a:rPr lang="fr-FR" sz="2800" b="1" dirty="0"/>
              <a:t>un</a:t>
            </a:r>
            <a:r>
              <a:rPr lang="fr-FR" sz="2800" dirty="0"/>
              <a:t>     tipi.</a:t>
            </a:r>
          </a:p>
          <a:p>
            <a:pPr algn="ctr"/>
            <a:endParaRPr lang="fr-FR" sz="2800" dirty="0"/>
          </a:p>
          <a:p>
            <a:pPr algn="ctr"/>
            <a:r>
              <a:rPr lang="fr-FR" sz="2800" b="1" dirty="0" err="1">
                <a:solidFill>
                  <a:srgbClr val="FF0066"/>
                </a:solidFill>
              </a:rPr>
              <a:t>Nesradine</a:t>
            </a:r>
            <a:r>
              <a:rPr lang="fr-FR" sz="2800" dirty="0"/>
              <a:t>     a     </a:t>
            </a:r>
            <a:r>
              <a:rPr lang="fr-FR" sz="2800" b="1" dirty="0"/>
              <a:t>un</a:t>
            </a:r>
            <a:r>
              <a:rPr lang="fr-FR" sz="2800" dirty="0"/>
              <a:t>     li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2800" dirty="0"/>
              <a:t>.</a:t>
            </a:r>
          </a:p>
          <a:p>
            <a:endParaRPr lang="fr-FR" u="sng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400239"/>
              </p:ext>
            </p:extLst>
          </p:nvPr>
        </p:nvGraphicFramePr>
        <p:xfrm>
          <a:off x="284329" y="3711834"/>
          <a:ext cx="6895959" cy="2285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400" dirty="0">
                        <a:latin typeface="Alphas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r>
                        <a:rPr lang="fr-FR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la</a:t>
                      </a:r>
                      <a:r>
                        <a:rPr lang="fr-FR" sz="2000" spc="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</a:t>
                      </a:r>
                      <a:r>
                        <a:rPr lang="fr-FR" sz="3200" spc="-3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ursive Dumont maternelle gras" panose="02000000000000000000" pitchFamily="50" charset="0"/>
                        </a:rPr>
                        <a:t>l</a:t>
                      </a:r>
                      <a:r>
                        <a:rPr lang="fr-FR" sz="3200" spc="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ursive Dumont maternelle gras" panose="02000000000000000000" pitchFamily="50" charset="0"/>
                        </a:rPr>
                        <a:t>i</a:t>
                      </a:r>
                      <a:r>
                        <a:rPr lang="fr-FR" sz="2000" spc="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 mi   </a:t>
                      </a:r>
                      <a:r>
                        <a:rPr lang="fr-FR" sz="2000" spc="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il  </a:t>
                      </a:r>
                      <a:r>
                        <a:rPr lang="fr-FR" sz="2000" spc="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sz="3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ursive standard" pitchFamily="2" charset="0"/>
                        </a:rPr>
                        <a:t>am</a:t>
                      </a:r>
                      <a:r>
                        <a:rPr lang="fr-FR" sz="3200" spc="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ursive standard" pitchFamily="2" charset="0"/>
                        </a:rPr>
                        <a:t>  </a:t>
                      </a:r>
                      <a:r>
                        <a:rPr lang="fr-FR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fa     if     la </a:t>
                      </a:r>
                      <a:r>
                        <a:rPr lang="fr-FR" sz="2000" b="1" dirty="0">
                          <a:latin typeface="Alphas" panose="02000000000000000000" pitchFamily="2" charset="0"/>
                        </a:rPr>
                        <a:t> </a:t>
                      </a:r>
                      <a:endParaRPr lang="fr-F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Nuage 1"/>
          <p:cNvSpPr/>
          <p:nvPr/>
        </p:nvSpPr>
        <p:spPr>
          <a:xfrm>
            <a:off x="2273643" y="8964118"/>
            <a:ext cx="1315255" cy="790873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028933"/>
              </p:ext>
            </p:extLst>
          </p:nvPr>
        </p:nvGraphicFramePr>
        <p:xfrm>
          <a:off x="1626991" y="243946"/>
          <a:ext cx="1961907" cy="1356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1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615297"/>
              </p:ext>
            </p:extLst>
          </p:nvPr>
        </p:nvGraphicFramePr>
        <p:xfrm>
          <a:off x="308111" y="6430172"/>
          <a:ext cx="6997149" cy="19902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2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2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2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5753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latin typeface="Century Gothic" panose="020B0502020202020204" pitchFamily="34" charset="0"/>
                        </a:rPr>
                        <a:t>i__________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latin typeface="Century Gothic" panose="020B0502020202020204" pitchFamily="34" charset="0"/>
                        </a:rPr>
                        <a:t>______i______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latin typeface="Century Gothic" panose="020B0502020202020204" pitchFamily="34" charset="0"/>
                        </a:rPr>
                        <a:t>________i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4727">
                <a:tc>
                  <a:txBody>
                    <a:bodyPr/>
                    <a:lstStyle/>
                    <a:p>
                      <a:r>
                        <a:rPr lang="fr-FR" sz="2400" b="1" dirty="0"/>
                        <a:t>î</a:t>
                      </a:r>
                      <a:r>
                        <a:rPr lang="fr-FR" sz="2400" dirty="0"/>
                        <a:t>l</a:t>
                      </a:r>
                      <a:r>
                        <a:rPr lang="fr-FR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</a:t>
                      </a:r>
                    </a:p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Just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ne</a:t>
                      </a:r>
                    </a:p>
                    <a:p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/>
                        <a:t>t</a:t>
                      </a:r>
                      <a:r>
                        <a:rPr lang="fr-FR" sz="2400" b="1" dirty="0"/>
                        <a:t>i</a:t>
                      </a:r>
                      <a:r>
                        <a:rPr lang="fr-FR" sz="2400" dirty="0"/>
                        <a:t>p</a:t>
                      </a:r>
                      <a:r>
                        <a:rPr lang="fr-FR" sz="2400" b="1" dirty="0"/>
                        <a:t>i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tap</a:t>
                      </a:r>
                      <a:r>
                        <a:rPr lang="fr-FR" sz="2400" b="1" dirty="0"/>
                        <a:t>i</a:t>
                      </a:r>
                      <a:r>
                        <a:rPr lang="fr-FR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</a:t>
                      </a:r>
                    </a:p>
                    <a:p>
                      <a:r>
                        <a:rPr lang="fr-FR" sz="2400" dirty="0"/>
                        <a:t>t</a:t>
                      </a:r>
                      <a:r>
                        <a:rPr lang="fr-FR" sz="2400" b="1" dirty="0"/>
                        <a:t>i</a:t>
                      </a:r>
                      <a:r>
                        <a:rPr lang="fr-FR" sz="2400" dirty="0"/>
                        <a:t>p</a:t>
                      </a:r>
                      <a:r>
                        <a:rPr lang="fr-FR" sz="2400" b="1" dirty="0"/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694967" y="478079"/>
            <a:ext cx="1675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i </a:t>
            </a:r>
            <a:r>
              <a:rPr lang="fr-FR" sz="5400" dirty="0" err="1">
                <a:latin typeface="Cursive Dumont maternelle gras" panose="02000000000000000000" pitchFamily="50" charset="0"/>
              </a:rPr>
              <a:t>i</a:t>
            </a:r>
            <a:r>
              <a:rPr lang="fr-FR" sz="4000" dirty="0">
                <a:latin typeface="Cursive Dumont maternelle gras" panose="02000000000000000000" pitchFamily="50" charset="0"/>
              </a:rPr>
              <a:t> </a:t>
            </a:r>
            <a:r>
              <a:rPr lang="fr-FR" sz="6000" dirty="0" err="1">
                <a:latin typeface="Cursive Dumont maternelle gras" panose="02000000000000000000" pitchFamily="50" charset="0"/>
              </a:rPr>
              <a:t>I</a:t>
            </a:r>
            <a:r>
              <a:rPr lang="fr-FR" sz="6000" dirty="0">
                <a:latin typeface="Cursive Dumont maternelle gras" panose="02000000000000000000" pitchFamily="50" charset="0"/>
              </a:rPr>
              <a:t> </a:t>
            </a:r>
            <a:r>
              <a:rPr lang="fr-FR" sz="6000" dirty="0" err="1">
                <a:latin typeface="Cursive standard" pitchFamily="2" charset="0"/>
              </a:rPr>
              <a:t>I</a:t>
            </a:r>
            <a:endParaRPr lang="fr-FR" sz="4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4769973" y="487029"/>
            <a:ext cx="1570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latin typeface="Alphonetic" panose="00000400000000000000" pitchFamily="2" charset="0"/>
              </a:rPr>
              <a:t>[i]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2957" y="2206499"/>
            <a:ext cx="727383" cy="72738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9608" y="2206499"/>
            <a:ext cx="727383" cy="727383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252957" y="1828800"/>
            <a:ext cx="20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1. Je combine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44430" y="2197611"/>
            <a:ext cx="727383" cy="727383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91081" y="2197611"/>
            <a:ext cx="727383" cy="727383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73960" y="2197611"/>
            <a:ext cx="727383" cy="727383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0611" y="2197611"/>
            <a:ext cx="727383" cy="727383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3706" y="2183131"/>
            <a:ext cx="727383" cy="727383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40357" y="2183131"/>
            <a:ext cx="727383" cy="727383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240881" y="3266624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2. Je lis des lettres et des syllabes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6558345" y="2402101"/>
            <a:ext cx="30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i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405694" y="2424091"/>
            <a:ext cx="30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5963042" y="2417511"/>
            <a:ext cx="30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L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3052345" y="2413757"/>
            <a:ext cx="30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4802380" y="2424091"/>
            <a:ext cx="308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ursive Dumont maternelle gras" panose="02000000000000000000" pitchFamily="50" charset="0"/>
              </a:rPr>
              <a:t>l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4116147" y="2424480"/>
            <a:ext cx="308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ursive Dumont maternelle gras" panose="02000000000000000000" pitchFamily="50" charset="0"/>
              </a:rPr>
              <a:t>i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482655" y="2454306"/>
            <a:ext cx="308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ursive Dumont maternelle gras" panose="02000000000000000000" pitchFamily="50" charset="0"/>
              </a:rPr>
              <a:t>F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127751" y="2480584"/>
            <a:ext cx="308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ursive Dumont maternelle gras" panose="02000000000000000000" pitchFamily="50" charset="0"/>
              </a:rPr>
              <a:t>I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283237" y="6022740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3. Je lis des mots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847412" y="1316741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une sour</a:t>
            </a:r>
            <a:r>
              <a:rPr lang="fr-FR" sz="1600" b="1" dirty="0">
                <a:solidFill>
                  <a:srgbClr val="FF0066"/>
                </a:solidFill>
              </a:rPr>
              <a:t>i</a:t>
            </a:r>
            <a:r>
              <a:rPr lang="fr-FR" sz="1600" dirty="0"/>
              <a:t>s</a:t>
            </a:r>
          </a:p>
        </p:txBody>
      </p:sp>
      <p:pic>
        <p:nvPicPr>
          <p:cNvPr id="44" name="Image 43"/>
          <p:cNvPicPr/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19" y="327445"/>
            <a:ext cx="1247775" cy="1247775"/>
          </a:xfrm>
          <a:prstGeom prst="rect">
            <a:avLst/>
          </a:prstGeom>
        </p:spPr>
      </p:pic>
      <p:sp>
        <p:nvSpPr>
          <p:cNvPr id="3" name="Étoile à 5 branches 2"/>
          <p:cNvSpPr/>
          <p:nvPr/>
        </p:nvSpPr>
        <p:spPr>
          <a:xfrm>
            <a:off x="470892" y="3973451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Étoile à 5 branches 44"/>
          <p:cNvSpPr/>
          <p:nvPr/>
        </p:nvSpPr>
        <p:spPr>
          <a:xfrm>
            <a:off x="597264" y="5584554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Étoile à 5 branches 45"/>
          <p:cNvSpPr/>
          <p:nvPr/>
        </p:nvSpPr>
        <p:spPr>
          <a:xfrm>
            <a:off x="368416" y="5584554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Étoile à 5 branches 46"/>
          <p:cNvSpPr/>
          <p:nvPr/>
        </p:nvSpPr>
        <p:spPr>
          <a:xfrm>
            <a:off x="486029" y="5365517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Étoile à 5 branches 47"/>
          <p:cNvSpPr/>
          <p:nvPr/>
        </p:nvSpPr>
        <p:spPr>
          <a:xfrm>
            <a:off x="344997" y="4717588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Étoile à 5 branches 49"/>
          <p:cNvSpPr/>
          <p:nvPr/>
        </p:nvSpPr>
        <p:spPr>
          <a:xfrm>
            <a:off x="599770" y="4717588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997098" y="4874607"/>
            <a:ext cx="5274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Alphas" panose="02000000000000000000" pitchFamily="2" charset="0"/>
              </a:rPr>
              <a:t>il as </a:t>
            </a:r>
            <a:r>
              <a:rPr lang="fr-FR" b="1" dirty="0" err="1">
                <a:latin typeface="Alphas" panose="02000000000000000000" pitchFamily="2" charset="0"/>
              </a:rPr>
              <a:t>ir</a:t>
            </a:r>
            <a:r>
              <a:rPr lang="fr-FR" b="1" dirty="0">
                <a:latin typeface="Alphas" panose="02000000000000000000" pitchFamily="2" charset="0"/>
              </a:rPr>
              <a:t> av </a:t>
            </a:r>
            <a:r>
              <a:rPr lang="fr-FR" b="1" dirty="0" err="1">
                <a:latin typeface="Alphas" panose="02000000000000000000" pitchFamily="2" charset="0"/>
              </a:rPr>
              <a:t>im</a:t>
            </a:r>
            <a:r>
              <a:rPr lang="fr-FR" b="1" dirty="0">
                <a:latin typeface="Alphas" panose="02000000000000000000" pitchFamily="2" charset="0"/>
              </a:rPr>
              <a:t> </a:t>
            </a:r>
            <a:r>
              <a:rPr lang="fr-FR" b="1" dirty="0" err="1">
                <a:latin typeface="Alphas" panose="02000000000000000000" pitchFamily="2" charset="0"/>
              </a:rPr>
              <a:t>ar</a:t>
            </a:r>
            <a:endParaRPr lang="fr-FR" b="1" dirty="0">
              <a:latin typeface="Alphas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1443" y="4155073"/>
            <a:ext cx="7178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Alphas" panose="02000000000000000000" pitchFamily="2" charset="0"/>
              </a:rPr>
              <a:t>mi ri fa si li va fi 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511" y="383253"/>
            <a:ext cx="1042832" cy="99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610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age 1"/>
          <p:cNvSpPr/>
          <p:nvPr/>
        </p:nvSpPr>
        <p:spPr>
          <a:xfrm>
            <a:off x="3764330" y="8845826"/>
            <a:ext cx="640556" cy="636607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906430"/>
              </p:ext>
            </p:extLst>
          </p:nvPr>
        </p:nvGraphicFramePr>
        <p:xfrm>
          <a:off x="182523" y="283421"/>
          <a:ext cx="2648674" cy="1356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8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031130"/>
              </p:ext>
            </p:extLst>
          </p:nvPr>
        </p:nvGraphicFramePr>
        <p:xfrm>
          <a:off x="308112" y="5970913"/>
          <a:ext cx="6997149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2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2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2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575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Century Gothic" panose="020B0502020202020204" pitchFamily="34" charset="0"/>
                        </a:rPr>
                        <a:t>a__________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Century Gothic" panose="020B0502020202020204" pitchFamily="34" charset="0"/>
                        </a:rPr>
                        <a:t>______a______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Century Gothic" panose="020B0502020202020204" pitchFamily="34" charset="0"/>
                        </a:rPr>
                        <a:t>________a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4727">
                <a:tc>
                  <a:txBody>
                    <a:bodyPr/>
                    <a:lstStyle/>
                    <a:p>
                      <a:r>
                        <a:rPr lang="fr-FR" sz="2400" dirty="0" err="1"/>
                        <a:t>Assia</a:t>
                      </a:r>
                      <a:endParaRPr lang="fr-FR" sz="2400" dirty="0"/>
                    </a:p>
                    <a:p>
                      <a:r>
                        <a:rPr lang="fr-FR" sz="2400" dirty="0"/>
                        <a:t>Amine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err="1"/>
                        <a:t>Maddox</a:t>
                      </a:r>
                      <a:endParaRPr lang="fr-FR" sz="2400" dirty="0"/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/>
                        <a:t>papa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/>
                        <a:t>maman</a:t>
                      </a:r>
                    </a:p>
                    <a:p>
                      <a:r>
                        <a:rPr lang="fr-FR" sz="2400" dirty="0"/>
                        <a:t>tapi</a:t>
                      </a:r>
                      <a:r>
                        <a:rPr lang="fr-FR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Célia</a:t>
                      </a:r>
                    </a:p>
                    <a:p>
                      <a:r>
                        <a:rPr lang="fr-FR" sz="2400" dirty="0"/>
                        <a:t>Mia</a:t>
                      </a:r>
                    </a:p>
                    <a:p>
                      <a:r>
                        <a:rPr lang="fr-FR" sz="2400" dirty="0"/>
                        <a:t>papa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-141053" y="537998"/>
            <a:ext cx="3295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a </a:t>
            </a:r>
            <a:r>
              <a:rPr lang="fr-FR" sz="3200" dirty="0" err="1">
                <a:latin typeface="Century Gothic" panose="020B0502020202020204" pitchFamily="34" charset="0"/>
              </a:rPr>
              <a:t>a</a:t>
            </a:r>
            <a:r>
              <a:rPr lang="fr-FR" sz="3200" dirty="0">
                <a:latin typeface="Century Gothic" panose="020B0502020202020204" pitchFamily="34" charset="0"/>
              </a:rPr>
              <a:t> </a:t>
            </a:r>
            <a:r>
              <a:rPr lang="fr-FR" sz="5400" dirty="0" err="1">
                <a:latin typeface="Cursive Dumont maternelle gras" panose="02000000000000000000" pitchFamily="50" charset="0"/>
              </a:rPr>
              <a:t>a</a:t>
            </a:r>
            <a:r>
              <a:rPr lang="fr-FR" sz="4000" dirty="0">
                <a:latin typeface="Cursive Dumont maternelle gras" panose="02000000000000000000" pitchFamily="50" charset="0"/>
              </a:rPr>
              <a:t> </a:t>
            </a:r>
            <a:r>
              <a:rPr lang="fr-FR" sz="6000" dirty="0" err="1">
                <a:latin typeface="Cursive Dumont maternelle gras" panose="02000000000000000000" pitchFamily="50" charset="0"/>
              </a:rPr>
              <a:t>A</a:t>
            </a:r>
            <a:r>
              <a:rPr lang="fr-FR" sz="6000" dirty="0">
                <a:latin typeface="Cursive Dumont maternelle gras" panose="02000000000000000000" pitchFamily="50" charset="0"/>
              </a:rPr>
              <a:t> </a:t>
            </a:r>
            <a:r>
              <a:rPr lang="fr-FR" sz="6000" dirty="0" err="1">
                <a:latin typeface="Cursive standard" pitchFamily="2" charset="0"/>
              </a:rPr>
              <a:t>A</a:t>
            </a:r>
            <a:endParaRPr lang="fr-FR" sz="4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4462802" y="468978"/>
            <a:ext cx="1570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lphonetic" panose="00000400000000000000" pitchFamily="2" charset="0"/>
              </a:rPr>
              <a:t>[a]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2957" y="2206499"/>
            <a:ext cx="727383" cy="72738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9608" y="2206499"/>
            <a:ext cx="727383" cy="727383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252957" y="1828800"/>
            <a:ext cx="20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1. Je combine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44430" y="2197611"/>
            <a:ext cx="727383" cy="727383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91081" y="2197611"/>
            <a:ext cx="727383" cy="727383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73960" y="2197611"/>
            <a:ext cx="727383" cy="727383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0611" y="2197611"/>
            <a:ext cx="727383" cy="727383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3706" y="2183131"/>
            <a:ext cx="727383" cy="727383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40357" y="2183131"/>
            <a:ext cx="727383" cy="727383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258363" y="3595110"/>
            <a:ext cx="704689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2. Je lis des lettres et des syllabes</a:t>
            </a:r>
          </a:p>
          <a:p>
            <a:endParaRPr lang="fr-FR" u="sng" dirty="0"/>
          </a:p>
          <a:p>
            <a:pPr algn="ctr"/>
            <a:r>
              <a:rPr lang="fr-FR" sz="2400" spc="600" dirty="0"/>
              <a:t>A  </a:t>
            </a:r>
            <a:r>
              <a:rPr lang="fr-FR" sz="3200" spc="600" dirty="0">
                <a:latin typeface="Cursive Dumont maternelle gras" panose="02000000000000000000" pitchFamily="50" charset="0"/>
              </a:rPr>
              <a:t>é </a:t>
            </a:r>
            <a:r>
              <a:rPr lang="fr-FR" sz="2400" spc="600" dirty="0">
                <a:latin typeface="Cursive standard" pitchFamily="2" charset="0"/>
              </a:rPr>
              <a:t>E</a:t>
            </a:r>
            <a:r>
              <a:rPr lang="fr-FR" sz="2400" spc="600" dirty="0"/>
              <a:t>  a  </a:t>
            </a:r>
            <a:r>
              <a:rPr lang="fr-FR" sz="2400" spc="600" dirty="0">
                <a:latin typeface="Century Gothic" panose="020B0502020202020204" pitchFamily="34" charset="0"/>
              </a:rPr>
              <a:t>i </a:t>
            </a:r>
            <a:r>
              <a:rPr lang="fr-FR" sz="2400" spc="600" dirty="0"/>
              <a:t> </a:t>
            </a:r>
            <a:r>
              <a:rPr lang="fr-FR" sz="3200" spc="600" dirty="0">
                <a:latin typeface="Cursive standard" pitchFamily="2" charset="0"/>
              </a:rPr>
              <a:t>a </a:t>
            </a:r>
            <a:r>
              <a:rPr lang="fr-FR" sz="2400" spc="600" dirty="0"/>
              <a:t>u  </a:t>
            </a:r>
            <a:r>
              <a:rPr lang="fr-FR" sz="3200" spc="600" dirty="0">
                <a:latin typeface="Cursive Dumont maternelle gras" panose="02000000000000000000" pitchFamily="50" charset="0"/>
              </a:rPr>
              <a:t>y </a:t>
            </a:r>
            <a:r>
              <a:rPr lang="fr-FR" sz="2400" spc="600" dirty="0"/>
              <a:t> </a:t>
            </a:r>
            <a:r>
              <a:rPr lang="fr-FR" sz="2400" spc="600" dirty="0">
                <a:latin typeface="Cursive standard" pitchFamily="2" charset="0"/>
              </a:rPr>
              <a:t>A </a:t>
            </a:r>
            <a:r>
              <a:rPr lang="fr-FR" sz="2400" spc="600" dirty="0"/>
              <a:t> Y  </a:t>
            </a:r>
            <a:r>
              <a:rPr lang="fr-FR" sz="2400" spc="600" dirty="0">
                <a:latin typeface="Cursive standard" pitchFamily="2" charset="0"/>
              </a:rPr>
              <a:t>I</a:t>
            </a:r>
            <a:endParaRPr lang="fr-FR" sz="2000" spc="600" dirty="0">
              <a:latin typeface="Century Gothic" panose="020B0502020202020204" pitchFamily="34" charset="0"/>
            </a:endParaRPr>
          </a:p>
          <a:p>
            <a:pPr algn="ctr"/>
            <a:r>
              <a:rPr lang="fr-FR" sz="2400" dirty="0">
                <a:latin typeface="Century Gothic" panose="020B0502020202020204" pitchFamily="34" charset="0"/>
              </a:rPr>
              <a:t>fa – </a:t>
            </a:r>
            <a:r>
              <a:rPr lang="fr-FR" sz="2400" dirty="0" err="1">
                <a:latin typeface="Century Gothic" panose="020B0502020202020204" pitchFamily="34" charset="0"/>
              </a:rPr>
              <a:t>am</a:t>
            </a:r>
            <a:r>
              <a:rPr lang="fr-FR" sz="2400" dirty="0">
                <a:latin typeface="Century Gothic" panose="020B0502020202020204" pitchFamily="34" charset="0"/>
              </a:rPr>
              <a:t> – </a:t>
            </a:r>
            <a:r>
              <a:rPr lang="fr-FR" sz="2400" dirty="0" err="1">
                <a:latin typeface="Century Gothic" panose="020B0502020202020204" pitchFamily="34" charset="0"/>
              </a:rPr>
              <a:t>af</a:t>
            </a:r>
            <a:r>
              <a:rPr lang="fr-FR" sz="2400" dirty="0">
                <a:latin typeface="Century Gothic" panose="020B0502020202020204" pitchFamily="34" charset="0"/>
              </a:rPr>
              <a:t>  – la </a:t>
            </a:r>
            <a:endParaRPr lang="fr-FR" sz="2000" dirty="0">
              <a:latin typeface="Cursive standard" pitchFamily="2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558345" y="2402101"/>
            <a:ext cx="30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405694" y="2424091"/>
            <a:ext cx="30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5963042" y="2417511"/>
            <a:ext cx="30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l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3052345" y="2413757"/>
            <a:ext cx="30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4802380" y="2424091"/>
            <a:ext cx="308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ursive Dumont maternelle gras" panose="02000000000000000000" pitchFamily="50" charset="0"/>
              </a:rPr>
              <a:t>f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4116147" y="2424480"/>
            <a:ext cx="308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ursive Dumont maternelle gras" panose="02000000000000000000" pitchFamily="50" charset="0"/>
              </a:rPr>
              <a:t>a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482655" y="2454306"/>
            <a:ext cx="308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ursive Dumont maternelle gras" panose="02000000000000000000" pitchFamily="50" charset="0"/>
              </a:rPr>
              <a:t>F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077648" y="2454995"/>
            <a:ext cx="308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ursive Dumont maternelle gras" panose="02000000000000000000" pitchFamily="50" charset="0"/>
              </a:rPr>
              <a:t>A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283237" y="5529241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3. Je lis des mots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283237" y="8346853"/>
            <a:ext cx="70468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4. Je lis des phrases</a:t>
            </a:r>
          </a:p>
          <a:p>
            <a:endParaRPr lang="fr-FR" u="sng" dirty="0"/>
          </a:p>
          <a:p>
            <a:pPr algn="ctr"/>
            <a:r>
              <a:rPr lang="fr-FR" sz="2400" b="1" dirty="0" err="1">
                <a:solidFill>
                  <a:srgbClr val="FF0066"/>
                </a:solidFill>
              </a:rPr>
              <a:t>Ayah</a:t>
            </a:r>
            <a:r>
              <a:rPr lang="fr-FR" sz="2400" dirty="0">
                <a:solidFill>
                  <a:srgbClr val="FF0066"/>
                </a:solidFill>
              </a:rPr>
              <a:t>      </a:t>
            </a:r>
            <a:r>
              <a:rPr lang="fr-FR" sz="2400" dirty="0"/>
              <a:t>a      un      chat.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  <a:p>
            <a:pPr algn="ctr"/>
            <a:r>
              <a:rPr lang="fr-FR" sz="2400" b="1" dirty="0" err="1">
                <a:solidFill>
                  <a:srgbClr val="FF0066"/>
                </a:solidFill>
              </a:rPr>
              <a:t>Kaïs</a:t>
            </a:r>
            <a:r>
              <a:rPr lang="fr-FR" sz="2400" dirty="0">
                <a:solidFill>
                  <a:srgbClr val="FF0066"/>
                </a:solidFill>
              </a:rPr>
              <a:t>      </a:t>
            </a:r>
            <a:r>
              <a:rPr lang="fr-FR" sz="2400" dirty="0"/>
              <a:t>a      un      ananas.</a:t>
            </a:r>
          </a:p>
        </p:txBody>
      </p:sp>
      <p:sp>
        <p:nvSpPr>
          <p:cNvPr id="41" name="Nuage 40"/>
          <p:cNvSpPr/>
          <p:nvPr/>
        </p:nvSpPr>
        <p:spPr>
          <a:xfrm>
            <a:off x="3528029" y="9981406"/>
            <a:ext cx="640556" cy="636607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057397" y="1241947"/>
            <a:ext cx="1367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un ch</a:t>
            </a:r>
            <a:r>
              <a:rPr lang="fr-FR" sz="2400" b="1" dirty="0">
                <a:solidFill>
                  <a:srgbClr val="FF0066"/>
                </a:solidFill>
              </a:rPr>
              <a:t>a</a:t>
            </a:r>
            <a:r>
              <a:rPr lang="fr-FR" sz="2400" dirty="0"/>
              <a:t>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771" y="273359"/>
            <a:ext cx="1287153" cy="85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0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45499" y="7151363"/>
            <a:ext cx="7294602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/>
              <a:t>Elle a</a:t>
            </a:r>
            <a:r>
              <a:rPr lang="fr-FR" sz="2400" dirty="0"/>
              <a:t> reçu </a:t>
            </a:r>
            <a:r>
              <a:rPr lang="fr-FR" sz="2400" b="1" dirty="0"/>
              <a:t>la</a:t>
            </a:r>
            <a:r>
              <a:rPr lang="fr-FR" sz="2400" dirty="0"/>
              <a:t> visite </a:t>
            </a:r>
            <a:r>
              <a:rPr lang="fr-FR" sz="2400" b="1" dirty="0"/>
              <a:t>de sa </a:t>
            </a:r>
            <a:r>
              <a:rPr lang="fr-FR" sz="2400" dirty="0"/>
              <a:t>cousine </a:t>
            </a:r>
            <a:r>
              <a:rPr lang="fr-FR" sz="2400" dirty="0">
                <a:solidFill>
                  <a:srgbClr val="FF0066"/>
                </a:solidFill>
              </a:rPr>
              <a:t>Isabelle</a:t>
            </a:r>
            <a:r>
              <a:rPr lang="fr-FR" sz="2400" dirty="0"/>
              <a:t>.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 </a:t>
            </a:r>
          </a:p>
          <a:p>
            <a:pPr>
              <a:lnSpc>
                <a:spcPct val="150000"/>
              </a:lnSpc>
            </a:pPr>
            <a:r>
              <a:rPr lang="fr-FR" sz="2400" b="1" dirty="0"/>
              <a:t>Au</a:t>
            </a:r>
            <a:r>
              <a:rPr lang="fr-FR" sz="2400" dirty="0"/>
              <a:t> zoo, </a:t>
            </a:r>
            <a:r>
              <a:rPr lang="fr-FR" sz="2400" b="1" dirty="0"/>
              <a:t>il a</a:t>
            </a:r>
            <a:r>
              <a:rPr lang="fr-FR" sz="2400" dirty="0"/>
              <a:t> vu  douze   lézard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400" dirty="0"/>
              <a:t> </a:t>
            </a:r>
            <a:r>
              <a:rPr lang="fr-FR" sz="2400" b="1" dirty="0"/>
              <a:t>très</a:t>
            </a:r>
            <a:r>
              <a:rPr lang="fr-FR" sz="2400" dirty="0"/>
              <a:t> bizarre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400" dirty="0"/>
              <a:t>.</a:t>
            </a:r>
          </a:p>
          <a:p>
            <a:pPr>
              <a:lnSpc>
                <a:spcPct val="150000"/>
              </a:lnSpc>
            </a:pPr>
            <a:endParaRPr lang="fr-FR" sz="2400" dirty="0"/>
          </a:p>
          <a:p>
            <a:pPr>
              <a:lnSpc>
                <a:spcPct val="150000"/>
              </a:lnSpc>
            </a:pPr>
            <a:r>
              <a:rPr lang="fr-FR" sz="2400" b="1" dirty="0"/>
              <a:t>C’est</a:t>
            </a:r>
            <a:r>
              <a:rPr lang="fr-FR" sz="2400" dirty="0"/>
              <a:t> amusan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2400" dirty="0"/>
              <a:t> </a:t>
            </a:r>
            <a:r>
              <a:rPr lang="fr-FR" sz="2400" b="1" dirty="0"/>
              <a:t>de faire des </a:t>
            </a:r>
            <a:r>
              <a:rPr lang="fr-FR" sz="2400" dirty="0"/>
              <a:t>bêtise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400" dirty="0"/>
              <a:t> </a:t>
            </a:r>
            <a:r>
              <a:rPr lang="fr-FR" sz="2400" b="1" dirty="0"/>
              <a:t>sur le </a:t>
            </a:r>
            <a:r>
              <a:rPr lang="fr-FR" sz="2400" dirty="0"/>
              <a:t>gazon.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231822" y="6782385"/>
            <a:ext cx="7272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3. Je lis des phrases</a:t>
            </a:r>
            <a:endParaRPr lang="fr-FR" sz="2400" dirty="0"/>
          </a:p>
          <a:p>
            <a:pPr algn="ctr"/>
            <a:endParaRPr lang="fr-FR" sz="20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350685" y="2950672"/>
          <a:ext cx="6895959" cy="2219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latin typeface="Alphas" panose="02000000000000000000" pitchFamily="2" charset="0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ZoneTexte 31"/>
          <p:cNvSpPr txBox="1"/>
          <p:nvPr/>
        </p:nvSpPr>
        <p:spPr>
          <a:xfrm>
            <a:off x="239322" y="2544299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1. Je lis des lettres et des syllabes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86422" y="4618249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2. Je lis des mots</a:t>
            </a:r>
          </a:p>
        </p:txBody>
      </p:sp>
      <p:sp>
        <p:nvSpPr>
          <p:cNvPr id="3" name="Étoile à 5 branches 2"/>
          <p:cNvSpPr/>
          <p:nvPr/>
        </p:nvSpPr>
        <p:spPr>
          <a:xfrm>
            <a:off x="519541" y="3110396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Étoile à 5 branches 47"/>
          <p:cNvSpPr/>
          <p:nvPr/>
        </p:nvSpPr>
        <p:spPr>
          <a:xfrm>
            <a:off x="432437" y="4191970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Étoile à 5 branches 49"/>
          <p:cNvSpPr/>
          <p:nvPr/>
        </p:nvSpPr>
        <p:spPr>
          <a:xfrm>
            <a:off x="687210" y="4191970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968801" y="4045057"/>
            <a:ext cx="7036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zou  </a:t>
            </a:r>
            <a:r>
              <a:rPr lang="fr-FR" sz="2400" dirty="0" err="1">
                <a:latin typeface="Century Gothic" panose="020B0502020202020204" pitchFamily="34" charset="0"/>
              </a:rPr>
              <a:t>zot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asi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zle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buz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zomp</a:t>
            </a:r>
            <a:r>
              <a:rPr lang="fr-FR" sz="2400" dirty="0">
                <a:latin typeface="Century Gothic" panose="020B0502020202020204" pitchFamily="34" charset="0"/>
              </a:rPr>
              <a:t>  osé  </a:t>
            </a:r>
            <a:r>
              <a:rPr lang="fr-FR" sz="2400" dirty="0" err="1">
                <a:latin typeface="Century Gothic" panose="020B0502020202020204" pitchFamily="34" charset="0"/>
              </a:rPr>
              <a:t>zié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ouz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44067" y="3010973"/>
            <a:ext cx="6384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Century Gothic" panose="020B0502020202020204" pitchFamily="34" charset="0"/>
              </a:rPr>
              <a:t>za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ze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zé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zi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zo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zar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zum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zim</a:t>
            </a:r>
            <a:r>
              <a:rPr lang="fr-FR" sz="2400" dirty="0"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latin typeface="Century Gothic" panose="020B0502020202020204" pitchFamily="34" charset="0"/>
              </a:rPr>
              <a:t>zap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5877360" y="258968"/>
            <a:ext cx="1570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lphonetic" panose="00000400000000000000" pitchFamily="2" charset="0"/>
              </a:rPr>
              <a:t>[z]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3574670" y="926347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 un </a:t>
            </a:r>
            <a:r>
              <a:rPr lang="fr-FR" sz="1600" b="1" dirty="0">
                <a:solidFill>
                  <a:srgbClr val="FF0066"/>
                </a:solidFill>
              </a:rPr>
              <a:t>z</a:t>
            </a:r>
            <a:r>
              <a:rPr lang="fr-FR" sz="1600" dirty="0"/>
              <a:t>èbre</a:t>
            </a:r>
          </a:p>
        </p:txBody>
      </p:sp>
      <p:graphicFrame>
        <p:nvGraphicFramePr>
          <p:cNvPr id="69" name="Tableau 68"/>
          <p:cNvGraphicFramePr>
            <a:graphicFrameLocks noGrp="1"/>
          </p:cNvGraphicFramePr>
          <p:nvPr>
            <p:extLst/>
          </p:nvPr>
        </p:nvGraphicFramePr>
        <p:xfrm>
          <a:off x="1465458" y="158108"/>
          <a:ext cx="21422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244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244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244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244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244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0" name="ZoneTexte 69"/>
          <p:cNvSpPr txBox="1"/>
          <p:nvPr/>
        </p:nvSpPr>
        <p:spPr>
          <a:xfrm>
            <a:off x="1420527" y="150844"/>
            <a:ext cx="2226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Century Gothic" panose="020B0502020202020204" pitchFamily="34" charset="0"/>
              </a:rPr>
              <a:t>z</a:t>
            </a:r>
            <a:r>
              <a:rPr lang="fr-FR" sz="2400" dirty="0">
                <a:latin typeface="Century Gothic" panose="020B0502020202020204" pitchFamily="34" charset="0"/>
              </a:rPr>
              <a:t>   </a:t>
            </a:r>
            <a:r>
              <a:rPr lang="fr-FR" sz="4400" dirty="0" err="1">
                <a:latin typeface="Cursive standard" pitchFamily="2" charset="0"/>
              </a:rPr>
              <a:t>z</a:t>
            </a:r>
            <a:r>
              <a:rPr lang="fr-FR" sz="4400" dirty="0">
                <a:latin typeface="Cursive standard" pitchFamily="2" charset="0"/>
              </a:rPr>
              <a:t> </a:t>
            </a:r>
            <a:r>
              <a:rPr lang="fr-FR" sz="4800" dirty="0" err="1">
                <a:latin typeface="Cursive Dumont maternelle gras" panose="02000000000000000000" pitchFamily="50" charset="0"/>
              </a:rPr>
              <a:t>Z</a:t>
            </a:r>
            <a:r>
              <a:rPr lang="fr-FR" sz="2800" dirty="0">
                <a:latin typeface="Century Gothic" panose="020B0502020202020204" pitchFamily="34" charset="0"/>
              </a:rPr>
              <a:t>   </a:t>
            </a:r>
            <a:r>
              <a:rPr lang="fr-FR" sz="4800" dirty="0">
                <a:latin typeface="Cursive standard" pitchFamily="2" charset="0"/>
              </a:rPr>
              <a:t>Z</a:t>
            </a:r>
            <a:r>
              <a:rPr lang="fr-FR" sz="3600" dirty="0">
                <a:latin typeface="Cursive Dumont maternelle gras" panose="02000000000000000000" pitchFamily="50" charset="0"/>
              </a:rPr>
              <a:t> </a:t>
            </a:r>
            <a:r>
              <a:rPr lang="fr-FR" sz="4000" dirty="0">
                <a:latin typeface="Cursive Dumont maternelle gras" panose="02000000000000000000" pitchFamily="50" charset="0"/>
              </a:rPr>
              <a:t> </a:t>
            </a:r>
            <a:r>
              <a:rPr lang="fr-FR" sz="7200" dirty="0">
                <a:latin typeface="Cursive Dumont maternelle gras" panose="02000000000000000000" pitchFamily="50" charset="0"/>
              </a:rPr>
              <a:t> </a:t>
            </a:r>
            <a:r>
              <a:rPr lang="fr-FR" sz="2800" dirty="0">
                <a:latin typeface="Cursive Dumont maternelle gras" panose="02000000000000000000" pitchFamily="50" charset="0"/>
              </a:rPr>
              <a:t> </a:t>
            </a:r>
            <a:r>
              <a:rPr lang="fr-FR" sz="3200" dirty="0">
                <a:latin typeface="Cursive Dumont maternelle gras" panose="02000000000000000000" pitchFamily="50" charset="0"/>
              </a:rPr>
              <a:t> </a:t>
            </a:r>
            <a:r>
              <a:rPr lang="fr-FR" sz="6000" dirty="0">
                <a:latin typeface="Cursive Dumont maternelle gras" panose="02000000000000000000" pitchFamily="50" charset="0"/>
              </a:rPr>
              <a:t> </a:t>
            </a:r>
            <a:endParaRPr lang="fr-FR" sz="4800" dirty="0"/>
          </a:p>
          <a:p>
            <a:pPr algn="ctr"/>
            <a:endParaRPr lang="fr-FR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642304" y="4946665"/>
            <a:ext cx="6444088" cy="1938992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fr-FR" sz="2400" dirty="0"/>
              <a:t>un lézar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d</a:t>
            </a:r>
          </a:p>
          <a:p>
            <a:r>
              <a:rPr lang="fr-FR" sz="2400" dirty="0"/>
              <a:t>bizarre</a:t>
            </a:r>
          </a:p>
          <a:p>
            <a:r>
              <a:rPr lang="fr-FR" sz="2400" dirty="0"/>
              <a:t>le zoo</a:t>
            </a:r>
          </a:p>
          <a:p>
            <a:r>
              <a:rPr lang="fr-FR" sz="2400" dirty="0"/>
              <a:t>du bazar</a:t>
            </a:r>
          </a:p>
          <a:p>
            <a:r>
              <a:rPr lang="fr-FR" sz="2400" dirty="0"/>
              <a:t>le zébu</a:t>
            </a:r>
          </a:p>
          <a:p>
            <a:r>
              <a:rPr lang="fr-FR" sz="2400" dirty="0"/>
              <a:t>zéro</a:t>
            </a:r>
          </a:p>
          <a:p>
            <a:r>
              <a:rPr lang="fr-FR" sz="2400" dirty="0">
                <a:solidFill>
                  <a:srgbClr val="7030A0"/>
                </a:solidFill>
              </a:rPr>
              <a:t>on</a:t>
            </a:r>
            <a:r>
              <a:rPr lang="fr-FR" sz="2400" dirty="0"/>
              <a:t>ze</a:t>
            </a:r>
          </a:p>
          <a:p>
            <a:r>
              <a:rPr lang="fr-FR" sz="2400" dirty="0"/>
              <a:t>l’horiz</a:t>
            </a:r>
            <a:r>
              <a:rPr lang="fr-FR" sz="2400" dirty="0">
                <a:solidFill>
                  <a:srgbClr val="7030A0"/>
                </a:solidFill>
              </a:rPr>
              <a:t>on</a:t>
            </a:r>
            <a:endParaRPr lang="fr-FR" sz="2400" dirty="0"/>
          </a:p>
          <a:p>
            <a:r>
              <a:rPr lang="fr-FR" sz="2400" dirty="0"/>
              <a:t>du r</a:t>
            </a:r>
            <a:r>
              <a:rPr lang="fr-FR" sz="2400" dirty="0">
                <a:solidFill>
                  <a:srgbClr val="002060"/>
                </a:solidFill>
              </a:rPr>
              <a:t>ai</a:t>
            </a:r>
            <a:r>
              <a:rPr lang="fr-FR" sz="2400" dirty="0"/>
              <a:t>s</a:t>
            </a:r>
            <a:r>
              <a:rPr lang="fr-FR" sz="2400" dirty="0">
                <a:solidFill>
                  <a:srgbClr val="FF0000"/>
                </a:solidFill>
              </a:rPr>
              <a:t>in</a:t>
            </a:r>
            <a:endParaRPr lang="fr-FR" sz="2400" dirty="0"/>
          </a:p>
          <a:p>
            <a:r>
              <a:rPr lang="fr-FR" sz="2400" dirty="0"/>
              <a:t>une fusé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  <a:p>
            <a:r>
              <a:rPr lang="fr-FR" sz="2400" dirty="0"/>
              <a:t>la m</a:t>
            </a:r>
            <a:r>
              <a:rPr lang="fr-FR" sz="2400" dirty="0">
                <a:solidFill>
                  <a:srgbClr val="002060"/>
                </a:solidFill>
              </a:rPr>
              <a:t>ai</a:t>
            </a:r>
            <a:r>
              <a:rPr lang="fr-FR" sz="2400" dirty="0"/>
              <a:t>s</a:t>
            </a:r>
            <a:r>
              <a:rPr lang="fr-FR" sz="2400" dirty="0">
                <a:solidFill>
                  <a:srgbClr val="7030A0"/>
                </a:solidFill>
              </a:rPr>
              <a:t>on</a:t>
            </a:r>
            <a:endParaRPr lang="fr-FR" sz="2400" dirty="0"/>
          </a:p>
          <a:p>
            <a:r>
              <a:rPr lang="fr-FR" sz="2400" dirty="0"/>
              <a:t>le valise</a:t>
            </a:r>
          </a:p>
          <a:p>
            <a:r>
              <a:rPr lang="fr-FR" sz="2400" dirty="0"/>
              <a:t>un trésor</a:t>
            </a:r>
          </a:p>
          <a:p>
            <a:r>
              <a:rPr lang="fr-FR" sz="2400" dirty="0"/>
              <a:t>une chemise</a:t>
            </a:r>
          </a:p>
          <a:p>
            <a:r>
              <a:rPr lang="fr-FR" sz="2400" dirty="0"/>
              <a:t>la rose</a:t>
            </a:r>
          </a:p>
        </p:txBody>
      </p:sp>
      <p:sp>
        <p:nvSpPr>
          <p:cNvPr id="95" name="Arc plein 94"/>
          <p:cNvSpPr/>
          <p:nvPr/>
        </p:nvSpPr>
        <p:spPr>
          <a:xfrm rot="10800000" flipV="1">
            <a:off x="2496283" y="7237137"/>
            <a:ext cx="194182" cy="353593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6" name="Arc plein 95"/>
          <p:cNvSpPr/>
          <p:nvPr/>
        </p:nvSpPr>
        <p:spPr>
          <a:xfrm rot="10800000" flipV="1">
            <a:off x="3985208" y="7267416"/>
            <a:ext cx="432430" cy="31611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0" name="Étoile à 5 branches 99"/>
          <p:cNvSpPr/>
          <p:nvPr/>
        </p:nvSpPr>
        <p:spPr>
          <a:xfrm>
            <a:off x="413269" y="3627079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Étoile à 5 branches 100"/>
          <p:cNvSpPr/>
          <p:nvPr/>
        </p:nvSpPr>
        <p:spPr>
          <a:xfrm>
            <a:off x="668042" y="3627079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Rectangle 101"/>
          <p:cNvSpPr/>
          <p:nvPr/>
        </p:nvSpPr>
        <p:spPr>
          <a:xfrm>
            <a:off x="968802" y="3515867"/>
            <a:ext cx="6384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zou  </a:t>
            </a:r>
            <a:r>
              <a:rPr lang="fr-FR" sz="2400" dirty="0" err="1">
                <a:latin typeface="Century Gothic" panose="020B0502020202020204" pitchFamily="34" charset="0"/>
              </a:rPr>
              <a:t>azé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zoi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uzo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zan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zir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zoi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sp>
        <p:nvSpPr>
          <p:cNvPr id="103" name="Étoile à 5 branches 102"/>
          <p:cNvSpPr/>
          <p:nvPr/>
        </p:nvSpPr>
        <p:spPr>
          <a:xfrm>
            <a:off x="559824" y="4031953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Nuage 104"/>
          <p:cNvSpPr/>
          <p:nvPr/>
        </p:nvSpPr>
        <p:spPr>
          <a:xfrm rot="225485" flipH="1" flipV="1">
            <a:off x="2197007" y="8293335"/>
            <a:ext cx="983474" cy="606893"/>
          </a:xfrm>
          <a:prstGeom prst="cloud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Arc plein 113"/>
          <p:cNvSpPr/>
          <p:nvPr/>
        </p:nvSpPr>
        <p:spPr>
          <a:xfrm rot="10800000" flipV="1">
            <a:off x="1203483" y="7263244"/>
            <a:ext cx="231409" cy="27673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7" name="Triangle isocèle 96">
            <a:extLst>
              <a:ext uri="{FF2B5EF4-FFF2-40B4-BE49-F238E27FC236}">
                <a16:creationId xmlns:a16="http://schemas.microsoft.com/office/drawing/2014/main" id="{7E34BD28-5ACD-4F88-856B-C51B7A50B14C}"/>
              </a:ext>
            </a:extLst>
          </p:cNvPr>
          <p:cNvSpPr/>
          <p:nvPr/>
        </p:nvSpPr>
        <p:spPr>
          <a:xfrm>
            <a:off x="3760263" y="7671471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Triangle isocèle 114">
            <a:extLst>
              <a:ext uri="{FF2B5EF4-FFF2-40B4-BE49-F238E27FC236}">
                <a16:creationId xmlns:a16="http://schemas.microsoft.com/office/drawing/2014/main" id="{CA6B5D0C-FE9D-472C-94ED-9A0DAEAA4CBD}"/>
              </a:ext>
            </a:extLst>
          </p:cNvPr>
          <p:cNvSpPr/>
          <p:nvPr/>
        </p:nvSpPr>
        <p:spPr>
          <a:xfrm>
            <a:off x="1846718" y="7861794"/>
            <a:ext cx="176566" cy="1649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6" name="Groupe 115">
            <a:extLst>
              <a:ext uri="{FF2B5EF4-FFF2-40B4-BE49-F238E27FC236}">
                <a16:creationId xmlns:a16="http://schemas.microsoft.com/office/drawing/2014/main" id="{A8A12D48-43EE-4FAF-9EC2-B25C552B9511}"/>
              </a:ext>
            </a:extLst>
          </p:cNvPr>
          <p:cNvGrpSpPr/>
          <p:nvPr/>
        </p:nvGrpSpPr>
        <p:grpSpPr>
          <a:xfrm>
            <a:off x="4663078" y="7688676"/>
            <a:ext cx="433378" cy="298148"/>
            <a:chOff x="9958087" y="1438369"/>
            <a:chExt cx="2064703" cy="1512400"/>
          </a:xfrm>
        </p:grpSpPr>
        <p:sp>
          <p:nvSpPr>
            <p:cNvPr id="117" name="Triangle isocèle 116">
              <a:extLst>
                <a:ext uri="{FF2B5EF4-FFF2-40B4-BE49-F238E27FC236}">
                  <a16:creationId xmlns:a16="http://schemas.microsoft.com/office/drawing/2014/main" id="{48376953-3CE1-4B20-8581-69F7B756CA40}"/>
                </a:ext>
              </a:extLst>
            </p:cNvPr>
            <p:cNvSpPr/>
            <p:nvPr/>
          </p:nvSpPr>
          <p:spPr>
            <a:xfrm>
              <a:off x="9958087" y="1438369"/>
              <a:ext cx="2064703" cy="1512400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8" name="Triangle isocèle 117">
              <a:extLst>
                <a:ext uri="{FF2B5EF4-FFF2-40B4-BE49-F238E27FC236}">
                  <a16:creationId xmlns:a16="http://schemas.microsoft.com/office/drawing/2014/main" id="{CE4B3061-8346-43AC-9AE7-DBBA69BE8B12}"/>
                </a:ext>
              </a:extLst>
            </p:cNvPr>
            <p:cNvSpPr/>
            <p:nvPr/>
          </p:nvSpPr>
          <p:spPr>
            <a:xfrm>
              <a:off x="10440458" y="1443267"/>
              <a:ext cx="1090894" cy="74802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0" name="Triangle isocèle 119">
            <a:extLst>
              <a:ext uri="{FF2B5EF4-FFF2-40B4-BE49-F238E27FC236}">
                <a16:creationId xmlns:a16="http://schemas.microsoft.com/office/drawing/2014/main" id="{C1733677-DA94-4083-A305-059E9C604452}"/>
              </a:ext>
            </a:extLst>
          </p:cNvPr>
          <p:cNvSpPr/>
          <p:nvPr/>
        </p:nvSpPr>
        <p:spPr>
          <a:xfrm>
            <a:off x="3245928" y="7789267"/>
            <a:ext cx="176566" cy="1649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Triangle isocèle 120">
            <a:extLst>
              <a:ext uri="{FF2B5EF4-FFF2-40B4-BE49-F238E27FC236}">
                <a16:creationId xmlns:a16="http://schemas.microsoft.com/office/drawing/2014/main" id="{5E2410E9-CB83-4283-A876-9AA7AB4CC245}"/>
              </a:ext>
            </a:extLst>
          </p:cNvPr>
          <p:cNvSpPr/>
          <p:nvPr/>
        </p:nvSpPr>
        <p:spPr>
          <a:xfrm>
            <a:off x="2593374" y="9009378"/>
            <a:ext cx="176566" cy="1649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Triangle isocèle 122">
            <a:extLst>
              <a:ext uri="{FF2B5EF4-FFF2-40B4-BE49-F238E27FC236}">
                <a16:creationId xmlns:a16="http://schemas.microsoft.com/office/drawing/2014/main" id="{E5AAEFF9-C066-4E53-8437-9A3CB01ECD3B}"/>
              </a:ext>
            </a:extLst>
          </p:cNvPr>
          <p:cNvSpPr/>
          <p:nvPr/>
        </p:nvSpPr>
        <p:spPr>
          <a:xfrm>
            <a:off x="478276" y="8958580"/>
            <a:ext cx="176566" cy="1649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Triangle isocèle 124">
            <a:extLst>
              <a:ext uri="{FF2B5EF4-FFF2-40B4-BE49-F238E27FC236}">
                <a16:creationId xmlns:a16="http://schemas.microsoft.com/office/drawing/2014/main" id="{490B9046-E904-412C-BF60-F6EC0BF9D798}"/>
              </a:ext>
            </a:extLst>
          </p:cNvPr>
          <p:cNvSpPr/>
          <p:nvPr/>
        </p:nvSpPr>
        <p:spPr>
          <a:xfrm>
            <a:off x="1413151" y="8823111"/>
            <a:ext cx="172148" cy="358820"/>
          </a:xfrm>
          <a:prstGeom prst="triangl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Triangle isocèle 125">
            <a:extLst>
              <a:ext uri="{FF2B5EF4-FFF2-40B4-BE49-F238E27FC236}">
                <a16:creationId xmlns:a16="http://schemas.microsoft.com/office/drawing/2014/main" id="{F2D8A205-97E8-4497-82ED-3EA2B9F268BA}"/>
              </a:ext>
            </a:extLst>
          </p:cNvPr>
          <p:cNvSpPr/>
          <p:nvPr/>
        </p:nvSpPr>
        <p:spPr>
          <a:xfrm>
            <a:off x="3433805" y="8879500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Triangle isocèle 126">
            <a:extLst>
              <a:ext uri="{FF2B5EF4-FFF2-40B4-BE49-F238E27FC236}">
                <a16:creationId xmlns:a16="http://schemas.microsoft.com/office/drawing/2014/main" id="{2386AF31-F302-440C-BA18-E15E70DD0C47}"/>
              </a:ext>
            </a:extLst>
          </p:cNvPr>
          <p:cNvSpPr/>
          <p:nvPr/>
        </p:nvSpPr>
        <p:spPr>
          <a:xfrm>
            <a:off x="2268673" y="7717751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Triangle isocèle 130">
            <a:extLst>
              <a:ext uri="{FF2B5EF4-FFF2-40B4-BE49-F238E27FC236}">
                <a16:creationId xmlns:a16="http://schemas.microsoft.com/office/drawing/2014/main" id="{D3873A6A-3E5D-41F7-BEE3-EA1123BF3A60}"/>
              </a:ext>
            </a:extLst>
          </p:cNvPr>
          <p:cNvSpPr/>
          <p:nvPr/>
        </p:nvSpPr>
        <p:spPr>
          <a:xfrm>
            <a:off x="834561" y="8860304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Triangle isocèle 131">
            <a:extLst>
              <a:ext uri="{FF2B5EF4-FFF2-40B4-BE49-F238E27FC236}">
                <a16:creationId xmlns:a16="http://schemas.microsoft.com/office/drawing/2014/main" id="{9DF7D840-03DB-4686-9DCC-CF7668B1CF5A}"/>
              </a:ext>
            </a:extLst>
          </p:cNvPr>
          <p:cNvSpPr/>
          <p:nvPr/>
        </p:nvSpPr>
        <p:spPr>
          <a:xfrm>
            <a:off x="5594048" y="9932046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Triangle isocèle 132">
            <a:extLst>
              <a:ext uri="{FF2B5EF4-FFF2-40B4-BE49-F238E27FC236}">
                <a16:creationId xmlns:a16="http://schemas.microsoft.com/office/drawing/2014/main" id="{B2DDDCDB-D983-475E-A420-D28F2C38BD9E}"/>
              </a:ext>
            </a:extLst>
          </p:cNvPr>
          <p:cNvSpPr/>
          <p:nvPr/>
        </p:nvSpPr>
        <p:spPr>
          <a:xfrm>
            <a:off x="5217171" y="10065224"/>
            <a:ext cx="176566" cy="1649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Triangle isocèle 133">
            <a:extLst>
              <a:ext uri="{FF2B5EF4-FFF2-40B4-BE49-F238E27FC236}">
                <a16:creationId xmlns:a16="http://schemas.microsoft.com/office/drawing/2014/main" id="{6673A44A-6A68-4115-80CC-88DBFFEBC471}"/>
              </a:ext>
            </a:extLst>
          </p:cNvPr>
          <p:cNvSpPr/>
          <p:nvPr/>
        </p:nvSpPr>
        <p:spPr>
          <a:xfrm>
            <a:off x="4097439" y="9956426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Triangle isocèle 134">
            <a:extLst>
              <a:ext uri="{FF2B5EF4-FFF2-40B4-BE49-F238E27FC236}">
                <a16:creationId xmlns:a16="http://schemas.microsoft.com/office/drawing/2014/main" id="{5B08B5FC-8441-4FC0-91DF-28AF09F639CE}"/>
              </a:ext>
            </a:extLst>
          </p:cNvPr>
          <p:cNvSpPr/>
          <p:nvPr/>
        </p:nvSpPr>
        <p:spPr>
          <a:xfrm>
            <a:off x="3411801" y="10063230"/>
            <a:ext cx="176566" cy="1649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Arc plein 138">
            <a:extLst>
              <a:ext uri="{FF2B5EF4-FFF2-40B4-BE49-F238E27FC236}">
                <a16:creationId xmlns:a16="http://schemas.microsoft.com/office/drawing/2014/main" id="{71A4F33D-4B73-467B-857B-741304250617}"/>
              </a:ext>
            </a:extLst>
          </p:cNvPr>
          <p:cNvSpPr/>
          <p:nvPr/>
        </p:nvSpPr>
        <p:spPr>
          <a:xfrm rot="10800000" flipV="1">
            <a:off x="1250502" y="9481891"/>
            <a:ext cx="466874" cy="22248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0" name="Arc plein 139">
            <a:extLst>
              <a:ext uri="{FF2B5EF4-FFF2-40B4-BE49-F238E27FC236}">
                <a16:creationId xmlns:a16="http://schemas.microsoft.com/office/drawing/2014/main" id="{F07BCD3D-F333-4BDD-B96A-4E88038571B3}"/>
              </a:ext>
            </a:extLst>
          </p:cNvPr>
          <p:cNvSpPr/>
          <p:nvPr/>
        </p:nvSpPr>
        <p:spPr>
          <a:xfrm rot="10800000" flipV="1">
            <a:off x="1100836" y="9485831"/>
            <a:ext cx="149578" cy="22248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1" name="Arc plein 140">
            <a:extLst>
              <a:ext uri="{FF2B5EF4-FFF2-40B4-BE49-F238E27FC236}">
                <a16:creationId xmlns:a16="http://schemas.microsoft.com/office/drawing/2014/main" id="{BBAB98BA-9BD4-4161-BD0A-DAE7F681E238}"/>
              </a:ext>
            </a:extLst>
          </p:cNvPr>
          <p:cNvSpPr/>
          <p:nvPr/>
        </p:nvSpPr>
        <p:spPr>
          <a:xfrm rot="10800000" flipV="1">
            <a:off x="4970048" y="8349241"/>
            <a:ext cx="623999" cy="33219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2" name="Arc plein 151">
            <a:extLst>
              <a:ext uri="{FF2B5EF4-FFF2-40B4-BE49-F238E27FC236}">
                <a16:creationId xmlns:a16="http://schemas.microsoft.com/office/drawing/2014/main" id="{D58681F1-45CE-4D9C-861C-83D127AEECCF}"/>
              </a:ext>
            </a:extLst>
          </p:cNvPr>
          <p:cNvSpPr/>
          <p:nvPr/>
        </p:nvSpPr>
        <p:spPr>
          <a:xfrm rot="10800000" flipV="1">
            <a:off x="1701439" y="9421265"/>
            <a:ext cx="504062" cy="36355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3" name="Arc plein 152">
            <a:extLst>
              <a:ext uri="{FF2B5EF4-FFF2-40B4-BE49-F238E27FC236}">
                <a16:creationId xmlns:a16="http://schemas.microsoft.com/office/drawing/2014/main" id="{429D567D-9196-4127-AC9C-54A9FD4163B5}"/>
              </a:ext>
            </a:extLst>
          </p:cNvPr>
          <p:cNvSpPr/>
          <p:nvPr/>
        </p:nvSpPr>
        <p:spPr>
          <a:xfrm rot="10800000" flipV="1">
            <a:off x="3787573" y="9421265"/>
            <a:ext cx="309865" cy="316116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5" name="Triangle isocèle 154">
            <a:extLst>
              <a:ext uri="{FF2B5EF4-FFF2-40B4-BE49-F238E27FC236}">
                <a16:creationId xmlns:a16="http://schemas.microsoft.com/office/drawing/2014/main" id="{DEC32BE8-F72C-42E4-BE0C-6BB3D147D8A6}"/>
              </a:ext>
            </a:extLst>
          </p:cNvPr>
          <p:cNvSpPr/>
          <p:nvPr/>
        </p:nvSpPr>
        <p:spPr>
          <a:xfrm>
            <a:off x="582807" y="7709363"/>
            <a:ext cx="111278" cy="358820"/>
          </a:xfrm>
          <a:prstGeom prst="triangl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0F7856A-8B05-44F2-8DA2-9E994287F7F5}"/>
              </a:ext>
            </a:extLst>
          </p:cNvPr>
          <p:cNvSpPr/>
          <p:nvPr/>
        </p:nvSpPr>
        <p:spPr>
          <a:xfrm>
            <a:off x="1237014" y="7878458"/>
            <a:ext cx="183513" cy="1649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8A960070-9F8A-4EA7-808F-372C1FD3D52F}"/>
              </a:ext>
            </a:extLst>
          </p:cNvPr>
          <p:cNvSpPr/>
          <p:nvPr/>
        </p:nvSpPr>
        <p:spPr>
          <a:xfrm>
            <a:off x="1769956" y="8996350"/>
            <a:ext cx="183513" cy="1649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5CA1BED8-5402-4D82-94E3-0797B71230FC}"/>
              </a:ext>
            </a:extLst>
          </p:cNvPr>
          <p:cNvSpPr/>
          <p:nvPr/>
        </p:nvSpPr>
        <p:spPr>
          <a:xfrm>
            <a:off x="725932" y="9987905"/>
            <a:ext cx="183513" cy="1649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Arc plein 137">
            <a:extLst>
              <a:ext uri="{FF2B5EF4-FFF2-40B4-BE49-F238E27FC236}">
                <a16:creationId xmlns:a16="http://schemas.microsoft.com/office/drawing/2014/main" id="{E4C38AF0-E5E5-4D43-AD7C-6A1C60BA949C}"/>
              </a:ext>
            </a:extLst>
          </p:cNvPr>
          <p:cNvSpPr/>
          <p:nvPr/>
        </p:nvSpPr>
        <p:spPr>
          <a:xfrm rot="10800000" flipV="1">
            <a:off x="1448942" y="7253336"/>
            <a:ext cx="268434" cy="294839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8" name="Arc plein 147">
            <a:extLst>
              <a:ext uri="{FF2B5EF4-FFF2-40B4-BE49-F238E27FC236}">
                <a16:creationId xmlns:a16="http://schemas.microsoft.com/office/drawing/2014/main" id="{FCE08421-784B-40D7-8FCB-9BAEE88B6EDD}"/>
              </a:ext>
            </a:extLst>
          </p:cNvPr>
          <p:cNvSpPr/>
          <p:nvPr/>
        </p:nvSpPr>
        <p:spPr>
          <a:xfrm rot="10800000" flipV="1">
            <a:off x="3540065" y="7280592"/>
            <a:ext cx="432430" cy="31611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9" name="Arc plein 148">
            <a:extLst>
              <a:ext uri="{FF2B5EF4-FFF2-40B4-BE49-F238E27FC236}">
                <a16:creationId xmlns:a16="http://schemas.microsoft.com/office/drawing/2014/main" id="{1ED4BCE8-04DC-426C-A883-9AEB7387B20E}"/>
              </a:ext>
            </a:extLst>
          </p:cNvPr>
          <p:cNvSpPr/>
          <p:nvPr/>
        </p:nvSpPr>
        <p:spPr>
          <a:xfrm rot="10800000" flipV="1">
            <a:off x="2310738" y="7253336"/>
            <a:ext cx="194183" cy="27660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6" name="Arc plein 155">
            <a:extLst>
              <a:ext uri="{FF2B5EF4-FFF2-40B4-BE49-F238E27FC236}">
                <a16:creationId xmlns:a16="http://schemas.microsoft.com/office/drawing/2014/main" id="{829E124E-473A-4CEE-9060-B001D892813B}"/>
              </a:ext>
            </a:extLst>
          </p:cNvPr>
          <p:cNvSpPr/>
          <p:nvPr/>
        </p:nvSpPr>
        <p:spPr>
          <a:xfrm rot="10800000" flipV="1">
            <a:off x="3199313" y="8369623"/>
            <a:ext cx="334290" cy="33219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7" name="Arc plein 156">
            <a:extLst>
              <a:ext uri="{FF2B5EF4-FFF2-40B4-BE49-F238E27FC236}">
                <a16:creationId xmlns:a16="http://schemas.microsoft.com/office/drawing/2014/main" id="{3372FAA6-6EF3-453C-B784-A58EF0452A46}"/>
              </a:ext>
            </a:extLst>
          </p:cNvPr>
          <p:cNvSpPr/>
          <p:nvPr/>
        </p:nvSpPr>
        <p:spPr>
          <a:xfrm rot="10800000" flipV="1">
            <a:off x="2048224" y="7237136"/>
            <a:ext cx="254677" cy="312061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8" name="Arc plein 157">
            <a:extLst>
              <a:ext uri="{FF2B5EF4-FFF2-40B4-BE49-F238E27FC236}">
                <a16:creationId xmlns:a16="http://schemas.microsoft.com/office/drawing/2014/main" id="{447A248E-5373-4A6F-9A81-94B77AED8C78}"/>
              </a:ext>
            </a:extLst>
          </p:cNvPr>
          <p:cNvSpPr/>
          <p:nvPr/>
        </p:nvSpPr>
        <p:spPr>
          <a:xfrm rot="10800000" flipV="1">
            <a:off x="3511172" y="8338597"/>
            <a:ext cx="452020" cy="29814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9" name="Arc plein 158">
            <a:extLst>
              <a:ext uri="{FF2B5EF4-FFF2-40B4-BE49-F238E27FC236}">
                <a16:creationId xmlns:a16="http://schemas.microsoft.com/office/drawing/2014/main" id="{BFBFBE5D-333B-4869-B1F6-48CF06569B0F}"/>
              </a:ext>
            </a:extLst>
          </p:cNvPr>
          <p:cNvSpPr/>
          <p:nvPr/>
        </p:nvSpPr>
        <p:spPr>
          <a:xfrm rot="10800000" flipV="1">
            <a:off x="4704711" y="8371301"/>
            <a:ext cx="273086" cy="302643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1" name="Arc plein 160">
            <a:extLst>
              <a:ext uri="{FF2B5EF4-FFF2-40B4-BE49-F238E27FC236}">
                <a16:creationId xmlns:a16="http://schemas.microsoft.com/office/drawing/2014/main" id="{7C425BA0-8DAD-4855-8EA8-6E094F29877A}"/>
              </a:ext>
            </a:extLst>
          </p:cNvPr>
          <p:cNvSpPr/>
          <p:nvPr/>
        </p:nvSpPr>
        <p:spPr>
          <a:xfrm rot="10800000" flipV="1">
            <a:off x="4089229" y="9452744"/>
            <a:ext cx="478087" cy="30557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2" name="Arc plein 161">
            <a:extLst>
              <a:ext uri="{FF2B5EF4-FFF2-40B4-BE49-F238E27FC236}">
                <a16:creationId xmlns:a16="http://schemas.microsoft.com/office/drawing/2014/main" id="{5604A02D-EDB6-44ED-AA63-7A150F78E850}"/>
              </a:ext>
            </a:extLst>
          </p:cNvPr>
          <p:cNvSpPr/>
          <p:nvPr/>
        </p:nvSpPr>
        <p:spPr>
          <a:xfrm rot="10800000" flipV="1">
            <a:off x="5753720" y="9452744"/>
            <a:ext cx="419534" cy="32945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3" name="Arc plein 162">
            <a:extLst>
              <a:ext uri="{FF2B5EF4-FFF2-40B4-BE49-F238E27FC236}">
                <a16:creationId xmlns:a16="http://schemas.microsoft.com/office/drawing/2014/main" id="{63584FFA-F3E8-494D-9F12-8E28779D3F7E}"/>
              </a:ext>
            </a:extLst>
          </p:cNvPr>
          <p:cNvSpPr/>
          <p:nvPr/>
        </p:nvSpPr>
        <p:spPr>
          <a:xfrm rot="10800000" flipV="1">
            <a:off x="5485446" y="9444687"/>
            <a:ext cx="273085" cy="31454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64" name="Image 163">
            <a:extLst>
              <a:ext uri="{FF2B5EF4-FFF2-40B4-BE49-F238E27FC236}">
                <a16:creationId xmlns:a16="http://schemas.microsoft.com/office/drawing/2014/main" id="{C05EE75A-6D89-4760-A1F7-8401CE3503A7}"/>
              </a:ext>
            </a:extLst>
          </p:cNvPr>
          <p:cNvPicPr/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27" y="286472"/>
            <a:ext cx="1142365" cy="1142365"/>
          </a:xfrm>
          <a:prstGeom prst="rect">
            <a:avLst/>
          </a:prstGeom>
        </p:spPr>
      </p:pic>
      <p:graphicFrame>
        <p:nvGraphicFramePr>
          <p:cNvPr id="166" name="Tableau 165">
            <a:extLst>
              <a:ext uri="{FF2B5EF4-FFF2-40B4-BE49-F238E27FC236}">
                <a16:creationId xmlns:a16="http://schemas.microsoft.com/office/drawing/2014/main" id="{83FC98C3-20DB-4BB5-8098-7A6C4008323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76183" y="1407488"/>
          <a:ext cx="21422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244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244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244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244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244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4" name="ZoneTexte 173">
            <a:extLst>
              <a:ext uri="{FF2B5EF4-FFF2-40B4-BE49-F238E27FC236}">
                <a16:creationId xmlns:a16="http://schemas.microsoft.com/office/drawing/2014/main" id="{47A049CE-BE2C-4C21-8476-E328A58464DF}"/>
              </a:ext>
            </a:extLst>
          </p:cNvPr>
          <p:cNvSpPr txBox="1"/>
          <p:nvPr/>
        </p:nvSpPr>
        <p:spPr>
          <a:xfrm>
            <a:off x="1431252" y="1400224"/>
            <a:ext cx="21023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Century Gothic" panose="020B0502020202020204" pitchFamily="34" charset="0"/>
              </a:rPr>
              <a:t>s</a:t>
            </a:r>
            <a:r>
              <a:rPr lang="fr-FR" sz="2400" dirty="0">
                <a:latin typeface="Century Gothic" panose="020B0502020202020204" pitchFamily="34" charset="0"/>
              </a:rPr>
              <a:t>   </a:t>
            </a:r>
            <a:r>
              <a:rPr lang="fr-FR" sz="4400" dirty="0" err="1">
                <a:latin typeface="Cursive standard" pitchFamily="2" charset="0"/>
              </a:rPr>
              <a:t>s</a:t>
            </a:r>
            <a:r>
              <a:rPr lang="fr-FR" sz="4400" dirty="0">
                <a:latin typeface="Cursive standard" pitchFamily="2" charset="0"/>
              </a:rPr>
              <a:t> </a:t>
            </a:r>
            <a:r>
              <a:rPr lang="fr-FR" sz="4800" dirty="0" err="1">
                <a:latin typeface="Cursive Dumont maternelle gras" panose="02000000000000000000" pitchFamily="50" charset="0"/>
              </a:rPr>
              <a:t>S</a:t>
            </a:r>
            <a:r>
              <a:rPr lang="fr-FR" sz="2800" dirty="0">
                <a:latin typeface="Century Gothic" panose="020B0502020202020204" pitchFamily="34" charset="0"/>
              </a:rPr>
              <a:t>   </a:t>
            </a:r>
            <a:r>
              <a:rPr lang="fr-FR" sz="4800" dirty="0">
                <a:latin typeface="Cursive standard" pitchFamily="2" charset="0"/>
              </a:rPr>
              <a:t>S</a:t>
            </a:r>
            <a:r>
              <a:rPr lang="fr-FR" sz="3600" dirty="0">
                <a:latin typeface="Cursive Dumont maternelle gras" panose="02000000000000000000" pitchFamily="50" charset="0"/>
              </a:rPr>
              <a:t> </a:t>
            </a:r>
            <a:r>
              <a:rPr lang="fr-FR" sz="4000" dirty="0">
                <a:latin typeface="Cursive Dumont maternelle gras" panose="02000000000000000000" pitchFamily="50" charset="0"/>
              </a:rPr>
              <a:t> </a:t>
            </a:r>
            <a:r>
              <a:rPr lang="fr-FR" sz="7200" dirty="0">
                <a:latin typeface="Cursive Dumont maternelle gras" panose="02000000000000000000" pitchFamily="50" charset="0"/>
              </a:rPr>
              <a:t> </a:t>
            </a:r>
            <a:r>
              <a:rPr lang="fr-FR" sz="2800" dirty="0">
                <a:latin typeface="Cursive Dumont maternelle gras" panose="02000000000000000000" pitchFamily="50" charset="0"/>
              </a:rPr>
              <a:t> </a:t>
            </a:r>
            <a:r>
              <a:rPr lang="fr-FR" sz="3200" dirty="0">
                <a:latin typeface="Cursive Dumont maternelle gras" panose="02000000000000000000" pitchFamily="50" charset="0"/>
              </a:rPr>
              <a:t> </a:t>
            </a:r>
            <a:r>
              <a:rPr lang="fr-FR" sz="6000" dirty="0">
                <a:latin typeface="Cursive Dumont maternelle gras" panose="02000000000000000000" pitchFamily="50" charset="0"/>
              </a:rPr>
              <a:t> </a:t>
            </a:r>
            <a:endParaRPr lang="fr-FR" sz="4800" dirty="0"/>
          </a:p>
          <a:p>
            <a:pPr algn="ctr"/>
            <a:endParaRPr lang="fr-FR" sz="3600" dirty="0"/>
          </a:p>
        </p:txBody>
      </p:sp>
      <p:sp>
        <p:nvSpPr>
          <p:cNvPr id="175" name="ZoneTexte 174">
            <a:extLst>
              <a:ext uri="{FF2B5EF4-FFF2-40B4-BE49-F238E27FC236}">
                <a16:creationId xmlns:a16="http://schemas.microsoft.com/office/drawing/2014/main" id="{836DD4B3-DD83-4BFF-93E7-2C8B907E498A}"/>
              </a:ext>
            </a:extLst>
          </p:cNvPr>
          <p:cNvSpPr txBox="1"/>
          <p:nvPr/>
        </p:nvSpPr>
        <p:spPr>
          <a:xfrm>
            <a:off x="3574670" y="2160079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 une mai</a:t>
            </a:r>
            <a:r>
              <a:rPr lang="fr-FR" sz="1600" b="1" dirty="0">
                <a:solidFill>
                  <a:srgbClr val="FF0066"/>
                </a:solidFill>
              </a:rPr>
              <a:t>s</a:t>
            </a:r>
            <a:r>
              <a:rPr lang="fr-FR" sz="1600" dirty="0"/>
              <a:t>on</a:t>
            </a: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7DB61383-58B4-47B4-A626-DB60C61A80D7}"/>
              </a:ext>
            </a:extLst>
          </p:cNvPr>
          <p:cNvSpPr/>
          <p:nvPr/>
        </p:nvSpPr>
        <p:spPr>
          <a:xfrm>
            <a:off x="6878052" y="1900615"/>
            <a:ext cx="112295" cy="477252"/>
          </a:xfrm>
          <a:custGeom>
            <a:avLst/>
            <a:gdLst>
              <a:gd name="connsiteX0" fmla="*/ 28074 w 112295"/>
              <a:gd name="connsiteY0" fmla="*/ 0 h 477252"/>
              <a:gd name="connsiteX1" fmla="*/ 48126 w 112295"/>
              <a:gd name="connsiteY1" fmla="*/ 32084 h 477252"/>
              <a:gd name="connsiteX2" fmla="*/ 56147 w 112295"/>
              <a:gd name="connsiteY2" fmla="*/ 44115 h 477252"/>
              <a:gd name="connsiteX3" fmla="*/ 64168 w 112295"/>
              <a:gd name="connsiteY3" fmla="*/ 52137 h 477252"/>
              <a:gd name="connsiteX4" fmla="*/ 40105 w 112295"/>
              <a:gd name="connsiteY4" fmla="*/ 80210 h 477252"/>
              <a:gd name="connsiteX5" fmla="*/ 28074 w 112295"/>
              <a:gd name="connsiteY5" fmla="*/ 88231 h 477252"/>
              <a:gd name="connsiteX6" fmla="*/ 12031 w 112295"/>
              <a:gd name="connsiteY6" fmla="*/ 92242 h 477252"/>
              <a:gd name="connsiteX7" fmla="*/ 0 w 112295"/>
              <a:gd name="connsiteY7" fmla="*/ 96252 h 477252"/>
              <a:gd name="connsiteX8" fmla="*/ 24063 w 112295"/>
              <a:gd name="connsiteY8" fmla="*/ 104273 h 477252"/>
              <a:gd name="connsiteX9" fmla="*/ 48126 w 112295"/>
              <a:gd name="connsiteY9" fmla="*/ 116305 h 477252"/>
              <a:gd name="connsiteX10" fmla="*/ 72189 w 112295"/>
              <a:gd name="connsiteY10" fmla="*/ 136358 h 477252"/>
              <a:gd name="connsiteX11" fmla="*/ 76200 w 112295"/>
              <a:gd name="connsiteY11" fmla="*/ 148389 h 477252"/>
              <a:gd name="connsiteX12" fmla="*/ 72189 w 112295"/>
              <a:gd name="connsiteY12" fmla="*/ 176463 h 477252"/>
              <a:gd name="connsiteX13" fmla="*/ 56147 w 112295"/>
              <a:gd name="connsiteY13" fmla="*/ 200526 h 477252"/>
              <a:gd name="connsiteX14" fmla="*/ 36095 w 112295"/>
              <a:gd name="connsiteY14" fmla="*/ 220579 h 477252"/>
              <a:gd name="connsiteX15" fmla="*/ 44116 w 112295"/>
              <a:gd name="connsiteY15" fmla="*/ 232610 h 477252"/>
              <a:gd name="connsiteX16" fmla="*/ 68179 w 112295"/>
              <a:gd name="connsiteY16" fmla="*/ 244642 h 477252"/>
              <a:gd name="connsiteX17" fmla="*/ 76200 w 112295"/>
              <a:gd name="connsiteY17" fmla="*/ 256673 h 477252"/>
              <a:gd name="connsiteX18" fmla="*/ 88231 w 112295"/>
              <a:gd name="connsiteY18" fmla="*/ 260684 h 477252"/>
              <a:gd name="connsiteX19" fmla="*/ 96253 w 112295"/>
              <a:gd name="connsiteY19" fmla="*/ 268705 h 477252"/>
              <a:gd name="connsiteX20" fmla="*/ 84221 w 112295"/>
              <a:gd name="connsiteY20" fmla="*/ 300789 h 477252"/>
              <a:gd name="connsiteX21" fmla="*/ 72189 w 112295"/>
              <a:gd name="connsiteY21" fmla="*/ 308810 h 477252"/>
              <a:gd name="connsiteX22" fmla="*/ 64168 w 112295"/>
              <a:gd name="connsiteY22" fmla="*/ 320842 h 477252"/>
              <a:gd name="connsiteX23" fmla="*/ 28074 w 112295"/>
              <a:gd name="connsiteY23" fmla="*/ 352926 h 477252"/>
              <a:gd name="connsiteX24" fmla="*/ 40105 w 112295"/>
              <a:gd name="connsiteY24" fmla="*/ 356937 h 477252"/>
              <a:gd name="connsiteX25" fmla="*/ 52137 w 112295"/>
              <a:gd name="connsiteY25" fmla="*/ 461210 h 477252"/>
              <a:gd name="connsiteX26" fmla="*/ 36095 w 112295"/>
              <a:gd name="connsiteY26" fmla="*/ 441158 h 477252"/>
              <a:gd name="connsiteX27" fmla="*/ 32084 w 112295"/>
              <a:gd name="connsiteY27" fmla="*/ 429126 h 477252"/>
              <a:gd name="connsiteX28" fmla="*/ 40105 w 112295"/>
              <a:gd name="connsiteY28" fmla="*/ 441158 h 477252"/>
              <a:gd name="connsiteX29" fmla="*/ 56147 w 112295"/>
              <a:gd name="connsiteY29" fmla="*/ 445168 h 477252"/>
              <a:gd name="connsiteX30" fmla="*/ 80210 w 112295"/>
              <a:gd name="connsiteY30" fmla="*/ 433137 h 477252"/>
              <a:gd name="connsiteX31" fmla="*/ 92242 w 112295"/>
              <a:gd name="connsiteY31" fmla="*/ 421105 h 477252"/>
              <a:gd name="connsiteX32" fmla="*/ 100263 w 112295"/>
              <a:gd name="connsiteY32" fmla="*/ 409073 h 477252"/>
              <a:gd name="connsiteX33" fmla="*/ 112295 w 112295"/>
              <a:gd name="connsiteY33" fmla="*/ 405063 h 477252"/>
              <a:gd name="connsiteX34" fmla="*/ 88231 w 112295"/>
              <a:gd name="connsiteY34" fmla="*/ 437147 h 477252"/>
              <a:gd name="connsiteX35" fmla="*/ 72189 w 112295"/>
              <a:gd name="connsiteY35" fmla="*/ 465221 h 477252"/>
              <a:gd name="connsiteX36" fmla="*/ 64168 w 112295"/>
              <a:gd name="connsiteY36" fmla="*/ 477252 h 47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2295" h="477252">
                <a:moveTo>
                  <a:pt x="28074" y="0"/>
                </a:moveTo>
                <a:cubicBezTo>
                  <a:pt x="34758" y="10695"/>
                  <a:pt x="41355" y="21444"/>
                  <a:pt x="48126" y="32084"/>
                </a:cubicBezTo>
                <a:cubicBezTo>
                  <a:pt x="50714" y="36150"/>
                  <a:pt x="52739" y="40707"/>
                  <a:pt x="56147" y="44115"/>
                </a:cubicBezTo>
                <a:lnTo>
                  <a:pt x="64168" y="52137"/>
                </a:lnTo>
                <a:cubicBezTo>
                  <a:pt x="54707" y="66328"/>
                  <a:pt x="55233" y="67243"/>
                  <a:pt x="40105" y="80210"/>
                </a:cubicBezTo>
                <a:cubicBezTo>
                  <a:pt x="36446" y="83347"/>
                  <a:pt x="32504" y="86332"/>
                  <a:pt x="28074" y="88231"/>
                </a:cubicBezTo>
                <a:cubicBezTo>
                  <a:pt x="23007" y="90402"/>
                  <a:pt x="17331" y="90728"/>
                  <a:pt x="12031" y="92242"/>
                </a:cubicBezTo>
                <a:cubicBezTo>
                  <a:pt x="7966" y="93403"/>
                  <a:pt x="4010" y="94915"/>
                  <a:pt x="0" y="96252"/>
                </a:cubicBezTo>
                <a:cubicBezTo>
                  <a:pt x="8021" y="98926"/>
                  <a:pt x="17028" y="99583"/>
                  <a:pt x="24063" y="104273"/>
                </a:cubicBezTo>
                <a:cubicBezTo>
                  <a:pt x="39612" y="114639"/>
                  <a:pt x="31522" y="110770"/>
                  <a:pt x="48126" y="116305"/>
                </a:cubicBezTo>
                <a:cubicBezTo>
                  <a:pt x="75868" y="157919"/>
                  <a:pt x="31489" y="95660"/>
                  <a:pt x="72189" y="136358"/>
                </a:cubicBezTo>
                <a:cubicBezTo>
                  <a:pt x="75178" y="139347"/>
                  <a:pt x="74863" y="144379"/>
                  <a:pt x="76200" y="148389"/>
                </a:cubicBezTo>
                <a:cubicBezTo>
                  <a:pt x="74863" y="157747"/>
                  <a:pt x="75582" y="167640"/>
                  <a:pt x="72189" y="176463"/>
                </a:cubicBezTo>
                <a:cubicBezTo>
                  <a:pt x="68728" y="185460"/>
                  <a:pt x="61494" y="192505"/>
                  <a:pt x="56147" y="200526"/>
                </a:cubicBezTo>
                <a:cubicBezTo>
                  <a:pt x="45452" y="216569"/>
                  <a:pt x="52137" y="209884"/>
                  <a:pt x="36095" y="220579"/>
                </a:cubicBezTo>
                <a:cubicBezTo>
                  <a:pt x="38769" y="224589"/>
                  <a:pt x="40708" y="229202"/>
                  <a:pt x="44116" y="232610"/>
                </a:cubicBezTo>
                <a:cubicBezTo>
                  <a:pt x="51891" y="240385"/>
                  <a:pt x="58393" y="241380"/>
                  <a:pt x="68179" y="244642"/>
                </a:cubicBezTo>
                <a:cubicBezTo>
                  <a:pt x="70853" y="248652"/>
                  <a:pt x="72436" y="253662"/>
                  <a:pt x="76200" y="256673"/>
                </a:cubicBezTo>
                <a:cubicBezTo>
                  <a:pt x="79501" y="259314"/>
                  <a:pt x="84606" y="258509"/>
                  <a:pt x="88231" y="260684"/>
                </a:cubicBezTo>
                <a:cubicBezTo>
                  <a:pt x="91473" y="262630"/>
                  <a:pt x="93579" y="266031"/>
                  <a:pt x="96253" y="268705"/>
                </a:cubicBezTo>
                <a:cubicBezTo>
                  <a:pt x="93383" y="283052"/>
                  <a:pt x="94548" y="290463"/>
                  <a:pt x="84221" y="300789"/>
                </a:cubicBezTo>
                <a:cubicBezTo>
                  <a:pt x="80813" y="304197"/>
                  <a:pt x="76200" y="306136"/>
                  <a:pt x="72189" y="308810"/>
                </a:cubicBezTo>
                <a:cubicBezTo>
                  <a:pt x="69515" y="312821"/>
                  <a:pt x="67370" y="317239"/>
                  <a:pt x="64168" y="320842"/>
                </a:cubicBezTo>
                <a:cubicBezTo>
                  <a:pt x="44190" y="343317"/>
                  <a:pt x="46359" y="340735"/>
                  <a:pt x="28074" y="352926"/>
                </a:cubicBezTo>
                <a:cubicBezTo>
                  <a:pt x="32084" y="354263"/>
                  <a:pt x="36040" y="355776"/>
                  <a:pt x="40105" y="356937"/>
                </a:cubicBezTo>
                <a:cubicBezTo>
                  <a:pt x="88528" y="370772"/>
                  <a:pt x="56783" y="345038"/>
                  <a:pt x="52137" y="461210"/>
                </a:cubicBezTo>
                <a:cubicBezTo>
                  <a:pt x="42055" y="430968"/>
                  <a:pt x="56828" y="467074"/>
                  <a:pt x="36095" y="441158"/>
                </a:cubicBezTo>
                <a:cubicBezTo>
                  <a:pt x="33454" y="437857"/>
                  <a:pt x="27856" y="429126"/>
                  <a:pt x="32084" y="429126"/>
                </a:cubicBezTo>
                <a:cubicBezTo>
                  <a:pt x="36904" y="429126"/>
                  <a:pt x="36094" y="438484"/>
                  <a:pt x="40105" y="441158"/>
                </a:cubicBezTo>
                <a:cubicBezTo>
                  <a:pt x="44691" y="444215"/>
                  <a:pt x="50800" y="443831"/>
                  <a:pt x="56147" y="445168"/>
                </a:cubicBezTo>
                <a:cubicBezTo>
                  <a:pt x="68207" y="441149"/>
                  <a:pt x="69843" y="441776"/>
                  <a:pt x="80210" y="433137"/>
                </a:cubicBezTo>
                <a:cubicBezTo>
                  <a:pt x="84567" y="429506"/>
                  <a:pt x="88611" y="425462"/>
                  <a:pt x="92242" y="421105"/>
                </a:cubicBezTo>
                <a:cubicBezTo>
                  <a:pt x="95328" y="417402"/>
                  <a:pt x="96499" y="412084"/>
                  <a:pt x="100263" y="409073"/>
                </a:cubicBezTo>
                <a:cubicBezTo>
                  <a:pt x="103564" y="406432"/>
                  <a:pt x="108284" y="406400"/>
                  <a:pt x="112295" y="405063"/>
                </a:cubicBezTo>
                <a:cubicBezTo>
                  <a:pt x="94155" y="432272"/>
                  <a:pt x="103070" y="422310"/>
                  <a:pt x="88231" y="437147"/>
                </a:cubicBezTo>
                <a:cubicBezTo>
                  <a:pt x="81724" y="456672"/>
                  <a:pt x="87364" y="443976"/>
                  <a:pt x="72189" y="465221"/>
                </a:cubicBezTo>
                <a:cubicBezTo>
                  <a:pt x="69387" y="469143"/>
                  <a:pt x="64168" y="477252"/>
                  <a:pt x="64168" y="47725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>
            <a:extLst>
              <a:ext uri="{FF2B5EF4-FFF2-40B4-BE49-F238E27FC236}">
                <a16:creationId xmlns:a16="http://schemas.microsoft.com/office/drawing/2014/main" id="{3C9F5CD8-6EE4-4FD7-BB42-B15F93FB60A9}"/>
              </a:ext>
            </a:extLst>
          </p:cNvPr>
          <p:cNvSpPr/>
          <p:nvPr/>
        </p:nvSpPr>
        <p:spPr>
          <a:xfrm rot="10521106">
            <a:off x="6857130" y="2298554"/>
            <a:ext cx="166357" cy="9590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0A52A47A-4EEC-4792-9804-FCEB9BEB24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539" y="1588243"/>
            <a:ext cx="1155817" cy="57790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3283DC85-6B73-4B5F-A24E-14255F0E21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404" y="268636"/>
            <a:ext cx="638733" cy="68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63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45499" y="7151363"/>
            <a:ext cx="7294602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/>
              <a:t>La</a:t>
            </a:r>
            <a:r>
              <a:rPr lang="fr-FR" sz="2400" dirty="0"/>
              <a:t> m</a:t>
            </a:r>
            <a:r>
              <a:rPr lang="fr-FR" sz="2400" dirty="0">
                <a:solidFill>
                  <a:srgbClr val="7030A0"/>
                </a:solidFill>
              </a:rPr>
              <a:t>on</a:t>
            </a:r>
            <a:r>
              <a:rPr lang="fr-FR" sz="2400" dirty="0"/>
              <a:t>ta</a:t>
            </a:r>
            <a:r>
              <a:rPr lang="fr-FR" sz="2400" dirty="0">
                <a:solidFill>
                  <a:srgbClr val="33CCCC"/>
                </a:solidFill>
              </a:rPr>
              <a:t>gn</a:t>
            </a:r>
            <a:r>
              <a:rPr lang="fr-FR" sz="2400" dirty="0"/>
              <a:t>e </a:t>
            </a:r>
            <a:r>
              <a:rPr lang="fr-FR" sz="2400" b="1" dirty="0"/>
              <a:t>est</a:t>
            </a:r>
            <a:r>
              <a:rPr lang="fr-FR" sz="2400" dirty="0"/>
              <a:t> rec</a:t>
            </a:r>
            <a:r>
              <a:rPr lang="fr-F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ou</a:t>
            </a:r>
            <a:r>
              <a:rPr lang="fr-FR" sz="2400" dirty="0"/>
              <a:t>verte </a:t>
            </a:r>
            <a:r>
              <a:rPr lang="fr-FR" sz="2400" b="1" dirty="0"/>
              <a:t>de</a:t>
            </a:r>
            <a:r>
              <a:rPr lang="fr-FR" sz="2400" dirty="0"/>
              <a:t> n</a:t>
            </a:r>
            <a:r>
              <a:rPr lang="fr-FR" sz="2400" dirty="0">
                <a:solidFill>
                  <a:srgbClr val="0070C0"/>
                </a:solidFill>
              </a:rPr>
              <a:t>ei</a:t>
            </a:r>
            <a:r>
              <a:rPr lang="fr-FR" sz="2400" dirty="0"/>
              <a:t>ge.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 </a:t>
            </a:r>
          </a:p>
          <a:p>
            <a:pPr>
              <a:lnSpc>
                <a:spcPct val="150000"/>
              </a:lnSpc>
            </a:pPr>
            <a:r>
              <a:rPr lang="fr-FR" sz="2400" b="1" dirty="0"/>
              <a:t>Tu</a:t>
            </a:r>
            <a:r>
              <a:rPr lang="fr-FR" sz="2400" dirty="0"/>
              <a:t> gro</a:t>
            </a:r>
            <a:r>
              <a:rPr lang="fr-FR" sz="2400" dirty="0">
                <a:solidFill>
                  <a:srgbClr val="33CCCC"/>
                </a:solidFill>
              </a:rPr>
              <a:t>gn</a:t>
            </a:r>
            <a:r>
              <a:rPr lang="fr-FR" sz="2400" dirty="0"/>
              <a:t>e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400" dirty="0"/>
              <a:t> </a:t>
            </a:r>
            <a:r>
              <a:rPr lang="fr-FR" sz="2400" b="1" dirty="0"/>
              <a:t>parce que tu t’es </a:t>
            </a:r>
            <a:r>
              <a:rPr lang="fr-FR" sz="2400" dirty="0"/>
              <a:t>co</a:t>
            </a:r>
            <a:r>
              <a:rPr lang="fr-FR" sz="2400" dirty="0">
                <a:solidFill>
                  <a:srgbClr val="33CCCC"/>
                </a:solidFill>
              </a:rPr>
              <a:t>gn</a:t>
            </a:r>
            <a:r>
              <a:rPr lang="fr-FR" sz="2400" dirty="0"/>
              <a:t>é ?</a:t>
            </a:r>
          </a:p>
          <a:p>
            <a:pPr>
              <a:lnSpc>
                <a:spcPct val="150000"/>
              </a:lnSpc>
            </a:pPr>
            <a:endParaRPr lang="fr-FR" sz="2400" dirty="0"/>
          </a:p>
          <a:p>
            <a:pPr>
              <a:lnSpc>
                <a:spcPct val="150000"/>
              </a:lnSpc>
            </a:pPr>
            <a:r>
              <a:rPr lang="fr-FR" sz="2400" b="1" dirty="0"/>
              <a:t>Le</a:t>
            </a:r>
            <a:r>
              <a:rPr lang="fr-FR" sz="2400" dirty="0"/>
              <a:t> derni</a:t>
            </a:r>
            <a:r>
              <a:rPr lang="fr-FR" sz="2400" dirty="0">
                <a:solidFill>
                  <a:srgbClr val="00B0F0"/>
                </a:solidFill>
              </a:rPr>
              <a:t>er</a:t>
            </a:r>
            <a:r>
              <a:rPr lang="fr-FR" sz="2400" dirty="0"/>
              <a:t> arrivé </a:t>
            </a:r>
            <a:r>
              <a:rPr lang="fr-FR" sz="2400" b="1" dirty="0"/>
              <a:t>sur la </a:t>
            </a:r>
            <a:r>
              <a:rPr lang="fr-FR" sz="2400" dirty="0"/>
              <a:t>li</a:t>
            </a:r>
            <a:r>
              <a:rPr lang="fr-FR" sz="2400" dirty="0">
                <a:solidFill>
                  <a:srgbClr val="33CCCC"/>
                </a:solidFill>
              </a:rPr>
              <a:t>gn</a:t>
            </a:r>
            <a:r>
              <a:rPr lang="fr-FR" sz="2400" dirty="0"/>
              <a:t>e </a:t>
            </a:r>
            <a:r>
              <a:rPr lang="fr-FR" sz="2400" b="1" dirty="0"/>
              <a:t>a</a:t>
            </a:r>
            <a:r>
              <a:rPr lang="fr-FR" sz="2400" dirty="0"/>
              <a:t> perdu !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231822" y="6782385"/>
            <a:ext cx="7272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3. Je lis des phrases</a:t>
            </a:r>
            <a:endParaRPr lang="fr-FR" sz="2400" dirty="0"/>
          </a:p>
          <a:p>
            <a:pPr algn="ctr"/>
            <a:endParaRPr lang="fr-FR" sz="20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282915" y="2077359"/>
          <a:ext cx="6895959" cy="2219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latin typeface="Alphas" panose="02000000000000000000" pitchFamily="2" charset="0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ZoneTexte 31"/>
          <p:cNvSpPr txBox="1"/>
          <p:nvPr/>
        </p:nvSpPr>
        <p:spPr>
          <a:xfrm>
            <a:off x="171552" y="1670986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1. Je lis des lettres et des syllabes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18652" y="3744936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2. Je lis des mots</a:t>
            </a:r>
          </a:p>
        </p:txBody>
      </p:sp>
      <p:sp>
        <p:nvSpPr>
          <p:cNvPr id="3" name="Étoile à 5 branches 2"/>
          <p:cNvSpPr/>
          <p:nvPr/>
        </p:nvSpPr>
        <p:spPr>
          <a:xfrm>
            <a:off x="451771" y="2237083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Étoile à 5 branches 47"/>
          <p:cNvSpPr/>
          <p:nvPr/>
        </p:nvSpPr>
        <p:spPr>
          <a:xfrm>
            <a:off x="364667" y="3318657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Étoile à 5 branches 49"/>
          <p:cNvSpPr/>
          <p:nvPr/>
        </p:nvSpPr>
        <p:spPr>
          <a:xfrm>
            <a:off x="619440" y="3318657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901031" y="3171744"/>
            <a:ext cx="7036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gui  gnon  guet  </a:t>
            </a:r>
            <a:r>
              <a:rPr lang="fr-FR" sz="2400" dirty="0" err="1">
                <a:latin typeface="Century Gothic" panose="020B0502020202020204" pitchFamily="34" charset="0"/>
              </a:rPr>
              <a:t>guin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gnêr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guél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gnoi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76297" y="2137660"/>
            <a:ext cx="6384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Century Gothic" panose="020B0502020202020204" pitchFamily="34" charset="0"/>
              </a:rPr>
              <a:t>gna</a:t>
            </a:r>
            <a:r>
              <a:rPr lang="fr-FR" sz="2400" dirty="0">
                <a:latin typeface="Century Gothic" panose="020B0502020202020204" pitchFamily="34" charset="0"/>
              </a:rPr>
              <a:t>  gnou  </a:t>
            </a:r>
            <a:r>
              <a:rPr lang="fr-FR" sz="2400" dirty="0" err="1">
                <a:latin typeface="Century Gothic" panose="020B0502020202020204" pitchFamily="34" charset="0"/>
              </a:rPr>
              <a:t>gnet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gnoi</a:t>
            </a:r>
            <a:r>
              <a:rPr lang="fr-FR" sz="2400" dirty="0">
                <a:latin typeface="Century Gothic" panose="020B0502020202020204" pitchFamily="34" charset="0"/>
              </a:rPr>
              <a:t>  gnon  gnan  </a:t>
            </a:r>
            <a:r>
              <a:rPr lang="fr-FR" sz="2400" dirty="0" err="1">
                <a:latin typeface="Century Gothic" panose="020B0502020202020204" pitchFamily="34" charset="0"/>
              </a:rPr>
              <a:t>gné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522878" y="554701"/>
            <a:ext cx="1570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lphonetic" panose="00000400000000000000" pitchFamily="2" charset="0"/>
              </a:rPr>
              <a:t>[G]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802702" y="1015950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 un cy</a:t>
            </a:r>
            <a:r>
              <a:rPr lang="fr-FR" sz="1600" b="1" dirty="0">
                <a:solidFill>
                  <a:srgbClr val="FF0066"/>
                </a:solidFill>
              </a:rPr>
              <a:t>gn</a:t>
            </a:r>
            <a:r>
              <a:rPr lang="fr-FR" sz="1600" dirty="0"/>
              <a:t>e</a:t>
            </a:r>
          </a:p>
        </p:txBody>
      </p:sp>
      <p:sp>
        <p:nvSpPr>
          <p:cNvPr id="67" name="Arc plein 66"/>
          <p:cNvSpPr/>
          <p:nvPr/>
        </p:nvSpPr>
        <p:spPr>
          <a:xfrm rot="10800000" flipV="1">
            <a:off x="768991" y="7229884"/>
            <a:ext cx="527539" cy="29814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69" name="Tableau 68"/>
          <p:cNvGraphicFramePr>
            <a:graphicFrameLocks noGrp="1"/>
          </p:cNvGraphicFramePr>
          <p:nvPr>
            <p:extLst/>
          </p:nvPr>
        </p:nvGraphicFramePr>
        <p:xfrm>
          <a:off x="1592673" y="91962"/>
          <a:ext cx="2237636" cy="1356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0" name="ZoneTexte 69"/>
          <p:cNvSpPr txBox="1"/>
          <p:nvPr/>
        </p:nvSpPr>
        <p:spPr>
          <a:xfrm>
            <a:off x="1408073" y="86636"/>
            <a:ext cx="260683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>
                <a:latin typeface="Century Gothic" panose="020B0502020202020204" pitchFamily="34" charset="0"/>
              </a:rPr>
              <a:t>gn</a:t>
            </a:r>
            <a:r>
              <a:rPr lang="fr-FR" sz="3200" dirty="0">
                <a:latin typeface="Century Gothic" panose="020B0502020202020204" pitchFamily="34" charset="0"/>
              </a:rPr>
              <a:t>   </a:t>
            </a:r>
            <a:r>
              <a:rPr lang="fr-FR" sz="5400" dirty="0" err="1">
                <a:latin typeface="Cursive standard" pitchFamily="2" charset="0"/>
              </a:rPr>
              <a:t>gn</a:t>
            </a:r>
            <a:r>
              <a:rPr lang="fr-FR" sz="4000" dirty="0">
                <a:latin typeface="Cursive Dumont maternelle gras" panose="02000000000000000000" pitchFamily="50" charset="0"/>
              </a:rPr>
              <a:t> </a:t>
            </a:r>
            <a:r>
              <a:rPr lang="fr-FR" sz="4400" dirty="0">
                <a:latin typeface="Cursive Dumont maternelle gras" panose="02000000000000000000" pitchFamily="50" charset="0"/>
              </a:rPr>
              <a:t> </a:t>
            </a:r>
            <a:r>
              <a:rPr lang="fr-FR" sz="8000" dirty="0">
                <a:latin typeface="Cursive Dumont maternelle gras" panose="02000000000000000000" pitchFamily="50" charset="0"/>
              </a:rPr>
              <a:t> </a:t>
            </a:r>
            <a:endParaRPr lang="fr-FR" sz="6000" dirty="0"/>
          </a:p>
          <a:p>
            <a:pPr algn="ctr"/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422169" y="4159558"/>
            <a:ext cx="6915391" cy="1569660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fr-FR" sz="2400" dirty="0"/>
              <a:t>un a</a:t>
            </a:r>
            <a:r>
              <a:rPr lang="fr-FR" sz="2400" b="1" dirty="0"/>
              <a:t>gn</a:t>
            </a:r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eau</a:t>
            </a:r>
            <a:endParaRPr lang="fr-FR" sz="2400" dirty="0"/>
          </a:p>
          <a:p>
            <a:r>
              <a:rPr lang="fr-FR" sz="2400" dirty="0"/>
              <a:t>un ch</a:t>
            </a:r>
            <a:r>
              <a:rPr lang="fr-FR" sz="2400" dirty="0">
                <a:solidFill>
                  <a:srgbClr val="00B050"/>
                </a:solidFill>
              </a:rPr>
              <a:t>am</a:t>
            </a:r>
            <a:r>
              <a:rPr lang="fr-FR" sz="2400" dirty="0"/>
              <a:t>pi</a:t>
            </a:r>
            <a:r>
              <a:rPr lang="fr-FR" sz="2400" b="1" dirty="0"/>
              <a:t>gn</a:t>
            </a:r>
            <a:r>
              <a:rPr lang="fr-FR" sz="2400" dirty="0">
                <a:solidFill>
                  <a:srgbClr val="7030A0"/>
                </a:solidFill>
              </a:rPr>
              <a:t>on</a:t>
            </a:r>
            <a:endParaRPr lang="fr-FR" sz="2400" b="1" dirty="0"/>
          </a:p>
          <a:p>
            <a:r>
              <a:rPr lang="fr-FR" sz="2400" dirty="0"/>
              <a:t>le si</a:t>
            </a:r>
            <a:r>
              <a:rPr lang="fr-FR" sz="2400" b="1" dirty="0"/>
              <a:t>gn</a:t>
            </a:r>
            <a:r>
              <a:rPr lang="fr-FR" sz="2400" dirty="0"/>
              <a:t>al</a:t>
            </a:r>
          </a:p>
          <a:p>
            <a:r>
              <a:rPr lang="fr-FR" sz="2400" dirty="0"/>
              <a:t>un g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fr-FR" sz="2400" dirty="0"/>
              <a:t>i</a:t>
            </a:r>
            <a:r>
              <a:rPr lang="fr-FR" sz="2400" b="1" dirty="0"/>
              <a:t>gn</a:t>
            </a:r>
            <a:r>
              <a:rPr lang="fr-FR" sz="2400" dirty="0"/>
              <a:t>ol</a:t>
            </a:r>
          </a:p>
          <a:p>
            <a:r>
              <a:rPr lang="fr-FR" sz="2400" dirty="0"/>
              <a:t>une égrati</a:t>
            </a:r>
            <a:r>
              <a:rPr lang="fr-FR" sz="2400" b="1" dirty="0"/>
              <a:t>gn</a:t>
            </a:r>
            <a:r>
              <a:rPr lang="fr-FR" sz="2400" dirty="0"/>
              <a:t>ure</a:t>
            </a:r>
          </a:p>
          <a:p>
            <a:r>
              <a:rPr lang="fr-FR" sz="2400" dirty="0"/>
              <a:t>un </a:t>
            </a:r>
            <a:r>
              <a:rPr lang="fr-FR" sz="2400" dirty="0">
                <a:solidFill>
                  <a:srgbClr val="00B050"/>
                </a:solidFill>
              </a:rPr>
              <a:t>en</a:t>
            </a:r>
            <a:r>
              <a:rPr lang="fr-FR" sz="2400" dirty="0"/>
              <a:t>sei</a:t>
            </a:r>
            <a:r>
              <a:rPr lang="fr-FR" sz="2400" b="1" dirty="0"/>
              <a:t>gn</a:t>
            </a:r>
            <a:r>
              <a:rPr lang="fr-FR" sz="2400" dirty="0">
                <a:solidFill>
                  <a:srgbClr val="00B050"/>
                </a:solidFill>
              </a:rPr>
              <a:t>an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t</a:t>
            </a:r>
          </a:p>
          <a:p>
            <a:r>
              <a:rPr lang="fr-FR" sz="2400" dirty="0"/>
              <a:t>ma</a:t>
            </a:r>
            <a:r>
              <a:rPr lang="fr-FR" sz="2400" b="1" dirty="0"/>
              <a:t>gn</a:t>
            </a:r>
            <a:r>
              <a:rPr lang="fr-FR" sz="2400" dirty="0"/>
              <a:t>ifiq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fr-FR" sz="2400" dirty="0"/>
              <a:t>e</a:t>
            </a:r>
          </a:p>
          <a:p>
            <a:r>
              <a:rPr lang="fr-FR" sz="2400" dirty="0"/>
              <a:t>le b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ei</a:t>
            </a:r>
            <a:r>
              <a:rPr lang="fr-FR" sz="2400" b="1" dirty="0"/>
              <a:t>gn</a:t>
            </a:r>
            <a:r>
              <a:rPr lang="fr-FR" sz="2400" dirty="0">
                <a:solidFill>
                  <a:srgbClr val="00B0F0"/>
                </a:solidFill>
              </a:rPr>
              <a:t>et</a:t>
            </a:r>
          </a:p>
          <a:p>
            <a:r>
              <a:rPr lang="fr-FR" sz="2400" dirty="0"/>
              <a:t>L’Espa</a:t>
            </a:r>
            <a:r>
              <a:rPr lang="fr-FR" sz="2400" b="1" dirty="0"/>
              <a:t>gn</a:t>
            </a:r>
            <a:r>
              <a:rPr lang="fr-FR" sz="2400" dirty="0"/>
              <a:t>e</a:t>
            </a:r>
          </a:p>
          <a:p>
            <a:r>
              <a:rPr lang="fr-FR" sz="2400" dirty="0"/>
              <a:t>une ca</a:t>
            </a:r>
            <a:r>
              <a:rPr lang="fr-FR" sz="2400" b="1" dirty="0"/>
              <a:t>gn</a:t>
            </a:r>
            <a:r>
              <a:rPr lang="fr-FR" sz="2400" dirty="0"/>
              <a:t>otte</a:t>
            </a:r>
          </a:p>
          <a:p>
            <a:r>
              <a:rPr lang="fr-FR" sz="2400" dirty="0"/>
              <a:t>la vi</a:t>
            </a:r>
            <a:r>
              <a:rPr lang="fr-FR" sz="2400" b="1" dirty="0"/>
              <a:t>gn</a:t>
            </a:r>
            <a:r>
              <a:rPr lang="fr-FR" sz="2400" dirty="0"/>
              <a:t>ette</a:t>
            </a:r>
          </a:p>
          <a:p>
            <a:r>
              <a:rPr lang="fr-FR" sz="2400" dirty="0"/>
              <a:t>la si</a:t>
            </a:r>
            <a:r>
              <a:rPr lang="fr-FR" sz="2400" b="1" dirty="0"/>
              <a:t>gn</a:t>
            </a:r>
            <a:r>
              <a:rPr lang="fr-FR" sz="2400" dirty="0"/>
              <a:t>ature</a:t>
            </a:r>
          </a:p>
        </p:txBody>
      </p:sp>
      <p:sp>
        <p:nvSpPr>
          <p:cNvPr id="95" name="Arc plein 94"/>
          <p:cNvSpPr/>
          <p:nvPr/>
        </p:nvSpPr>
        <p:spPr>
          <a:xfrm rot="10800000" flipV="1">
            <a:off x="2536558" y="7226921"/>
            <a:ext cx="305559" cy="363809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6" name="Arc plein 95"/>
          <p:cNvSpPr/>
          <p:nvPr/>
        </p:nvSpPr>
        <p:spPr>
          <a:xfrm rot="10800000" flipV="1">
            <a:off x="2826305" y="7253337"/>
            <a:ext cx="432430" cy="31611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0" name="Étoile à 5 branches 99"/>
          <p:cNvSpPr/>
          <p:nvPr/>
        </p:nvSpPr>
        <p:spPr>
          <a:xfrm>
            <a:off x="345499" y="2753766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Étoile à 5 branches 100"/>
          <p:cNvSpPr/>
          <p:nvPr/>
        </p:nvSpPr>
        <p:spPr>
          <a:xfrm>
            <a:off x="600272" y="2753766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Rectangle 101"/>
          <p:cNvSpPr/>
          <p:nvPr/>
        </p:nvSpPr>
        <p:spPr>
          <a:xfrm>
            <a:off x="901032" y="2642554"/>
            <a:ext cx="6384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Century Gothic" panose="020B0502020202020204" pitchFamily="34" charset="0"/>
              </a:rPr>
              <a:t>croi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voil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ploi</a:t>
            </a:r>
            <a:r>
              <a:rPr lang="fr-FR" sz="2400" dirty="0">
                <a:latin typeface="Century Gothic" panose="020B0502020202020204" pitchFamily="34" charset="0"/>
              </a:rPr>
              <a:t>  choir  </a:t>
            </a:r>
            <a:r>
              <a:rPr lang="fr-FR" sz="2400" dirty="0" err="1">
                <a:latin typeface="Century Gothic" panose="020B0502020202020204" pitchFamily="34" charset="0"/>
              </a:rPr>
              <a:t>toif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groi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cloi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vroi</a:t>
            </a:r>
            <a:r>
              <a:rPr lang="fr-FR" sz="2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03" name="Étoile à 5 branches 102"/>
          <p:cNvSpPr/>
          <p:nvPr/>
        </p:nvSpPr>
        <p:spPr>
          <a:xfrm>
            <a:off x="492054" y="3158640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Nuage 104"/>
          <p:cNvSpPr/>
          <p:nvPr/>
        </p:nvSpPr>
        <p:spPr>
          <a:xfrm rot="225485" flipH="1" flipV="1">
            <a:off x="1788072" y="8281021"/>
            <a:ext cx="1373150" cy="647722"/>
          </a:xfrm>
          <a:prstGeom prst="cloud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Arc plein 113"/>
          <p:cNvSpPr/>
          <p:nvPr/>
        </p:nvSpPr>
        <p:spPr>
          <a:xfrm rot="10800000" flipV="1">
            <a:off x="1289385" y="7229884"/>
            <a:ext cx="303288" cy="31009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7" name="Triangle isocèle 96">
            <a:extLst>
              <a:ext uri="{FF2B5EF4-FFF2-40B4-BE49-F238E27FC236}">
                <a16:creationId xmlns:a16="http://schemas.microsoft.com/office/drawing/2014/main" id="{7E34BD28-5ACD-4F88-856B-C51B7A50B14C}"/>
              </a:ext>
            </a:extLst>
          </p:cNvPr>
          <p:cNvSpPr/>
          <p:nvPr/>
        </p:nvSpPr>
        <p:spPr>
          <a:xfrm>
            <a:off x="1094336" y="7750040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Triangle isocèle 114">
            <a:extLst>
              <a:ext uri="{FF2B5EF4-FFF2-40B4-BE49-F238E27FC236}">
                <a16:creationId xmlns:a16="http://schemas.microsoft.com/office/drawing/2014/main" id="{CA6B5D0C-FE9D-472C-94ED-9A0DAEAA4CBD}"/>
              </a:ext>
            </a:extLst>
          </p:cNvPr>
          <p:cNvSpPr/>
          <p:nvPr/>
        </p:nvSpPr>
        <p:spPr>
          <a:xfrm>
            <a:off x="455209" y="7847450"/>
            <a:ext cx="176566" cy="1649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Triangle isocèle 124">
            <a:extLst>
              <a:ext uri="{FF2B5EF4-FFF2-40B4-BE49-F238E27FC236}">
                <a16:creationId xmlns:a16="http://schemas.microsoft.com/office/drawing/2014/main" id="{490B9046-E904-412C-BF60-F6EC0BF9D798}"/>
              </a:ext>
            </a:extLst>
          </p:cNvPr>
          <p:cNvSpPr/>
          <p:nvPr/>
        </p:nvSpPr>
        <p:spPr>
          <a:xfrm>
            <a:off x="3515014" y="8793993"/>
            <a:ext cx="172148" cy="358820"/>
          </a:xfrm>
          <a:prstGeom prst="triangl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Triangle isocèle 126">
            <a:extLst>
              <a:ext uri="{FF2B5EF4-FFF2-40B4-BE49-F238E27FC236}">
                <a16:creationId xmlns:a16="http://schemas.microsoft.com/office/drawing/2014/main" id="{2386AF31-F302-440C-BA18-E15E70DD0C47}"/>
              </a:ext>
            </a:extLst>
          </p:cNvPr>
          <p:cNvSpPr/>
          <p:nvPr/>
        </p:nvSpPr>
        <p:spPr>
          <a:xfrm>
            <a:off x="4626003" y="7731467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Triangle isocèle 131">
            <a:extLst>
              <a:ext uri="{FF2B5EF4-FFF2-40B4-BE49-F238E27FC236}">
                <a16:creationId xmlns:a16="http://schemas.microsoft.com/office/drawing/2014/main" id="{9DF7D840-03DB-4686-9DCC-CF7668B1CF5A}"/>
              </a:ext>
            </a:extLst>
          </p:cNvPr>
          <p:cNvSpPr/>
          <p:nvPr/>
        </p:nvSpPr>
        <p:spPr>
          <a:xfrm>
            <a:off x="1017976" y="9858946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Triangle isocèle 132">
            <a:extLst>
              <a:ext uri="{FF2B5EF4-FFF2-40B4-BE49-F238E27FC236}">
                <a16:creationId xmlns:a16="http://schemas.microsoft.com/office/drawing/2014/main" id="{B2DDDCDB-D983-475E-A420-D28F2C38BD9E}"/>
              </a:ext>
            </a:extLst>
          </p:cNvPr>
          <p:cNvSpPr/>
          <p:nvPr/>
        </p:nvSpPr>
        <p:spPr>
          <a:xfrm>
            <a:off x="478415" y="9992124"/>
            <a:ext cx="176566" cy="1649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Triangle isocèle 133">
            <a:extLst>
              <a:ext uri="{FF2B5EF4-FFF2-40B4-BE49-F238E27FC236}">
                <a16:creationId xmlns:a16="http://schemas.microsoft.com/office/drawing/2014/main" id="{6673A44A-6A68-4115-80CC-88DBFFEBC471}"/>
              </a:ext>
            </a:extLst>
          </p:cNvPr>
          <p:cNvSpPr/>
          <p:nvPr/>
        </p:nvSpPr>
        <p:spPr>
          <a:xfrm>
            <a:off x="3395477" y="9942310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Triangle isocèle 134">
            <a:extLst>
              <a:ext uri="{FF2B5EF4-FFF2-40B4-BE49-F238E27FC236}">
                <a16:creationId xmlns:a16="http://schemas.microsoft.com/office/drawing/2014/main" id="{5B08B5FC-8441-4FC0-91DF-28AF09F639CE}"/>
              </a:ext>
            </a:extLst>
          </p:cNvPr>
          <p:cNvSpPr/>
          <p:nvPr/>
        </p:nvSpPr>
        <p:spPr>
          <a:xfrm>
            <a:off x="3022098" y="10052659"/>
            <a:ext cx="176566" cy="1649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Arc plein 138">
            <a:extLst>
              <a:ext uri="{FF2B5EF4-FFF2-40B4-BE49-F238E27FC236}">
                <a16:creationId xmlns:a16="http://schemas.microsoft.com/office/drawing/2014/main" id="{71A4F33D-4B73-467B-857B-741304250617}"/>
              </a:ext>
            </a:extLst>
          </p:cNvPr>
          <p:cNvSpPr/>
          <p:nvPr/>
        </p:nvSpPr>
        <p:spPr>
          <a:xfrm rot="10800000" flipV="1">
            <a:off x="1918405" y="9485831"/>
            <a:ext cx="309862" cy="23854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0" name="Arc plein 139">
            <a:extLst>
              <a:ext uri="{FF2B5EF4-FFF2-40B4-BE49-F238E27FC236}">
                <a16:creationId xmlns:a16="http://schemas.microsoft.com/office/drawing/2014/main" id="{F07BCD3D-F333-4BDD-B96A-4E88038571B3}"/>
              </a:ext>
            </a:extLst>
          </p:cNvPr>
          <p:cNvSpPr/>
          <p:nvPr/>
        </p:nvSpPr>
        <p:spPr>
          <a:xfrm rot="10800000" flipV="1">
            <a:off x="1768827" y="9485831"/>
            <a:ext cx="149578" cy="22248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1" name="Arc plein 140">
            <a:extLst>
              <a:ext uri="{FF2B5EF4-FFF2-40B4-BE49-F238E27FC236}">
                <a16:creationId xmlns:a16="http://schemas.microsoft.com/office/drawing/2014/main" id="{BBAB98BA-9BD4-4161-BD0A-DAE7F681E238}"/>
              </a:ext>
            </a:extLst>
          </p:cNvPr>
          <p:cNvSpPr/>
          <p:nvPr/>
        </p:nvSpPr>
        <p:spPr>
          <a:xfrm rot="10800000" flipV="1">
            <a:off x="4367665" y="7226921"/>
            <a:ext cx="419534" cy="32945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4" name="Arc plein 143">
            <a:extLst>
              <a:ext uri="{FF2B5EF4-FFF2-40B4-BE49-F238E27FC236}">
                <a16:creationId xmlns:a16="http://schemas.microsoft.com/office/drawing/2014/main" id="{45697F2B-FC8C-4ECB-84BD-9F6A02D3170F}"/>
              </a:ext>
            </a:extLst>
          </p:cNvPr>
          <p:cNvSpPr/>
          <p:nvPr/>
        </p:nvSpPr>
        <p:spPr>
          <a:xfrm rot="10800000" flipV="1">
            <a:off x="2205501" y="9485831"/>
            <a:ext cx="309863" cy="281376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2" name="Arc plein 151">
            <a:extLst>
              <a:ext uri="{FF2B5EF4-FFF2-40B4-BE49-F238E27FC236}">
                <a16:creationId xmlns:a16="http://schemas.microsoft.com/office/drawing/2014/main" id="{D58681F1-45CE-4D9C-861C-83D127AEECCF}"/>
              </a:ext>
            </a:extLst>
          </p:cNvPr>
          <p:cNvSpPr/>
          <p:nvPr/>
        </p:nvSpPr>
        <p:spPr>
          <a:xfrm rot="10800000" flipV="1">
            <a:off x="793981" y="9404857"/>
            <a:ext cx="388478" cy="365726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3" name="Arc plein 152">
            <a:extLst>
              <a:ext uri="{FF2B5EF4-FFF2-40B4-BE49-F238E27FC236}">
                <a16:creationId xmlns:a16="http://schemas.microsoft.com/office/drawing/2014/main" id="{429D567D-9196-4127-AC9C-54A9FD4163B5}"/>
              </a:ext>
            </a:extLst>
          </p:cNvPr>
          <p:cNvSpPr/>
          <p:nvPr/>
        </p:nvSpPr>
        <p:spPr>
          <a:xfrm rot="10800000" flipV="1">
            <a:off x="3307683" y="9401023"/>
            <a:ext cx="172149" cy="31611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4" name="Arc plein 153">
            <a:extLst>
              <a:ext uri="{FF2B5EF4-FFF2-40B4-BE49-F238E27FC236}">
                <a16:creationId xmlns:a16="http://schemas.microsoft.com/office/drawing/2014/main" id="{62610F38-3F1F-4CC9-9233-884910A27B0A}"/>
              </a:ext>
            </a:extLst>
          </p:cNvPr>
          <p:cNvSpPr/>
          <p:nvPr/>
        </p:nvSpPr>
        <p:spPr>
          <a:xfrm rot="10800000" flipV="1">
            <a:off x="793982" y="8270196"/>
            <a:ext cx="459031" cy="465603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5" name="Triangle isocèle 154">
            <a:extLst>
              <a:ext uri="{FF2B5EF4-FFF2-40B4-BE49-F238E27FC236}">
                <a16:creationId xmlns:a16="http://schemas.microsoft.com/office/drawing/2014/main" id="{DEC32BE8-F72C-42E4-BE0C-6BB3D147D8A6}"/>
              </a:ext>
            </a:extLst>
          </p:cNvPr>
          <p:cNvSpPr/>
          <p:nvPr/>
        </p:nvSpPr>
        <p:spPr>
          <a:xfrm>
            <a:off x="531525" y="8832420"/>
            <a:ext cx="172148" cy="358820"/>
          </a:xfrm>
          <a:prstGeom prst="triangl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8" name="Image 107">
            <a:extLst>
              <a:ext uri="{FF2B5EF4-FFF2-40B4-BE49-F238E27FC236}">
                <a16:creationId xmlns:a16="http://schemas.microsoft.com/office/drawing/2014/main" id="{CF145CC7-D253-4397-8F8C-966E5F8A506B}"/>
              </a:ext>
            </a:extLst>
          </p:cNvPr>
          <p:cNvPicPr/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68" y="289616"/>
            <a:ext cx="1186815" cy="118681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487C7C3-D1B4-4074-9F93-0AE808A203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75" y="157623"/>
            <a:ext cx="1220485" cy="813180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50F7856A-8B05-44F2-8DA2-9E994287F7F5}"/>
              </a:ext>
            </a:extLst>
          </p:cNvPr>
          <p:cNvSpPr/>
          <p:nvPr/>
        </p:nvSpPr>
        <p:spPr>
          <a:xfrm>
            <a:off x="2172139" y="7787714"/>
            <a:ext cx="183513" cy="1649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8A960070-9F8A-4EA7-808F-372C1FD3D52F}"/>
              </a:ext>
            </a:extLst>
          </p:cNvPr>
          <p:cNvSpPr/>
          <p:nvPr/>
        </p:nvSpPr>
        <p:spPr>
          <a:xfrm>
            <a:off x="1182459" y="8987843"/>
            <a:ext cx="183513" cy="1649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5CA1BED8-5402-4D82-94E3-0797B71230FC}"/>
              </a:ext>
            </a:extLst>
          </p:cNvPr>
          <p:cNvSpPr/>
          <p:nvPr/>
        </p:nvSpPr>
        <p:spPr>
          <a:xfrm>
            <a:off x="3757991" y="8987843"/>
            <a:ext cx="183513" cy="1649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5B379FA2-757A-42BF-B9D4-68F290B14B30}"/>
              </a:ext>
            </a:extLst>
          </p:cNvPr>
          <p:cNvSpPr/>
          <p:nvPr/>
        </p:nvSpPr>
        <p:spPr>
          <a:xfrm>
            <a:off x="3941504" y="10008020"/>
            <a:ext cx="183513" cy="1649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Arc plein 137">
            <a:extLst>
              <a:ext uri="{FF2B5EF4-FFF2-40B4-BE49-F238E27FC236}">
                <a16:creationId xmlns:a16="http://schemas.microsoft.com/office/drawing/2014/main" id="{E4C38AF0-E5E5-4D43-AD7C-6A1C60BA949C}"/>
              </a:ext>
            </a:extLst>
          </p:cNvPr>
          <p:cNvSpPr/>
          <p:nvPr/>
        </p:nvSpPr>
        <p:spPr>
          <a:xfrm rot="10800000" flipV="1">
            <a:off x="1563609" y="7241828"/>
            <a:ext cx="484616" cy="29814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8" name="Arc plein 147">
            <a:extLst>
              <a:ext uri="{FF2B5EF4-FFF2-40B4-BE49-F238E27FC236}">
                <a16:creationId xmlns:a16="http://schemas.microsoft.com/office/drawing/2014/main" id="{FCE08421-784B-40D7-8FCB-9BAEE88B6EDD}"/>
              </a:ext>
            </a:extLst>
          </p:cNvPr>
          <p:cNvSpPr/>
          <p:nvPr/>
        </p:nvSpPr>
        <p:spPr>
          <a:xfrm rot="10800000" flipV="1">
            <a:off x="3237256" y="7267406"/>
            <a:ext cx="432430" cy="31611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9" name="Arc plein 148">
            <a:extLst>
              <a:ext uri="{FF2B5EF4-FFF2-40B4-BE49-F238E27FC236}">
                <a16:creationId xmlns:a16="http://schemas.microsoft.com/office/drawing/2014/main" id="{1ED4BCE8-04DC-426C-A883-9AEB7387B20E}"/>
              </a:ext>
            </a:extLst>
          </p:cNvPr>
          <p:cNvSpPr/>
          <p:nvPr/>
        </p:nvSpPr>
        <p:spPr>
          <a:xfrm rot="10800000" flipV="1">
            <a:off x="3647137" y="7263244"/>
            <a:ext cx="242853" cy="28811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6" name="Arc plein 155">
            <a:extLst>
              <a:ext uri="{FF2B5EF4-FFF2-40B4-BE49-F238E27FC236}">
                <a16:creationId xmlns:a16="http://schemas.microsoft.com/office/drawing/2014/main" id="{829E124E-473A-4CEE-9060-B001D892813B}"/>
              </a:ext>
            </a:extLst>
          </p:cNvPr>
          <p:cNvSpPr/>
          <p:nvPr/>
        </p:nvSpPr>
        <p:spPr>
          <a:xfrm rot="10800000" flipV="1">
            <a:off x="1253015" y="8275007"/>
            <a:ext cx="388476" cy="454089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7" name="Arc plein 156">
            <a:extLst>
              <a:ext uri="{FF2B5EF4-FFF2-40B4-BE49-F238E27FC236}">
                <a16:creationId xmlns:a16="http://schemas.microsoft.com/office/drawing/2014/main" id="{3372FAA6-6EF3-453C-B784-A58EF0452A46}"/>
              </a:ext>
            </a:extLst>
          </p:cNvPr>
          <p:cNvSpPr/>
          <p:nvPr/>
        </p:nvSpPr>
        <p:spPr>
          <a:xfrm rot="10800000" flipV="1">
            <a:off x="4760091" y="7241828"/>
            <a:ext cx="273085" cy="31454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8" name="Arc plein 157">
            <a:extLst>
              <a:ext uri="{FF2B5EF4-FFF2-40B4-BE49-F238E27FC236}">
                <a16:creationId xmlns:a16="http://schemas.microsoft.com/office/drawing/2014/main" id="{447A248E-5373-4A6F-9A81-94B77AED8C78}"/>
              </a:ext>
            </a:extLst>
          </p:cNvPr>
          <p:cNvSpPr/>
          <p:nvPr/>
        </p:nvSpPr>
        <p:spPr>
          <a:xfrm rot="10800000" flipV="1">
            <a:off x="4308070" y="8371302"/>
            <a:ext cx="452020" cy="29814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9" name="Arc plein 158">
            <a:extLst>
              <a:ext uri="{FF2B5EF4-FFF2-40B4-BE49-F238E27FC236}">
                <a16:creationId xmlns:a16="http://schemas.microsoft.com/office/drawing/2014/main" id="{BFBFBE5D-333B-4869-B1F6-48CF06569B0F}"/>
              </a:ext>
            </a:extLst>
          </p:cNvPr>
          <p:cNvSpPr/>
          <p:nvPr/>
        </p:nvSpPr>
        <p:spPr>
          <a:xfrm rot="10800000" flipV="1">
            <a:off x="4007978" y="8349241"/>
            <a:ext cx="315934" cy="31008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0" name="Arc plein 159">
            <a:extLst>
              <a:ext uri="{FF2B5EF4-FFF2-40B4-BE49-F238E27FC236}">
                <a16:creationId xmlns:a16="http://schemas.microsoft.com/office/drawing/2014/main" id="{BEC1C03F-737F-4CA0-987B-FC0DC80D3EE9}"/>
              </a:ext>
            </a:extLst>
          </p:cNvPr>
          <p:cNvSpPr/>
          <p:nvPr/>
        </p:nvSpPr>
        <p:spPr>
          <a:xfrm rot="10800000" flipV="1">
            <a:off x="1183429" y="9411560"/>
            <a:ext cx="502928" cy="366433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1" name="Arc plein 160">
            <a:extLst>
              <a:ext uri="{FF2B5EF4-FFF2-40B4-BE49-F238E27FC236}">
                <a16:creationId xmlns:a16="http://schemas.microsoft.com/office/drawing/2014/main" id="{7C425BA0-8DAD-4855-8EA8-6E094F29877A}"/>
              </a:ext>
            </a:extLst>
          </p:cNvPr>
          <p:cNvSpPr/>
          <p:nvPr/>
        </p:nvSpPr>
        <p:spPr>
          <a:xfrm rot="10800000" flipV="1">
            <a:off x="3463416" y="9411560"/>
            <a:ext cx="478087" cy="30557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2" name="Arc plein 161">
            <a:extLst>
              <a:ext uri="{FF2B5EF4-FFF2-40B4-BE49-F238E27FC236}">
                <a16:creationId xmlns:a16="http://schemas.microsoft.com/office/drawing/2014/main" id="{5604A02D-EDB6-44ED-AA63-7A150F78E850}"/>
              </a:ext>
            </a:extLst>
          </p:cNvPr>
          <p:cNvSpPr/>
          <p:nvPr/>
        </p:nvSpPr>
        <p:spPr>
          <a:xfrm rot="10800000" flipV="1">
            <a:off x="4233577" y="9423500"/>
            <a:ext cx="419534" cy="32945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3" name="Arc plein 162">
            <a:extLst>
              <a:ext uri="{FF2B5EF4-FFF2-40B4-BE49-F238E27FC236}">
                <a16:creationId xmlns:a16="http://schemas.microsoft.com/office/drawing/2014/main" id="{63584FFA-F3E8-494D-9F12-8E28779D3F7E}"/>
              </a:ext>
            </a:extLst>
          </p:cNvPr>
          <p:cNvSpPr/>
          <p:nvPr/>
        </p:nvSpPr>
        <p:spPr>
          <a:xfrm rot="10800000" flipV="1">
            <a:off x="4626003" y="9438407"/>
            <a:ext cx="273085" cy="31454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65" name="Image 164">
            <a:extLst>
              <a:ext uri="{FF2B5EF4-FFF2-40B4-BE49-F238E27FC236}">
                <a16:creationId xmlns:a16="http://schemas.microsoft.com/office/drawing/2014/main" id="{1EF98620-8E1C-47DA-9924-BFFF22CB54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02" y="6022399"/>
            <a:ext cx="473314" cy="246025"/>
          </a:xfrm>
          <a:prstGeom prst="rect">
            <a:avLst/>
          </a:prstGeom>
        </p:spPr>
      </p:pic>
      <p:pic>
        <p:nvPicPr>
          <p:cNvPr id="167" name="Image 166">
            <a:extLst>
              <a:ext uri="{FF2B5EF4-FFF2-40B4-BE49-F238E27FC236}">
                <a16:creationId xmlns:a16="http://schemas.microsoft.com/office/drawing/2014/main" id="{F12F3A4F-8185-487E-A6D9-75F421FBF2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31" y="5947754"/>
            <a:ext cx="294919" cy="446096"/>
          </a:xfrm>
          <a:prstGeom prst="rect">
            <a:avLst/>
          </a:prstGeom>
        </p:spPr>
      </p:pic>
      <p:sp>
        <p:nvSpPr>
          <p:cNvPr id="168" name="ZoneTexte 167">
            <a:extLst>
              <a:ext uri="{FF2B5EF4-FFF2-40B4-BE49-F238E27FC236}">
                <a16:creationId xmlns:a16="http://schemas.microsoft.com/office/drawing/2014/main" id="{A8DDD9CD-1271-4E3A-9F23-F0BC6A652EAB}"/>
              </a:ext>
            </a:extLst>
          </p:cNvPr>
          <p:cNvSpPr txBox="1"/>
          <p:nvPr/>
        </p:nvSpPr>
        <p:spPr>
          <a:xfrm>
            <a:off x="742190" y="5937943"/>
            <a:ext cx="9028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latin typeface="Century Gothic" panose="020B0502020202020204" pitchFamily="34" charset="0"/>
              </a:rPr>
              <a:t>gn</a:t>
            </a:r>
            <a:r>
              <a:rPr lang="fr-FR" sz="1400" dirty="0">
                <a:latin typeface="Century Gothic" panose="020B0502020202020204" pitchFamily="34" charset="0"/>
              </a:rPr>
              <a:t> </a:t>
            </a:r>
            <a:r>
              <a:rPr lang="fr-FR" dirty="0">
                <a:latin typeface="Cursive Dumont maternelle gras" panose="02000000000000000000" pitchFamily="50" charset="0"/>
              </a:rPr>
              <a:t> </a:t>
            </a:r>
            <a:r>
              <a:rPr lang="fr-FR" sz="2000" dirty="0">
                <a:latin typeface="Cursive Dumont maternelle gras" panose="02000000000000000000" pitchFamily="50" charset="0"/>
              </a:rPr>
              <a:t> </a:t>
            </a:r>
            <a:r>
              <a:rPr lang="fr-FR" sz="4400" dirty="0">
                <a:latin typeface="Cursive Dumont maternelle gras" panose="02000000000000000000" pitchFamily="50" charset="0"/>
              </a:rPr>
              <a:t> </a:t>
            </a:r>
            <a:endParaRPr lang="fr-FR" sz="3200" dirty="0"/>
          </a:p>
          <a:p>
            <a:pPr algn="ctr"/>
            <a:endParaRPr lang="fr-FR" sz="2000" dirty="0"/>
          </a:p>
        </p:txBody>
      </p:sp>
      <p:sp>
        <p:nvSpPr>
          <p:cNvPr id="169" name="ZoneTexte 168">
            <a:extLst>
              <a:ext uri="{FF2B5EF4-FFF2-40B4-BE49-F238E27FC236}">
                <a16:creationId xmlns:a16="http://schemas.microsoft.com/office/drawing/2014/main" id="{F63DFC81-C90C-49BB-9433-18118426626A}"/>
              </a:ext>
            </a:extLst>
          </p:cNvPr>
          <p:cNvSpPr txBox="1"/>
          <p:nvPr/>
        </p:nvSpPr>
        <p:spPr>
          <a:xfrm>
            <a:off x="1133212" y="6328117"/>
            <a:ext cx="157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lphonetic" panose="00000400000000000000" pitchFamily="2" charset="0"/>
              </a:rPr>
              <a:t>[</a:t>
            </a:r>
            <a:r>
              <a:rPr lang="fr-FR" dirty="0" err="1">
                <a:latin typeface="Alphonetic" panose="00000400000000000000" pitchFamily="2" charset="0"/>
              </a:rPr>
              <a:t>gn</a:t>
            </a:r>
            <a:r>
              <a:rPr lang="fr-FR" dirty="0">
                <a:latin typeface="Alphonetic" panose="00000400000000000000" pitchFamily="2" charset="0"/>
              </a:rPr>
              <a:t>]</a:t>
            </a:r>
          </a:p>
        </p:txBody>
      </p:sp>
      <p:pic>
        <p:nvPicPr>
          <p:cNvPr id="170" name="Image 169">
            <a:extLst>
              <a:ext uri="{FF2B5EF4-FFF2-40B4-BE49-F238E27FC236}">
                <a16:creationId xmlns:a16="http://schemas.microsoft.com/office/drawing/2014/main" id="{731E6C71-6799-4866-BC13-6BA33C139B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9" y="5962265"/>
            <a:ext cx="501738" cy="433675"/>
          </a:xfrm>
          <a:prstGeom prst="rect">
            <a:avLst/>
          </a:prstGeom>
        </p:spPr>
      </p:pic>
      <p:sp>
        <p:nvSpPr>
          <p:cNvPr id="171" name="ZoneTexte 170">
            <a:extLst>
              <a:ext uri="{FF2B5EF4-FFF2-40B4-BE49-F238E27FC236}">
                <a16:creationId xmlns:a16="http://schemas.microsoft.com/office/drawing/2014/main" id="{C7538518-895C-4C3A-8491-D0C71E6621C0}"/>
              </a:ext>
            </a:extLst>
          </p:cNvPr>
          <p:cNvSpPr txBox="1"/>
          <p:nvPr/>
        </p:nvSpPr>
        <p:spPr>
          <a:xfrm>
            <a:off x="2419354" y="5990328"/>
            <a:ext cx="3896619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fr-FR" sz="2400" dirty="0" err="1"/>
              <a:t>diag</a:t>
            </a:r>
            <a:r>
              <a:rPr lang="fr-FR" sz="2400" dirty="0"/>
              <a:t> </a:t>
            </a:r>
            <a:r>
              <a:rPr lang="fr-FR" sz="2400" dirty="0" err="1"/>
              <a:t>nostic</a:t>
            </a:r>
            <a:r>
              <a:rPr lang="fr-FR" sz="2400" dirty="0"/>
              <a:t> – </a:t>
            </a:r>
            <a:r>
              <a:rPr lang="fr-FR" sz="2400" dirty="0" err="1"/>
              <a:t>stag</a:t>
            </a:r>
            <a:r>
              <a:rPr lang="fr-FR" sz="2400" dirty="0"/>
              <a:t> </a:t>
            </a:r>
            <a:r>
              <a:rPr lang="fr-FR" sz="2400" dirty="0" err="1"/>
              <a:t>ner</a:t>
            </a:r>
            <a:r>
              <a:rPr lang="fr-FR" sz="2400" dirty="0"/>
              <a:t>  - g </a:t>
            </a:r>
            <a:r>
              <a:rPr lang="fr-FR" sz="2400" dirty="0" err="1"/>
              <a:t>nou</a:t>
            </a:r>
            <a:endParaRPr lang="fr-FR" sz="2400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D6DD828C-B76E-4B4E-A7BE-0A847B174FD1}"/>
              </a:ext>
            </a:extLst>
          </p:cNvPr>
          <p:cNvCxnSpPr/>
          <p:nvPr/>
        </p:nvCxnSpPr>
        <p:spPr>
          <a:xfrm>
            <a:off x="3063712" y="5902140"/>
            <a:ext cx="0" cy="6094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Connecteur droit 171">
            <a:extLst>
              <a:ext uri="{FF2B5EF4-FFF2-40B4-BE49-F238E27FC236}">
                <a16:creationId xmlns:a16="http://schemas.microsoft.com/office/drawing/2014/main" id="{77A802E5-57B0-4917-AD1B-374CDA160445}"/>
              </a:ext>
            </a:extLst>
          </p:cNvPr>
          <p:cNvCxnSpPr/>
          <p:nvPr/>
        </p:nvCxnSpPr>
        <p:spPr>
          <a:xfrm>
            <a:off x="4644109" y="5939914"/>
            <a:ext cx="0" cy="6094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" name="Connecteur droit 172">
            <a:extLst>
              <a:ext uri="{FF2B5EF4-FFF2-40B4-BE49-F238E27FC236}">
                <a16:creationId xmlns:a16="http://schemas.microsoft.com/office/drawing/2014/main" id="{C3E19458-7F99-4C09-827B-0EE6AA18F9DB}"/>
              </a:ext>
            </a:extLst>
          </p:cNvPr>
          <p:cNvCxnSpPr/>
          <p:nvPr/>
        </p:nvCxnSpPr>
        <p:spPr>
          <a:xfrm>
            <a:off x="5574984" y="5970204"/>
            <a:ext cx="0" cy="6094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81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82915" y="6343248"/>
            <a:ext cx="7294602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/>
              <a:t>Tu as croi</a:t>
            </a:r>
            <a:r>
              <a:rPr lang="fr-FR" sz="2400" dirty="0">
                <a:solidFill>
                  <a:srgbClr val="FF0000"/>
                </a:solidFill>
              </a:rPr>
              <a:t>s</a:t>
            </a:r>
            <a:r>
              <a:rPr lang="fr-FR" sz="2400" dirty="0"/>
              <a:t>é </a:t>
            </a:r>
            <a:r>
              <a:rPr lang="fr-FR" sz="2400" b="1" dirty="0"/>
              <a:t>la </a:t>
            </a:r>
            <a:r>
              <a:rPr lang="fr-FR" sz="2400" dirty="0"/>
              <a:t>m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aî</a:t>
            </a:r>
            <a:r>
              <a:rPr lang="fr-FR" sz="2400" dirty="0"/>
              <a:t>tresse </a:t>
            </a:r>
            <a:r>
              <a:rPr lang="fr-FR" sz="2400" b="1" dirty="0"/>
              <a:t>aux </a:t>
            </a:r>
            <a:r>
              <a:rPr lang="fr-FR" sz="2400" dirty="0"/>
              <a:t>c</a:t>
            </a:r>
            <a:r>
              <a:rPr lang="fr-F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ou</a:t>
            </a:r>
            <a:r>
              <a:rPr lang="fr-FR" sz="2400" dirty="0"/>
              <a:t>rse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400" dirty="0"/>
              <a:t>.</a:t>
            </a:r>
          </a:p>
          <a:p>
            <a:pPr>
              <a:lnSpc>
                <a:spcPct val="150000"/>
              </a:lnSpc>
            </a:pPr>
            <a:endParaRPr lang="fr-FR" sz="2400" dirty="0"/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FF0066"/>
                </a:solidFill>
              </a:rPr>
              <a:t>Grégoire</a:t>
            </a:r>
            <a:r>
              <a:rPr lang="fr-FR" sz="2400" dirty="0"/>
              <a:t> </a:t>
            </a:r>
            <a:r>
              <a:rPr lang="fr-FR" sz="2400" b="1" dirty="0"/>
              <a:t>est</a:t>
            </a:r>
            <a:r>
              <a:rPr lang="fr-FR" sz="2400" dirty="0"/>
              <a:t> t</a:t>
            </a:r>
            <a:r>
              <a:rPr lang="fr-FR" sz="2400" dirty="0">
                <a:solidFill>
                  <a:srgbClr val="7030A0"/>
                </a:solidFill>
              </a:rPr>
              <a:t>om</a:t>
            </a:r>
            <a:r>
              <a:rPr lang="fr-FR" sz="2400" dirty="0"/>
              <a:t>bé </a:t>
            </a:r>
            <a:r>
              <a:rPr lang="fr-FR" sz="2400" b="1" dirty="0"/>
              <a:t>à la </a:t>
            </a:r>
            <a:r>
              <a:rPr lang="fr-FR" sz="2400" dirty="0"/>
              <a:t>patin</a:t>
            </a:r>
            <a:r>
              <a:rPr lang="fr-FR" sz="2400" dirty="0">
                <a:solidFill>
                  <a:srgbClr val="CC0066"/>
                </a:solidFill>
              </a:rPr>
              <a:t>oi</a:t>
            </a:r>
            <a:r>
              <a:rPr lang="fr-FR" sz="2400" dirty="0"/>
              <a:t>re. </a:t>
            </a:r>
            <a:r>
              <a:rPr lang="fr-FR" sz="2400" b="1" dirty="0"/>
              <a:t>Son </a:t>
            </a:r>
            <a:r>
              <a:rPr lang="fr-FR" sz="2400" dirty="0"/>
              <a:t>pi</a:t>
            </a:r>
            <a:r>
              <a:rPr lang="fr-FR" sz="2400" dirty="0">
                <a:solidFill>
                  <a:srgbClr val="00B0F0"/>
                </a:solidFill>
              </a:rPr>
              <a:t>ed</a:t>
            </a:r>
            <a:r>
              <a:rPr lang="fr-FR" sz="2400" dirty="0"/>
              <a:t> dr</a:t>
            </a:r>
            <a:r>
              <a:rPr lang="fr-FR" sz="2400" dirty="0">
                <a:solidFill>
                  <a:srgbClr val="CC0066"/>
                </a:solidFill>
              </a:rPr>
              <a:t>oi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2400" dirty="0"/>
              <a:t> </a:t>
            </a:r>
            <a:r>
              <a:rPr lang="fr-FR" sz="2400" b="1" dirty="0"/>
              <a:t>est</a:t>
            </a:r>
          </a:p>
          <a:p>
            <a:pPr>
              <a:lnSpc>
                <a:spcPct val="150000"/>
              </a:lnSpc>
            </a:pPr>
            <a:endParaRPr lang="fr-FR" sz="2400" dirty="0"/>
          </a:p>
          <a:p>
            <a:pPr>
              <a:lnSpc>
                <a:spcPct val="150000"/>
              </a:lnSpc>
            </a:pPr>
            <a:r>
              <a:rPr lang="fr-FR" sz="2400" dirty="0"/>
              <a:t>cassé</a:t>
            </a:r>
            <a:r>
              <a:rPr lang="fr-FR" sz="2400" b="1" dirty="0"/>
              <a:t>. Il va  </a:t>
            </a:r>
            <a:r>
              <a:rPr lang="fr-FR" sz="2400" dirty="0"/>
              <a:t>sûrement  b</a:t>
            </a:r>
            <a:r>
              <a:rPr lang="fr-FR" sz="2400" dirty="0">
                <a:solidFill>
                  <a:srgbClr val="CC0066"/>
                </a:solidFill>
              </a:rPr>
              <a:t>oi</a:t>
            </a:r>
            <a:r>
              <a:rPr lang="fr-FR" sz="2400" dirty="0"/>
              <a:t>t</a:t>
            </a:r>
            <a:r>
              <a:rPr lang="fr-FR" sz="2400" dirty="0">
                <a:solidFill>
                  <a:srgbClr val="00B0F0"/>
                </a:solidFill>
              </a:rPr>
              <a:t>er</a:t>
            </a:r>
            <a:r>
              <a:rPr lang="fr-FR" sz="2400" dirty="0"/>
              <a:t>.</a:t>
            </a:r>
          </a:p>
          <a:p>
            <a:pPr>
              <a:lnSpc>
                <a:spcPct val="150000"/>
              </a:lnSpc>
            </a:pPr>
            <a:endParaRPr lang="fr-FR" sz="2400" dirty="0"/>
          </a:p>
          <a:p>
            <a:pPr>
              <a:lnSpc>
                <a:spcPct val="150000"/>
              </a:lnSpc>
            </a:pPr>
            <a:r>
              <a:rPr lang="fr-FR" sz="2400" b="1" dirty="0"/>
              <a:t>J’</a:t>
            </a:r>
            <a:r>
              <a:rPr lang="fr-FR" sz="2400" dirty="0"/>
              <a:t>adore </a:t>
            </a:r>
            <a:r>
              <a:rPr lang="fr-FR" sz="2400" b="1" dirty="0"/>
              <a:t>le</a:t>
            </a:r>
            <a:r>
              <a:rPr lang="fr-FR" sz="2400" dirty="0"/>
              <a:t> p</a:t>
            </a:r>
            <a:r>
              <a:rPr lang="fr-FR" sz="2400" dirty="0">
                <a:solidFill>
                  <a:srgbClr val="CC0066"/>
                </a:solidFill>
              </a:rPr>
              <a:t>oi</a:t>
            </a:r>
            <a:r>
              <a:rPr lang="fr-FR" sz="2400" dirty="0"/>
              <a:t>ss</a:t>
            </a:r>
            <a:r>
              <a:rPr lang="fr-FR" sz="2400" dirty="0">
                <a:solidFill>
                  <a:srgbClr val="7030A0"/>
                </a:solidFill>
              </a:rPr>
              <a:t>on</a:t>
            </a:r>
            <a:r>
              <a:rPr lang="fr-FR" sz="2400" dirty="0"/>
              <a:t> </a:t>
            </a:r>
            <a:r>
              <a:rPr lang="fr-FR" sz="2400" b="1" dirty="0"/>
              <a:t>et les </a:t>
            </a:r>
            <a:r>
              <a:rPr lang="fr-FR" sz="2400" dirty="0"/>
              <a:t>p</a:t>
            </a:r>
            <a:r>
              <a:rPr lang="fr-FR" sz="2400" dirty="0">
                <a:solidFill>
                  <a:srgbClr val="CC0066"/>
                </a:solidFill>
              </a:rPr>
              <a:t>oi</a:t>
            </a:r>
            <a:r>
              <a:rPr lang="fr-FR" sz="2400" dirty="0"/>
              <a:t>r</a:t>
            </a:r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eau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fr-FR" sz="2400" dirty="0"/>
              <a:t> </a:t>
            </a:r>
            <a:r>
              <a:rPr lang="fr-FR" sz="2400" b="1" dirty="0"/>
              <a:t>à la </a:t>
            </a:r>
            <a:r>
              <a:rPr lang="fr-FR" sz="2400" dirty="0"/>
              <a:t>crème.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171552" y="5867011"/>
            <a:ext cx="7272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3. Je lis des phrases</a:t>
            </a:r>
            <a:endParaRPr lang="fr-FR" sz="2400" dirty="0"/>
          </a:p>
          <a:p>
            <a:pPr algn="ctr"/>
            <a:endParaRPr lang="fr-FR" sz="20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582889"/>
              </p:ext>
            </p:extLst>
          </p:nvPr>
        </p:nvGraphicFramePr>
        <p:xfrm>
          <a:off x="282915" y="2077359"/>
          <a:ext cx="6895959" cy="2219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latin typeface="Alphas" panose="02000000000000000000" pitchFamily="2" charset="0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ZoneTexte 31"/>
          <p:cNvSpPr txBox="1"/>
          <p:nvPr/>
        </p:nvSpPr>
        <p:spPr>
          <a:xfrm>
            <a:off x="171552" y="1670986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1. Je lis des lettres et des syllabes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18652" y="3744936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2. Je lis des mots</a:t>
            </a:r>
          </a:p>
        </p:txBody>
      </p:sp>
      <p:sp>
        <p:nvSpPr>
          <p:cNvPr id="3" name="Étoile à 5 branches 2"/>
          <p:cNvSpPr/>
          <p:nvPr/>
        </p:nvSpPr>
        <p:spPr>
          <a:xfrm>
            <a:off x="451771" y="2237083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Étoile à 5 branches 47"/>
          <p:cNvSpPr/>
          <p:nvPr/>
        </p:nvSpPr>
        <p:spPr>
          <a:xfrm>
            <a:off x="364667" y="3318657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Étoile à 5 branches 49"/>
          <p:cNvSpPr/>
          <p:nvPr/>
        </p:nvSpPr>
        <p:spPr>
          <a:xfrm>
            <a:off x="619440" y="3318657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901031" y="3171744"/>
            <a:ext cx="7036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moi  </a:t>
            </a:r>
            <a:r>
              <a:rPr lang="fr-FR" sz="2400" dirty="0" err="1">
                <a:latin typeface="Century Gothic" panose="020B0502020202020204" pitchFamily="34" charset="0"/>
              </a:rPr>
              <a:t>imo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oni</a:t>
            </a:r>
            <a:r>
              <a:rPr lang="fr-FR" sz="2400" dirty="0">
                <a:latin typeface="Century Gothic" panose="020B0502020202020204" pitchFamily="34" charset="0"/>
              </a:rPr>
              <a:t>  moi  ion  </a:t>
            </a:r>
            <a:r>
              <a:rPr lang="fr-FR" sz="2400" dirty="0" err="1">
                <a:latin typeface="Century Gothic" panose="020B0502020202020204" pitchFamily="34" charset="0"/>
              </a:rPr>
              <a:t>noi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oim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omi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nio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76297" y="2137660"/>
            <a:ext cx="6384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foi  </a:t>
            </a:r>
            <a:r>
              <a:rPr lang="fr-FR" sz="2400" dirty="0" err="1">
                <a:latin typeface="Century Gothic" panose="020B0502020202020204" pitchFamily="34" charset="0"/>
              </a:rPr>
              <a:t>voi</a:t>
            </a:r>
            <a:r>
              <a:rPr lang="fr-FR" sz="2400" dirty="0">
                <a:latin typeface="Century Gothic" panose="020B0502020202020204" pitchFamily="34" charset="0"/>
              </a:rPr>
              <a:t>  soi  </a:t>
            </a:r>
            <a:r>
              <a:rPr lang="fr-FR" sz="2400" dirty="0" err="1">
                <a:latin typeface="Century Gothic" panose="020B0502020202020204" pitchFamily="34" charset="0"/>
              </a:rPr>
              <a:t>joi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poi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boi</a:t>
            </a:r>
            <a:r>
              <a:rPr lang="fr-FR" sz="2400" dirty="0">
                <a:latin typeface="Century Gothic" panose="020B0502020202020204" pitchFamily="34" charset="0"/>
              </a:rPr>
              <a:t>  toi  coi  </a:t>
            </a:r>
            <a:r>
              <a:rPr lang="fr-FR" sz="2400" dirty="0" err="1">
                <a:latin typeface="Century Gothic" panose="020B0502020202020204" pitchFamily="34" charset="0"/>
              </a:rPr>
              <a:t>goi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doi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2708360" y="683728"/>
            <a:ext cx="1570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lphonetic" panose="00000400000000000000" pitchFamily="2" charset="0"/>
              </a:rPr>
              <a:t>[</a:t>
            </a:r>
            <a:r>
              <a:rPr lang="fr-FR" sz="2400" dirty="0" err="1">
                <a:latin typeface="Alphonetic" panose="00000400000000000000" pitchFamily="2" charset="0"/>
              </a:rPr>
              <a:t>wa</a:t>
            </a:r>
            <a:r>
              <a:rPr lang="fr-FR" sz="2400" dirty="0">
                <a:latin typeface="Alphonetic" panose="00000400000000000000" pitchFamily="2" charset="0"/>
              </a:rPr>
              <a:t>]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828891" y="1557472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 un r</a:t>
            </a:r>
            <a:r>
              <a:rPr lang="fr-FR" sz="1600" b="1" dirty="0">
                <a:solidFill>
                  <a:srgbClr val="FF0066"/>
                </a:solidFill>
              </a:rPr>
              <a:t>oi</a:t>
            </a:r>
            <a:endParaRPr lang="fr-FR" sz="1600" dirty="0"/>
          </a:p>
        </p:txBody>
      </p:sp>
      <p:graphicFrame>
        <p:nvGraphicFramePr>
          <p:cNvPr id="69" name="Tableau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532706"/>
              </p:ext>
            </p:extLst>
          </p:nvPr>
        </p:nvGraphicFramePr>
        <p:xfrm>
          <a:off x="1517305" y="90616"/>
          <a:ext cx="1510091" cy="1356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0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0" name="ZoneTexte 69"/>
          <p:cNvSpPr txBox="1"/>
          <p:nvPr/>
        </p:nvSpPr>
        <p:spPr>
          <a:xfrm>
            <a:off x="1408073" y="86636"/>
            <a:ext cx="168693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>
                <a:latin typeface="Century Gothic" panose="020B0502020202020204" pitchFamily="34" charset="0"/>
              </a:rPr>
              <a:t>oi</a:t>
            </a:r>
            <a:r>
              <a:rPr lang="fr-FR" sz="3200" dirty="0">
                <a:latin typeface="Century Gothic" panose="020B0502020202020204" pitchFamily="34" charset="0"/>
              </a:rPr>
              <a:t>   </a:t>
            </a:r>
            <a:r>
              <a:rPr lang="fr-FR" sz="5400" dirty="0" err="1">
                <a:latin typeface="Cursive standard" pitchFamily="2" charset="0"/>
              </a:rPr>
              <a:t>oi</a:t>
            </a:r>
            <a:r>
              <a:rPr lang="fr-FR" sz="4000" dirty="0">
                <a:latin typeface="Cursive Dumont maternelle gras" panose="02000000000000000000" pitchFamily="50" charset="0"/>
              </a:rPr>
              <a:t> </a:t>
            </a:r>
            <a:r>
              <a:rPr lang="fr-FR" sz="4400" dirty="0">
                <a:latin typeface="Cursive Dumont maternelle gras" panose="02000000000000000000" pitchFamily="50" charset="0"/>
              </a:rPr>
              <a:t> </a:t>
            </a:r>
            <a:r>
              <a:rPr lang="fr-FR" sz="8000" dirty="0">
                <a:latin typeface="Cursive Dumont maternelle gras" panose="02000000000000000000" pitchFamily="50" charset="0"/>
              </a:rPr>
              <a:t> </a:t>
            </a:r>
            <a:endParaRPr lang="fr-FR" sz="6000" dirty="0"/>
          </a:p>
          <a:p>
            <a:pPr algn="ctr"/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399239" y="4147756"/>
            <a:ext cx="6882623" cy="1569660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fr-FR" sz="2400" dirty="0"/>
              <a:t>un m</a:t>
            </a:r>
            <a:r>
              <a:rPr lang="fr-F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ou</a:t>
            </a:r>
            <a:r>
              <a:rPr lang="fr-FR" sz="2400" dirty="0"/>
              <a:t>ch</a:t>
            </a:r>
            <a:r>
              <a:rPr lang="fr-FR" sz="2400" dirty="0">
                <a:solidFill>
                  <a:srgbClr val="CC0066"/>
                </a:solidFill>
              </a:rPr>
              <a:t>oi</a:t>
            </a:r>
            <a:r>
              <a:rPr lang="fr-FR" sz="2400" dirty="0"/>
              <a:t>r</a:t>
            </a:r>
          </a:p>
          <a:p>
            <a:r>
              <a:rPr lang="fr-FR" sz="2400" dirty="0"/>
              <a:t>le p</a:t>
            </a:r>
            <a:r>
              <a:rPr lang="fr-FR" sz="2400" dirty="0">
                <a:solidFill>
                  <a:srgbClr val="CC0066"/>
                </a:solidFill>
              </a:rPr>
              <a:t>oi</a:t>
            </a:r>
            <a:r>
              <a:rPr lang="fr-FR" sz="2400" dirty="0"/>
              <a:t>ss</a:t>
            </a:r>
            <a:r>
              <a:rPr lang="fr-FR" sz="2400" dirty="0">
                <a:solidFill>
                  <a:srgbClr val="7030A0"/>
                </a:solidFill>
              </a:rPr>
              <a:t>on</a:t>
            </a:r>
            <a:endParaRPr lang="fr-FR" sz="2400" dirty="0"/>
          </a:p>
          <a:p>
            <a:r>
              <a:rPr lang="fr-FR" sz="2400" dirty="0"/>
              <a:t>l’</a:t>
            </a:r>
            <a:r>
              <a:rPr lang="fr-FR" sz="2400" dirty="0">
                <a:solidFill>
                  <a:srgbClr val="CC0066"/>
                </a:solidFill>
              </a:rPr>
              <a:t> oi</a:t>
            </a:r>
            <a:r>
              <a:rPr lang="fr-FR" sz="2400" dirty="0"/>
              <a:t>s</a:t>
            </a:r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eau</a:t>
            </a:r>
            <a:endParaRPr lang="fr-FR" sz="2400" dirty="0"/>
          </a:p>
          <a:p>
            <a:r>
              <a:rPr lang="fr-FR" sz="2400" dirty="0"/>
              <a:t>b</a:t>
            </a:r>
            <a:r>
              <a:rPr lang="fr-FR" sz="2400" dirty="0">
                <a:solidFill>
                  <a:srgbClr val="CC0066"/>
                </a:solidFill>
              </a:rPr>
              <a:t>oi</a:t>
            </a:r>
            <a:r>
              <a:rPr lang="fr-FR" sz="2400" dirty="0"/>
              <a:t>re</a:t>
            </a:r>
          </a:p>
          <a:p>
            <a:r>
              <a:rPr lang="fr-FR" sz="2400" dirty="0"/>
              <a:t>une b</a:t>
            </a:r>
            <a:r>
              <a:rPr lang="fr-FR" sz="2400" dirty="0">
                <a:solidFill>
                  <a:srgbClr val="CC0066"/>
                </a:solidFill>
              </a:rPr>
              <a:t>oi</a:t>
            </a:r>
            <a:r>
              <a:rPr lang="fr-FR" sz="2400" dirty="0"/>
              <a:t>te</a:t>
            </a:r>
          </a:p>
          <a:p>
            <a:r>
              <a:rPr lang="fr-FR" sz="2400" dirty="0"/>
              <a:t>la s</a:t>
            </a:r>
            <a:r>
              <a:rPr lang="fr-FR" sz="2400" dirty="0">
                <a:solidFill>
                  <a:srgbClr val="CC0066"/>
                </a:solidFill>
              </a:rPr>
              <a:t>oi</a:t>
            </a:r>
            <a:r>
              <a:rPr lang="fr-FR" sz="2400" dirty="0"/>
              <a:t>ré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  <a:p>
            <a:r>
              <a:rPr lang="fr-FR" sz="2400" dirty="0"/>
              <a:t>b</a:t>
            </a:r>
            <a:r>
              <a:rPr lang="fr-FR" sz="2400" dirty="0">
                <a:solidFill>
                  <a:srgbClr val="7030A0"/>
                </a:solidFill>
              </a:rPr>
              <a:t>on</a:t>
            </a:r>
            <a:r>
              <a:rPr lang="fr-FR" sz="2400" dirty="0"/>
              <a:t>s</a:t>
            </a:r>
            <a:r>
              <a:rPr lang="fr-FR" sz="2400" dirty="0">
                <a:solidFill>
                  <a:srgbClr val="CC0066"/>
                </a:solidFill>
              </a:rPr>
              <a:t>oi</a:t>
            </a:r>
            <a:r>
              <a:rPr lang="fr-FR" sz="2400" dirty="0"/>
              <a:t>r</a:t>
            </a:r>
          </a:p>
          <a:p>
            <a:r>
              <a:rPr lang="fr-FR" sz="2400" dirty="0"/>
              <a:t>la f</a:t>
            </a:r>
            <a:r>
              <a:rPr lang="fr-FR" sz="2400" dirty="0">
                <a:solidFill>
                  <a:srgbClr val="CC0066"/>
                </a:solidFill>
              </a:rPr>
              <a:t>oi</a:t>
            </a:r>
            <a:r>
              <a:rPr lang="fr-FR" sz="2400" dirty="0"/>
              <a:t>re </a:t>
            </a:r>
          </a:p>
          <a:p>
            <a:r>
              <a:rPr lang="fr-FR" sz="2400" dirty="0"/>
              <a:t>la s</a:t>
            </a:r>
            <a:r>
              <a:rPr lang="fr-FR" sz="2400" dirty="0">
                <a:solidFill>
                  <a:srgbClr val="CC0066"/>
                </a:solidFill>
              </a:rPr>
              <a:t>oi</a:t>
            </a:r>
            <a:r>
              <a:rPr lang="fr-FR" sz="2400" dirty="0"/>
              <a:t>f</a:t>
            </a:r>
          </a:p>
          <a:p>
            <a:r>
              <a:rPr lang="fr-FR" sz="2400" dirty="0"/>
              <a:t>les t</a:t>
            </a:r>
            <a:r>
              <a:rPr lang="fr-FR" sz="2400" dirty="0">
                <a:solidFill>
                  <a:srgbClr val="CC0066"/>
                </a:solidFill>
              </a:rPr>
              <a:t>oi</a:t>
            </a:r>
            <a:r>
              <a:rPr lang="fr-FR" sz="2400" dirty="0"/>
              <a:t>l</a:t>
            </a:r>
            <a:r>
              <a:rPr lang="fr-FR" sz="2400" b="1" i="1" dirty="0"/>
              <a:t>ette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s</a:t>
            </a:r>
          </a:p>
          <a:p>
            <a:r>
              <a:rPr lang="fr-FR" sz="2400" dirty="0"/>
              <a:t>une arm</a:t>
            </a:r>
            <a:r>
              <a:rPr lang="fr-FR" sz="2400" dirty="0">
                <a:solidFill>
                  <a:srgbClr val="CC0066"/>
                </a:solidFill>
              </a:rPr>
              <a:t>oi</a:t>
            </a:r>
            <a:r>
              <a:rPr lang="fr-FR" sz="2400" dirty="0"/>
              <a:t>re</a:t>
            </a:r>
          </a:p>
          <a:p>
            <a:r>
              <a:rPr lang="fr-FR" sz="2400" dirty="0"/>
              <a:t>l’ét</a:t>
            </a:r>
            <a:r>
              <a:rPr lang="fr-FR" sz="2400" dirty="0">
                <a:solidFill>
                  <a:srgbClr val="CC0066"/>
                </a:solidFill>
              </a:rPr>
              <a:t>oi</a:t>
            </a:r>
            <a:r>
              <a:rPr lang="fr-FR" sz="2400" dirty="0"/>
              <a:t>le</a:t>
            </a:r>
          </a:p>
        </p:txBody>
      </p:sp>
      <p:sp>
        <p:nvSpPr>
          <p:cNvPr id="83" name="Arc plein 82"/>
          <p:cNvSpPr/>
          <p:nvPr/>
        </p:nvSpPr>
        <p:spPr>
          <a:xfrm rot="10800000" flipV="1">
            <a:off x="1979451" y="7583856"/>
            <a:ext cx="465827" cy="24105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4" name="Arc plein 83"/>
          <p:cNvSpPr/>
          <p:nvPr/>
        </p:nvSpPr>
        <p:spPr>
          <a:xfrm rot="10800000" flipV="1">
            <a:off x="2445278" y="7571082"/>
            <a:ext cx="346794" cy="26660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5" name="Arc plein 94"/>
          <p:cNvSpPr/>
          <p:nvPr/>
        </p:nvSpPr>
        <p:spPr>
          <a:xfrm rot="10800000" flipV="1">
            <a:off x="1105694" y="6431089"/>
            <a:ext cx="417371" cy="363809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6" name="Arc plein 95"/>
          <p:cNvSpPr/>
          <p:nvPr/>
        </p:nvSpPr>
        <p:spPr>
          <a:xfrm rot="10800000" flipV="1">
            <a:off x="1507253" y="6431089"/>
            <a:ext cx="321547" cy="34253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0" name="Étoile à 5 branches 99"/>
          <p:cNvSpPr/>
          <p:nvPr/>
        </p:nvSpPr>
        <p:spPr>
          <a:xfrm>
            <a:off x="345499" y="2753766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Étoile à 5 branches 100"/>
          <p:cNvSpPr/>
          <p:nvPr/>
        </p:nvSpPr>
        <p:spPr>
          <a:xfrm>
            <a:off x="600272" y="2753766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Rectangle 101"/>
          <p:cNvSpPr/>
          <p:nvPr/>
        </p:nvSpPr>
        <p:spPr>
          <a:xfrm>
            <a:off x="901032" y="2642554"/>
            <a:ext cx="6384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Century Gothic" panose="020B0502020202020204" pitchFamily="34" charset="0"/>
              </a:rPr>
              <a:t>croi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voil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ploi</a:t>
            </a:r>
            <a:r>
              <a:rPr lang="fr-FR" sz="2400" dirty="0">
                <a:latin typeface="Century Gothic" panose="020B0502020202020204" pitchFamily="34" charset="0"/>
              </a:rPr>
              <a:t>  choir  </a:t>
            </a:r>
            <a:r>
              <a:rPr lang="fr-FR" sz="2400" dirty="0" err="1">
                <a:latin typeface="Century Gothic" panose="020B0502020202020204" pitchFamily="34" charset="0"/>
              </a:rPr>
              <a:t>toif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groi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cloi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vroi</a:t>
            </a:r>
            <a:r>
              <a:rPr lang="fr-FR" sz="2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03" name="Étoile à 5 branches 102"/>
          <p:cNvSpPr/>
          <p:nvPr/>
        </p:nvSpPr>
        <p:spPr>
          <a:xfrm>
            <a:off x="492054" y="3158640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Nuage 104"/>
          <p:cNvSpPr/>
          <p:nvPr/>
        </p:nvSpPr>
        <p:spPr>
          <a:xfrm rot="225485" flipH="1" flipV="1">
            <a:off x="1758869" y="8578391"/>
            <a:ext cx="1373150" cy="647722"/>
          </a:xfrm>
          <a:prstGeom prst="cloud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5" name="Image 74">
            <a:extLst>
              <a:ext uri="{FF2B5EF4-FFF2-40B4-BE49-F238E27FC236}">
                <a16:creationId xmlns:a16="http://schemas.microsoft.com/office/drawing/2014/main" id="{1A162B9D-E498-4562-BAD0-CC40C6129A09}"/>
              </a:ext>
            </a:extLst>
          </p:cNvPr>
          <p:cNvPicPr/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" y="275498"/>
            <a:ext cx="1219200" cy="1219200"/>
          </a:xfrm>
          <a:prstGeom prst="rect">
            <a:avLst/>
          </a:prstGeom>
        </p:spPr>
      </p:pic>
      <p:sp>
        <p:nvSpPr>
          <p:cNvPr id="97" name="Triangle isocèle 96">
            <a:extLst>
              <a:ext uri="{FF2B5EF4-FFF2-40B4-BE49-F238E27FC236}">
                <a16:creationId xmlns:a16="http://schemas.microsoft.com/office/drawing/2014/main" id="{7E34BD28-5ACD-4F88-856B-C51B7A50B14C}"/>
              </a:ext>
            </a:extLst>
          </p:cNvPr>
          <p:cNvSpPr/>
          <p:nvPr/>
        </p:nvSpPr>
        <p:spPr>
          <a:xfrm>
            <a:off x="4192945" y="6892169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Triangle isocèle 114">
            <a:extLst>
              <a:ext uri="{FF2B5EF4-FFF2-40B4-BE49-F238E27FC236}">
                <a16:creationId xmlns:a16="http://schemas.microsoft.com/office/drawing/2014/main" id="{CA6B5D0C-FE9D-472C-94ED-9A0DAEAA4CBD}"/>
              </a:ext>
            </a:extLst>
          </p:cNvPr>
          <p:cNvSpPr/>
          <p:nvPr/>
        </p:nvSpPr>
        <p:spPr>
          <a:xfrm>
            <a:off x="3553818" y="6989579"/>
            <a:ext cx="176566" cy="1649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6" name="Groupe 115">
            <a:extLst>
              <a:ext uri="{FF2B5EF4-FFF2-40B4-BE49-F238E27FC236}">
                <a16:creationId xmlns:a16="http://schemas.microsoft.com/office/drawing/2014/main" id="{A8A12D48-43EE-4FAF-9EC2-B25C552B9511}"/>
              </a:ext>
            </a:extLst>
          </p:cNvPr>
          <p:cNvGrpSpPr/>
          <p:nvPr/>
        </p:nvGrpSpPr>
        <p:grpSpPr>
          <a:xfrm>
            <a:off x="745325" y="8065023"/>
            <a:ext cx="433378" cy="298148"/>
            <a:chOff x="9958087" y="1438369"/>
            <a:chExt cx="2064703" cy="1512400"/>
          </a:xfrm>
        </p:grpSpPr>
        <p:sp>
          <p:nvSpPr>
            <p:cNvPr id="117" name="Triangle isocèle 116">
              <a:extLst>
                <a:ext uri="{FF2B5EF4-FFF2-40B4-BE49-F238E27FC236}">
                  <a16:creationId xmlns:a16="http://schemas.microsoft.com/office/drawing/2014/main" id="{48376953-3CE1-4B20-8581-69F7B756CA40}"/>
                </a:ext>
              </a:extLst>
            </p:cNvPr>
            <p:cNvSpPr/>
            <p:nvPr/>
          </p:nvSpPr>
          <p:spPr>
            <a:xfrm>
              <a:off x="9958087" y="1438369"/>
              <a:ext cx="2064703" cy="1512400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8" name="Triangle isocèle 117">
              <a:extLst>
                <a:ext uri="{FF2B5EF4-FFF2-40B4-BE49-F238E27FC236}">
                  <a16:creationId xmlns:a16="http://schemas.microsoft.com/office/drawing/2014/main" id="{CE4B3061-8346-43AC-9AE7-DBBA69BE8B12}"/>
                </a:ext>
              </a:extLst>
            </p:cNvPr>
            <p:cNvSpPr/>
            <p:nvPr/>
          </p:nvSpPr>
          <p:spPr>
            <a:xfrm>
              <a:off x="10440458" y="1443267"/>
              <a:ext cx="1090894" cy="74802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9" name="Triangle isocèle 118">
            <a:extLst>
              <a:ext uri="{FF2B5EF4-FFF2-40B4-BE49-F238E27FC236}">
                <a16:creationId xmlns:a16="http://schemas.microsoft.com/office/drawing/2014/main" id="{920619E2-B79B-4CB0-95E2-ED44BD650C97}"/>
              </a:ext>
            </a:extLst>
          </p:cNvPr>
          <p:cNvSpPr/>
          <p:nvPr/>
        </p:nvSpPr>
        <p:spPr>
          <a:xfrm>
            <a:off x="1891168" y="7006562"/>
            <a:ext cx="176566" cy="1649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Triangle isocèle 121">
            <a:extLst>
              <a:ext uri="{FF2B5EF4-FFF2-40B4-BE49-F238E27FC236}">
                <a16:creationId xmlns:a16="http://schemas.microsoft.com/office/drawing/2014/main" id="{9D37DE70-D801-447A-BD65-B3CE1EA5C2D3}"/>
              </a:ext>
            </a:extLst>
          </p:cNvPr>
          <p:cNvSpPr/>
          <p:nvPr/>
        </p:nvSpPr>
        <p:spPr>
          <a:xfrm>
            <a:off x="4701891" y="8067176"/>
            <a:ext cx="176566" cy="1649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Triangle isocèle 122">
            <a:extLst>
              <a:ext uri="{FF2B5EF4-FFF2-40B4-BE49-F238E27FC236}">
                <a16:creationId xmlns:a16="http://schemas.microsoft.com/office/drawing/2014/main" id="{E5AAEFF9-C066-4E53-8437-9A3CB01ECD3B}"/>
              </a:ext>
            </a:extLst>
          </p:cNvPr>
          <p:cNvSpPr/>
          <p:nvPr/>
        </p:nvSpPr>
        <p:spPr>
          <a:xfrm>
            <a:off x="3102764" y="8073959"/>
            <a:ext cx="176566" cy="1649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Triangle isocèle 123">
            <a:extLst>
              <a:ext uri="{FF2B5EF4-FFF2-40B4-BE49-F238E27FC236}">
                <a16:creationId xmlns:a16="http://schemas.microsoft.com/office/drawing/2014/main" id="{278D5211-CAC7-4466-86A1-F58AA32562D6}"/>
              </a:ext>
            </a:extLst>
          </p:cNvPr>
          <p:cNvSpPr/>
          <p:nvPr/>
        </p:nvSpPr>
        <p:spPr>
          <a:xfrm>
            <a:off x="319906" y="10236905"/>
            <a:ext cx="172148" cy="358820"/>
          </a:xfrm>
          <a:prstGeom prst="triangl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Triangle isocèle 124">
            <a:extLst>
              <a:ext uri="{FF2B5EF4-FFF2-40B4-BE49-F238E27FC236}">
                <a16:creationId xmlns:a16="http://schemas.microsoft.com/office/drawing/2014/main" id="{490B9046-E904-412C-BF60-F6EC0BF9D798}"/>
              </a:ext>
            </a:extLst>
          </p:cNvPr>
          <p:cNvSpPr/>
          <p:nvPr/>
        </p:nvSpPr>
        <p:spPr>
          <a:xfrm>
            <a:off x="1200622" y="9089658"/>
            <a:ext cx="172148" cy="358820"/>
          </a:xfrm>
          <a:prstGeom prst="triangl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Triangle isocèle 125">
            <a:extLst>
              <a:ext uri="{FF2B5EF4-FFF2-40B4-BE49-F238E27FC236}">
                <a16:creationId xmlns:a16="http://schemas.microsoft.com/office/drawing/2014/main" id="{F2D8A205-97E8-4497-82ED-3EA2B9F268BA}"/>
              </a:ext>
            </a:extLst>
          </p:cNvPr>
          <p:cNvSpPr/>
          <p:nvPr/>
        </p:nvSpPr>
        <p:spPr>
          <a:xfrm>
            <a:off x="2594731" y="6872568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Triangle isocèle 126">
            <a:extLst>
              <a:ext uri="{FF2B5EF4-FFF2-40B4-BE49-F238E27FC236}">
                <a16:creationId xmlns:a16="http://schemas.microsoft.com/office/drawing/2014/main" id="{2386AF31-F302-440C-BA18-E15E70DD0C47}"/>
              </a:ext>
            </a:extLst>
          </p:cNvPr>
          <p:cNvSpPr/>
          <p:nvPr/>
        </p:nvSpPr>
        <p:spPr>
          <a:xfrm>
            <a:off x="5272744" y="7971198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Triangle isocèle 130">
            <a:extLst>
              <a:ext uri="{FF2B5EF4-FFF2-40B4-BE49-F238E27FC236}">
                <a16:creationId xmlns:a16="http://schemas.microsoft.com/office/drawing/2014/main" id="{D3873A6A-3E5D-41F7-BEE3-EA1123BF3A60}"/>
              </a:ext>
            </a:extLst>
          </p:cNvPr>
          <p:cNvSpPr/>
          <p:nvPr/>
        </p:nvSpPr>
        <p:spPr>
          <a:xfrm>
            <a:off x="3673617" y="7984392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Triangle isocèle 131">
            <a:extLst>
              <a:ext uri="{FF2B5EF4-FFF2-40B4-BE49-F238E27FC236}">
                <a16:creationId xmlns:a16="http://schemas.microsoft.com/office/drawing/2014/main" id="{9DF7D840-03DB-4686-9DCC-CF7668B1CF5A}"/>
              </a:ext>
            </a:extLst>
          </p:cNvPr>
          <p:cNvSpPr/>
          <p:nvPr/>
        </p:nvSpPr>
        <p:spPr>
          <a:xfrm>
            <a:off x="5272744" y="10107233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Triangle isocèle 132">
            <a:extLst>
              <a:ext uri="{FF2B5EF4-FFF2-40B4-BE49-F238E27FC236}">
                <a16:creationId xmlns:a16="http://schemas.microsoft.com/office/drawing/2014/main" id="{B2DDDCDB-D983-475E-A420-D28F2C38BD9E}"/>
              </a:ext>
            </a:extLst>
          </p:cNvPr>
          <p:cNvSpPr/>
          <p:nvPr/>
        </p:nvSpPr>
        <p:spPr>
          <a:xfrm>
            <a:off x="4733183" y="10240411"/>
            <a:ext cx="176566" cy="1649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Triangle isocèle 133">
            <a:extLst>
              <a:ext uri="{FF2B5EF4-FFF2-40B4-BE49-F238E27FC236}">
                <a16:creationId xmlns:a16="http://schemas.microsoft.com/office/drawing/2014/main" id="{6673A44A-6A68-4115-80CC-88DBFFEBC471}"/>
              </a:ext>
            </a:extLst>
          </p:cNvPr>
          <p:cNvSpPr/>
          <p:nvPr/>
        </p:nvSpPr>
        <p:spPr>
          <a:xfrm>
            <a:off x="3667708" y="10167029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Triangle isocèle 134">
            <a:extLst>
              <a:ext uri="{FF2B5EF4-FFF2-40B4-BE49-F238E27FC236}">
                <a16:creationId xmlns:a16="http://schemas.microsoft.com/office/drawing/2014/main" id="{5B08B5FC-8441-4FC0-91DF-28AF09F639CE}"/>
              </a:ext>
            </a:extLst>
          </p:cNvPr>
          <p:cNvSpPr/>
          <p:nvPr/>
        </p:nvSpPr>
        <p:spPr>
          <a:xfrm>
            <a:off x="3029342" y="10300207"/>
            <a:ext cx="176566" cy="1649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Triangle isocèle 135">
            <a:extLst>
              <a:ext uri="{FF2B5EF4-FFF2-40B4-BE49-F238E27FC236}">
                <a16:creationId xmlns:a16="http://schemas.microsoft.com/office/drawing/2014/main" id="{C7D208C7-1407-49C7-927D-AEE9058CC871}"/>
              </a:ext>
            </a:extLst>
          </p:cNvPr>
          <p:cNvSpPr/>
          <p:nvPr/>
        </p:nvSpPr>
        <p:spPr>
          <a:xfrm>
            <a:off x="1952746" y="10211668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Triangle isocèle 136">
            <a:extLst>
              <a:ext uri="{FF2B5EF4-FFF2-40B4-BE49-F238E27FC236}">
                <a16:creationId xmlns:a16="http://schemas.microsoft.com/office/drawing/2014/main" id="{CC4DA91C-2550-4C9C-A811-E4C5CD5C8606}"/>
              </a:ext>
            </a:extLst>
          </p:cNvPr>
          <p:cNvSpPr/>
          <p:nvPr/>
        </p:nvSpPr>
        <p:spPr>
          <a:xfrm>
            <a:off x="1314380" y="10344846"/>
            <a:ext cx="176566" cy="1649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Arc plein 138">
            <a:extLst>
              <a:ext uri="{FF2B5EF4-FFF2-40B4-BE49-F238E27FC236}">
                <a16:creationId xmlns:a16="http://schemas.microsoft.com/office/drawing/2014/main" id="{71A4F33D-4B73-467B-857B-741304250617}"/>
              </a:ext>
            </a:extLst>
          </p:cNvPr>
          <p:cNvSpPr/>
          <p:nvPr/>
        </p:nvSpPr>
        <p:spPr>
          <a:xfrm rot="10800000" flipV="1">
            <a:off x="3349481" y="7601904"/>
            <a:ext cx="328966" cy="24855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0" name="Arc plein 139">
            <a:extLst>
              <a:ext uri="{FF2B5EF4-FFF2-40B4-BE49-F238E27FC236}">
                <a16:creationId xmlns:a16="http://schemas.microsoft.com/office/drawing/2014/main" id="{F07BCD3D-F333-4BDD-B96A-4E88038571B3}"/>
              </a:ext>
            </a:extLst>
          </p:cNvPr>
          <p:cNvSpPr/>
          <p:nvPr/>
        </p:nvSpPr>
        <p:spPr>
          <a:xfrm rot="10800000" flipV="1">
            <a:off x="3678447" y="7601904"/>
            <a:ext cx="228904" cy="24119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1" name="Arc plein 140">
            <a:extLst>
              <a:ext uri="{FF2B5EF4-FFF2-40B4-BE49-F238E27FC236}">
                <a16:creationId xmlns:a16="http://schemas.microsoft.com/office/drawing/2014/main" id="{BBAB98BA-9BD4-4161-BD0A-DAE7F681E238}"/>
              </a:ext>
            </a:extLst>
          </p:cNvPr>
          <p:cNvSpPr/>
          <p:nvPr/>
        </p:nvSpPr>
        <p:spPr>
          <a:xfrm rot="10800000" flipV="1">
            <a:off x="3889061" y="7551297"/>
            <a:ext cx="537015" cy="29814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2" name="Arc plein 141">
            <a:extLst>
              <a:ext uri="{FF2B5EF4-FFF2-40B4-BE49-F238E27FC236}">
                <a16:creationId xmlns:a16="http://schemas.microsoft.com/office/drawing/2014/main" id="{66877DCE-3E42-4E28-9EB3-F5CE36DEE2C1}"/>
              </a:ext>
            </a:extLst>
          </p:cNvPr>
          <p:cNvSpPr/>
          <p:nvPr/>
        </p:nvSpPr>
        <p:spPr>
          <a:xfrm rot="10800000" flipV="1">
            <a:off x="364666" y="8668308"/>
            <a:ext cx="298745" cy="29814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3" name="Arc plein 142">
            <a:extLst>
              <a:ext uri="{FF2B5EF4-FFF2-40B4-BE49-F238E27FC236}">
                <a16:creationId xmlns:a16="http://schemas.microsoft.com/office/drawing/2014/main" id="{410000C0-44D5-4126-99B3-CB77A9BD7723}"/>
              </a:ext>
            </a:extLst>
          </p:cNvPr>
          <p:cNvSpPr/>
          <p:nvPr/>
        </p:nvSpPr>
        <p:spPr>
          <a:xfrm rot="10800000" flipV="1">
            <a:off x="655970" y="8668308"/>
            <a:ext cx="433376" cy="29814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4" name="Arc plein 143">
            <a:extLst>
              <a:ext uri="{FF2B5EF4-FFF2-40B4-BE49-F238E27FC236}">
                <a16:creationId xmlns:a16="http://schemas.microsoft.com/office/drawing/2014/main" id="{45697F2B-FC8C-4ECB-84BD-9F6A02D3170F}"/>
              </a:ext>
            </a:extLst>
          </p:cNvPr>
          <p:cNvSpPr/>
          <p:nvPr/>
        </p:nvSpPr>
        <p:spPr>
          <a:xfrm rot="10800000" flipV="1">
            <a:off x="3582528" y="8645490"/>
            <a:ext cx="347688" cy="30332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5" name="Arc plein 144">
            <a:extLst>
              <a:ext uri="{FF2B5EF4-FFF2-40B4-BE49-F238E27FC236}">
                <a16:creationId xmlns:a16="http://schemas.microsoft.com/office/drawing/2014/main" id="{FD1EEE54-6458-4699-9AB2-10BEF6D778A0}"/>
              </a:ext>
            </a:extLst>
          </p:cNvPr>
          <p:cNvSpPr/>
          <p:nvPr/>
        </p:nvSpPr>
        <p:spPr>
          <a:xfrm rot="10800000" flipV="1">
            <a:off x="3156594" y="8662098"/>
            <a:ext cx="421110" cy="30332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6" name="Arc plein 145">
            <a:extLst>
              <a:ext uri="{FF2B5EF4-FFF2-40B4-BE49-F238E27FC236}">
                <a16:creationId xmlns:a16="http://schemas.microsoft.com/office/drawing/2014/main" id="{29358FDD-F6D2-4CBC-B047-4263C9FB6405}"/>
              </a:ext>
            </a:extLst>
          </p:cNvPr>
          <p:cNvSpPr/>
          <p:nvPr/>
        </p:nvSpPr>
        <p:spPr>
          <a:xfrm rot="10800000" flipV="1">
            <a:off x="539210" y="9718090"/>
            <a:ext cx="158425" cy="29814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7" name="Arc plein 146">
            <a:extLst>
              <a:ext uri="{FF2B5EF4-FFF2-40B4-BE49-F238E27FC236}">
                <a16:creationId xmlns:a16="http://schemas.microsoft.com/office/drawing/2014/main" id="{2C6FE065-578B-4632-81D2-933DDB81C9ED}"/>
              </a:ext>
            </a:extLst>
          </p:cNvPr>
          <p:cNvSpPr/>
          <p:nvPr/>
        </p:nvSpPr>
        <p:spPr>
          <a:xfrm rot="10800000" flipV="1">
            <a:off x="690195" y="9718090"/>
            <a:ext cx="433376" cy="29814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0" name="Arc plein 149">
            <a:extLst>
              <a:ext uri="{FF2B5EF4-FFF2-40B4-BE49-F238E27FC236}">
                <a16:creationId xmlns:a16="http://schemas.microsoft.com/office/drawing/2014/main" id="{E426C095-89C3-4BFE-B818-A58633E3A955}"/>
              </a:ext>
            </a:extLst>
          </p:cNvPr>
          <p:cNvSpPr/>
          <p:nvPr/>
        </p:nvSpPr>
        <p:spPr>
          <a:xfrm rot="10800000" flipV="1">
            <a:off x="1662023" y="9763894"/>
            <a:ext cx="376470" cy="29814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1" name="Arc plein 150">
            <a:extLst>
              <a:ext uri="{FF2B5EF4-FFF2-40B4-BE49-F238E27FC236}">
                <a16:creationId xmlns:a16="http://schemas.microsoft.com/office/drawing/2014/main" id="{714E72DB-19B9-47B9-BB27-F104CCF32452}"/>
              </a:ext>
            </a:extLst>
          </p:cNvPr>
          <p:cNvSpPr/>
          <p:nvPr/>
        </p:nvSpPr>
        <p:spPr>
          <a:xfrm rot="10800000" flipV="1">
            <a:off x="2038493" y="9718090"/>
            <a:ext cx="541910" cy="34395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2" name="Arc plein 151">
            <a:extLst>
              <a:ext uri="{FF2B5EF4-FFF2-40B4-BE49-F238E27FC236}">
                <a16:creationId xmlns:a16="http://schemas.microsoft.com/office/drawing/2014/main" id="{D58681F1-45CE-4D9C-861C-83D127AEECCF}"/>
              </a:ext>
            </a:extLst>
          </p:cNvPr>
          <p:cNvSpPr/>
          <p:nvPr/>
        </p:nvSpPr>
        <p:spPr>
          <a:xfrm rot="10800000" flipV="1">
            <a:off x="3815518" y="9721231"/>
            <a:ext cx="541910" cy="34395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3" name="Arc plein 152">
            <a:extLst>
              <a:ext uri="{FF2B5EF4-FFF2-40B4-BE49-F238E27FC236}">
                <a16:creationId xmlns:a16="http://schemas.microsoft.com/office/drawing/2014/main" id="{429D567D-9196-4127-AC9C-54A9FD4163B5}"/>
              </a:ext>
            </a:extLst>
          </p:cNvPr>
          <p:cNvSpPr/>
          <p:nvPr/>
        </p:nvSpPr>
        <p:spPr>
          <a:xfrm rot="10800000" flipV="1">
            <a:off x="3394408" y="9732126"/>
            <a:ext cx="421110" cy="30332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4" name="Arc plein 153">
            <a:extLst>
              <a:ext uri="{FF2B5EF4-FFF2-40B4-BE49-F238E27FC236}">
                <a16:creationId xmlns:a16="http://schemas.microsoft.com/office/drawing/2014/main" id="{62610F38-3F1F-4CC9-9233-884910A27B0A}"/>
              </a:ext>
            </a:extLst>
          </p:cNvPr>
          <p:cNvSpPr/>
          <p:nvPr/>
        </p:nvSpPr>
        <p:spPr>
          <a:xfrm rot="10800000" flipV="1">
            <a:off x="5093262" y="9742471"/>
            <a:ext cx="709440" cy="36381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5" name="Triangle isocèle 154">
            <a:extLst>
              <a:ext uri="{FF2B5EF4-FFF2-40B4-BE49-F238E27FC236}">
                <a16:creationId xmlns:a16="http://schemas.microsoft.com/office/drawing/2014/main" id="{DEC32BE8-F72C-42E4-BE0C-6BB3D147D8A6}"/>
              </a:ext>
            </a:extLst>
          </p:cNvPr>
          <p:cNvSpPr/>
          <p:nvPr/>
        </p:nvSpPr>
        <p:spPr>
          <a:xfrm>
            <a:off x="473679" y="6902451"/>
            <a:ext cx="172148" cy="358820"/>
          </a:xfrm>
          <a:prstGeom prst="triangl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5BD389C-0A96-418B-9302-799E46202B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3" t="8085" r="41451" b="27164"/>
          <a:stretch/>
        </p:blipFill>
        <p:spPr>
          <a:xfrm>
            <a:off x="6187818" y="67203"/>
            <a:ext cx="1101415" cy="154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88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oneTexte 31"/>
          <p:cNvSpPr txBox="1"/>
          <p:nvPr/>
        </p:nvSpPr>
        <p:spPr>
          <a:xfrm>
            <a:off x="339552" y="6743862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1. Je lis des lettres et des syllabes</a:t>
            </a:r>
          </a:p>
        </p:txBody>
      </p:sp>
      <p:sp>
        <p:nvSpPr>
          <p:cNvPr id="3" name="Étoile à 5 branches 2"/>
          <p:cNvSpPr/>
          <p:nvPr/>
        </p:nvSpPr>
        <p:spPr>
          <a:xfrm>
            <a:off x="253180" y="7353411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Étoile à 5 branches 47"/>
          <p:cNvSpPr/>
          <p:nvPr/>
        </p:nvSpPr>
        <p:spPr>
          <a:xfrm>
            <a:off x="166076" y="8434985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Étoile à 5 branches 49"/>
          <p:cNvSpPr/>
          <p:nvPr/>
        </p:nvSpPr>
        <p:spPr>
          <a:xfrm>
            <a:off x="420849" y="8434985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21987" y="8263776"/>
            <a:ext cx="7036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Century Gothic" panose="020B0502020202020204" pitchFamily="34" charset="0"/>
              </a:rPr>
              <a:t>Voju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u="sng" dirty="0" err="1">
                <a:latin typeface="Century Gothic" panose="020B0502020202020204" pitchFamily="34" charset="0"/>
              </a:rPr>
              <a:t>ge</a:t>
            </a:r>
            <a:r>
              <a:rPr lang="fr-FR" sz="2400" dirty="0" err="1">
                <a:latin typeface="Century Gothic" panose="020B0502020202020204" pitchFamily="34" charset="0"/>
              </a:rPr>
              <a:t>on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jévi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u="sng" dirty="0" err="1">
                <a:latin typeface="Century Gothic" panose="020B0502020202020204" pitchFamily="34" charset="0"/>
              </a:rPr>
              <a:t>ge</a:t>
            </a:r>
            <a:r>
              <a:rPr lang="fr-FR" sz="2400" dirty="0" err="1">
                <a:latin typeface="Century Gothic" panose="020B0502020202020204" pitchFamily="34" charset="0"/>
              </a:rPr>
              <a:t>aro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rojè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ou</a:t>
            </a:r>
            <a:r>
              <a:rPr lang="fr-FR" sz="2400" u="sng" dirty="0" err="1">
                <a:latin typeface="Century Gothic" panose="020B0502020202020204" pitchFamily="34" charset="0"/>
              </a:rPr>
              <a:t>ge</a:t>
            </a:r>
            <a:r>
              <a:rPr lang="fr-FR" sz="2400" dirty="0" err="1">
                <a:latin typeface="Century Gothic" panose="020B0502020202020204" pitchFamily="34" charset="0"/>
              </a:rPr>
              <a:t>on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77706" y="7253988"/>
            <a:ext cx="6384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je  </a:t>
            </a:r>
            <a:r>
              <a:rPr lang="fr-FR" sz="2400" dirty="0" err="1">
                <a:latin typeface="Century Gothic" panose="020B0502020202020204" pitchFamily="34" charset="0"/>
              </a:rPr>
              <a:t>ji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ja</a:t>
            </a:r>
            <a:r>
              <a:rPr lang="fr-FR" sz="2400" dirty="0">
                <a:latin typeface="Century Gothic" panose="020B0502020202020204" pitchFamily="34" charset="0"/>
              </a:rPr>
              <a:t>  gé  </a:t>
            </a:r>
            <a:r>
              <a:rPr lang="fr-FR" sz="2400" dirty="0" err="1">
                <a:latin typeface="Century Gothic" panose="020B0502020202020204" pitchFamily="34" charset="0"/>
              </a:rPr>
              <a:t>jou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jon</a:t>
            </a:r>
            <a:r>
              <a:rPr lang="fr-FR" sz="2400" dirty="0">
                <a:latin typeface="Century Gothic" panose="020B0502020202020204" pitchFamily="34" charset="0"/>
              </a:rPr>
              <a:t>  jan  gi  </a:t>
            </a:r>
            <a:r>
              <a:rPr lang="fr-FR" sz="2400" dirty="0" err="1">
                <a:latin typeface="Century Gothic" panose="020B0502020202020204" pitchFamily="34" charset="0"/>
              </a:rPr>
              <a:t>ju</a:t>
            </a:r>
            <a:r>
              <a:rPr lang="fr-FR" sz="2400" dirty="0">
                <a:latin typeface="Century Gothic" panose="020B0502020202020204" pitchFamily="34" charset="0"/>
              </a:rPr>
              <a:t>  gy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5989291" y="1316310"/>
            <a:ext cx="1570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lphonetic" panose="00000400000000000000" pitchFamily="2" charset="0"/>
              </a:rPr>
              <a:t>[j]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4080285" y="709657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 une </a:t>
            </a:r>
            <a:r>
              <a:rPr lang="fr-FR" sz="1600" b="1" dirty="0">
                <a:solidFill>
                  <a:srgbClr val="FF0066"/>
                </a:solidFill>
              </a:rPr>
              <a:t>j</a:t>
            </a:r>
            <a:r>
              <a:rPr lang="fr-FR" sz="1600" dirty="0"/>
              <a:t>upe</a:t>
            </a:r>
          </a:p>
        </p:txBody>
      </p:sp>
      <p:graphicFrame>
        <p:nvGraphicFramePr>
          <p:cNvPr id="69" name="Tableau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01310"/>
              </p:ext>
            </p:extLst>
          </p:nvPr>
        </p:nvGraphicFramePr>
        <p:xfrm>
          <a:off x="345786" y="172478"/>
          <a:ext cx="2237636" cy="1356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0" name="ZoneTexte 69"/>
          <p:cNvSpPr txBox="1"/>
          <p:nvPr/>
        </p:nvSpPr>
        <p:spPr>
          <a:xfrm>
            <a:off x="161186" y="167152"/>
            <a:ext cx="260683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j </a:t>
            </a:r>
            <a:r>
              <a:rPr lang="fr-FR" sz="5400" dirty="0" err="1">
                <a:latin typeface="Cursive standard" pitchFamily="2" charset="0"/>
              </a:rPr>
              <a:t>j</a:t>
            </a:r>
            <a:r>
              <a:rPr lang="fr-FR" sz="4000" dirty="0">
                <a:latin typeface="Cursive Dumont maternelle gras" panose="02000000000000000000" pitchFamily="50" charset="0"/>
              </a:rPr>
              <a:t> </a:t>
            </a:r>
            <a:r>
              <a:rPr lang="fr-FR" sz="6000" dirty="0" err="1">
                <a:latin typeface="Cursive Dumont maternelle gras" panose="02000000000000000000" pitchFamily="50" charset="0"/>
              </a:rPr>
              <a:t>J</a:t>
            </a:r>
            <a:r>
              <a:rPr lang="fr-FR" sz="4400" dirty="0">
                <a:latin typeface="Century Gothic" panose="020B0502020202020204" pitchFamily="34" charset="0"/>
              </a:rPr>
              <a:t> </a:t>
            </a:r>
            <a:r>
              <a:rPr lang="fr-FR" sz="6000" dirty="0" err="1">
                <a:latin typeface="Cursive standard" pitchFamily="2" charset="0"/>
              </a:rPr>
              <a:t>J</a:t>
            </a:r>
            <a:r>
              <a:rPr lang="fr-FR" sz="4400" dirty="0">
                <a:latin typeface="Cursive Dumont maternelle gras" panose="02000000000000000000" pitchFamily="50" charset="0"/>
              </a:rPr>
              <a:t> </a:t>
            </a:r>
            <a:r>
              <a:rPr lang="fr-FR" sz="8000" dirty="0">
                <a:latin typeface="Cursive Dumont maternelle gras" panose="02000000000000000000" pitchFamily="50" charset="0"/>
              </a:rPr>
              <a:t> </a:t>
            </a:r>
            <a:endParaRPr lang="fr-FR" sz="6000" dirty="0"/>
          </a:p>
          <a:p>
            <a:pPr algn="ctr"/>
            <a:endParaRPr lang="fr-FR" sz="4400" dirty="0"/>
          </a:p>
        </p:txBody>
      </p:sp>
      <p:sp>
        <p:nvSpPr>
          <p:cNvPr id="100" name="Étoile à 5 branches 99"/>
          <p:cNvSpPr/>
          <p:nvPr/>
        </p:nvSpPr>
        <p:spPr>
          <a:xfrm>
            <a:off x="146908" y="7870094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Étoile à 5 branches 100"/>
          <p:cNvSpPr/>
          <p:nvPr/>
        </p:nvSpPr>
        <p:spPr>
          <a:xfrm>
            <a:off x="401681" y="7870094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Rectangle 101"/>
          <p:cNvSpPr/>
          <p:nvPr/>
        </p:nvSpPr>
        <p:spPr>
          <a:xfrm>
            <a:off x="702441" y="7758882"/>
            <a:ext cx="6384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Century Gothic" panose="020B0502020202020204" pitchFamily="34" charset="0"/>
              </a:rPr>
              <a:t>ojé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avu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ujo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ija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javo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j</a:t>
            </a:r>
            <a:r>
              <a:rPr lang="fr-FR" sz="2400" b="1" dirty="0" err="1">
                <a:latin typeface="Century Gothic" panose="020B0502020202020204" pitchFamily="34" charset="0"/>
              </a:rPr>
              <a:t>ou</a:t>
            </a:r>
            <a:r>
              <a:rPr lang="fr-FR" sz="2400" dirty="0" err="1">
                <a:latin typeface="Century Gothic" panose="020B0502020202020204" pitchFamily="34" charset="0"/>
              </a:rPr>
              <a:t>va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sojè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juv</a:t>
            </a:r>
            <a:r>
              <a:rPr lang="fr-FR" sz="2400" b="1" dirty="0" err="1">
                <a:latin typeface="Century Gothic" panose="020B0502020202020204" pitchFamily="34" charset="0"/>
              </a:rPr>
              <a:t>ai</a:t>
            </a:r>
            <a:r>
              <a:rPr lang="fr-FR" sz="2400" b="1" dirty="0">
                <a:latin typeface="Century Gothic" panose="020B0502020202020204" pitchFamily="34" charset="0"/>
              </a:rPr>
              <a:t> </a:t>
            </a:r>
            <a:r>
              <a:rPr lang="fr-FR" sz="2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03" name="Étoile à 5 branches 102"/>
          <p:cNvSpPr/>
          <p:nvPr/>
        </p:nvSpPr>
        <p:spPr>
          <a:xfrm>
            <a:off x="293463" y="8274968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19" name="Tableau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604712"/>
              </p:ext>
            </p:extLst>
          </p:nvPr>
        </p:nvGraphicFramePr>
        <p:xfrm>
          <a:off x="345786" y="2072010"/>
          <a:ext cx="2237636" cy="1356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0" name="ZoneTexte 119"/>
          <p:cNvSpPr txBox="1"/>
          <p:nvPr/>
        </p:nvSpPr>
        <p:spPr>
          <a:xfrm>
            <a:off x="84508" y="2088007"/>
            <a:ext cx="260683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g </a:t>
            </a:r>
            <a:r>
              <a:rPr lang="fr-FR" sz="5400" dirty="0" err="1">
                <a:latin typeface="Cursive standard" pitchFamily="2" charset="0"/>
              </a:rPr>
              <a:t>g</a:t>
            </a:r>
            <a:r>
              <a:rPr lang="fr-FR" sz="4000" dirty="0">
                <a:latin typeface="Cursive Dumont maternelle gras" panose="02000000000000000000" pitchFamily="50" charset="0"/>
              </a:rPr>
              <a:t> </a:t>
            </a:r>
            <a:r>
              <a:rPr lang="fr-FR" sz="6000" dirty="0" err="1">
                <a:latin typeface="Cursive Dumont maternelle gras" panose="02000000000000000000" pitchFamily="50" charset="0"/>
              </a:rPr>
              <a:t>G</a:t>
            </a:r>
            <a:r>
              <a:rPr lang="fr-FR" sz="4400" dirty="0">
                <a:latin typeface="Century Gothic" panose="020B0502020202020204" pitchFamily="34" charset="0"/>
              </a:rPr>
              <a:t> </a:t>
            </a:r>
            <a:r>
              <a:rPr lang="fr-FR" sz="6000" dirty="0" err="1">
                <a:latin typeface="Cursive standard" pitchFamily="2" charset="0"/>
              </a:rPr>
              <a:t>G</a:t>
            </a:r>
            <a:r>
              <a:rPr lang="fr-FR" sz="4400" dirty="0">
                <a:latin typeface="Cursive Dumont maternelle gras" panose="02000000000000000000" pitchFamily="50" charset="0"/>
              </a:rPr>
              <a:t> </a:t>
            </a:r>
            <a:r>
              <a:rPr lang="fr-FR" sz="8000" dirty="0">
                <a:latin typeface="Cursive Dumont maternelle gras" panose="02000000000000000000" pitchFamily="50" charset="0"/>
              </a:rPr>
              <a:t> </a:t>
            </a:r>
            <a:endParaRPr lang="fr-FR" sz="6000" dirty="0"/>
          </a:p>
          <a:p>
            <a:pPr algn="ctr"/>
            <a:endParaRPr lang="fr-FR" sz="4400" dirty="0"/>
          </a:p>
        </p:txBody>
      </p:sp>
      <p:sp>
        <p:nvSpPr>
          <p:cNvPr id="121" name="ZoneTexte 120"/>
          <p:cNvSpPr txBox="1"/>
          <p:nvPr/>
        </p:nvSpPr>
        <p:spPr>
          <a:xfrm>
            <a:off x="4324464" y="3625492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 un </a:t>
            </a:r>
            <a:r>
              <a:rPr lang="fr-FR" sz="1600" b="1" dirty="0">
                <a:solidFill>
                  <a:srgbClr val="FF0066"/>
                </a:solidFill>
              </a:rPr>
              <a:t>g</a:t>
            </a:r>
            <a:r>
              <a:rPr lang="fr-FR" sz="1600" dirty="0"/>
              <a:t>enou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3068905" y="2155860"/>
            <a:ext cx="9503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Century Gothic" panose="020B0502020202020204" pitchFamily="34" charset="0"/>
              </a:rPr>
              <a:t>i</a:t>
            </a:r>
          </a:p>
          <a:p>
            <a:pPr algn="ctr"/>
            <a:endParaRPr lang="fr-FR" sz="2400" dirty="0">
              <a:latin typeface="Century Gothic" panose="020B0502020202020204" pitchFamily="34" charset="0"/>
            </a:endParaRPr>
          </a:p>
          <a:p>
            <a:pPr algn="ctr"/>
            <a:r>
              <a:rPr lang="fr-FR" sz="2400" dirty="0">
                <a:latin typeface="Century Gothic" panose="020B0502020202020204" pitchFamily="34" charset="0"/>
              </a:rPr>
              <a:t>y</a:t>
            </a:r>
          </a:p>
          <a:p>
            <a:pPr algn="ctr"/>
            <a:endParaRPr lang="fr-FR" sz="2400" dirty="0">
              <a:latin typeface="Century Gothic" panose="020B0502020202020204" pitchFamily="34" charset="0"/>
            </a:endParaRPr>
          </a:p>
          <a:p>
            <a:pPr algn="ctr"/>
            <a:r>
              <a:rPr lang="fr-FR" sz="2400" dirty="0">
                <a:latin typeface="Century Gothic" panose="020B0502020202020204" pitchFamily="34" charset="0"/>
              </a:rPr>
              <a:t>e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2691343" y="2260582"/>
            <a:ext cx="587772" cy="596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avec flèche 122"/>
          <p:cNvCxnSpPr/>
          <p:nvPr/>
        </p:nvCxnSpPr>
        <p:spPr>
          <a:xfrm>
            <a:off x="2681222" y="2848810"/>
            <a:ext cx="597893" cy="924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ZoneTexte 123"/>
          <p:cNvSpPr txBox="1"/>
          <p:nvPr/>
        </p:nvSpPr>
        <p:spPr>
          <a:xfrm>
            <a:off x="4320134" y="2095632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 une </a:t>
            </a:r>
            <a:r>
              <a:rPr lang="fr-FR" sz="1600" b="1" dirty="0">
                <a:solidFill>
                  <a:srgbClr val="FF0066"/>
                </a:solidFill>
              </a:rPr>
              <a:t>g</a:t>
            </a:r>
            <a:r>
              <a:rPr lang="fr-FR" sz="1600" dirty="0"/>
              <a:t>irafe</a:t>
            </a:r>
          </a:p>
        </p:txBody>
      </p:sp>
      <p:pic>
        <p:nvPicPr>
          <p:cNvPr id="125" name="Image 124"/>
          <p:cNvPicPr/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996" y="156332"/>
            <a:ext cx="1126490" cy="112649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555" y="410383"/>
            <a:ext cx="705606" cy="96584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420" y="1849060"/>
            <a:ext cx="370842" cy="74168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820" y="3606065"/>
            <a:ext cx="239442" cy="478883"/>
          </a:xfrm>
          <a:prstGeom prst="rect">
            <a:avLst/>
          </a:prstGeom>
        </p:spPr>
      </p:pic>
      <p:cxnSp>
        <p:nvCxnSpPr>
          <p:cNvPr id="126" name="Connecteur droit avec flèche 125"/>
          <p:cNvCxnSpPr/>
          <p:nvPr/>
        </p:nvCxnSpPr>
        <p:spPr>
          <a:xfrm>
            <a:off x="3768940" y="3527061"/>
            <a:ext cx="188123" cy="1636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5591702" y="4513044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 une oran</a:t>
            </a:r>
            <a:r>
              <a:rPr lang="fr-FR" sz="1600" b="1" dirty="0">
                <a:solidFill>
                  <a:srgbClr val="FF0066"/>
                </a:solidFill>
              </a:rPr>
              <a:t>ge</a:t>
            </a:r>
            <a:r>
              <a:rPr lang="fr-FR" sz="1600" dirty="0">
                <a:solidFill>
                  <a:srgbClr val="FF0066"/>
                </a:solidFill>
              </a:rPr>
              <a:t>a</a:t>
            </a:r>
            <a:r>
              <a:rPr lang="fr-FR" sz="1600" dirty="0"/>
              <a:t>de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125745" y="5075633"/>
            <a:ext cx="950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 err="1">
                <a:latin typeface="Century Gothic" panose="020B0502020202020204" pitchFamily="34" charset="0"/>
              </a:rPr>
              <a:t>g</a:t>
            </a:r>
            <a:r>
              <a:rPr lang="fr-FR" sz="3600" b="1" dirty="0" err="1">
                <a:latin typeface="Century Gothic" panose="020B0502020202020204" pitchFamily="34" charset="0"/>
              </a:rPr>
              <a:t>e</a:t>
            </a:r>
            <a:r>
              <a:rPr lang="fr-FR" sz="3600" dirty="0">
                <a:latin typeface="Century Gothic" panose="020B0502020202020204" pitchFamily="34" charset="0"/>
              </a:rPr>
              <a:t> </a:t>
            </a:r>
            <a:endParaRPr lang="fr-FR" sz="36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317660" y="4583190"/>
            <a:ext cx="9503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latin typeface="Century Gothic" panose="020B0502020202020204" pitchFamily="34" charset="0"/>
              </a:rPr>
              <a:t>a</a:t>
            </a:r>
          </a:p>
          <a:p>
            <a:pPr algn="ctr"/>
            <a:endParaRPr lang="fr-FR" sz="2000" dirty="0">
              <a:latin typeface="Century Gothic" panose="020B0502020202020204" pitchFamily="34" charset="0"/>
            </a:endParaRPr>
          </a:p>
          <a:p>
            <a:pPr algn="ctr"/>
            <a:endParaRPr lang="fr-FR" sz="2000" dirty="0">
              <a:latin typeface="Century Gothic" panose="020B0502020202020204" pitchFamily="34" charset="0"/>
            </a:endParaRPr>
          </a:p>
          <a:p>
            <a:pPr algn="ctr"/>
            <a:endParaRPr lang="fr-FR" sz="2000" dirty="0">
              <a:latin typeface="Century Gothic" panose="020B0502020202020204" pitchFamily="34" charset="0"/>
            </a:endParaRPr>
          </a:p>
          <a:p>
            <a:pPr algn="ctr"/>
            <a:r>
              <a:rPr lang="fr-FR" sz="2000" dirty="0">
                <a:latin typeface="Century Gothic" panose="020B0502020202020204" pitchFamily="34" charset="0"/>
              </a:rPr>
              <a:t>o</a:t>
            </a:r>
          </a:p>
          <a:p>
            <a:pPr algn="ctr"/>
            <a:endParaRPr lang="fr-FR" sz="2000" dirty="0">
              <a:latin typeface="Century Gothic" panose="020B0502020202020204" pitchFamily="34" charset="0"/>
            </a:endParaRPr>
          </a:p>
          <a:p>
            <a:pPr algn="ctr"/>
            <a:endParaRPr lang="fr-FR" sz="2000" dirty="0">
              <a:latin typeface="Century Gothic" panose="020B0502020202020204" pitchFamily="34" charset="0"/>
            </a:endParaRPr>
          </a:p>
        </p:txBody>
      </p:sp>
      <p:cxnSp>
        <p:nvCxnSpPr>
          <p:cNvPr id="60" name="Connecteur droit avec flèche 59"/>
          <p:cNvCxnSpPr/>
          <p:nvPr/>
        </p:nvCxnSpPr>
        <p:spPr>
          <a:xfrm flipV="1">
            <a:off x="4076090" y="4728369"/>
            <a:ext cx="474556" cy="705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>
            <a:off x="4076090" y="5433883"/>
            <a:ext cx="381117" cy="594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5509575" y="5931201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 un pi</a:t>
            </a:r>
            <a:r>
              <a:rPr lang="fr-FR" sz="1600" b="1" dirty="0">
                <a:solidFill>
                  <a:srgbClr val="FF0066"/>
                </a:solidFill>
              </a:rPr>
              <a:t>ge</a:t>
            </a:r>
            <a:r>
              <a:rPr lang="fr-FR" sz="1600" dirty="0">
                <a:solidFill>
                  <a:srgbClr val="FF0066"/>
                </a:solidFill>
              </a:rPr>
              <a:t>on</a:t>
            </a:r>
            <a:endParaRPr lang="fr-FR" sz="1600" dirty="0"/>
          </a:p>
        </p:txBody>
      </p:sp>
      <p:pic>
        <p:nvPicPr>
          <p:cNvPr id="75" name="Imag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28" y="5133151"/>
            <a:ext cx="638370" cy="551772"/>
          </a:xfrm>
          <a:prstGeom prst="rect">
            <a:avLst/>
          </a:prstGeom>
        </p:spPr>
      </p:pic>
      <p:sp>
        <p:nvSpPr>
          <p:cNvPr id="79" name="Flèche vers le bas 78"/>
          <p:cNvSpPr/>
          <p:nvPr/>
        </p:nvSpPr>
        <p:spPr>
          <a:xfrm>
            <a:off x="3528021" y="4179488"/>
            <a:ext cx="45719" cy="952891"/>
          </a:xfrm>
          <a:prstGeom prst="downArrow">
            <a:avLst>
              <a:gd name="adj1" fmla="val 12444"/>
              <a:gd name="adj2" fmla="val 3899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0" name="Connecteur droit avec flèche 79"/>
          <p:cNvCxnSpPr/>
          <p:nvPr/>
        </p:nvCxnSpPr>
        <p:spPr>
          <a:xfrm>
            <a:off x="2648804" y="2846481"/>
            <a:ext cx="711982" cy="241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8"/>
          <a:srcRect l="86797" t="32084" r="4036" b="52971"/>
          <a:stretch/>
        </p:blipFill>
        <p:spPr>
          <a:xfrm>
            <a:off x="5039815" y="4205414"/>
            <a:ext cx="747912" cy="68558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9"/>
          <a:srcRect l="62353" t="31540" r="26953" b="52699"/>
          <a:stretch/>
        </p:blipFill>
        <p:spPr>
          <a:xfrm>
            <a:off x="5091675" y="5766452"/>
            <a:ext cx="766893" cy="63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30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26454" y="3321190"/>
            <a:ext cx="73132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/>
          </a:p>
          <a:p>
            <a:r>
              <a:rPr lang="fr-FR" sz="2400" b="1" dirty="0"/>
              <a:t>Il</a:t>
            </a:r>
            <a:r>
              <a:rPr lang="fr-FR" sz="2400" dirty="0"/>
              <a:t> </a:t>
            </a:r>
            <a:r>
              <a:rPr lang="fr-FR" sz="2400" b="1" dirty="0"/>
              <a:t>y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00B0F0"/>
                </a:solidFill>
              </a:rPr>
              <a:t>au</a:t>
            </a:r>
            <a:r>
              <a:rPr lang="fr-FR" sz="2400" dirty="0"/>
              <a:t>ra   sept  b</a:t>
            </a:r>
            <a:r>
              <a:rPr lang="fr-FR" sz="2400" dirty="0">
                <a:solidFill>
                  <a:srgbClr val="7030A0"/>
                </a:solidFill>
              </a:rPr>
              <a:t>ou</a:t>
            </a:r>
            <a:r>
              <a:rPr lang="fr-FR" sz="2400" dirty="0"/>
              <a:t>gi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es</a:t>
            </a:r>
            <a:r>
              <a:rPr lang="fr-FR" sz="2400" dirty="0"/>
              <a:t> </a:t>
            </a:r>
            <a:r>
              <a:rPr lang="fr-FR" sz="2400" b="1" dirty="0"/>
              <a:t>sur</a:t>
            </a:r>
            <a:r>
              <a:rPr lang="fr-FR" sz="2400" dirty="0"/>
              <a:t> </a:t>
            </a:r>
            <a:r>
              <a:rPr lang="fr-FR" sz="2400" b="1" dirty="0"/>
              <a:t>le</a:t>
            </a:r>
            <a:r>
              <a:rPr lang="fr-FR" sz="2400" dirty="0"/>
              <a:t> gât</a:t>
            </a:r>
            <a:r>
              <a:rPr lang="fr-FR" sz="2400" dirty="0">
                <a:solidFill>
                  <a:srgbClr val="00B0F0"/>
                </a:solidFill>
              </a:rPr>
              <a:t>eau</a:t>
            </a:r>
            <a:r>
              <a:rPr lang="fr-FR" sz="2400" dirty="0"/>
              <a:t> </a:t>
            </a:r>
            <a:r>
              <a:rPr lang="fr-FR" sz="2400" b="1" dirty="0"/>
              <a:t>de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FF0066"/>
                </a:solidFill>
              </a:rPr>
              <a:t>Justine</a:t>
            </a:r>
            <a:r>
              <a:rPr lang="fr-FR" sz="2400" dirty="0"/>
              <a:t>. 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J’ai mis </a:t>
            </a:r>
            <a:r>
              <a:rPr lang="fr-FR" sz="2400" b="1" dirty="0"/>
              <a:t>ma</a:t>
            </a:r>
            <a:r>
              <a:rPr lang="fr-FR" sz="2400" dirty="0"/>
              <a:t> jolie jupe r</a:t>
            </a:r>
            <a:r>
              <a:rPr lang="fr-FR" sz="2400" dirty="0">
                <a:solidFill>
                  <a:srgbClr val="7030A0"/>
                </a:solidFill>
              </a:rPr>
              <a:t>ou</a:t>
            </a:r>
            <a:r>
              <a:rPr lang="fr-FR" sz="2400" dirty="0"/>
              <a:t>ge </a:t>
            </a:r>
            <a:r>
              <a:rPr lang="fr-FR" sz="2400" b="1" dirty="0"/>
              <a:t>et</a:t>
            </a:r>
            <a:r>
              <a:rPr lang="fr-FR" sz="2400" dirty="0"/>
              <a:t> r</a:t>
            </a:r>
            <a:r>
              <a:rPr lang="fr-FR" sz="2400" dirty="0">
                <a:solidFill>
                  <a:schemeClr val="accent4">
                    <a:lumMod val="50000"/>
                  </a:schemeClr>
                </a:solidFill>
              </a:rPr>
              <a:t>an</a:t>
            </a:r>
            <a:r>
              <a:rPr lang="fr-FR" sz="2400" dirty="0"/>
              <a:t>gé </a:t>
            </a:r>
            <a:r>
              <a:rPr lang="fr-FR" sz="2400" b="1" dirty="0"/>
              <a:t>mon</a:t>
            </a:r>
            <a:r>
              <a:rPr lang="fr-FR" sz="2400" dirty="0"/>
              <a:t> pyjama gri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400" dirty="0"/>
              <a:t>.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b="1" dirty="0">
                <a:solidFill>
                  <a:srgbClr val="7030A0"/>
                </a:solidFill>
              </a:rPr>
              <a:t>Jeudi</a:t>
            </a:r>
            <a:r>
              <a:rPr lang="fr-FR" sz="2400" dirty="0"/>
              <a:t>, </a:t>
            </a:r>
            <a:r>
              <a:rPr lang="fr-FR" sz="2400" b="1" dirty="0"/>
              <a:t>il</a:t>
            </a:r>
            <a:r>
              <a:rPr lang="fr-FR" sz="2400" dirty="0"/>
              <a:t> a n</a:t>
            </a:r>
            <a:r>
              <a:rPr lang="fr-FR" sz="2400" dirty="0">
                <a:solidFill>
                  <a:schemeClr val="accent4">
                    <a:lumMod val="75000"/>
                  </a:schemeClr>
                </a:solidFill>
              </a:rPr>
              <a:t>ei</a:t>
            </a:r>
            <a:r>
              <a:rPr lang="fr-FR" sz="2400" dirty="0"/>
              <a:t>gé. </a:t>
            </a:r>
            <a:r>
              <a:rPr lang="fr-FR" sz="2400" b="1" dirty="0"/>
              <a:t>Il</a:t>
            </a:r>
            <a:r>
              <a:rPr lang="fr-FR" sz="2400" dirty="0"/>
              <a:t> </a:t>
            </a:r>
            <a:r>
              <a:rPr lang="fr-FR" sz="2400" b="1" dirty="0"/>
              <a:t>y</a:t>
            </a:r>
            <a:r>
              <a:rPr lang="fr-FR" sz="2400" dirty="0"/>
              <a:t> av</a:t>
            </a:r>
            <a:r>
              <a:rPr lang="fr-FR" sz="2400" dirty="0">
                <a:solidFill>
                  <a:schemeClr val="accent4">
                    <a:lumMod val="75000"/>
                  </a:schemeClr>
                </a:solidFill>
              </a:rPr>
              <a:t>ai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2400" dirty="0"/>
              <a:t> </a:t>
            </a:r>
            <a:r>
              <a:rPr lang="fr-FR" sz="2400" b="1" dirty="0"/>
              <a:t>de</a:t>
            </a:r>
            <a:r>
              <a:rPr lang="fr-FR" sz="2400" dirty="0"/>
              <a:t> </a:t>
            </a:r>
            <a:r>
              <a:rPr lang="fr-FR" sz="2400" b="1" dirty="0"/>
              <a:t>la</a:t>
            </a:r>
            <a:r>
              <a:rPr lang="fr-FR" sz="2400" dirty="0"/>
              <a:t> n</a:t>
            </a:r>
            <a:r>
              <a:rPr lang="fr-FR" sz="2400" dirty="0">
                <a:solidFill>
                  <a:schemeClr val="accent4">
                    <a:lumMod val="75000"/>
                  </a:schemeClr>
                </a:solidFill>
              </a:rPr>
              <a:t>ei</a:t>
            </a:r>
            <a:r>
              <a:rPr lang="fr-FR" sz="2400" dirty="0"/>
              <a:t>ge </a:t>
            </a:r>
            <a:r>
              <a:rPr lang="fr-FR" sz="2400" b="1" dirty="0"/>
              <a:t>dans</a:t>
            </a:r>
            <a:r>
              <a:rPr lang="fr-FR" sz="2400" dirty="0"/>
              <a:t> toute </a:t>
            </a:r>
            <a:r>
              <a:rPr lang="fr-FR" sz="2400" b="1" dirty="0"/>
              <a:t>la</a:t>
            </a:r>
            <a:r>
              <a:rPr lang="fr-FR" sz="2400" dirty="0"/>
              <a:t> c</a:t>
            </a:r>
            <a:r>
              <a:rPr lang="fr-FR" sz="2400" dirty="0">
                <a:solidFill>
                  <a:srgbClr val="7030A0"/>
                </a:solidFill>
              </a:rPr>
              <a:t>ou</a:t>
            </a:r>
            <a:r>
              <a:rPr lang="fr-FR" sz="2400" dirty="0"/>
              <a:t>r.</a:t>
            </a:r>
          </a:p>
          <a:p>
            <a:r>
              <a:rPr lang="fr-FR" sz="2400" dirty="0"/>
              <a:t> </a:t>
            </a:r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C’ét</a:t>
            </a:r>
            <a:r>
              <a:rPr lang="fr-FR" sz="2400" dirty="0">
                <a:solidFill>
                  <a:schemeClr val="accent4">
                    <a:lumMod val="75000"/>
                  </a:schemeClr>
                </a:solidFill>
              </a:rPr>
              <a:t>ai</a:t>
            </a:r>
            <a:r>
              <a:rPr lang="fr-FR" sz="2400" dirty="0"/>
              <a:t>t vraiment génial. </a:t>
            </a:r>
            <a:r>
              <a:rPr lang="fr-FR" sz="2400" b="1" dirty="0"/>
              <a:t>Tout</a:t>
            </a:r>
            <a:r>
              <a:rPr lang="fr-FR" sz="2400" dirty="0"/>
              <a:t> </a:t>
            </a:r>
            <a:r>
              <a:rPr lang="fr-FR" sz="2400" b="1" dirty="0"/>
              <a:t>le</a:t>
            </a:r>
            <a:r>
              <a:rPr lang="fr-FR" sz="2400" dirty="0"/>
              <a:t> m</a:t>
            </a:r>
            <a:r>
              <a:rPr lang="fr-FR" sz="2400" dirty="0">
                <a:solidFill>
                  <a:srgbClr val="00B050"/>
                </a:solidFill>
              </a:rPr>
              <a:t>on</a:t>
            </a:r>
            <a:r>
              <a:rPr lang="fr-FR" sz="2400" dirty="0"/>
              <a:t>de </a:t>
            </a:r>
            <a:r>
              <a:rPr lang="fr-FR" sz="2400" b="1" dirty="0"/>
              <a:t>a</a:t>
            </a:r>
            <a:r>
              <a:rPr lang="fr-FR" sz="2400" dirty="0"/>
              <a:t> j</a:t>
            </a:r>
            <a:r>
              <a:rPr lang="fr-FR" sz="2400" dirty="0">
                <a:solidFill>
                  <a:srgbClr val="7030A0"/>
                </a:solidFill>
              </a:rPr>
              <a:t>ou</a:t>
            </a:r>
            <a:r>
              <a:rPr lang="fr-FR" sz="2400" dirty="0"/>
              <a:t>é. </a:t>
            </a:r>
            <a:r>
              <a:rPr lang="fr-FR" sz="2400" b="1" dirty="0"/>
              <a:t>Nous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avon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400" dirty="0"/>
              <a:t> </a:t>
            </a:r>
            <a:r>
              <a:rPr lang="fr-FR" sz="2400" b="1" dirty="0"/>
              <a:t>bien</a:t>
            </a:r>
            <a:r>
              <a:rPr lang="fr-FR" sz="2400" dirty="0"/>
              <a:t> rigolé. 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287236" y="3043117"/>
            <a:ext cx="7272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3. Je lis des phrases</a:t>
            </a:r>
            <a:endParaRPr lang="fr-FR" sz="2400" dirty="0"/>
          </a:p>
          <a:p>
            <a:pPr algn="ctr"/>
            <a:endParaRPr lang="fr-FR" sz="2000" dirty="0"/>
          </a:p>
        </p:txBody>
      </p:sp>
      <p:sp>
        <p:nvSpPr>
          <p:cNvPr id="49" name="Nuage 48"/>
          <p:cNvSpPr/>
          <p:nvPr/>
        </p:nvSpPr>
        <p:spPr>
          <a:xfrm rot="225485" flipH="1" flipV="1">
            <a:off x="1161391" y="8017640"/>
            <a:ext cx="1134112" cy="650515"/>
          </a:xfrm>
          <a:prstGeom prst="cloud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Arc plein 64"/>
          <p:cNvSpPr/>
          <p:nvPr/>
        </p:nvSpPr>
        <p:spPr>
          <a:xfrm rot="10800000" flipV="1">
            <a:off x="5442668" y="5107096"/>
            <a:ext cx="275898" cy="25722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7" name="Arc plein 66"/>
          <p:cNvSpPr/>
          <p:nvPr/>
        </p:nvSpPr>
        <p:spPr>
          <a:xfrm rot="10800000" flipV="1">
            <a:off x="1891163" y="9468929"/>
            <a:ext cx="258839" cy="327336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1" name="Arc plein 80"/>
          <p:cNvSpPr/>
          <p:nvPr/>
        </p:nvSpPr>
        <p:spPr>
          <a:xfrm rot="10800000" flipV="1">
            <a:off x="738211" y="7981172"/>
            <a:ext cx="363132" cy="35946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8" name="Arc plein 87"/>
          <p:cNvSpPr/>
          <p:nvPr/>
        </p:nvSpPr>
        <p:spPr>
          <a:xfrm rot="10800000" flipV="1">
            <a:off x="4441058" y="5056375"/>
            <a:ext cx="247528" cy="393353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9" name="Arc plein 88"/>
          <p:cNvSpPr/>
          <p:nvPr/>
        </p:nvSpPr>
        <p:spPr>
          <a:xfrm rot="10800000" flipV="1">
            <a:off x="2941198" y="5056375"/>
            <a:ext cx="519345" cy="38570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9" name="Nuage 58"/>
          <p:cNvSpPr/>
          <p:nvPr/>
        </p:nvSpPr>
        <p:spPr>
          <a:xfrm rot="225485" flipH="1" flipV="1">
            <a:off x="5515590" y="6587670"/>
            <a:ext cx="749236" cy="486721"/>
          </a:xfrm>
          <a:prstGeom prst="cloud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Arc plein 65"/>
          <p:cNvSpPr/>
          <p:nvPr/>
        </p:nvSpPr>
        <p:spPr>
          <a:xfrm rot="10800000" flipV="1">
            <a:off x="2180580" y="3571010"/>
            <a:ext cx="434698" cy="30408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2" name="Arc plein 71"/>
          <p:cNvSpPr/>
          <p:nvPr/>
        </p:nvSpPr>
        <p:spPr>
          <a:xfrm rot="10800000" flipV="1">
            <a:off x="284296" y="9429149"/>
            <a:ext cx="184642" cy="353273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4" name="Arc plein 73"/>
          <p:cNvSpPr/>
          <p:nvPr/>
        </p:nvSpPr>
        <p:spPr>
          <a:xfrm rot="10800000" flipV="1">
            <a:off x="456445" y="9468929"/>
            <a:ext cx="447991" cy="31073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9" name="Arc plein 78"/>
          <p:cNvSpPr/>
          <p:nvPr/>
        </p:nvSpPr>
        <p:spPr>
          <a:xfrm rot="10800000" flipV="1">
            <a:off x="1713534" y="9468929"/>
            <a:ext cx="169195" cy="351969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2" name="Arc plein 91"/>
          <p:cNvSpPr/>
          <p:nvPr/>
        </p:nvSpPr>
        <p:spPr>
          <a:xfrm rot="10800000" flipV="1">
            <a:off x="4180002" y="8057786"/>
            <a:ext cx="539839" cy="31370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3" name="Arc plein 92"/>
          <p:cNvSpPr/>
          <p:nvPr/>
        </p:nvSpPr>
        <p:spPr>
          <a:xfrm rot="10800000" flipV="1">
            <a:off x="1702476" y="5091335"/>
            <a:ext cx="241230" cy="313983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4" name="Arc plein 93"/>
          <p:cNvSpPr/>
          <p:nvPr/>
        </p:nvSpPr>
        <p:spPr>
          <a:xfrm rot="10800000" flipV="1">
            <a:off x="6613782" y="6566112"/>
            <a:ext cx="471648" cy="33811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9" name="Arc plein 98"/>
          <p:cNvSpPr/>
          <p:nvPr/>
        </p:nvSpPr>
        <p:spPr>
          <a:xfrm rot="10800000" flipV="1">
            <a:off x="4040818" y="5071546"/>
            <a:ext cx="391725" cy="29277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4" name="Arc plein 103"/>
          <p:cNvSpPr/>
          <p:nvPr/>
        </p:nvSpPr>
        <p:spPr>
          <a:xfrm rot="10800000" flipV="1">
            <a:off x="728953" y="3657541"/>
            <a:ext cx="284838" cy="32222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5" name="Nuage 104"/>
          <p:cNvSpPr/>
          <p:nvPr/>
        </p:nvSpPr>
        <p:spPr>
          <a:xfrm rot="225485" flipH="1" flipV="1">
            <a:off x="1409377" y="3665334"/>
            <a:ext cx="709585" cy="515586"/>
          </a:xfrm>
          <a:prstGeom prst="cloud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Arc plein 110"/>
          <p:cNvSpPr/>
          <p:nvPr/>
        </p:nvSpPr>
        <p:spPr>
          <a:xfrm rot="10800000" flipV="1">
            <a:off x="1953191" y="5079943"/>
            <a:ext cx="196811" cy="33676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2" name="Arc plein 111"/>
          <p:cNvSpPr/>
          <p:nvPr/>
        </p:nvSpPr>
        <p:spPr>
          <a:xfrm rot="10800000" flipV="1">
            <a:off x="3941481" y="3594052"/>
            <a:ext cx="259051" cy="324076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3" name="Arc plein 112"/>
          <p:cNvSpPr/>
          <p:nvPr/>
        </p:nvSpPr>
        <p:spPr>
          <a:xfrm rot="10800000" flipV="1">
            <a:off x="4200533" y="3594051"/>
            <a:ext cx="509268" cy="32407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4" name="Arc plein 113"/>
          <p:cNvSpPr/>
          <p:nvPr/>
        </p:nvSpPr>
        <p:spPr>
          <a:xfrm rot="10800000" flipV="1">
            <a:off x="2158436" y="9468929"/>
            <a:ext cx="298529" cy="35919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6" name="Triangle isocèle 135"/>
          <p:cNvSpPr/>
          <p:nvPr/>
        </p:nvSpPr>
        <p:spPr>
          <a:xfrm>
            <a:off x="284297" y="5682457"/>
            <a:ext cx="172148" cy="358820"/>
          </a:xfrm>
          <a:prstGeom prst="triangl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9" name="Groupe 138"/>
          <p:cNvGrpSpPr/>
          <p:nvPr/>
        </p:nvGrpSpPr>
        <p:grpSpPr>
          <a:xfrm>
            <a:off x="5502958" y="4139624"/>
            <a:ext cx="433378" cy="298148"/>
            <a:chOff x="9958087" y="1438369"/>
            <a:chExt cx="2064703" cy="1512400"/>
          </a:xfrm>
        </p:grpSpPr>
        <p:sp>
          <p:nvSpPr>
            <p:cNvPr id="140" name="Triangle isocèle 139"/>
            <p:cNvSpPr/>
            <p:nvPr/>
          </p:nvSpPr>
          <p:spPr>
            <a:xfrm>
              <a:off x="9958087" y="1438369"/>
              <a:ext cx="2064703" cy="1512400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1" name="Triangle isocèle 140"/>
            <p:cNvSpPr/>
            <p:nvPr/>
          </p:nvSpPr>
          <p:spPr>
            <a:xfrm>
              <a:off x="10440458" y="1443267"/>
              <a:ext cx="1090894" cy="74802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2" name="Triangle isocèle 121"/>
          <p:cNvSpPr/>
          <p:nvPr/>
        </p:nvSpPr>
        <p:spPr>
          <a:xfrm>
            <a:off x="2342436" y="7119851"/>
            <a:ext cx="172148" cy="358820"/>
          </a:xfrm>
          <a:prstGeom prst="triangl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Triangle isocèle 122"/>
          <p:cNvSpPr/>
          <p:nvPr/>
        </p:nvSpPr>
        <p:spPr>
          <a:xfrm>
            <a:off x="304524" y="4132380"/>
            <a:ext cx="172148" cy="358820"/>
          </a:xfrm>
          <a:prstGeom prst="triangl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Triangle isocèle 141"/>
          <p:cNvSpPr/>
          <p:nvPr/>
        </p:nvSpPr>
        <p:spPr>
          <a:xfrm>
            <a:off x="5605862" y="5563719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Triangle isocèle 142"/>
          <p:cNvSpPr/>
          <p:nvPr/>
        </p:nvSpPr>
        <p:spPr>
          <a:xfrm>
            <a:off x="2407342" y="4124237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Triangle isocèle 143"/>
          <p:cNvSpPr/>
          <p:nvPr/>
        </p:nvSpPr>
        <p:spPr>
          <a:xfrm>
            <a:off x="4358670" y="4113560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Triangle isocèle 145"/>
          <p:cNvSpPr/>
          <p:nvPr/>
        </p:nvSpPr>
        <p:spPr>
          <a:xfrm>
            <a:off x="4967310" y="5696897"/>
            <a:ext cx="176566" cy="1649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Triangle isocèle 146"/>
          <p:cNvSpPr/>
          <p:nvPr/>
        </p:nvSpPr>
        <p:spPr>
          <a:xfrm>
            <a:off x="1702476" y="4276968"/>
            <a:ext cx="176566" cy="1649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Triangle isocèle 147"/>
          <p:cNvSpPr/>
          <p:nvPr/>
        </p:nvSpPr>
        <p:spPr>
          <a:xfrm>
            <a:off x="3703125" y="4239417"/>
            <a:ext cx="176566" cy="1649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Triangle isocèle 149"/>
          <p:cNvSpPr/>
          <p:nvPr/>
        </p:nvSpPr>
        <p:spPr>
          <a:xfrm>
            <a:off x="1304960" y="5757375"/>
            <a:ext cx="176566" cy="1649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Triangle isocèle 150"/>
          <p:cNvSpPr/>
          <p:nvPr/>
        </p:nvSpPr>
        <p:spPr>
          <a:xfrm>
            <a:off x="3827985" y="7274361"/>
            <a:ext cx="176566" cy="1649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Triangle isocèle 151"/>
          <p:cNvSpPr/>
          <p:nvPr/>
        </p:nvSpPr>
        <p:spPr>
          <a:xfrm>
            <a:off x="2370275" y="5653962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Triangle isocèle 152"/>
          <p:cNvSpPr/>
          <p:nvPr/>
        </p:nvSpPr>
        <p:spPr>
          <a:xfrm>
            <a:off x="4404789" y="7150187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Triangle isocèle 159"/>
          <p:cNvSpPr/>
          <p:nvPr/>
        </p:nvSpPr>
        <p:spPr>
          <a:xfrm>
            <a:off x="6279972" y="7218197"/>
            <a:ext cx="176566" cy="1649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Triangle isocèle 160"/>
          <p:cNvSpPr/>
          <p:nvPr/>
        </p:nvSpPr>
        <p:spPr>
          <a:xfrm>
            <a:off x="6745362" y="7076748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Arc plein 163"/>
          <p:cNvSpPr/>
          <p:nvPr/>
        </p:nvSpPr>
        <p:spPr>
          <a:xfrm rot="10800000" flipV="1">
            <a:off x="2315603" y="5079943"/>
            <a:ext cx="453473" cy="328759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6" name="Arc plein 165"/>
          <p:cNvSpPr/>
          <p:nvPr/>
        </p:nvSpPr>
        <p:spPr>
          <a:xfrm rot="10800000" flipV="1">
            <a:off x="1514435" y="6575101"/>
            <a:ext cx="429272" cy="331773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7" name="Arc plein 166"/>
          <p:cNvSpPr/>
          <p:nvPr/>
        </p:nvSpPr>
        <p:spPr>
          <a:xfrm rot="10800000" flipV="1">
            <a:off x="1928836" y="6586491"/>
            <a:ext cx="251743" cy="31773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8" name="Arc plein 167"/>
          <p:cNvSpPr/>
          <p:nvPr/>
        </p:nvSpPr>
        <p:spPr>
          <a:xfrm rot="10800000" flipV="1">
            <a:off x="2797756" y="6611367"/>
            <a:ext cx="162120" cy="293786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9" name="Arc plein 168"/>
          <p:cNvSpPr/>
          <p:nvPr/>
        </p:nvSpPr>
        <p:spPr>
          <a:xfrm rot="10800000" flipV="1">
            <a:off x="2965016" y="6500322"/>
            <a:ext cx="398912" cy="37515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0" name="Arc plein 169"/>
          <p:cNvSpPr/>
          <p:nvPr/>
        </p:nvSpPr>
        <p:spPr>
          <a:xfrm rot="10800000" flipV="1">
            <a:off x="4148365" y="6495719"/>
            <a:ext cx="540552" cy="368403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1" name="Arc plein 170"/>
          <p:cNvSpPr/>
          <p:nvPr/>
        </p:nvSpPr>
        <p:spPr>
          <a:xfrm rot="10800000" flipV="1">
            <a:off x="5308513" y="7962095"/>
            <a:ext cx="376667" cy="353553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3" name="Arc plein 172"/>
          <p:cNvSpPr/>
          <p:nvPr/>
        </p:nvSpPr>
        <p:spPr>
          <a:xfrm rot="10800000" flipV="1">
            <a:off x="4705144" y="7995475"/>
            <a:ext cx="262166" cy="366173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76" name="Connecteur droit 175"/>
          <p:cNvCxnSpPr/>
          <p:nvPr/>
        </p:nvCxnSpPr>
        <p:spPr>
          <a:xfrm>
            <a:off x="-29817" y="10949211"/>
            <a:ext cx="75596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325433" y="194986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2. Je lis des mots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489708" y="664279"/>
            <a:ext cx="6882623" cy="1938992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fr-FR" sz="2400" dirty="0"/>
              <a:t>le </a:t>
            </a:r>
            <a:r>
              <a:rPr lang="fr-FR" sz="2400" b="1" dirty="0"/>
              <a:t>j</a:t>
            </a:r>
            <a:r>
              <a:rPr lang="fr-FR" sz="2400" dirty="0"/>
              <a:t>udo</a:t>
            </a:r>
          </a:p>
          <a:p>
            <a:r>
              <a:rPr lang="fr-FR" sz="2400" dirty="0"/>
              <a:t>un </a:t>
            </a:r>
            <a:r>
              <a:rPr lang="fr-FR" sz="2400" b="1" dirty="0"/>
              <a:t>j</a:t>
            </a:r>
            <a:r>
              <a:rPr lang="fr-FR" sz="2400" dirty="0"/>
              <a:t>ard</a:t>
            </a:r>
            <a:r>
              <a:rPr lang="fr-FR" sz="2400" dirty="0">
                <a:solidFill>
                  <a:srgbClr val="FF0000"/>
                </a:solidFill>
              </a:rPr>
              <a:t>in</a:t>
            </a:r>
            <a:endParaRPr lang="fr-FR" sz="2400" dirty="0"/>
          </a:p>
          <a:p>
            <a:r>
              <a:rPr lang="fr-FR" sz="2400" dirty="0"/>
              <a:t>le py</a:t>
            </a:r>
            <a:r>
              <a:rPr lang="fr-FR" sz="2400" b="1" dirty="0"/>
              <a:t>j</a:t>
            </a:r>
            <a:r>
              <a:rPr lang="fr-FR" sz="2400" dirty="0"/>
              <a:t>ama</a:t>
            </a:r>
          </a:p>
          <a:p>
            <a:r>
              <a:rPr lang="fr-FR" sz="2400" b="1" dirty="0"/>
              <a:t>j</a:t>
            </a:r>
            <a:r>
              <a:rPr lang="fr-FR" sz="2400" dirty="0"/>
              <a:t>oli</a:t>
            </a:r>
          </a:p>
          <a:p>
            <a:r>
              <a:rPr lang="fr-FR" sz="2400" dirty="0"/>
              <a:t>du </a:t>
            </a:r>
            <a:r>
              <a:rPr lang="fr-FR" sz="2400" b="1" dirty="0"/>
              <a:t>j</a:t>
            </a:r>
            <a:r>
              <a:rPr lang="fr-FR" sz="2400" dirty="0"/>
              <a:t>u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s</a:t>
            </a:r>
          </a:p>
          <a:p>
            <a:r>
              <a:rPr lang="fr-FR" sz="2400" dirty="0"/>
              <a:t>le </a:t>
            </a:r>
            <a:r>
              <a:rPr lang="fr-FR" sz="2400" b="1" dirty="0"/>
              <a:t>j</a:t>
            </a:r>
            <a:r>
              <a:rPr lang="fr-FR" sz="2400" dirty="0">
                <a:solidFill>
                  <a:srgbClr val="7030A0"/>
                </a:solidFill>
              </a:rPr>
              <a:t>ou</a:t>
            </a:r>
            <a:r>
              <a:rPr lang="fr-FR" sz="2400" dirty="0"/>
              <a:t>rnal</a:t>
            </a:r>
          </a:p>
          <a:p>
            <a:r>
              <a:rPr lang="fr-FR" sz="2400" dirty="0"/>
              <a:t>des </a:t>
            </a:r>
            <a:r>
              <a:rPr lang="fr-FR" sz="2400" b="1" dirty="0"/>
              <a:t>j</a:t>
            </a:r>
            <a:r>
              <a:rPr lang="fr-FR" sz="2400" dirty="0">
                <a:solidFill>
                  <a:srgbClr val="7030A0"/>
                </a:solidFill>
              </a:rPr>
              <a:t>ou</a:t>
            </a:r>
            <a:r>
              <a:rPr lang="fr-FR" sz="2400" dirty="0">
                <a:solidFill>
                  <a:srgbClr val="00B0F0"/>
                </a:solidFill>
              </a:rPr>
              <a:t>et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s</a:t>
            </a:r>
          </a:p>
          <a:p>
            <a:r>
              <a:rPr lang="fr-FR" sz="2400" dirty="0"/>
              <a:t>une b</a:t>
            </a:r>
            <a:r>
              <a:rPr lang="fr-FR" sz="2400" dirty="0">
                <a:solidFill>
                  <a:srgbClr val="7030A0"/>
                </a:solidFill>
              </a:rPr>
              <a:t>ou</a:t>
            </a:r>
            <a:r>
              <a:rPr lang="fr-FR" sz="2400" b="1" dirty="0"/>
              <a:t>g</a:t>
            </a:r>
            <a:r>
              <a:rPr lang="fr-FR" sz="2400" dirty="0"/>
              <a:t>i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</a:p>
          <a:p>
            <a:r>
              <a:rPr lang="fr-FR" sz="2400" dirty="0"/>
              <a:t>fra</a:t>
            </a:r>
            <a:r>
              <a:rPr lang="fr-FR" sz="2400" b="1" dirty="0"/>
              <a:t>g</a:t>
            </a:r>
            <a:r>
              <a:rPr lang="fr-FR" sz="2400" dirty="0"/>
              <a:t>ile</a:t>
            </a:r>
          </a:p>
          <a:p>
            <a:r>
              <a:rPr lang="fr-FR" sz="2400" dirty="0"/>
              <a:t>la </a:t>
            </a:r>
            <a:r>
              <a:rPr lang="fr-FR" sz="2400" b="1" dirty="0"/>
              <a:t>g</a:t>
            </a:r>
            <a:r>
              <a:rPr lang="fr-FR" sz="2400" dirty="0"/>
              <a:t>ymnastique</a:t>
            </a:r>
          </a:p>
          <a:p>
            <a:r>
              <a:rPr lang="fr-FR" sz="2400" dirty="0"/>
              <a:t>un ora</a:t>
            </a:r>
            <a:r>
              <a:rPr lang="fr-FR" sz="2400" b="1" dirty="0"/>
              <a:t>g</a:t>
            </a:r>
            <a:r>
              <a:rPr lang="fr-FR" sz="2400" dirty="0"/>
              <a:t>e</a:t>
            </a:r>
          </a:p>
          <a:p>
            <a:r>
              <a:rPr lang="fr-FR" sz="2400" b="1" dirty="0"/>
              <a:t>g</a:t>
            </a:r>
            <a:r>
              <a:rPr lang="fr-FR" sz="2400" dirty="0"/>
              <a:t>énial</a:t>
            </a:r>
          </a:p>
          <a:p>
            <a:r>
              <a:rPr lang="fr-FR" sz="2400" dirty="0"/>
              <a:t>un nua</a:t>
            </a:r>
            <a:r>
              <a:rPr lang="fr-FR" sz="2400" b="1" dirty="0"/>
              <a:t>g</a:t>
            </a:r>
            <a:r>
              <a:rPr lang="fr-FR" sz="2400" dirty="0"/>
              <a:t>e</a:t>
            </a:r>
          </a:p>
          <a:p>
            <a:r>
              <a:rPr lang="fr-FR" sz="2400" dirty="0"/>
              <a:t>le </a:t>
            </a:r>
            <a:r>
              <a:rPr lang="fr-FR" sz="2400" b="1" dirty="0"/>
              <a:t>g</a:t>
            </a:r>
            <a:r>
              <a:rPr lang="fr-FR" sz="2400" dirty="0"/>
              <a:t>ivre</a:t>
            </a:r>
          </a:p>
          <a:p>
            <a:r>
              <a:rPr lang="fr-FR" sz="2400" dirty="0"/>
              <a:t>la nei</a:t>
            </a:r>
            <a:r>
              <a:rPr lang="fr-FR" sz="2400" b="1" dirty="0"/>
              <a:t>g</a:t>
            </a:r>
            <a:r>
              <a:rPr lang="fr-FR" sz="2400" dirty="0"/>
              <a:t>e</a:t>
            </a:r>
          </a:p>
        </p:txBody>
      </p:sp>
      <p:sp>
        <p:nvSpPr>
          <p:cNvPr id="85" name="Arc plein 84"/>
          <p:cNvSpPr/>
          <p:nvPr/>
        </p:nvSpPr>
        <p:spPr>
          <a:xfrm rot="10800000" flipV="1">
            <a:off x="998873" y="3648230"/>
            <a:ext cx="284838" cy="32222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0" name="Arc plein 89"/>
          <p:cNvSpPr/>
          <p:nvPr/>
        </p:nvSpPr>
        <p:spPr>
          <a:xfrm rot="10800000" flipV="1">
            <a:off x="2630181" y="3642633"/>
            <a:ext cx="273237" cy="26942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5" name="Arc plein 94"/>
          <p:cNvSpPr/>
          <p:nvPr/>
        </p:nvSpPr>
        <p:spPr>
          <a:xfrm rot="10800000" flipV="1">
            <a:off x="5732071" y="5087862"/>
            <a:ext cx="204265" cy="267173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6" name="Arc plein 95"/>
          <p:cNvSpPr/>
          <p:nvPr/>
        </p:nvSpPr>
        <p:spPr>
          <a:xfrm rot="10800000" flipV="1">
            <a:off x="5934829" y="5087862"/>
            <a:ext cx="322417" cy="24930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7" name="Triangle isocèle 96"/>
          <p:cNvSpPr/>
          <p:nvPr/>
        </p:nvSpPr>
        <p:spPr>
          <a:xfrm>
            <a:off x="1101343" y="7124712"/>
            <a:ext cx="172148" cy="358820"/>
          </a:xfrm>
          <a:prstGeom prst="triangl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Arc plein 99"/>
          <p:cNvSpPr/>
          <p:nvPr/>
        </p:nvSpPr>
        <p:spPr>
          <a:xfrm rot="10800000" flipV="1">
            <a:off x="2360773" y="7932502"/>
            <a:ext cx="269407" cy="40939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1" name="Arc plein 100"/>
          <p:cNvSpPr/>
          <p:nvPr/>
        </p:nvSpPr>
        <p:spPr>
          <a:xfrm rot="10800000" flipV="1">
            <a:off x="2610688" y="7962095"/>
            <a:ext cx="269407" cy="40939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2" name="Arc plein 101"/>
          <p:cNvSpPr/>
          <p:nvPr/>
        </p:nvSpPr>
        <p:spPr>
          <a:xfrm rot="10800000" flipV="1">
            <a:off x="2863758" y="7995475"/>
            <a:ext cx="269407" cy="40939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3" name="Arc plein 102"/>
          <p:cNvSpPr/>
          <p:nvPr/>
        </p:nvSpPr>
        <p:spPr>
          <a:xfrm rot="10800000" flipV="1">
            <a:off x="5685182" y="7995475"/>
            <a:ext cx="148002" cy="33140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7" name="Triangle isocèle 106"/>
          <p:cNvSpPr/>
          <p:nvPr/>
        </p:nvSpPr>
        <p:spPr>
          <a:xfrm>
            <a:off x="6275046" y="8542922"/>
            <a:ext cx="172148" cy="358820"/>
          </a:xfrm>
          <a:prstGeom prst="triangl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Triangle isocèle 107"/>
          <p:cNvSpPr/>
          <p:nvPr/>
        </p:nvSpPr>
        <p:spPr>
          <a:xfrm>
            <a:off x="304524" y="8581215"/>
            <a:ext cx="172148" cy="358820"/>
          </a:xfrm>
          <a:prstGeom prst="triangl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666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926236"/>
              </p:ext>
            </p:extLst>
          </p:nvPr>
        </p:nvGraphicFramePr>
        <p:xfrm>
          <a:off x="385261" y="6252638"/>
          <a:ext cx="6895959" cy="2219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latin typeface="Alphas" panose="02000000000000000000" pitchFamily="2" charset="0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78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ZoneTexte 31"/>
          <p:cNvSpPr txBox="1"/>
          <p:nvPr/>
        </p:nvSpPr>
        <p:spPr>
          <a:xfrm>
            <a:off x="273898" y="5846265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1. Je lis des lettres et des syllabes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278656" y="8182959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2. Je lis des mots</a:t>
            </a:r>
          </a:p>
        </p:txBody>
      </p:sp>
      <p:sp>
        <p:nvSpPr>
          <p:cNvPr id="3" name="Étoile à 5 branches 2"/>
          <p:cNvSpPr/>
          <p:nvPr/>
        </p:nvSpPr>
        <p:spPr>
          <a:xfrm>
            <a:off x="554117" y="6412362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Étoile à 5 branches 47"/>
          <p:cNvSpPr/>
          <p:nvPr/>
        </p:nvSpPr>
        <p:spPr>
          <a:xfrm>
            <a:off x="467013" y="7493936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Étoile à 5 branches 49"/>
          <p:cNvSpPr/>
          <p:nvPr/>
        </p:nvSpPr>
        <p:spPr>
          <a:xfrm>
            <a:off x="721786" y="7493936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976559" y="7374030"/>
            <a:ext cx="7036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Century Gothic" panose="020B0502020202020204" pitchFamily="34" charset="0"/>
              </a:rPr>
              <a:t>gac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tég</a:t>
            </a:r>
            <a:r>
              <a:rPr lang="fr-FR" sz="2400" dirty="0">
                <a:latin typeface="Century Gothic" panose="020B0502020202020204" pitchFamily="34" charset="0"/>
              </a:rPr>
              <a:t>   </a:t>
            </a:r>
            <a:r>
              <a:rPr lang="fr-FR" sz="2400" dirty="0" err="1">
                <a:latin typeface="Century Gothic" panose="020B0502020202020204" pitchFamily="34" charset="0"/>
              </a:rPr>
              <a:t>guil</a:t>
            </a:r>
            <a:r>
              <a:rPr lang="fr-FR" sz="2400" dirty="0">
                <a:latin typeface="Century Gothic" panose="020B0502020202020204" pitchFamily="34" charset="0"/>
              </a:rPr>
              <a:t>   </a:t>
            </a:r>
            <a:r>
              <a:rPr lang="fr-FR" sz="2400" dirty="0" err="1">
                <a:latin typeface="Century Gothic" panose="020B0502020202020204" pitchFamily="34" charset="0"/>
              </a:rPr>
              <a:t>cog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guf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sig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gouv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cong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78643" y="6312939"/>
            <a:ext cx="6384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Century Gothic" panose="020B0502020202020204" pitchFamily="34" charset="0"/>
              </a:rPr>
              <a:t>ga</a:t>
            </a:r>
            <a:r>
              <a:rPr lang="fr-FR" sz="2400" dirty="0">
                <a:latin typeface="Century Gothic" panose="020B0502020202020204" pitchFamily="34" charset="0"/>
              </a:rPr>
              <a:t>   </a:t>
            </a:r>
            <a:r>
              <a:rPr lang="fr-FR" sz="2400" dirty="0" err="1">
                <a:latin typeface="Century Gothic" panose="020B0502020202020204" pitchFamily="34" charset="0"/>
              </a:rPr>
              <a:t>guy</a:t>
            </a:r>
            <a:r>
              <a:rPr lang="fr-FR" sz="2400" dirty="0">
                <a:latin typeface="Century Gothic" panose="020B0502020202020204" pitchFamily="34" charset="0"/>
              </a:rPr>
              <a:t>  go  gue  gui  </a:t>
            </a:r>
            <a:r>
              <a:rPr lang="fr-FR" sz="2400" dirty="0" err="1">
                <a:latin typeface="Century Gothic" panose="020B0502020202020204" pitchFamily="34" charset="0"/>
              </a:rPr>
              <a:t>gu</a:t>
            </a:r>
            <a:r>
              <a:rPr lang="fr-FR" sz="2400" dirty="0">
                <a:latin typeface="Century Gothic" panose="020B0502020202020204" pitchFamily="34" charset="0"/>
              </a:rPr>
              <a:t>  gué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5989291" y="235969"/>
            <a:ext cx="1570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lphonetic" panose="00000400000000000000" pitchFamily="2" charset="0"/>
              </a:rPr>
              <a:t>[g]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4316965" y="765686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 un </a:t>
            </a:r>
            <a:r>
              <a:rPr lang="fr-FR" sz="1600" b="1" dirty="0">
                <a:solidFill>
                  <a:srgbClr val="FF0066"/>
                </a:solidFill>
              </a:rPr>
              <a:t>g</a:t>
            </a:r>
            <a:r>
              <a:rPr lang="fr-FR" sz="1600" dirty="0"/>
              <a:t>âteau</a:t>
            </a:r>
          </a:p>
        </p:txBody>
      </p:sp>
      <p:graphicFrame>
        <p:nvGraphicFramePr>
          <p:cNvPr id="69" name="Tableau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368464"/>
              </p:ext>
            </p:extLst>
          </p:nvPr>
        </p:nvGraphicFramePr>
        <p:xfrm>
          <a:off x="246421" y="1443682"/>
          <a:ext cx="2237636" cy="13565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89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0" name="ZoneTexte 69"/>
          <p:cNvSpPr txBox="1"/>
          <p:nvPr/>
        </p:nvSpPr>
        <p:spPr>
          <a:xfrm>
            <a:off x="61821" y="1438356"/>
            <a:ext cx="260683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entury Gothic" panose="020B0502020202020204" pitchFamily="34" charset="0"/>
              </a:rPr>
              <a:t>g </a:t>
            </a:r>
            <a:r>
              <a:rPr lang="fr-FR" sz="5400" dirty="0" err="1">
                <a:latin typeface="Cursive standard" pitchFamily="2" charset="0"/>
              </a:rPr>
              <a:t>g</a:t>
            </a:r>
            <a:r>
              <a:rPr lang="fr-FR" sz="4000" dirty="0">
                <a:latin typeface="Cursive Dumont maternelle gras" panose="02000000000000000000" pitchFamily="50" charset="0"/>
              </a:rPr>
              <a:t> </a:t>
            </a:r>
            <a:r>
              <a:rPr lang="fr-FR" sz="6000" dirty="0" err="1">
                <a:latin typeface="Cursive Dumont maternelle gras" panose="02000000000000000000" pitchFamily="50" charset="0"/>
              </a:rPr>
              <a:t>G</a:t>
            </a:r>
            <a:r>
              <a:rPr lang="fr-FR" sz="4400" dirty="0">
                <a:latin typeface="Century Gothic" panose="020B0502020202020204" pitchFamily="34" charset="0"/>
              </a:rPr>
              <a:t> </a:t>
            </a:r>
            <a:r>
              <a:rPr lang="fr-FR" sz="6000" dirty="0" err="1">
                <a:latin typeface="Cursive standard" pitchFamily="2" charset="0"/>
              </a:rPr>
              <a:t>G</a:t>
            </a:r>
            <a:r>
              <a:rPr lang="fr-FR" sz="4400" dirty="0">
                <a:latin typeface="Cursive Dumont maternelle gras" panose="02000000000000000000" pitchFamily="50" charset="0"/>
              </a:rPr>
              <a:t> </a:t>
            </a:r>
            <a:r>
              <a:rPr lang="fr-FR" sz="8000" dirty="0">
                <a:latin typeface="Cursive Dumont maternelle gras" panose="02000000000000000000" pitchFamily="50" charset="0"/>
              </a:rPr>
              <a:t> </a:t>
            </a:r>
            <a:endParaRPr lang="fr-FR" sz="6000" dirty="0"/>
          </a:p>
          <a:p>
            <a:pPr algn="ctr"/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559243" y="8585779"/>
            <a:ext cx="6882623" cy="1569660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fr-FR" sz="2400" dirty="0"/>
              <a:t>une fi</a:t>
            </a:r>
            <a:r>
              <a:rPr lang="fr-FR" sz="2400" b="1" dirty="0"/>
              <a:t>gue</a:t>
            </a:r>
            <a:endParaRPr lang="fr-FR" sz="2400" dirty="0"/>
          </a:p>
          <a:p>
            <a:r>
              <a:rPr lang="fr-FR" sz="2400" dirty="0"/>
              <a:t>la </a:t>
            </a:r>
            <a:r>
              <a:rPr lang="fr-FR" sz="2400" b="1" dirty="0"/>
              <a:t>g</a:t>
            </a:r>
            <a:r>
              <a:rPr lang="fr-FR" sz="2400" dirty="0"/>
              <a:t>aleri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  <a:endParaRPr lang="fr-FR" sz="2400" dirty="0"/>
          </a:p>
          <a:p>
            <a:r>
              <a:rPr lang="fr-FR" sz="2400" dirty="0"/>
              <a:t>ri</a:t>
            </a:r>
            <a:r>
              <a:rPr lang="fr-FR" sz="2400" b="1" dirty="0"/>
              <a:t>g</a:t>
            </a:r>
            <a:r>
              <a:rPr lang="fr-FR" sz="2400" dirty="0"/>
              <a:t>olo</a:t>
            </a:r>
          </a:p>
          <a:p>
            <a:r>
              <a:rPr lang="fr-FR" sz="2400" dirty="0"/>
              <a:t>une vir</a:t>
            </a:r>
            <a:r>
              <a:rPr lang="fr-FR" sz="2400" b="1" dirty="0"/>
              <a:t>g</a:t>
            </a:r>
            <a:r>
              <a:rPr lang="fr-FR" sz="2400" dirty="0"/>
              <a:t>ule</a:t>
            </a:r>
          </a:p>
          <a:p>
            <a:r>
              <a:rPr lang="fr-FR" sz="2400" dirty="0"/>
              <a:t>la </a:t>
            </a:r>
            <a:r>
              <a:rPr lang="fr-FR" sz="2400" b="1" dirty="0"/>
              <a:t>g</a:t>
            </a:r>
            <a:r>
              <a:rPr lang="fr-FR" sz="2400" dirty="0"/>
              <a:t>are</a:t>
            </a:r>
          </a:p>
          <a:p>
            <a:r>
              <a:rPr lang="fr-FR" sz="2400" dirty="0"/>
              <a:t>une </a:t>
            </a:r>
            <a:r>
              <a:rPr lang="fr-FR" sz="2400" b="1" dirty="0"/>
              <a:t>g</a:t>
            </a:r>
            <a:r>
              <a:rPr lang="fr-FR" sz="2400" dirty="0">
                <a:solidFill>
                  <a:srgbClr val="7030A0"/>
                </a:solidFill>
              </a:rPr>
              <a:t>ou</a:t>
            </a:r>
            <a:r>
              <a:rPr lang="fr-FR" sz="2400" dirty="0"/>
              <a:t>rde</a:t>
            </a:r>
          </a:p>
          <a:p>
            <a:r>
              <a:rPr lang="fr-FR" sz="2400" dirty="0"/>
              <a:t>la </a:t>
            </a:r>
            <a:r>
              <a:rPr lang="fr-FR" sz="2400" b="1" dirty="0"/>
              <a:t>g</a:t>
            </a:r>
            <a:r>
              <a:rPr lang="fr-FR" sz="2400" dirty="0"/>
              <a:t>ru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  <a:endParaRPr lang="fr-FR" sz="2400" dirty="0"/>
          </a:p>
          <a:p>
            <a:r>
              <a:rPr lang="fr-FR" sz="2400" dirty="0"/>
              <a:t>des </a:t>
            </a:r>
            <a:r>
              <a:rPr lang="fr-FR" sz="2400" b="1" dirty="0"/>
              <a:t>g</a:t>
            </a:r>
            <a:r>
              <a:rPr lang="fr-FR" sz="2400" dirty="0">
                <a:solidFill>
                  <a:srgbClr val="FF0000"/>
                </a:solidFill>
              </a:rPr>
              <a:t>an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ts</a:t>
            </a:r>
            <a:endParaRPr lang="fr-FR" sz="2400" dirty="0"/>
          </a:p>
          <a:p>
            <a:r>
              <a:rPr lang="fr-FR" sz="2400" b="1" dirty="0"/>
              <a:t>g</a:t>
            </a:r>
            <a:r>
              <a:rPr lang="fr-FR" sz="2400" dirty="0"/>
              <a:t>r</a:t>
            </a:r>
            <a:r>
              <a:rPr lang="fr-FR" sz="2400" dirty="0">
                <a:solidFill>
                  <a:srgbClr val="FF0000"/>
                </a:solidFill>
              </a:rPr>
              <a:t>an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d</a:t>
            </a:r>
            <a:endParaRPr lang="fr-FR" sz="2400" dirty="0"/>
          </a:p>
          <a:p>
            <a:r>
              <a:rPr lang="fr-FR" sz="2400" b="1" dirty="0"/>
              <a:t>g</a:t>
            </a:r>
            <a:r>
              <a:rPr lang="fr-FR" sz="2400" dirty="0"/>
              <a:t>ro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s</a:t>
            </a:r>
            <a:endParaRPr lang="fr-FR" sz="2400" dirty="0"/>
          </a:p>
          <a:p>
            <a:r>
              <a:rPr lang="fr-FR" sz="2400" dirty="0"/>
              <a:t>une </a:t>
            </a:r>
            <a:r>
              <a:rPr lang="fr-FR" sz="2400" b="1" dirty="0"/>
              <a:t>g</a:t>
            </a:r>
            <a:r>
              <a:rPr lang="fr-FR" sz="2400" dirty="0"/>
              <a:t>omme</a:t>
            </a:r>
          </a:p>
          <a:p>
            <a:r>
              <a:rPr lang="fr-FR" sz="2400" dirty="0"/>
              <a:t>C’est </a:t>
            </a:r>
            <a:r>
              <a:rPr lang="fr-FR" sz="2400" b="1" dirty="0"/>
              <a:t>g</a:t>
            </a:r>
            <a:r>
              <a:rPr lang="fr-FR" sz="2400" dirty="0"/>
              <a:t>rave !</a:t>
            </a:r>
          </a:p>
        </p:txBody>
      </p:sp>
      <p:sp>
        <p:nvSpPr>
          <p:cNvPr id="100" name="Étoile à 5 branches 99"/>
          <p:cNvSpPr/>
          <p:nvPr/>
        </p:nvSpPr>
        <p:spPr>
          <a:xfrm>
            <a:off x="447845" y="6929045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Étoile à 5 branches 100"/>
          <p:cNvSpPr/>
          <p:nvPr/>
        </p:nvSpPr>
        <p:spPr>
          <a:xfrm>
            <a:off x="702618" y="6929045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Rectangle 101"/>
          <p:cNvSpPr/>
          <p:nvPr/>
        </p:nvSpPr>
        <p:spPr>
          <a:xfrm>
            <a:off x="1003378" y="6817833"/>
            <a:ext cx="6384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gui  </a:t>
            </a:r>
            <a:r>
              <a:rPr lang="fr-FR" sz="2400" dirty="0" err="1">
                <a:latin typeface="Century Gothic" panose="020B0502020202020204" pitchFamily="34" charset="0"/>
              </a:rPr>
              <a:t>gre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gli</a:t>
            </a:r>
            <a:r>
              <a:rPr lang="fr-FR" sz="2400" dirty="0">
                <a:latin typeface="Century Gothic" panose="020B0502020202020204" pitchFamily="34" charset="0"/>
              </a:rPr>
              <a:t>  gue  go  gon  </a:t>
            </a:r>
            <a:r>
              <a:rPr lang="fr-FR" sz="2400" dirty="0" err="1">
                <a:latin typeface="Century Gothic" panose="020B0502020202020204" pitchFamily="34" charset="0"/>
              </a:rPr>
              <a:t>gla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gou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gran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</a:p>
        </p:txBody>
      </p:sp>
      <p:sp>
        <p:nvSpPr>
          <p:cNvPr id="103" name="Étoile à 5 branches 102"/>
          <p:cNvSpPr/>
          <p:nvPr/>
        </p:nvSpPr>
        <p:spPr>
          <a:xfrm>
            <a:off x="594400" y="7333919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5" name="Image 74"/>
          <p:cNvPicPr/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83" y="153000"/>
            <a:ext cx="1152525" cy="11525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8743">
            <a:off x="3766976" y="435874"/>
            <a:ext cx="773065" cy="707251"/>
          </a:xfrm>
          <a:prstGeom prst="rect">
            <a:avLst/>
          </a:prstGeom>
        </p:spPr>
      </p:pic>
      <p:sp>
        <p:nvSpPr>
          <p:cNvPr id="119" name="Rectangle 118"/>
          <p:cNvSpPr/>
          <p:nvPr/>
        </p:nvSpPr>
        <p:spPr>
          <a:xfrm>
            <a:off x="2821710" y="732372"/>
            <a:ext cx="9503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Century Gothic" panose="020B0502020202020204" pitchFamily="34" charset="0"/>
              </a:rPr>
              <a:t>a</a:t>
            </a:r>
          </a:p>
          <a:p>
            <a:pPr algn="ctr"/>
            <a:endParaRPr lang="fr-FR" sz="2400" dirty="0">
              <a:latin typeface="Century Gothic" panose="020B0502020202020204" pitchFamily="34" charset="0"/>
            </a:endParaRPr>
          </a:p>
          <a:p>
            <a:pPr algn="ctr"/>
            <a:endParaRPr lang="fr-FR" sz="2400" dirty="0">
              <a:latin typeface="Century Gothic" panose="020B0502020202020204" pitchFamily="34" charset="0"/>
            </a:endParaRPr>
          </a:p>
          <a:p>
            <a:pPr algn="ctr"/>
            <a:r>
              <a:rPr lang="fr-FR" sz="2400" dirty="0">
                <a:latin typeface="Century Gothic" panose="020B0502020202020204" pitchFamily="34" charset="0"/>
              </a:rPr>
              <a:t>o</a:t>
            </a:r>
          </a:p>
          <a:p>
            <a:pPr algn="ctr"/>
            <a:endParaRPr lang="fr-FR" sz="2400" dirty="0">
              <a:latin typeface="Century Gothic" panose="020B0502020202020204" pitchFamily="34" charset="0"/>
            </a:endParaRPr>
          </a:p>
          <a:p>
            <a:pPr algn="ctr"/>
            <a:r>
              <a:rPr lang="fr-FR" sz="2400" dirty="0">
                <a:latin typeface="Century Gothic" panose="020B0502020202020204" pitchFamily="34" charset="0"/>
              </a:rPr>
              <a:t>u</a:t>
            </a:r>
          </a:p>
        </p:txBody>
      </p:sp>
      <p:sp>
        <p:nvSpPr>
          <p:cNvPr id="120" name="ZoneTexte 119"/>
          <p:cNvSpPr txBox="1"/>
          <p:nvPr/>
        </p:nvSpPr>
        <p:spPr>
          <a:xfrm>
            <a:off x="4418912" y="1696050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 un kan</a:t>
            </a:r>
            <a:r>
              <a:rPr lang="fr-FR" sz="1600" b="1" dirty="0">
                <a:solidFill>
                  <a:srgbClr val="FF0066"/>
                </a:solidFill>
              </a:rPr>
              <a:t>g</a:t>
            </a:r>
            <a:r>
              <a:rPr lang="fr-FR" sz="1600" dirty="0"/>
              <a:t>ourou</a:t>
            </a:r>
          </a:p>
        </p:txBody>
      </p:sp>
      <p:sp>
        <p:nvSpPr>
          <p:cNvPr id="121" name="ZoneTexte 120"/>
          <p:cNvSpPr txBox="1"/>
          <p:nvPr/>
        </p:nvSpPr>
        <p:spPr>
          <a:xfrm>
            <a:off x="5249552" y="3479979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 une </a:t>
            </a:r>
            <a:r>
              <a:rPr lang="fr-FR" sz="1600" b="1" dirty="0">
                <a:solidFill>
                  <a:srgbClr val="FF0066"/>
                </a:solidFill>
              </a:rPr>
              <a:t>g</a:t>
            </a:r>
            <a:r>
              <a:rPr lang="fr-FR" sz="1600" dirty="0">
                <a:solidFill>
                  <a:srgbClr val="FF0066"/>
                </a:solidFill>
              </a:rPr>
              <a:t>ui</a:t>
            </a:r>
            <a:r>
              <a:rPr lang="fr-FR" sz="1600" dirty="0"/>
              <a:t>tare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2668656" y="1097366"/>
            <a:ext cx="412474" cy="1024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2668656" y="2121949"/>
            <a:ext cx="4745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2668656" y="2121949"/>
            <a:ext cx="412474" cy="734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119" y="1464695"/>
            <a:ext cx="1409979" cy="80045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737" y="3276903"/>
            <a:ext cx="531000" cy="590001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2863496" y="4096996"/>
            <a:ext cx="950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 err="1">
                <a:latin typeface="Century Gothic" panose="020B0502020202020204" pitchFamily="34" charset="0"/>
              </a:rPr>
              <a:t>g</a:t>
            </a:r>
            <a:r>
              <a:rPr lang="fr-FR" sz="3600" b="1" dirty="0" err="1">
                <a:latin typeface="Century Gothic" panose="020B0502020202020204" pitchFamily="34" charset="0"/>
              </a:rPr>
              <a:t>u</a:t>
            </a:r>
            <a:r>
              <a:rPr lang="fr-FR" sz="3600" dirty="0">
                <a:latin typeface="Century Gothic" panose="020B0502020202020204" pitchFamily="34" charset="0"/>
              </a:rPr>
              <a:t> </a:t>
            </a:r>
            <a:endParaRPr lang="fr-FR" sz="36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029576" y="3276903"/>
            <a:ext cx="9503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latin typeface="Century Gothic" panose="020B0502020202020204" pitchFamily="34" charset="0"/>
              </a:rPr>
              <a:t>i </a:t>
            </a:r>
          </a:p>
          <a:p>
            <a:pPr algn="ctr"/>
            <a:r>
              <a:rPr lang="fr-FR" sz="2000" dirty="0">
                <a:latin typeface="Century Gothic" panose="020B0502020202020204" pitchFamily="34" charset="0"/>
              </a:rPr>
              <a:t>y</a:t>
            </a:r>
          </a:p>
          <a:p>
            <a:pPr algn="ctr"/>
            <a:endParaRPr lang="fr-FR" sz="2000" dirty="0">
              <a:latin typeface="Century Gothic" panose="020B0502020202020204" pitchFamily="34" charset="0"/>
            </a:endParaRPr>
          </a:p>
          <a:p>
            <a:pPr algn="ctr"/>
            <a:r>
              <a:rPr lang="fr-FR" sz="2000" dirty="0">
                <a:latin typeface="Century Gothic" panose="020B0502020202020204" pitchFamily="34" charset="0"/>
              </a:rPr>
              <a:t>e</a:t>
            </a:r>
          </a:p>
          <a:p>
            <a:pPr algn="ctr"/>
            <a:endParaRPr lang="fr-FR" sz="2000" dirty="0">
              <a:latin typeface="Century Gothic" panose="020B0502020202020204" pitchFamily="34" charset="0"/>
            </a:endParaRPr>
          </a:p>
          <a:p>
            <a:pPr algn="ctr"/>
            <a:r>
              <a:rPr lang="fr-FR" sz="2000" dirty="0">
                <a:latin typeface="Century Gothic" panose="020B0502020202020204" pitchFamily="34" charset="0"/>
              </a:rPr>
              <a:t>é</a:t>
            </a:r>
          </a:p>
        </p:txBody>
      </p:sp>
      <p:cxnSp>
        <p:nvCxnSpPr>
          <p:cNvPr id="54" name="Connecteur droit avec flèche 53"/>
          <p:cNvCxnSpPr/>
          <p:nvPr/>
        </p:nvCxnSpPr>
        <p:spPr>
          <a:xfrm flipV="1">
            <a:off x="3813841" y="3749732"/>
            <a:ext cx="474556" cy="705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>
            <a:off x="3813841" y="4455246"/>
            <a:ext cx="4745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>
            <a:off x="3813841" y="4455246"/>
            <a:ext cx="348781" cy="657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5279396" y="4258371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 une ba</a:t>
            </a:r>
            <a:r>
              <a:rPr lang="fr-FR" sz="1600" b="1" dirty="0">
                <a:solidFill>
                  <a:srgbClr val="FF0066"/>
                </a:solidFill>
              </a:rPr>
              <a:t>g</a:t>
            </a:r>
            <a:r>
              <a:rPr lang="fr-FR" sz="1600" dirty="0">
                <a:solidFill>
                  <a:srgbClr val="FF0066"/>
                </a:solidFill>
              </a:rPr>
              <a:t>ue</a:t>
            </a:r>
            <a:endParaRPr lang="fr-FR" sz="1600" dirty="0"/>
          </a:p>
        </p:txBody>
      </p:sp>
      <p:sp>
        <p:nvSpPr>
          <p:cNvPr id="64" name="ZoneTexte 63"/>
          <p:cNvSpPr txBox="1"/>
          <p:nvPr/>
        </p:nvSpPr>
        <p:spPr>
          <a:xfrm>
            <a:off x="5346356" y="5016379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 un </a:t>
            </a:r>
            <a:r>
              <a:rPr lang="fr-FR" sz="1600" b="1" dirty="0">
                <a:solidFill>
                  <a:srgbClr val="FF0066"/>
                </a:solidFill>
              </a:rPr>
              <a:t>g</a:t>
            </a:r>
            <a:r>
              <a:rPr lang="fr-FR" sz="1600" dirty="0">
                <a:solidFill>
                  <a:srgbClr val="FF0066"/>
                </a:solidFill>
              </a:rPr>
              <a:t>ué</a:t>
            </a:r>
            <a:r>
              <a:rPr lang="fr-FR" sz="1600" dirty="0"/>
              <a:t>pard</a:t>
            </a:r>
            <a:endParaRPr lang="fr-FR" sz="1600" dirty="0">
              <a:solidFill>
                <a:srgbClr val="FF0066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461" y="4104738"/>
            <a:ext cx="391136" cy="63858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587" y="4909199"/>
            <a:ext cx="822104" cy="44873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79" y="4154514"/>
            <a:ext cx="638370" cy="551772"/>
          </a:xfrm>
          <a:prstGeom prst="rect">
            <a:avLst/>
          </a:prstGeom>
        </p:spPr>
      </p:pic>
      <p:sp>
        <p:nvSpPr>
          <p:cNvPr id="18" name="Flèche vers le bas 17"/>
          <p:cNvSpPr/>
          <p:nvPr/>
        </p:nvSpPr>
        <p:spPr>
          <a:xfrm>
            <a:off x="3265085" y="3074184"/>
            <a:ext cx="137904" cy="1121289"/>
          </a:xfrm>
          <a:prstGeom prst="downArrow">
            <a:avLst>
              <a:gd name="adj1" fmla="val 12444"/>
              <a:gd name="adj2" fmla="val 3899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5137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3917</TotalTime>
  <Words>3262</Words>
  <Application>Microsoft Office PowerPoint</Application>
  <PresentationFormat>Personnalisé</PresentationFormat>
  <Paragraphs>1013</Paragraphs>
  <Slides>36</Slides>
  <Notes>36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6" baseType="lpstr">
      <vt:lpstr>Alphas</vt:lpstr>
      <vt:lpstr>Alphonetic</vt:lpstr>
      <vt:lpstr>Arial</vt:lpstr>
      <vt:lpstr>Calibri</vt:lpstr>
      <vt:lpstr>Calibri Light</vt:lpstr>
      <vt:lpstr>Century Gothic</vt:lpstr>
      <vt:lpstr>Cursive Dumont maternelle gras</vt:lpstr>
      <vt:lpstr>Cursive standard</vt:lpstr>
      <vt:lpstr>Waltograph UI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Aurélia LECLAIRE</dc:creator>
  <cp:lastModifiedBy>Aurélia Leclaire</cp:lastModifiedBy>
  <cp:revision>304</cp:revision>
  <cp:lastPrinted>2019-03-12T07:05:11Z</cp:lastPrinted>
  <dcterms:created xsi:type="dcterms:W3CDTF">2018-07-22T19:29:47Z</dcterms:created>
  <dcterms:modified xsi:type="dcterms:W3CDTF">2019-04-07T11:34:08Z</dcterms:modified>
</cp:coreProperties>
</file>