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338" r:id="rId4"/>
    <p:sldId id="301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4" r:id="rId20"/>
    <p:sldId id="347" r:id="rId21"/>
    <p:sldId id="348" r:id="rId22"/>
    <p:sldId id="349" r:id="rId23"/>
    <p:sldId id="28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Maiandra GD" panose="020E0502030308020204" pitchFamily="34" charset="0"/>
      <p:regular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9634-9FF6-478F-A6E4-881B3E1E7DB7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387A-C55B-4B28-A004-C91D8297B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8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de proportionnalité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Proportionnalité 6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commencer, cherchons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masse de 2 tomates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0604A4-2060-4029-95BE-7E162ECC8C69}"/>
              </a:ext>
            </a:extLst>
          </p:cNvPr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passer de 4 tomates à 2 tomates, on doit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533869-AB2E-4E9D-B000-99E0514B4209}"/>
              </a:ext>
            </a:extLst>
          </p:cNvPr>
          <p:cNvSpPr txBox="1"/>
          <p:nvPr/>
        </p:nvSpPr>
        <p:spPr>
          <a:xfrm>
            <a:off x="0" y="14011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diviser par 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BC1D44-7D8A-4D4B-A3ED-2E0ADB83B9AD}"/>
              </a:ext>
            </a:extLst>
          </p:cNvPr>
          <p:cNvGrpSpPr/>
          <p:nvPr/>
        </p:nvGrpSpPr>
        <p:grpSpPr>
          <a:xfrm>
            <a:off x="4273081" y="2852936"/>
            <a:ext cx="1161990" cy="1080120"/>
            <a:chOff x="4273081" y="2852936"/>
            <a:chExt cx="1161990" cy="1080120"/>
          </a:xfrm>
        </p:grpSpPr>
        <p:sp>
          <p:nvSpPr>
            <p:cNvPr id="8" name="Flèche : courbe vers la gauche 7">
              <a:extLst>
                <a:ext uri="{FF2B5EF4-FFF2-40B4-BE49-F238E27FC236}">
                  <a16:creationId xmlns:a16="http://schemas.microsoft.com/office/drawing/2014/main" id="{77D4962A-4582-445F-BDB5-DADC6F8BED5E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478A9D9-8D56-4D26-B5A1-7F3749EFB08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908FA8A-CE31-4B91-9D93-74BF17F83082}"/>
              </a:ext>
            </a:extLst>
          </p:cNvPr>
          <p:cNvSpPr txBox="1"/>
          <p:nvPr/>
        </p:nvSpPr>
        <p:spPr>
          <a:xfrm>
            <a:off x="-6" y="193068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sera donc également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divisée par 2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58CD6AD-6E6B-4724-86AC-6A27F8A66DC3}"/>
              </a:ext>
            </a:extLst>
          </p:cNvPr>
          <p:cNvGrpSpPr/>
          <p:nvPr/>
        </p:nvGrpSpPr>
        <p:grpSpPr>
          <a:xfrm>
            <a:off x="4320398" y="5638850"/>
            <a:ext cx="1152128" cy="1080119"/>
            <a:chOff x="4320398" y="5638850"/>
            <a:chExt cx="1152128" cy="1080119"/>
          </a:xfrm>
        </p:grpSpPr>
        <p:sp>
          <p:nvSpPr>
            <p:cNvPr id="12" name="Flèche : courbe vers la gauche 11">
              <a:extLst>
                <a:ext uri="{FF2B5EF4-FFF2-40B4-BE49-F238E27FC236}">
                  <a16:creationId xmlns:a16="http://schemas.microsoft.com/office/drawing/2014/main" id="{B5BAD7F5-B7DC-4FDE-95A3-892309811C0D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B972980-4443-449B-B6A4-96AE8AA0A1A0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5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637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est donc de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BC1D44-7D8A-4D4B-A3ED-2E0ADB83B9AD}"/>
              </a:ext>
            </a:extLst>
          </p:cNvPr>
          <p:cNvGrpSpPr/>
          <p:nvPr/>
        </p:nvGrpSpPr>
        <p:grpSpPr>
          <a:xfrm>
            <a:off x="4273081" y="2852936"/>
            <a:ext cx="1161990" cy="1080120"/>
            <a:chOff x="4273081" y="2852936"/>
            <a:chExt cx="1161990" cy="1080120"/>
          </a:xfrm>
        </p:grpSpPr>
        <p:sp>
          <p:nvSpPr>
            <p:cNvPr id="8" name="Flèche : courbe vers la gauche 7">
              <a:extLst>
                <a:ext uri="{FF2B5EF4-FFF2-40B4-BE49-F238E27FC236}">
                  <a16:creationId xmlns:a16="http://schemas.microsoft.com/office/drawing/2014/main" id="{77D4962A-4582-445F-BDB5-DADC6F8BED5E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478A9D9-8D56-4D26-B5A1-7F3749EFB08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58CD6AD-6E6B-4724-86AC-6A27F8A66DC3}"/>
              </a:ext>
            </a:extLst>
          </p:cNvPr>
          <p:cNvGrpSpPr/>
          <p:nvPr/>
        </p:nvGrpSpPr>
        <p:grpSpPr>
          <a:xfrm>
            <a:off x="4320398" y="5638850"/>
            <a:ext cx="1152128" cy="1080119"/>
            <a:chOff x="4320398" y="5638850"/>
            <a:chExt cx="1152128" cy="1080119"/>
          </a:xfrm>
        </p:grpSpPr>
        <p:sp>
          <p:nvSpPr>
            <p:cNvPr id="12" name="Flèche : courbe vers la gauche 11">
              <a:extLst>
                <a:ext uri="{FF2B5EF4-FFF2-40B4-BE49-F238E27FC236}">
                  <a16:creationId xmlns:a16="http://schemas.microsoft.com/office/drawing/2014/main" id="{B5BAD7F5-B7DC-4FDE-95A3-892309811C0D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B972980-4443-449B-B6A4-96AE8AA0A1A0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10EAEC4-1FB3-48CB-8CC8-5F881FDDE7C9}"/>
              </a:ext>
            </a:extLst>
          </p:cNvPr>
          <p:cNvSpPr txBox="1"/>
          <p:nvPr/>
        </p:nvSpPr>
        <p:spPr>
          <a:xfrm>
            <a:off x="6318923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 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Cherchons à présent la masse de 6 tomates.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0E3868-D968-4EAA-8104-74CBF2D68B2B}"/>
              </a:ext>
            </a:extLst>
          </p:cNvPr>
          <p:cNvSpPr txBox="1"/>
          <p:nvPr/>
        </p:nvSpPr>
        <p:spPr>
          <a:xfrm>
            <a:off x="-8" y="4870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passer de 2 tomates à 6 tomates, on doit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C19B35-C4F5-4A38-B8BB-01680059C06B}"/>
              </a:ext>
            </a:extLst>
          </p:cNvPr>
          <p:cNvSpPr txBox="1"/>
          <p:nvPr/>
        </p:nvSpPr>
        <p:spPr>
          <a:xfrm>
            <a:off x="-8" y="9795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multiplier par 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AD06FF-0E26-454E-A2A4-6207CBA38DD1}"/>
              </a:ext>
            </a:extLst>
          </p:cNvPr>
          <p:cNvGrpSpPr/>
          <p:nvPr/>
        </p:nvGrpSpPr>
        <p:grpSpPr>
          <a:xfrm>
            <a:off x="5580112" y="2888940"/>
            <a:ext cx="1161990" cy="1080120"/>
            <a:chOff x="4273081" y="2852936"/>
            <a:chExt cx="1161990" cy="1080120"/>
          </a:xfrm>
        </p:grpSpPr>
        <p:sp>
          <p:nvSpPr>
            <p:cNvPr id="20" name="Flèche : courbe vers la gauche 19">
              <a:extLst>
                <a:ext uri="{FF2B5EF4-FFF2-40B4-BE49-F238E27FC236}">
                  <a16:creationId xmlns:a16="http://schemas.microsoft.com/office/drawing/2014/main" id="{2499B918-6521-4F83-9F30-51298096E5F0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3932D64-05CB-4488-9254-C8B53E58E86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D67BF61-C6C4-4885-83C2-482BF4D5B84F}"/>
              </a:ext>
            </a:extLst>
          </p:cNvPr>
          <p:cNvSpPr txBox="1"/>
          <p:nvPr/>
        </p:nvSpPr>
        <p:spPr>
          <a:xfrm>
            <a:off x="-14" y="150904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sera donc également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multipliée par 3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CA5CBB7-B7A7-4447-A2CA-B162D3AE3AB8}"/>
              </a:ext>
            </a:extLst>
          </p:cNvPr>
          <p:cNvGrpSpPr/>
          <p:nvPr/>
        </p:nvGrpSpPr>
        <p:grpSpPr>
          <a:xfrm>
            <a:off x="5627429" y="5674854"/>
            <a:ext cx="1152128" cy="1080119"/>
            <a:chOff x="4320398" y="5638850"/>
            <a:chExt cx="1152128" cy="1080119"/>
          </a:xfrm>
        </p:grpSpPr>
        <p:sp>
          <p:nvSpPr>
            <p:cNvPr id="24" name="Flèche : courbe vers la gauche 23">
              <a:extLst>
                <a:ext uri="{FF2B5EF4-FFF2-40B4-BE49-F238E27FC236}">
                  <a16:creationId xmlns:a16="http://schemas.microsoft.com/office/drawing/2014/main" id="{044DD889-E23D-497F-8143-124C26B6989E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3B4DCD9-683C-469A-AF5D-97F51610BA1F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5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7" grpId="1"/>
      <p:bldP spid="18" grpId="0"/>
      <p:bldP spid="18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AD06FF-0E26-454E-A2A4-6207CBA38DD1}"/>
              </a:ext>
            </a:extLst>
          </p:cNvPr>
          <p:cNvGrpSpPr/>
          <p:nvPr/>
        </p:nvGrpSpPr>
        <p:grpSpPr>
          <a:xfrm>
            <a:off x="5580112" y="2888940"/>
            <a:ext cx="1161990" cy="1080120"/>
            <a:chOff x="4273081" y="2852936"/>
            <a:chExt cx="1161990" cy="1080120"/>
          </a:xfrm>
        </p:grpSpPr>
        <p:sp>
          <p:nvSpPr>
            <p:cNvPr id="20" name="Flèche : courbe vers la gauche 19">
              <a:extLst>
                <a:ext uri="{FF2B5EF4-FFF2-40B4-BE49-F238E27FC236}">
                  <a16:creationId xmlns:a16="http://schemas.microsoft.com/office/drawing/2014/main" id="{2499B918-6521-4F83-9F30-51298096E5F0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3932D64-05CB-4488-9254-C8B53E58E86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CA5CBB7-B7A7-4447-A2CA-B162D3AE3AB8}"/>
              </a:ext>
            </a:extLst>
          </p:cNvPr>
          <p:cNvGrpSpPr/>
          <p:nvPr/>
        </p:nvGrpSpPr>
        <p:grpSpPr>
          <a:xfrm>
            <a:off x="5627429" y="5674854"/>
            <a:ext cx="1152128" cy="1080119"/>
            <a:chOff x="4320398" y="5638850"/>
            <a:chExt cx="1152128" cy="1080119"/>
          </a:xfrm>
        </p:grpSpPr>
        <p:sp>
          <p:nvSpPr>
            <p:cNvPr id="24" name="Flèche : courbe vers la gauche 23">
              <a:extLst>
                <a:ext uri="{FF2B5EF4-FFF2-40B4-BE49-F238E27FC236}">
                  <a16:creationId xmlns:a16="http://schemas.microsoft.com/office/drawing/2014/main" id="{044DD889-E23D-497F-8143-124C26B6989E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3B4DCD9-683C-469A-AF5D-97F51610BA1F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612EA4F8-7970-40B5-9AED-2D0CDEF87F2C}"/>
              </a:ext>
            </a:extLst>
          </p:cNvPr>
          <p:cNvSpPr txBox="1"/>
          <p:nvPr/>
        </p:nvSpPr>
        <p:spPr>
          <a:xfrm>
            <a:off x="-6" y="0"/>
            <a:ext cx="637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6 tomates est donc 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6BABA3-AD95-4627-9D69-E2F6A8461A26}"/>
              </a:ext>
            </a:extLst>
          </p:cNvPr>
          <p:cNvSpPr txBox="1"/>
          <p:nvPr/>
        </p:nvSpPr>
        <p:spPr>
          <a:xfrm>
            <a:off x="6318923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900 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AAE8CAB-226F-4101-92A8-762F183B597E}"/>
              </a:ext>
            </a:extLst>
          </p:cNvPr>
          <p:cNvSpPr txBox="1"/>
          <p:nvPr/>
        </p:nvSpPr>
        <p:spPr>
          <a:xfrm>
            <a:off x="6311505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4" grpId="1"/>
      <p:bldP spid="15" grpId="0"/>
      <p:bldP spid="15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dernière façon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d’utiliser le tableau.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15514"/>
              </p:ext>
            </p:extLst>
          </p:nvPr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utiliser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des résultats qu’on connait déjà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0A6645D-5067-4FE8-A0DE-28BE2334C1C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sait que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seaux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contiennent 18 litres et que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en contiennent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D0F9E-4406-4169-B882-F5E76FC7A880}"/>
              </a:ext>
            </a:extLst>
          </p:cNvPr>
          <p:cNvSpPr txBox="1"/>
          <p:nvPr/>
        </p:nvSpPr>
        <p:spPr>
          <a:xfrm>
            <a:off x="0" y="10074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seaux, c’est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+ 2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858830-68C1-4722-BB72-F403F9670A84}"/>
              </a:ext>
            </a:extLst>
          </p:cNvPr>
          <p:cNvGrpSpPr/>
          <p:nvPr/>
        </p:nvGrpSpPr>
        <p:grpSpPr>
          <a:xfrm>
            <a:off x="3995936" y="3340201"/>
            <a:ext cx="2872286" cy="1115550"/>
            <a:chOff x="3995936" y="3340201"/>
            <a:chExt cx="2872286" cy="1115550"/>
          </a:xfrm>
        </p:grpSpPr>
        <p:sp>
          <p:nvSpPr>
            <p:cNvPr id="10" name="Flèche : courbe vers la gauche 9">
              <a:extLst>
                <a:ext uri="{FF2B5EF4-FFF2-40B4-BE49-F238E27FC236}">
                  <a16:creationId xmlns:a16="http://schemas.microsoft.com/office/drawing/2014/main" id="{E8901EEE-FE45-483E-94E2-5EF4E7E5E118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" name="Arc plein 1">
              <a:extLst>
                <a:ext uri="{FF2B5EF4-FFF2-40B4-BE49-F238E27FC236}">
                  <a16:creationId xmlns:a16="http://schemas.microsoft.com/office/drawing/2014/main" id="{2B3499C7-A9CB-4D90-B3E5-3C6D165E1DEE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3A00B67-8830-4B60-B92B-6DC104960E28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A762F09-E979-4871-9381-67C647294569}"/>
              </a:ext>
            </a:extLst>
          </p:cNvPr>
          <p:cNvSpPr txBox="1"/>
          <p:nvPr/>
        </p:nvSpPr>
        <p:spPr>
          <a:xfrm>
            <a:off x="0" y="159445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5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c’est donc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3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+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2 seaux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9D6B53-2B5A-4561-BA7C-8E2DDD65E3D9}"/>
              </a:ext>
            </a:extLst>
          </p:cNvPr>
          <p:cNvGrpSpPr/>
          <p:nvPr/>
        </p:nvGrpSpPr>
        <p:grpSpPr>
          <a:xfrm flipV="1">
            <a:off x="4013693" y="5445224"/>
            <a:ext cx="2872286" cy="1115550"/>
            <a:chOff x="3995936" y="3340201"/>
            <a:chExt cx="2872286" cy="1115550"/>
          </a:xfrm>
        </p:grpSpPr>
        <p:sp>
          <p:nvSpPr>
            <p:cNvPr id="15" name="Flèche : courbe vers la gauche 14">
              <a:extLst>
                <a:ext uri="{FF2B5EF4-FFF2-40B4-BE49-F238E27FC236}">
                  <a16:creationId xmlns:a16="http://schemas.microsoft.com/office/drawing/2014/main" id="{9E7A59FC-1140-4F37-9552-2AD62B49C129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lein 15">
              <a:extLst>
                <a:ext uri="{FF2B5EF4-FFF2-40B4-BE49-F238E27FC236}">
                  <a16:creationId xmlns:a16="http://schemas.microsoft.com/office/drawing/2014/main" id="{4AB8773E-D643-4DD6-98E1-03D3E804FAF0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02482B6-A5AC-4410-92C0-1CFD32AA9EA7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3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0A6645D-5067-4FE8-A0DE-28BE2334C1C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quantité de 5 seaux est donc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858830-68C1-4722-BB72-F403F9670A84}"/>
              </a:ext>
            </a:extLst>
          </p:cNvPr>
          <p:cNvGrpSpPr/>
          <p:nvPr/>
        </p:nvGrpSpPr>
        <p:grpSpPr>
          <a:xfrm>
            <a:off x="3995936" y="3340201"/>
            <a:ext cx="2872286" cy="1115550"/>
            <a:chOff x="3995936" y="3340201"/>
            <a:chExt cx="2872286" cy="1115550"/>
          </a:xfrm>
        </p:grpSpPr>
        <p:sp>
          <p:nvSpPr>
            <p:cNvPr id="10" name="Flèche : courbe vers la gauche 9">
              <a:extLst>
                <a:ext uri="{FF2B5EF4-FFF2-40B4-BE49-F238E27FC236}">
                  <a16:creationId xmlns:a16="http://schemas.microsoft.com/office/drawing/2014/main" id="{E8901EEE-FE45-483E-94E2-5EF4E7E5E118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" name="Arc plein 1">
              <a:extLst>
                <a:ext uri="{FF2B5EF4-FFF2-40B4-BE49-F238E27FC236}">
                  <a16:creationId xmlns:a16="http://schemas.microsoft.com/office/drawing/2014/main" id="{2B3499C7-A9CB-4D90-B3E5-3C6D165E1DEE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3A00B67-8830-4B60-B92B-6DC104960E28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9D6B53-2B5A-4561-BA7C-8E2DDD65E3D9}"/>
              </a:ext>
            </a:extLst>
          </p:cNvPr>
          <p:cNvGrpSpPr/>
          <p:nvPr/>
        </p:nvGrpSpPr>
        <p:grpSpPr>
          <a:xfrm flipV="1">
            <a:off x="4013693" y="5445224"/>
            <a:ext cx="2872286" cy="1115550"/>
            <a:chOff x="3995936" y="3340201"/>
            <a:chExt cx="2872286" cy="1115550"/>
          </a:xfrm>
        </p:grpSpPr>
        <p:sp>
          <p:nvSpPr>
            <p:cNvPr id="15" name="Flèche : courbe vers la gauche 14">
              <a:extLst>
                <a:ext uri="{FF2B5EF4-FFF2-40B4-BE49-F238E27FC236}">
                  <a16:creationId xmlns:a16="http://schemas.microsoft.com/office/drawing/2014/main" id="{9E7A59FC-1140-4F37-9552-2AD62B49C129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lein 15">
              <a:extLst>
                <a:ext uri="{FF2B5EF4-FFF2-40B4-BE49-F238E27FC236}">
                  <a16:creationId xmlns:a16="http://schemas.microsoft.com/office/drawing/2014/main" id="{4AB8773E-D643-4DD6-98E1-03D3E804FAF0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02482B6-A5AC-4410-92C0-1CFD32AA9EA7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4839DA30-0808-4EB4-9840-D1124CFC796B}"/>
              </a:ext>
            </a:extLst>
          </p:cNvPr>
          <p:cNvSpPr txBox="1"/>
          <p:nvPr/>
        </p:nvSpPr>
        <p:spPr>
          <a:xfrm>
            <a:off x="5874972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 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5CFC2F-3400-44EA-A2E1-BBEE7945617D}"/>
              </a:ext>
            </a:extLst>
          </p:cNvPr>
          <p:cNvSpPr txBox="1"/>
          <p:nvPr/>
        </p:nvSpPr>
        <p:spPr>
          <a:xfrm>
            <a:off x="6417020" y="515283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Maintenant que nous connaissons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façons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d’utiliser le tableau, nous pouvons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résoudre des problèmes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grâce au tableau.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1D7EF7-7889-411E-AC78-379FB8C60127}"/>
              </a:ext>
            </a:extLst>
          </p:cNvPr>
          <p:cNvSpPr txBox="1"/>
          <p:nvPr/>
        </p:nvSpPr>
        <p:spPr>
          <a:xfrm>
            <a:off x="0" y="15696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exemples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En 5 pas, Nurçin avance de 260 cm.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Quelle distance parcourt Nurçin en 7 pas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combien de pas correspondent 468 cm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pas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Longueur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cm)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260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462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7 pas correspondent à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4548335" y="2279771"/>
            <a:ext cx="175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364 cm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468 cm correspondent 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4932040" y="28642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9 pas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364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468</a:t>
            </a:r>
          </a:p>
        </p:txBody>
      </p:sp>
    </p:spTree>
    <p:extLst>
      <p:ext uri="{BB962C8B-B14F-4D97-AF65-F5344CB8AC3E}">
        <p14:creationId xmlns:p14="http://schemas.microsoft.com/office/powerpoint/2010/main" val="9238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de proportionnalité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4F5DF1-7740-4D43-AC41-69BD2AED7EFF}"/>
              </a:ext>
            </a:extLst>
          </p:cNvPr>
          <p:cNvSpPr txBox="1"/>
          <p:nvPr/>
        </p:nvSpPr>
        <p:spPr>
          <a:xfrm>
            <a:off x="0" y="11571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Pour que deux choses soient proportionnelles, il faut que leur rapport soit toujours le même.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FBF907-E2EA-41A6-8D7D-8CD71667B5F6}"/>
              </a:ext>
            </a:extLst>
          </p:cNvPr>
          <p:cNvSpPr txBox="1"/>
          <p:nvPr/>
        </p:nvSpPr>
        <p:spPr>
          <a:xfrm>
            <a:off x="0" y="291145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Par exemple, pour que le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livres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et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le prix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qu’on paie soient proportionnels, il faut qu’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un livre coûte toujours la même chose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Un coureur court à 10 km par heure.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En combien de temps parcourt-il 30 km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Quelle distance parcourt-il en 2,5 heures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Distance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km)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Temps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heures)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49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30 km correspondent 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4753014" y="229964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 heures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2,5 heures correspondent 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5547066" y="2864200"/>
            <a:ext cx="165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25 km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19798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 bouteilles d’eau contiennent 7,5 litres.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combien de bouteilles correspondent 4,5 litres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Quelle quantité d’eau contiennent 11 bouteilles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bouteilles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Capacité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litres)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7,5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5415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4,5 litres correspondent 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5292079" y="2299646"/>
            <a:ext cx="248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 bouteilles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513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11 bouteilles contiennent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5076056" y="286337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16,5 litres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4,5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16,5</a:t>
            </a:r>
          </a:p>
        </p:txBody>
      </p:sp>
    </p:spTree>
    <p:extLst>
      <p:ext uri="{BB962C8B-B14F-4D97-AF65-F5344CB8AC3E}">
        <p14:creationId xmlns:p14="http://schemas.microsoft.com/office/powerpoint/2010/main" val="6460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faire 8 bouquets, un fleuriste utilise 96 roses.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bouquets fait-il avec 288 roses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roses lui faut-il pour faire 3 bouquets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bouquets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roses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96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547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288 roses correspondent à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5421306" y="2299645"/>
            <a:ext cx="260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24 bouquets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484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3 bouquets, il faut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4782113" y="28641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36 roses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288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0234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D68E8527-0B10-4FA4-85D2-44DFA3504B6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18AF46E7-0FDE-466B-BB20-9084BF301AC1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66B68211-3E7A-4A89-B163-4502EAC87F62}"/>
              </a:ext>
            </a:extLst>
          </p:cNvPr>
          <p:cNvSpPr txBox="1"/>
          <p:nvPr/>
        </p:nvSpPr>
        <p:spPr>
          <a:xfrm>
            <a:off x="7883" y="828097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En 5 pas, Nurçin avance de 260 cm.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Quelle distance parcourt Nurçin en 7 pas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combien de pas correspondent 468 cm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0D9608-97E3-4E32-90D7-0F4931156FB4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pas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59613D4-8FE8-41DB-91C1-4242B1008DAE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Longueur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cm)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12BF695-16DC-4962-A75E-96FE07698F33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2ABAB6-987C-4192-A352-D56E18B4705D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260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F875662-E9FF-40B7-8C80-EB93EE63F683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C87391-B29B-4896-A369-D99A3076759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E274BBA-475C-4719-A3BD-CDDEB3820F16}"/>
              </a:ext>
            </a:extLst>
          </p:cNvPr>
          <p:cNvSpPr txBox="1"/>
          <p:nvPr/>
        </p:nvSpPr>
        <p:spPr>
          <a:xfrm>
            <a:off x="-15799" y="2842221"/>
            <a:ext cx="462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7 pas correspondent à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69BB219-B9B5-45E5-8228-C6493CD507E0}"/>
              </a:ext>
            </a:extLst>
          </p:cNvPr>
          <p:cNvSpPr txBox="1"/>
          <p:nvPr/>
        </p:nvSpPr>
        <p:spPr>
          <a:xfrm>
            <a:off x="4583841" y="2822346"/>
            <a:ext cx="175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364 cm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BBBA155-57B2-472B-83F1-D6D6F875EDC0}"/>
              </a:ext>
            </a:extLst>
          </p:cNvPr>
          <p:cNvSpPr txBox="1"/>
          <p:nvPr/>
        </p:nvSpPr>
        <p:spPr>
          <a:xfrm>
            <a:off x="-21710" y="3406775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468 cm correspondent à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904C1B0-D410-4501-AD21-5ED4ED37BF1A}"/>
              </a:ext>
            </a:extLst>
          </p:cNvPr>
          <p:cNvSpPr txBox="1"/>
          <p:nvPr/>
        </p:nvSpPr>
        <p:spPr>
          <a:xfrm>
            <a:off x="4967546" y="340677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9 pas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AB2D2D-9558-4C0A-A2C4-F1E9BF295413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364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DDE26DC-C861-4A74-81E2-1611541AC20B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468</a:t>
            </a:r>
          </a:p>
        </p:txBody>
      </p:sp>
    </p:spTree>
    <p:extLst>
      <p:ext uri="{BB962C8B-B14F-4D97-AF65-F5344CB8AC3E}">
        <p14:creationId xmlns:p14="http://schemas.microsoft.com/office/powerpoint/2010/main" val="15456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 animBg="1"/>
      <p:bldP spid="18" grpId="1" animBg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7A55825-0D59-409F-85CB-1C8F9F997ED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Revoyons comment utiliser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tableau de proportionnalité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5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résoudre ce type de problèmes, nous allons utiliser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A55825-0D59-409F-85CB-1C8F9F997EDC}"/>
              </a:ext>
            </a:extLst>
          </p:cNvPr>
          <p:cNvSpPr txBox="1"/>
          <p:nvPr/>
        </p:nvSpPr>
        <p:spPr>
          <a:xfrm>
            <a:off x="1331640" y="49244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tableau de proportionnalité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17967"/>
              </p:ext>
            </p:extLst>
          </p:nvPr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34EDADD-F0EC-4ACF-BFAA-E66F879B75E3}"/>
              </a:ext>
            </a:extLst>
          </p:cNvPr>
          <p:cNvSpPr txBox="1"/>
          <p:nvPr/>
        </p:nvSpPr>
        <p:spPr>
          <a:xfrm>
            <a:off x="0" y="1031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comment il fonctionne.</a:t>
            </a:r>
          </a:p>
        </p:txBody>
      </p:sp>
    </p:spTree>
    <p:extLst>
      <p:ext uri="{BB962C8B-B14F-4D97-AF65-F5344CB8AC3E}">
        <p14:creationId xmlns:p14="http://schemas.microsoft.com/office/powerpoint/2010/main" val="23385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y 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façons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 trouver des réponses avec le tableau de proportionnalité.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rapport entre la première ligne et la deuxième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E682E0A-787C-4EDB-AECB-F45587AF3FE6}"/>
              </a:ext>
            </a:extLst>
          </p:cNvPr>
          <p:cNvSpPr txBox="1"/>
          <p:nvPr/>
        </p:nvSpPr>
        <p:spPr>
          <a:xfrm>
            <a:off x="-6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cela revient à chercher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477ED0-38F9-4383-BD85-0FD4C1FF7292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prix d’un teeshirt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D0399A-1A3B-4135-97A2-67BAA6DC2F75}"/>
              </a:ext>
            </a:extLst>
          </p:cNvPr>
          <p:cNvSpPr txBox="1"/>
          <p:nvPr/>
        </p:nvSpPr>
        <p:spPr>
          <a:xfrm>
            <a:off x="0" y="16158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 teeshirt coûte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D3051B-42A4-4B4E-8D07-88713589B261}"/>
              </a:ext>
            </a:extLst>
          </p:cNvPr>
          <p:cNvSpPr txBox="1"/>
          <p:nvPr/>
        </p:nvSpPr>
        <p:spPr>
          <a:xfrm>
            <a:off x="0" y="16158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   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0EEB40-0B68-4F09-8645-456A396F2269}"/>
              </a:ext>
            </a:extLst>
          </p:cNvPr>
          <p:cNvSpPr txBox="1"/>
          <p:nvPr/>
        </p:nvSpPr>
        <p:spPr>
          <a:xfrm>
            <a:off x="-6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chaque nombre de teeshirts,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je multiplie par 8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pour trouver le prix.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2309D5-CD9F-430A-929D-2EAAFE365B7B}"/>
              </a:ext>
            </a:extLst>
          </p:cNvPr>
          <p:cNvGrpSpPr/>
          <p:nvPr/>
        </p:nvGrpSpPr>
        <p:grpSpPr>
          <a:xfrm>
            <a:off x="7524328" y="4295998"/>
            <a:ext cx="1296144" cy="1077218"/>
            <a:chOff x="7524328" y="4295998"/>
            <a:chExt cx="1296144" cy="1077218"/>
          </a:xfrm>
        </p:grpSpPr>
        <p:sp>
          <p:nvSpPr>
            <p:cNvPr id="14" name="Flèche : courbe vers la gauche 13">
              <a:extLst>
                <a:ext uri="{FF2B5EF4-FFF2-40B4-BE49-F238E27FC236}">
                  <a16:creationId xmlns:a16="http://schemas.microsoft.com/office/drawing/2014/main" id="{BCD07E7F-9939-4ADA-89AE-C0D28F40F411}"/>
                </a:ext>
              </a:extLst>
            </p:cNvPr>
            <p:cNvSpPr/>
            <p:nvPr/>
          </p:nvSpPr>
          <p:spPr>
            <a:xfrm>
              <a:off x="7524328" y="4295998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17191C0-0597-4DB9-871F-77519999C4C4}"/>
                </a:ext>
              </a:extLst>
            </p:cNvPr>
            <p:cNvSpPr/>
            <p:nvPr/>
          </p:nvSpPr>
          <p:spPr>
            <a:xfrm>
              <a:off x="7668344" y="4365103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4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45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 teeshirts coûtent donc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2309D5-CD9F-430A-929D-2EAAFE365B7B}"/>
              </a:ext>
            </a:extLst>
          </p:cNvPr>
          <p:cNvGrpSpPr/>
          <p:nvPr/>
        </p:nvGrpSpPr>
        <p:grpSpPr>
          <a:xfrm>
            <a:off x="7524328" y="4295998"/>
            <a:ext cx="1296144" cy="1077218"/>
            <a:chOff x="7524328" y="4295998"/>
            <a:chExt cx="1296144" cy="1077218"/>
          </a:xfrm>
        </p:grpSpPr>
        <p:sp>
          <p:nvSpPr>
            <p:cNvPr id="14" name="Flèche : courbe vers la gauche 13">
              <a:extLst>
                <a:ext uri="{FF2B5EF4-FFF2-40B4-BE49-F238E27FC236}">
                  <a16:creationId xmlns:a16="http://schemas.microsoft.com/office/drawing/2014/main" id="{BCD07E7F-9939-4ADA-89AE-C0D28F40F411}"/>
                </a:ext>
              </a:extLst>
            </p:cNvPr>
            <p:cNvSpPr/>
            <p:nvPr/>
          </p:nvSpPr>
          <p:spPr>
            <a:xfrm>
              <a:off x="7524328" y="4295998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17191C0-0597-4DB9-871F-77519999C4C4}"/>
                </a:ext>
              </a:extLst>
            </p:cNvPr>
            <p:cNvSpPr/>
            <p:nvPr/>
          </p:nvSpPr>
          <p:spPr>
            <a:xfrm>
              <a:off x="7668344" y="4365103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 8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96294C9-3D0A-40A2-B587-8C1799EA5BF4}"/>
              </a:ext>
            </a:extLst>
          </p:cNvPr>
          <p:cNvSpPr txBox="1"/>
          <p:nvPr/>
        </p:nvSpPr>
        <p:spPr>
          <a:xfrm>
            <a:off x="4373639" y="-1"/>
            <a:ext cx="113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32 €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B9FB4B-7EE4-4A7E-9888-695199A7CDC3}"/>
              </a:ext>
            </a:extLst>
          </p:cNvPr>
          <p:cNvSpPr txBox="1"/>
          <p:nvPr/>
        </p:nvSpPr>
        <p:spPr>
          <a:xfrm>
            <a:off x="5220072" y="500881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3CE0B0-EB38-4BBB-9C3C-2435DAC02394}"/>
              </a:ext>
            </a:extLst>
          </p:cNvPr>
          <p:cNvSpPr txBox="1"/>
          <p:nvPr/>
        </p:nvSpPr>
        <p:spPr>
          <a:xfrm>
            <a:off x="0" y="577122"/>
            <a:ext cx="45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5 teeshirts coûtent donc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025FF2-0C8C-4BCF-8B54-FB3497D3E280}"/>
              </a:ext>
            </a:extLst>
          </p:cNvPr>
          <p:cNvSpPr txBox="1"/>
          <p:nvPr/>
        </p:nvSpPr>
        <p:spPr>
          <a:xfrm>
            <a:off x="4373645" y="577121"/>
            <a:ext cx="113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40 €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CEC31D-6361-47D2-89C9-2412CA904123}"/>
              </a:ext>
            </a:extLst>
          </p:cNvPr>
          <p:cNvSpPr txBox="1"/>
          <p:nvPr/>
        </p:nvSpPr>
        <p:spPr>
          <a:xfrm>
            <a:off x="6490574" y="50088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autre façon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d’utiliser le tableau.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90120"/>
              </p:ext>
            </p:extLst>
          </p:nvPr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6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comment passer d’une colonne à l’autre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6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817</Words>
  <Application>Microsoft Office PowerPoint</Application>
  <PresentationFormat>Affichage à l'écran (4:3)</PresentationFormat>
  <Paragraphs>258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Arial</vt:lpstr>
      <vt:lpstr>Times New Roman</vt:lpstr>
      <vt:lpstr>Maiandra GD</vt:lpstr>
      <vt:lpstr>Thème Office</vt:lpstr>
      <vt:lpstr>Problèmes de proportionnalité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185</cp:revision>
  <dcterms:created xsi:type="dcterms:W3CDTF">2013-01-27T09:55:18Z</dcterms:created>
  <dcterms:modified xsi:type="dcterms:W3CDTF">2019-08-03T10:57:47Z</dcterms:modified>
</cp:coreProperties>
</file>