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0440988" cy="7308850"/>
  <p:notesSz cx="6858000" cy="9144000"/>
  <p:defaultTextStyle>
    <a:defPPr>
      <a:defRPr lang="fr-FR"/>
    </a:defPPr>
    <a:lvl1pPr marL="0" algn="l" defTabSz="10142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7126" algn="l" defTabSz="10142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4252" algn="l" defTabSz="10142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1379" algn="l" defTabSz="10142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28505" algn="l" defTabSz="10142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35631" algn="l" defTabSz="10142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42757" algn="l" defTabSz="10142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49884" algn="l" defTabSz="10142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57010" algn="l" defTabSz="10142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0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7336" autoAdjust="0"/>
  </p:normalViewPr>
  <p:slideViewPr>
    <p:cSldViewPr>
      <p:cViewPr>
        <p:scale>
          <a:sx n="100" d="100"/>
          <a:sy n="100" d="100"/>
        </p:scale>
        <p:origin x="-96" y="-192"/>
      </p:cViewPr>
      <p:guideLst>
        <p:guide orient="horz" pos="2302"/>
        <p:guide pos="3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7637E-DBA3-4C3D-ACB0-E2A8F5D544F2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685800"/>
            <a:ext cx="4895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ABC7C-89BE-49FD-AB39-577F60D87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03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42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7126" algn="l" defTabSz="10142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4252" algn="l" defTabSz="10142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1379" algn="l" defTabSz="10142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28505" algn="l" defTabSz="10142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35631" algn="l" defTabSz="10142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42757" algn="l" defTabSz="10142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49884" algn="l" defTabSz="10142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57010" algn="l" defTabSz="10142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ABC7C-89BE-49FD-AB39-577F60D87CE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908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3074" y="2270481"/>
            <a:ext cx="8874840" cy="156666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6148" y="4141682"/>
            <a:ext cx="7308692" cy="18678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28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2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49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57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84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69716" y="292693"/>
            <a:ext cx="2349222" cy="623620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22050" y="292693"/>
            <a:ext cx="6873650" cy="623620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8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36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766" y="4696613"/>
            <a:ext cx="8874840" cy="145161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4766" y="3097803"/>
            <a:ext cx="8874840" cy="159881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71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42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1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285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56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27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498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570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20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22050" y="1705399"/>
            <a:ext cx="4611436" cy="482350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07502" y="1705399"/>
            <a:ext cx="4611436" cy="482350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03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49" y="1636033"/>
            <a:ext cx="4613250" cy="68182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126" indent="0">
              <a:buNone/>
              <a:defRPr sz="2200" b="1"/>
            </a:lvl2pPr>
            <a:lvl3pPr marL="1014252" indent="0">
              <a:buNone/>
              <a:defRPr sz="2000" b="1"/>
            </a:lvl3pPr>
            <a:lvl4pPr marL="1521379" indent="0">
              <a:buNone/>
              <a:defRPr sz="1800" b="1"/>
            </a:lvl4pPr>
            <a:lvl5pPr marL="2028505" indent="0">
              <a:buNone/>
              <a:defRPr sz="1800" b="1"/>
            </a:lvl5pPr>
            <a:lvl6pPr marL="2535631" indent="0">
              <a:buNone/>
              <a:defRPr sz="1800" b="1"/>
            </a:lvl6pPr>
            <a:lvl7pPr marL="3042757" indent="0">
              <a:buNone/>
              <a:defRPr sz="1800" b="1"/>
            </a:lvl7pPr>
            <a:lvl8pPr marL="3549884" indent="0">
              <a:buNone/>
              <a:defRPr sz="1800" b="1"/>
            </a:lvl8pPr>
            <a:lvl9pPr marL="405701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49" y="2317853"/>
            <a:ext cx="4613250" cy="4211049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03877" y="1636033"/>
            <a:ext cx="4615062" cy="68182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126" indent="0">
              <a:buNone/>
              <a:defRPr sz="2200" b="1"/>
            </a:lvl2pPr>
            <a:lvl3pPr marL="1014252" indent="0">
              <a:buNone/>
              <a:defRPr sz="2000" b="1"/>
            </a:lvl3pPr>
            <a:lvl4pPr marL="1521379" indent="0">
              <a:buNone/>
              <a:defRPr sz="1800" b="1"/>
            </a:lvl4pPr>
            <a:lvl5pPr marL="2028505" indent="0">
              <a:buNone/>
              <a:defRPr sz="1800" b="1"/>
            </a:lvl5pPr>
            <a:lvl6pPr marL="2535631" indent="0">
              <a:buNone/>
              <a:defRPr sz="1800" b="1"/>
            </a:lvl6pPr>
            <a:lvl7pPr marL="3042757" indent="0">
              <a:buNone/>
              <a:defRPr sz="1800" b="1"/>
            </a:lvl7pPr>
            <a:lvl8pPr marL="3549884" indent="0">
              <a:buNone/>
              <a:defRPr sz="1800" b="1"/>
            </a:lvl8pPr>
            <a:lvl9pPr marL="405701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03877" y="2317853"/>
            <a:ext cx="4615062" cy="4211049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10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756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20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2050" y="291001"/>
            <a:ext cx="3435013" cy="123844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82136" y="291001"/>
            <a:ext cx="5836802" cy="623790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2050" y="1529445"/>
            <a:ext cx="3435013" cy="4999457"/>
          </a:xfrm>
        </p:spPr>
        <p:txBody>
          <a:bodyPr/>
          <a:lstStyle>
            <a:lvl1pPr marL="0" indent="0">
              <a:buNone/>
              <a:defRPr sz="1600"/>
            </a:lvl1pPr>
            <a:lvl2pPr marL="507126" indent="0">
              <a:buNone/>
              <a:defRPr sz="1300"/>
            </a:lvl2pPr>
            <a:lvl3pPr marL="1014252" indent="0">
              <a:buNone/>
              <a:defRPr sz="1100"/>
            </a:lvl3pPr>
            <a:lvl4pPr marL="1521379" indent="0">
              <a:buNone/>
              <a:defRPr sz="1000"/>
            </a:lvl4pPr>
            <a:lvl5pPr marL="2028505" indent="0">
              <a:buNone/>
              <a:defRPr sz="1000"/>
            </a:lvl5pPr>
            <a:lvl6pPr marL="2535631" indent="0">
              <a:buNone/>
              <a:defRPr sz="1000"/>
            </a:lvl6pPr>
            <a:lvl7pPr marL="3042757" indent="0">
              <a:buNone/>
              <a:defRPr sz="1000"/>
            </a:lvl7pPr>
            <a:lvl8pPr marL="3549884" indent="0">
              <a:buNone/>
              <a:defRPr sz="1000"/>
            </a:lvl8pPr>
            <a:lvl9pPr marL="405701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14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6507" y="5116195"/>
            <a:ext cx="6264593" cy="60399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46507" y="653059"/>
            <a:ext cx="6264593" cy="4385310"/>
          </a:xfrm>
        </p:spPr>
        <p:txBody>
          <a:bodyPr/>
          <a:lstStyle>
            <a:lvl1pPr marL="0" indent="0">
              <a:buNone/>
              <a:defRPr sz="3500"/>
            </a:lvl1pPr>
            <a:lvl2pPr marL="507126" indent="0">
              <a:buNone/>
              <a:defRPr sz="3100"/>
            </a:lvl2pPr>
            <a:lvl3pPr marL="1014252" indent="0">
              <a:buNone/>
              <a:defRPr sz="2700"/>
            </a:lvl3pPr>
            <a:lvl4pPr marL="1521379" indent="0">
              <a:buNone/>
              <a:defRPr sz="2200"/>
            </a:lvl4pPr>
            <a:lvl5pPr marL="2028505" indent="0">
              <a:buNone/>
              <a:defRPr sz="2200"/>
            </a:lvl5pPr>
            <a:lvl6pPr marL="2535631" indent="0">
              <a:buNone/>
              <a:defRPr sz="2200"/>
            </a:lvl6pPr>
            <a:lvl7pPr marL="3042757" indent="0">
              <a:buNone/>
              <a:defRPr sz="2200"/>
            </a:lvl7pPr>
            <a:lvl8pPr marL="3549884" indent="0">
              <a:buNone/>
              <a:defRPr sz="2200"/>
            </a:lvl8pPr>
            <a:lvl9pPr marL="4057010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46507" y="5720191"/>
            <a:ext cx="6264593" cy="857774"/>
          </a:xfrm>
        </p:spPr>
        <p:txBody>
          <a:bodyPr/>
          <a:lstStyle>
            <a:lvl1pPr marL="0" indent="0">
              <a:buNone/>
              <a:defRPr sz="1600"/>
            </a:lvl1pPr>
            <a:lvl2pPr marL="507126" indent="0">
              <a:buNone/>
              <a:defRPr sz="1300"/>
            </a:lvl2pPr>
            <a:lvl3pPr marL="1014252" indent="0">
              <a:buNone/>
              <a:defRPr sz="1100"/>
            </a:lvl3pPr>
            <a:lvl4pPr marL="1521379" indent="0">
              <a:buNone/>
              <a:defRPr sz="1000"/>
            </a:lvl4pPr>
            <a:lvl5pPr marL="2028505" indent="0">
              <a:buNone/>
              <a:defRPr sz="1000"/>
            </a:lvl5pPr>
            <a:lvl6pPr marL="2535631" indent="0">
              <a:buNone/>
              <a:defRPr sz="1000"/>
            </a:lvl6pPr>
            <a:lvl7pPr marL="3042757" indent="0">
              <a:buNone/>
              <a:defRPr sz="1000"/>
            </a:lvl7pPr>
            <a:lvl8pPr marL="3549884" indent="0">
              <a:buNone/>
              <a:defRPr sz="1000"/>
            </a:lvl8pPr>
            <a:lvl9pPr marL="405701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53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2050" y="292693"/>
            <a:ext cx="9396889" cy="1218142"/>
          </a:xfrm>
          <a:prstGeom prst="rect">
            <a:avLst/>
          </a:prstGeom>
        </p:spPr>
        <p:txBody>
          <a:bodyPr vert="horz" lIns="101425" tIns="50713" rIns="101425" bIns="5071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2050" y="1705399"/>
            <a:ext cx="9396889" cy="4823503"/>
          </a:xfrm>
          <a:prstGeom prst="rect">
            <a:avLst/>
          </a:prstGeom>
        </p:spPr>
        <p:txBody>
          <a:bodyPr vert="horz" lIns="101425" tIns="50713" rIns="101425" bIns="5071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22049" y="6774221"/>
            <a:ext cx="2436231" cy="389129"/>
          </a:xfrm>
          <a:prstGeom prst="rect">
            <a:avLst/>
          </a:prstGeom>
        </p:spPr>
        <p:txBody>
          <a:bodyPr vert="horz" lIns="101425" tIns="50713" rIns="101425" bIns="5071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F8CC3-7447-4C45-90DA-39AA2611F32A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67338" y="6774221"/>
            <a:ext cx="3306313" cy="389129"/>
          </a:xfrm>
          <a:prstGeom prst="rect">
            <a:avLst/>
          </a:prstGeom>
        </p:spPr>
        <p:txBody>
          <a:bodyPr vert="horz" lIns="101425" tIns="50713" rIns="101425" bIns="5071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82708" y="6774221"/>
            <a:ext cx="2436231" cy="389129"/>
          </a:xfrm>
          <a:prstGeom prst="rect">
            <a:avLst/>
          </a:prstGeom>
        </p:spPr>
        <p:txBody>
          <a:bodyPr vert="horz" lIns="101425" tIns="50713" rIns="101425" bIns="5071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8BB4F-6881-4591-AEF1-16E030D83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75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425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345" indent="-380345" algn="l" defTabSz="1014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24080" indent="-316954" algn="l" defTabSz="1014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7816" indent="-253563" algn="l" defTabSz="1014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4942" indent="-253563" algn="l" defTabSz="1014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2068" indent="-253563" algn="l" defTabSz="1014252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9194" indent="-253563" algn="l" defTabSz="1014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6321" indent="-253563" algn="l" defTabSz="1014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3447" indent="-253563" algn="l" defTabSz="1014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0573" indent="-253563" algn="l" defTabSz="1014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4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126" algn="l" defTabSz="1014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4252" algn="l" defTabSz="1014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1379" algn="l" defTabSz="1014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505" algn="l" defTabSz="1014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5631" algn="l" defTabSz="1014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2757" algn="l" defTabSz="1014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49884" algn="l" defTabSz="1014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57010" algn="l" defTabSz="1014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Rectangle à coins arrondis 310"/>
          <p:cNvSpPr/>
          <p:nvPr/>
        </p:nvSpPr>
        <p:spPr>
          <a:xfrm>
            <a:off x="3564310" y="1100503"/>
            <a:ext cx="3240360" cy="60970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215" name="Rectangle à coins arrondis 214"/>
          <p:cNvSpPr/>
          <p:nvPr/>
        </p:nvSpPr>
        <p:spPr>
          <a:xfrm>
            <a:off x="225614" y="1921563"/>
            <a:ext cx="6795080" cy="4968551"/>
          </a:xfrm>
          <a:prstGeom prst="roundRect">
            <a:avLst>
              <a:gd name="adj" fmla="val 2722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3724229" y="1169482"/>
            <a:ext cx="2920521" cy="471748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2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ve Is Complicated Again" pitchFamily="2" charset="0"/>
              </a:rPr>
              <a:t>Activités autonomes</a:t>
            </a:r>
            <a:endParaRPr lang="fr-FR" sz="2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ve Is Complicated Again" pitchFamily="2" charset="0"/>
            </a:endParaRPr>
          </a:p>
        </p:txBody>
      </p:sp>
      <p:pic>
        <p:nvPicPr>
          <p:cNvPr id="15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73" t="14207" r="6873"/>
          <a:stretch/>
        </p:blipFill>
        <p:spPr bwMode="auto">
          <a:xfrm>
            <a:off x="0" y="1"/>
            <a:ext cx="10440988" cy="11078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" name="ZoneTexte 163"/>
          <p:cNvSpPr txBox="1"/>
          <p:nvPr/>
        </p:nvSpPr>
        <p:spPr>
          <a:xfrm>
            <a:off x="2039053" y="14905"/>
            <a:ext cx="6495509" cy="687192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38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  <a:ea typeface="Georgia Belle" panose="02000603000000000000" pitchFamily="2" charset="0"/>
              </a:rPr>
              <a:t>Plan </a:t>
            </a:r>
            <a:r>
              <a:rPr lang="fr-FR" sz="3800" b="1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  <a:ea typeface="Georgia Belle" panose="02000603000000000000" pitchFamily="2" charset="0"/>
              </a:rPr>
              <a:t>de </a:t>
            </a:r>
            <a:r>
              <a:rPr lang="fr-FR" sz="3800" b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  <a:ea typeface="Georgia Belle" panose="02000603000000000000" pitchFamily="2" charset="0"/>
              </a:rPr>
              <a:t>trav</a:t>
            </a:r>
            <a:r>
              <a:rPr lang="fr-FR" sz="3800" b="1" spc="333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  <a:ea typeface="Georgia Belle" panose="02000603000000000000" pitchFamily="2" charset="0"/>
              </a:rPr>
              <a:t>ail </a:t>
            </a:r>
            <a:r>
              <a:rPr lang="fr-FR" sz="3800" b="1" spc="333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  <a:ea typeface="Georgia Belle" panose="02000603000000000000" pitchFamily="2" charset="0"/>
              </a:rPr>
              <a:t>n°1 </a:t>
            </a:r>
            <a:endParaRPr lang="fr-FR" sz="3800" b="1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rs Chocolat" pitchFamily="2" charset="0"/>
              <a:ea typeface="Georgia Belle" panose="02000603000000000000" pitchFamily="2" charset="0"/>
            </a:endParaRPr>
          </a:p>
        </p:txBody>
      </p:sp>
      <p:sp>
        <p:nvSpPr>
          <p:cNvPr id="165" name="Arrondir un rectangle avec un coin diagonal 164"/>
          <p:cNvSpPr/>
          <p:nvPr/>
        </p:nvSpPr>
        <p:spPr>
          <a:xfrm>
            <a:off x="172207" y="220606"/>
            <a:ext cx="1519895" cy="55349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167" name="Rectangle 166"/>
          <p:cNvSpPr/>
          <p:nvPr/>
        </p:nvSpPr>
        <p:spPr>
          <a:xfrm>
            <a:off x="499003" y="171908"/>
            <a:ext cx="1001524" cy="348638"/>
          </a:xfrm>
          <a:prstGeom prst="rect">
            <a:avLst/>
          </a:prstGeom>
        </p:spPr>
        <p:txBody>
          <a:bodyPr wrap="none" lIns="101425" tIns="50713" rIns="101425" bIns="50713">
            <a:spAutoFit/>
          </a:bodyPr>
          <a:lstStyle/>
          <a:p>
            <a:r>
              <a:rPr lang="fr-FR" sz="1600" dirty="0">
                <a:ln w="952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Prénom</a:t>
            </a:r>
            <a:r>
              <a:rPr lang="fr-FR" sz="1600" dirty="0">
                <a:ln w="952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ve Is Complicated Again" pitchFamily="2" charset="0"/>
              </a:rPr>
              <a:t> </a:t>
            </a:r>
            <a:endParaRPr lang="fr-FR" sz="1800" dirty="0">
              <a:ln w="9525" cmpd="sng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/>
              </a:solidFill>
            </a:endParaRPr>
          </a:p>
        </p:txBody>
      </p:sp>
      <p:sp>
        <p:nvSpPr>
          <p:cNvPr id="168" name="ZoneTexte 167"/>
          <p:cNvSpPr txBox="1"/>
          <p:nvPr/>
        </p:nvSpPr>
        <p:spPr>
          <a:xfrm>
            <a:off x="8403712" y="57874"/>
            <a:ext cx="1244818" cy="594859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1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Du  </a:t>
            </a:r>
            <a:r>
              <a:rPr lang="fr-FR" sz="1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02/09 </a:t>
            </a:r>
            <a:r>
              <a:rPr lang="fr-FR" sz="1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au </a:t>
            </a:r>
            <a:r>
              <a:rPr lang="fr-FR" sz="1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09</a:t>
            </a:r>
            <a:r>
              <a:rPr lang="fr-FR" sz="1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/10</a:t>
            </a:r>
            <a:endParaRPr lang="fr-FR" sz="1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sp>
        <p:nvSpPr>
          <p:cNvPr id="170" name="Ellipse 169"/>
          <p:cNvSpPr/>
          <p:nvPr/>
        </p:nvSpPr>
        <p:spPr>
          <a:xfrm>
            <a:off x="9657848" y="171908"/>
            <a:ext cx="625910" cy="470307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171" name="ZoneTexte 170"/>
          <p:cNvSpPr txBox="1"/>
          <p:nvPr/>
        </p:nvSpPr>
        <p:spPr>
          <a:xfrm>
            <a:off x="9756998" y="148103"/>
            <a:ext cx="461776" cy="517915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27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rs Chocolat" pitchFamily="2" charset="0"/>
              </a:rPr>
              <a:t>1</a:t>
            </a:r>
            <a:endParaRPr lang="fr-FR" sz="2700" b="1" dirty="0">
              <a:ln w="180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rs Chocolat" pitchFamily="2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02825"/>
              </p:ext>
            </p:extLst>
          </p:nvPr>
        </p:nvGraphicFramePr>
        <p:xfrm>
          <a:off x="249648" y="1993570"/>
          <a:ext cx="6733252" cy="4901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252"/>
                <a:gridCol w="720000"/>
                <a:gridCol w="576000"/>
                <a:gridCol w="720000"/>
                <a:gridCol w="576000"/>
                <a:gridCol w="720000"/>
                <a:gridCol w="576000"/>
                <a:gridCol w="720000"/>
                <a:gridCol w="576000"/>
              </a:tblGrid>
              <a:tr h="750992">
                <a:tc gridSpan="8">
                  <a:txBody>
                    <a:bodyPr/>
                    <a:lstStyle/>
                    <a:p>
                      <a:r>
                        <a:rPr lang="fr-FR" sz="1800" b="0" dirty="0" smtClean="0">
                          <a:latin typeface="Fineliner Script" pitchFamily="50" charset="0"/>
                          <a:ea typeface="Sweet Cheeks" panose="02000603000000000000" pitchFamily="2" charset="0"/>
                        </a:rPr>
                        <a:t>Tu dois faire 2 activités de chaque </a:t>
                      </a:r>
                      <a:r>
                        <a:rPr lang="fr-FR" sz="1800" b="0" dirty="0" smtClean="0">
                          <a:latin typeface="Fineliner Script" pitchFamily="50" charset="0"/>
                          <a:ea typeface="Sweet Cheeks" panose="02000603000000000000" pitchFamily="2" charset="0"/>
                        </a:rPr>
                        <a:t>et 2</a:t>
                      </a:r>
                      <a:r>
                        <a:rPr lang="fr-FR" sz="1800" b="0" baseline="0" dirty="0" smtClean="0">
                          <a:latin typeface="Fineliner Script" pitchFamily="50" charset="0"/>
                          <a:ea typeface="Sweet Cheeks" panose="02000603000000000000" pitchFamily="2" charset="0"/>
                        </a:rPr>
                        <a:t>5  </a:t>
                      </a:r>
                      <a:r>
                        <a:rPr lang="fr-FR" sz="1800" b="0" baseline="0" dirty="0" smtClean="0">
                          <a:latin typeface="Fineliner Script" pitchFamily="50" charset="0"/>
                          <a:ea typeface="Sweet Cheeks" panose="02000603000000000000" pitchFamily="2" charset="0"/>
                        </a:rPr>
                        <a:t>activités en tout</a:t>
                      </a:r>
                      <a:r>
                        <a:rPr lang="fr-FR" sz="1800" baseline="0" dirty="0" smtClean="0">
                          <a:latin typeface="Fineliner Script" pitchFamily="50" charset="0"/>
                          <a:ea typeface="Sweet Cheeks" panose="02000603000000000000" pitchFamily="2" charset="0"/>
                        </a:rPr>
                        <a:t>.</a:t>
                      </a:r>
                      <a:endParaRPr lang="fr-FR" sz="1800" dirty="0">
                        <a:latin typeface="Fineliner Script" pitchFamily="50" charset="0"/>
                        <a:ea typeface="Sweet Cheek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Dancing script OT" pitchFamily="50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dirty="0">
                        <a:latin typeface="Dancing script OT" pitchFamily="50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Dancing script OT" pitchFamily="50" charset="0"/>
                        <a:ea typeface="Script Ecole 2" panose="020004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9288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Short Stack" panose="02010500040000000007" pitchFamily="2" charset="0"/>
                          <a:ea typeface="Script Ecole 2" panose="02000400000000000000" pitchFamily="2" charset="0"/>
                        </a:rPr>
                        <a:t>Lecture</a:t>
                      </a:r>
                      <a:endParaRPr lang="fr-FR" sz="1200" dirty="0">
                        <a:latin typeface="Short Stack" panose="02010500040000000007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9288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Short Stack" panose="02010500040000000007" pitchFamily="2" charset="0"/>
                          <a:ea typeface="Script Ecole 2" panose="02000400000000000000" pitchFamily="2" charset="0"/>
                        </a:rPr>
                        <a:t>Mots croisés</a:t>
                      </a:r>
                      <a:endParaRPr lang="fr-FR" sz="1200" dirty="0">
                        <a:latin typeface="Short Stack" panose="02010500040000000007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288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Short Stack" panose="02010500040000000007" pitchFamily="2" charset="0"/>
                          <a:ea typeface="Script Ecole 2" panose="02000400000000000000" pitchFamily="2" charset="0"/>
                        </a:rPr>
                        <a:t>Géométrie</a:t>
                      </a:r>
                      <a:endParaRPr lang="fr-FR" sz="1200" dirty="0">
                        <a:latin typeface="Short Stack" panose="02010500040000000007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288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Short Stack" panose="02010500040000000007" pitchFamily="2" charset="0"/>
                          <a:ea typeface="Script Ecole 2" panose="02000400000000000000" pitchFamily="2" charset="0"/>
                        </a:rPr>
                        <a:t>Ecriture</a:t>
                      </a:r>
                      <a:endParaRPr lang="fr-FR" sz="1200" dirty="0">
                        <a:latin typeface="Short Stack" panose="02010500040000000007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288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Short Stack" panose="02010500040000000007" pitchFamily="2" charset="0"/>
                          <a:ea typeface="Script Ecole 2" panose="02000400000000000000" pitchFamily="2" charset="0"/>
                        </a:rPr>
                        <a:t>Coloriages magiques</a:t>
                      </a:r>
                      <a:endParaRPr lang="fr-FR" sz="1200" dirty="0">
                        <a:latin typeface="Short Stack" panose="02010500040000000007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2889">
                <a:tc>
                  <a:txBody>
                    <a:bodyPr/>
                    <a:lstStyle/>
                    <a:p>
                      <a:pPr marL="0" marR="0" indent="0" algn="l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Short Stack" panose="02010500040000000007" pitchFamily="2" charset="0"/>
                          <a:ea typeface="Script Ecole 2" panose="02000400000000000000" pitchFamily="2" charset="0"/>
                        </a:rPr>
                        <a:t>Catégorie</a:t>
                      </a:r>
                      <a:r>
                        <a:rPr lang="fr-FR" sz="1200" baseline="0" dirty="0" smtClean="0">
                          <a:latin typeface="Short Stack" panose="02010500040000000007" pitchFamily="2" charset="0"/>
                          <a:ea typeface="Script Ecole 2" panose="02000400000000000000" pitchFamily="2" charset="0"/>
                        </a:rPr>
                        <a:t>s de mots</a:t>
                      </a:r>
                      <a:endParaRPr lang="fr-FR" sz="1200" dirty="0" smtClean="0">
                        <a:latin typeface="Short Stack" panose="02010500040000000007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n°</a:t>
                      </a:r>
                      <a:r>
                        <a:rPr lang="fr-FR" sz="1200" dirty="0" smtClean="0">
                          <a:latin typeface="Georgia Belle" panose="02000603000000000000" pitchFamily="2" charset="0"/>
                          <a:ea typeface="Georgia Belle" panose="02000603000000000000" pitchFamily="2" charset="0"/>
                        </a:rPr>
                        <a:t>_____</a:t>
                      </a: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288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Short Stack" panose="02010500040000000007" pitchFamily="2" charset="0"/>
                          <a:ea typeface="Script Ecole 2" panose="02000400000000000000" pitchFamily="2" charset="0"/>
                        </a:rPr>
                        <a:t>Textes libres</a:t>
                      </a:r>
                      <a:endParaRPr lang="fr-FR" sz="1200" dirty="0">
                        <a:latin typeface="Short Stack" panose="02010500040000000007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n°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 Belle" panose="02000603000000000000" pitchFamily="2" charset="0"/>
                          <a:ea typeface="Georgia Belle" panose="02000603000000000000" pitchFamily="2" charset="0"/>
                          <a:cs typeface="+mn-cs"/>
                        </a:rPr>
                        <a:t>______</a:t>
                      </a:r>
                      <a:endParaRPr kumimoji="0" lang="fr-F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eorgia Belle" panose="02000603000000000000" pitchFamily="2" charset="0"/>
                        <a:ea typeface="Georgia Belle" panose="02000603000000000000" pitchFamily="2" charset="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484190" y="24587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Fineliner Script" pitchFamily="50" charset="0"/>
              </a:rPr>
              <a:t>couleur</a:t>
            </a:r>
            <a:endParaRPr lang="fr-FR" sz="1400" dirty="0">
              <a:latin typeface="Fineliner Script" pitchFamily="50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780334" y="24587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Fineliner Script" pitchFamily="50" charset="0"/>
              </a:rPr>
              <a:t>couleur</a:t>
            </a:r>
            <a:endParaRPr lang="fr-FR" sz="1400" dirty="0">
              <a:latin typeface="Fineliner Script" pitchFamily="50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076478" y="2477881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Fineliner Script" pitchFamily="50" charset="0"/>
              </a:rPr>
              <a:t>couleur</a:t>
            </a:r>
            <a:endParaRPr lang="fr-FR" sz="1400" dirty="0">
              <a:latin typeface="Fineliner Script" pitchFamily="50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190722"/>
              </p:ext>
            </p:extLst>
          </p:nvPr>
        </p:nvGraphicFramePr>
        <p:xfrm>
          <a:off x="7380734" y="1921564"/>
          <a:ext cx="2808312" cy="4968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</a:tblGrid>
              <a:tr h="379000"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Fineliner Script" pitchFamily="50" charset="0"/>
                          <a:ea typeface="Georgia Belle" panose="02000603000000000000" pitchFamily="2" charset="0"/>
                        </a:rPr>
                        <a:t>Tablette,</a:t>
                      </a:r>
                      <a:r>
                        <a:rPr lang="fr-FR" sz="1800" baseline="0" dirty="0" smtClean="0">
                          <a:latin typeface="Fineliner Script" pitchFamily="50" charset="0"/>
                          <a:ea typeface="Georgia Belle" panose="02000603000000000000" pitchFamily="2" charset="0"/>
                        </a:rPr>
                        <a:t> ordinateur</a:t>
                      </a:r>
                      <a:endParaRPr lang="fr-FR" sz="1800" dirty="0" smtClean="0">
                        <a:latin typeface="Fineliner Script" pitchFamily="50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3694"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</a:tr>
              <a:tr h="573694"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</a:tr>
              <a:tr h="573694"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</a:tr>
              <a:tr h="573694"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</a:tr>
              <a:tr h="573694"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</a:tr>
              <a:tr h="573694"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</a:tr>
              <a:tr h="573694"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</a:tr>
              <a:tr h="573694">
                <a:tc>
                  <a:txBody>
                    <a:bodyPr/>
                    <a:lstStyle/>
                    <a:p>
                      <a:pPr marL="0" marR="0" indent="0" algn="ctr" defTabSz="10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Georgia Belle" panose="02000603000000000000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6372622" y="248255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Fineliner Script" pitchFamily="50" charset="0"/>
              </a:rPr>
              <a:t>couleur</a:t>
            </a:r>
            <a:endParaRPr lang="fr-FR" sz="1400" dirty="0">
              <a:latin typeface="Fineliner Script" pitchFamily="50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380734" y="1926234"/>
            <a:ext cx="2808312" cy="4963880"/>
          </a:xfrm>
          <a:prstGeom prst="roundRect">
            <a:avLst>
              <a:gd name="adj" fmla="val 2722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53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Arrondir un rectangle avec un coin du même côté 36"/>
          <p:cNvSpPr/>
          <p:nvPr/>
        </p:nvSpPr>
        <p:spPr>
          <a:xfrm>
            <a:off x="228396" y="1193027"/>
            <a:ext cx="1133828" cy="50380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136" name="Rectangle à coins arrondis 135"/>
          <p:cNvSpPr/>
          <p:nvPr/>
        </p:nvSpPr>
        <p:spPr>
          <a:xfrm>
            <a:off x="180926" y="1654747"/>
            <a:ext cx="5196835" cy="5421893"/>
          </a:xfrm>
          <a:prstGeom prst="roundRect">
            <a:avLst>
              <a:gd name="adj" fmla="val 3250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2077" name="Rectangle 2076"/>
          <p:cNvSpPr/>
          <p:nvPr/>
        </p:nvSpPr>
        <p:spPr>
          <a:xfrm>
            <a:off x="205708" y="1654747"/>
            <a:ext cx="4349836" cy="831334"/>
          </a:xfrm>
          <a:prstGeom prst="rect">
            <a:avLst/>
          </a:prstGeom>
        </p:spPr>
        <p:txBody>
          <a:bodyPr wrap="square" lIns="101425" tIns="50713" rIns="101425" bIns="50713">
            <a:spAutoFit/>
          </a:bodyPr>
          <a:lstStyle/>
          <a:p>
            <a:pPr>
              <a:lnSpc>
                <a:spcPct val="119000"/>
              </a:lnSpc>
              <a:spcAft>
                <a:spcPts val="444"/>
              </a:spcAft>
            </a:pPr>
            <a:r>
              <a:rPr lang="fr-FR" sz="1600" kern="1400" dirty="0">
                <a:solidFill>
                  <a:srgbClr val="000000"/>
                </a:solidFill>
                <a:latin typeface="Mrs Chocolat" pitchFamily="2" charset="0"/>
                <a:ea typeface="Georgia Belle" panose="02000603000000000000" pitchFamily="2" charset="0"/>
              </a:rPr>
              <a:t>Mon travail est soigné</a:t>
            </a:r>
          </a:p>
          <a:p>
            <a:pPr>
              <a:lnSpc>
                <a:spcPct val="119000"/>
              </a:lnSpc>
              <a:spcAft>
                <a:spcPts val="444"/>
              </a:spcAft>
            </a:pPr>
            <a:r>
              <a:rPr lang="fr-FR" sz="1050" kern="1400" dirty="0">
                <a:solidFill>
                  <a:srgbClr val="000000"/>
                </a:solidFill>
                <a:latin typeface="Short Stack" panose="02010500040000000007" pitchFamily="2" charset="0"/>
                <a:ea typeface="Georgia Belle" panose="02000603000000000000" pitchFamily="2" charset="0"/>
              </a:rPr>
              <a:t>(J’ai sauté des lignes, j’ai soigné mon écriture, j’ai tiré les traits à la règle, j’ai souligné les titres).</a:t>
            </a:r>
            <a:endParaRPr lang="fr-FR" sz="1100" kern="1400" dirty="0">
              <a:solidFill>
                <a:srgbClr val="000000"/>
              </a:solidFill>
              <a:latin typeface="Short Stack" panose="02010500040000000007" pitchFamily="2" charset="0"/>
              <a:ea typeface="Georgia Belle" panose="02000603000000000000" pitchFamily="2" charset="0"/>
            </a:endParaRPr>
          </a:p>
        </p:txBody>
      </p:sp>
      <p:sp>
        <p:nvSpPr>
          <p:cNvPr id="137" name="Oval 4"/>
          <p:cNvSpPr>
            <a:spLocks noChangeArrowheads="1"/>
          </p:cNvSpPr>
          <p:nvPr/>
        </p:nvSpPr>
        <p:spPr bwMode="auto">
          <a:xfrm>
            <a:off x="4636152" y="1921921"/>
            <a:ext cx="573852" cy="529554"/>
          </a:xfrm>
          <a:prstGeom prst="ellipse">
            <a:avLst/>
          </a:prstGeom>
          <a:solidFill>
            <a:schemeClr val="bg1"/>
          </a:solidFill>
          <a:ln w="19050" algn="in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38" name="Connecteur droit 137"/>
          <p:cNvCxnSpPr/>
          <p:nvPr/>
        </p:nvCxnSpPr>
        <p:spPr>
          <a:xfrm>
            <a:off x="205708" y="2711289"/>
            <a:ext cx="5172053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22249" y="2728354"/>
            <a:ext cx="4413903" cy="777601"/>
          </a:xfrm>
          <a:prstGeom prst="rect">
            <a:avLst/>
          </a:prstGeom>
        </p:spPr>
        <p:txBody>
          <a:bodyPr wrap="square" lIns="101425" tIns="50713" rIns="101425" bIns="50713">
            <a:spAutoFit/>
          </a:bodyPr>
          <a:lstStyle/>
          <a:p>
            <a:pPr>
              <a:lnSpc>
                <a:spcPct val="119000"/>
              </a:lnSpc>
              <a:spcAft>
                <a:spcPts val="444"/>
              </a:spcAft>
            </a:pPr>
            <a:r>
              <a:rPr lang="fr-FR" sz="1600" kern="1400" dirty="0">
                <a:solidFill>
                  <a:srgbClr val="000000"/>
                </a:solidFill>
                <a:latin typeface="Mrs Chocolat" pitchFamily="2" charset="0"/>
                <a:ea typeface="Georgia Belle" panose="02000603000000000000" pitchFamily="2" charset="0"/>
              </a:rPr>
              <a:t>Mon comportement a été correct  </a:t>
            </a:r>
          </a:p>
          <a:p>
            <a:r>
              <a:rPr lang="fr-FR" sz="1050" kern="1400" dirty="0">
                <a:solidFill>
                  <a:srgbClr val="000000"/>
                </a:solidFill>
                <a:latin typeface="Short Stack" panose="02010500040000000007" pitchFamily="2" charset="0"/>
                <a:ea typeface="Georgia Belle" panose="02000603000000000000" pitchFamily="2" charset="0"/>
              </a:rPr>
              <a:t>(J’ai chuchoté, je n’ai pas dérangé les autres, je n’ai pas parlé sans avoir la parole).</a:t>
            </a:r>
            <a:r>
              <a:rPr lang="fr-FR" sz="1100" kern="1400" dirty="0">
                <a:solidFill>
                  <a:srgbClr val="000000"/>
                </a:solidFill>
                <a:latin typeface="Short Stack" panose="02010500040000000007" pitchFamily="2" charset="0"/>
                <a:ea typeface="Georgia Belle" panose="02000603000000000000" pitchFamily="2" charset="0"/>
              </a:rPr>
              <a:t>	</a:t>
            </a:r>
            <a:endParaRPr lang="fr-FR" sz="1400" kern="1400" dirty="0">
              <a:solidFill>
                <a:srgbClr val="000000"/>
              </a:solidFill>
              <a:latin typeface="Short Stack" panose="02010500040000000007" pitchFamily="2" charset="0"/>
              <a:ea typeface="Georgia Belle" panose="02000603000000000000" pitchFamily="2" charset="0"/>
            </a:endParaRPr>
          </a:p>
        </p:txBody>
      </p:sp>
      <p:sp>
        <p:nvSpPr>
          <p:cNvPr id="142" name="Oval 4"/>
          <p:cNvSpPr>
            <a:spLocks noChangeArrowheads="1"/>
          </p:cNvSpPr>
          <p:nvPr/>
        </p:nvSpPr>
        <p:spPr bwMode="auto">
          <a:xfrm>
            <a:off x="4636152" y="2973796"/>
            <a:ext cx="573852" cy="529554"/>
          </a:xfrm>
          <a:prstGeom prst="ellipse">
            <a:avLst/>
          </a:prstGeom>
          <a:solidFill>
            <a:schemeClr val="bg1"/>
          </a:solidFill>
          <a:ln w="19050" algn="in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43" name="Connecteur droit 142"/>
          <p:cNvCxnSpPr/>
          <p:nvPr/>
        </p:nvCxnSpPr>
        <p:spPr>
          <a:xfrm>
            <a:off x="205708" y="3654425"/>
            <a:ext cx="5172053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05708" y="3654425"/>
            <a:ext cx="4510730" cy="831334"/>
          </a:xfrm>
          <a:prstGeom prst="rect">
            <a:avLst/>
          </a:prstGeom>
        </p:spPr>
        <p:txBody>
          <a:bodyPr wrap="square" lIns="101425" tIns="50713" rIns="101425" bIns="50713">
            <a:spAutoFit/>
          </a:bodyPr>
          <a:lstStyle/>
          <a:p>
            <a:pPr>
              <a:lnSpc>
                <a:spcPct val="119000"/>
              </a:lnSpc>
              <a:spcAft>
                <a:spcPts val="444"/>
              </a:spcAft>
            </a:pPr>
            <a:r>
              <a:rPr lang="fr-FR" sz="1600" kern="1400" dirty="0">
                <a:solidFill>
                  <a:srgbClr val="000000"/>
                </a:solidFill>
                <a:latin typeface="Mrs Chocolat" pitchFamily="2" charset="0"/>
                <a:ea typeface="Georgia Belle" panose="02000603000000000000" pitchFamily="2" charset="0"/>
              </a:rPr>
              <a:t>Ordre et soin</a:t>
            </a:r>
          </a:p>
          <a:p>
            <a:pPr>
              <a:lnSpc>
                <a:spcPct val="119000"/>
              </a:lnSpc>
              <a:spcAft>
                <a:spcPts val="444"/>
              </a:spcAft>
            </a:pPr>
            <a:r>
              <a:rPr lang="fr-FR" sz="1050" kern="1400" dirty="0">
                <a:solidFill>
                  <a:srgbClr val="000000"/>
                </a:solidFill>
                <a:latin typeface="Short Stack" panose="02010500040000000007" pitchFamily="2" charset="0"/>
                <a:ea typeface="Georgia Belle" panose="02000603000000000000" pitchFamily="2" charset="0"/>
              </a:rPr>
              <a:t>(Mon casier est bien rangé, mes feuilles sont collées ou rangées).</a:t>
            </a:r>
            <a:endParaRPr lang="fr-FR" sz="1100" kern="1400" dirty="0">
              <a:solidFill>
                <a:srgbClr val="000000"/>
              </a:solidFill>
              <a:latin typeface="Short Stack" panose="02010500040000000007" pitchFamily="2" charset="0"/>
              <a:ea typeface="Georgia Belle" panose="02000603000000000000" pitchFamily="2" charset="0"/>
            </a:endParaRPr>
          </a:p>
        </p:txBody>
      </p:sp>
      <p:sp>
        <p:nvSpPr>
          <p:cNvPr id="145" name="Oval 4"/>
          <p:cNvSpPr>
            <a:spLocks noChangeArrowheads="1"/>
          </p:cNvSpPr>
          <p:nvPr/>
        </p:nvSpPr>
        <p:spPr bwMode="auto">
          <a:xfrm>
            <a:off x="4636152" y="3932723"/>
            <a:ext cx="573852" cy="529554"/>
          </a:xfrm>
          <a:prstGeom prst="ellipse">
            <a:avLst/>
          </a:prstGeom>
          <a:solidFill>
            <a:schemeClr val="bg1"/>
          </a:solidFill>
          <a:ln w="19050" algn="in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46" name="Connecteur droit 145"/>
          <p:cNvCxnSpPr/>
          <p:nvPr/>
        </p:nvCxnSpPr>
        <p:spPr>
          <a:xfrm>
            <a:off x="205708" y="4620901"/>
            <a:ext cx="5172053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05708" y="4620901"/>
            <a:ext cx="4430443" cy="831334"/>
          </a:xfrm>
          <a:prstGeom prst="rect">
            <a:avLst/>
          </a:prstGeom>
        </p:spPr>
        <p:txBody>
          <a:bodyPr wrap="square" lIns="101425" tIns="50713" rIns="101425" bIns="50713">
            <a:spAutoFit/>
          </a:bodyPr>
          <a:lstStyle/>
          <a:p>
            <a:pPr>
              <a:lnSpc>
                <a:spcPct val="119000"/>
              </a:lnSpc>
              <a:spcAft>
                <a:spcPts val="444"/>
              </a:spcAft>
            </a:pPr>
            <a:r>
              <a:rPr lang="fr-FR" sz="1600" kern="1400" dirty="0">
                <a:solidFill>
                  <a:srgbClr val="000000"/>
                </a:solidFill>
                <a:latin typeface="Mrs Chocolat" pitchFamily="2" charset="0"/>
                <a:ea typeface="Georgia Belle" panose="02000603000000000000" pitchFamily="2" charset="0"/>
              </a:rPr>
              <a:t>J’ai fait des efforts dans mon travail </a:t>
            </a:r>
          </a:p>
          <a:p>
            <a:pPr>
              <a:lnSpc>
                <a:spcPct val="119000"/>
              </a:lnSpc>
              <a:spcAft>
                <a:spcPts val="444"/>
              </a:spcAft>
            </a:pPr>
            <a:r>
              <a:rPr lang="fr-FR" sz="1050" kern="1400" dirty="0">
                <a:solidFill>
                  <a:srgbClr val="000000"/>
                </a:solidFill>
                <a:latin typeface="Short Stack" panose="02010500040000000007" pitchFamily="2" charset="0"/>
                <a:ea typeface="Georgia Belle" panose="02000603000000000000" pitchFamily="2" charset="0"/>
              </a:rPr>
              <a:t>(Je me suis concentré(e), je n’ai pas perdu de temps, je ne suis pas resté(e) sans rien faire… ).</a:t>
            </a:r>
            <a:endParaRPr lang="fr-FR" sz="1100" kern="1400" dirty="0">
              <a:solidFill>
                <a:srgbClr val="000000"/>
              </a:solidFill>
              <a:latin typeface="Short Stack" panose="02010500040000000007" pitchFamily="2" charset="0"/>
              <a:ea typeface="Georgia Belle" panose="02000603000000000000" pitchFamily="2" charset="0"/>
            </a:endParaRPr>
          </a:p>
        </p:txBody>
      </p:sp>
      <p:sp>
        <p:nvSpPr>
          <p:cNvPr id="148" name="Oval 4"/>
          <p:cNvSpPr>
            <a:spLocks noChangeArrowheads="1"/>
          </p:cNvSpPr>
          <p:nvPr/>
        </p:nvSpPr>
        <p:spPr bwMode="auto">
          <a:xfrm>
            <a:off x="4636152" y="4925071"/>
            <a:ext cx="573852" cy="529554"/>
          </a:xfrm>
          <a:prstGeom prst="ellipse">
            <a:avLst/>
          </a:prstGeom>
          <a:solidFill>
            <a:schemeClr val="bg1"/>
          </a:solidFill>
          <a:ln w="19050" algn="in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05708" y="5742657"/>
            <a:ext cx="3198733" cy="378005"/>
          </a:xfrm>
          <a:prstGeom prst="rect">
            <a:avLst/>
          </a:prstGeom>
        </p:spPr>
        <p:txBody>
          <a:bodyPr wrap="square" lIns="101425" tIns="50713" rIns="101425" bIns="50713">
            <a:spAutoFit/>
          </a:bodyPr>
          <a:lstStyle/>
          <a:p>
            <a:pPr>
              <a:lnSpc>
                <a:spcPct val="119000"/>
              </a:lnSpc>
              <a:spcAft>
                <a:spcPts val="444"/>
              </a:spcAft>
            </a:pPr>
            <a:r>
              <a:rPr lang="fr-FR" sz="1600" kern="1400" dirty="0">
                <a:solidFill>
                  <a:srgbClr val="000000"/>
                </a:solidFill>
                <a:latin typeface="Mrs Chocolat" pitchFamily="2" charset="0"/>
                <a:ea typeface="Georgia Belle" panose="02000603000000000000" pitchFamily="2" charset="0"/>
              </a:rPr>
              <a:t>J’ai rempli mes responsabilité   </a:t>
            </a:r>
            <a:endParaRPr lang="fr-FR" sz="1100" kern="1400" dirty="0">
              <a:solidFill>
                <a:srgbClr val="000000"/>
              </a:solidFill>
              <a:latin typeface="Mrs Chocolat" pitchFamily="2" charset="0"/>
              <a:ea typeface="Georgia Belle" panose="02000603000000000000" pitchFamily="2" charset="0"/>
            </a:endParaRPr>
          </a:p>
        </p:txBody>
      </p:sp>
      <p:cxnSp>
        <p:nvCxnSpPr>
          <p:cNvPr id="150" name="Connecteur droit 149"/>
          <p:cNvCxnSpPr/>
          <p:nvPr/>
        </p:nvCxnSpPr>
        <p:spPr>
          <a:xfrm>
            <a:off x="205708" y="5598641"/>
            <a:ext cx="5172053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 4"/>
          <p:cNvSpPr>
            <a:spLocks noChangeArrowheads="1"/>
          </p:cNvSpPr>
          <p:nvPr/>
        </p:nvSpPr>
        <p:spPr bwMode="auto">
          <a:xfrm>
            <a:off x="4636152" y="5742657"/>
            <a:ext cx="573852" cy="529554"/>
          </a:xfrm>
          <a:prstGeom prst="ellipse">
            <a:avLst/>
          </a:prstGeom>
          <a:solidFill>
            <a:schemeClr val="bg1"/>
          </a:solidFill>
          <a:ln w="19050" algn="in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52" name="Connecteur droit 151"/>
          <p:cNvCxnSpPr/>
          <p:nvPr/>
        </p:nvCxnSpPr>
        <p:spPr>
          <a:xfrm>
            <a:off x="193317" y="6385963"/>
            <a:ext cx="5172053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93317" y="6406950"/>
            <a:ext cx="3894944" cy="591012"/>
          </a:xfrm>
          <a:prstGeom prst="rect">
            <a:avLst/>
          </a:prstGeom>
        </p:spPr>
        <p:txBody>
          <a:bodyPr wrap="none" lIns="101425" tIns="50713" rIns="101425" bIns="50713">
            <a:spAutoFit/>
          </a:bodyPr>
          <a:lstStyle/>
          <a:p>
            <a:r>
              <a:rPr lang="fr-FR" sz="1600" dirty="0">
                <a:latin typeface="Mrs Chocolat" pitchFamily="2" charset="0"/>
                <a:ea typeface="Georgia Belle" panose="02000603000000000000" pitchFamily="2" charset="0"/>
              </a:rPr>
              <a:t>Je vérifie que j’ai répertorié mon </a:t>
            </a:r>
            <a:r>
              <a:rPr lang="fr-FR" sz="1600" dirty="0" smtClean="0">
                <a:latin typeface="Mrs Chocolat" pitchFamily="2" charset="0"/>
                <a:ea typeface="Georgia Belle" panose="02000603000000000000" pitchFamily="2" charset="0"/>
              </a:rPr>
              <a:t>travail</a:t>
            </a:r>
          </a:p>
          <a:p>
            <a:pPr>
              <a:lnSpc>
                <a:spcPct val="150000"/>
              </a:lnSpc>
            </a:pPr>
            <a:r>
              <a:rPr lang="fr-FR" sz="1050" kern="1400" dirty="0" smtClean="0">
                <a:solidFill>
                  <a:srgbClr val="000000"/>
                </a:solidFill>
                <a:latin typeface="Short Stack" panose="02010500040000000007" pitchFamily="2" charset="0"/>
                <a:ea typeface="Georgia Belle" panose="02000603000000000000" pitchFamily="2" charset="0"/>
              </a:rPr>
              <a:t>Je mets une croix si je l’ai fait.</a:t>
            </a:r>
            <a:endParaRPr lang="fr-FR" sz="1600" dirty="0">
              <a:latin typeface="Mrs Chocolat" pitchFamily="2" charset="0"/>
              <a:ea typeface="Georgia Belle" panose="02000603000000000000" pitchFamily="2" charset="0"/>
            </a:endParaRPr>
          </a:p>
        </p:txBody>
      </p:sp>
      <p:sp>
        <p:nvSpPr>
          <p:cNvPr id="166" name="Oval 4"/>
          <p:cNvSpPr>
            <a:spLocks noChangeArrowheads="1"/>
          </p:cNvSpPr>
          <p:nvPr/>
        </p:nvSpPr>
        <p:spPr bwMode="auto">
          <a:xfrm>
            <a:off x="4734141" y="6573163"/>
            <a:ext cx="421558" cy="358405"/>
          </a:xfrm>
          <a:prstGeom prst="foldedCorner">
            <a:avLst>
              <a:gd name="adj" fmla="val 32077"/>
            </a:avLst>
          </a:prstGeom>
          <a:solidFill>
            <a:schemeClr val="bg1"/>
          </a:solidFill>
          <a:ln w="19050" algn="in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7" name="Text Box 3"/>
          <p:cNvSpPr txBox="1">
            <a:spLocks noChangeArrowheads="1"/>
          </p:cNvSpPr>
          <p:nvPr/>
        </p:nvSpPr>
        <p:spPr bwMode="auto">
          <a:xfrm>
            <a:off x="234543" y="1232572"/>
            <a:ext cx="1133828" cy="383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Mon avis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1800" dirty="0">
              <a:solidFill>
                <a:srgbClr val="000000"/>
              </a:solidFill>
              <a:latin typeface="Georgia Belle" panose="02000603000000000000" pitchFamily="2" charset="0"/>
              <a:ea typeface="Georgia Belle" panose="02000603000000000000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dirty="0">
                <a:solidFill>
                  <a:srgbClr val="000000"/>
                </a:solidFill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dirty="0">
                <a:solidFill>
                  <a:srgbClr val="000000"/>
                </a:solidFill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:</a:t>
            </a:r>
            <a:endParaRPr lang="fr-FR" altLang="fr-FR" sz="2200" dirty="0">
              <a:latin typeface="Georgia Belle" panose="02000603000000000000" pitchFamily="2" charset="0"/>
              <a:ea typeface="Georgia Belle" panose="02000603000000000000" pitchFamily="2" charset="0"/>
              <a:cs typeface="Arial" pitchFamily="34" charset="0"/>
            </a:endParaRPr>
          </a:p>
        </p:txBody>
      </p:sp>
      <p:sp>
        <p:nvSpPr>
          <p:cNvPr id="54" name="Arrondir un rectangle avec un coin du même côté 53"/>
          <p:cNvSpPr/>
          <p:nvPr/>
        </p:nvSpPr>
        <p:spPr>
          <a:xfrm>
            <a:off x="5853195" y="5526633"/>
            <a:ext cx="1383523" cy="42226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5908486" y="5526634"/>
            <a:ext cx="1323812" cy="383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La maîtresse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1800" dirty="0">
              <a:solidFill>
                <a:srgbClr val="000000"/>
              </a:solidFill>
              <a:latin typeface="Georgia Belle" panose="02000603000000000000" pitchFamily="2" charset="0"/>
              <a:ea typeface="Georgia Belle" panose="02000603000000000000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dirty="0">
                <a:solidFill>
                  <a:srgbClr val="000000"/>
                </a:solidFill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dirty="0">
                <a:solidFill>
                  <a:srgbClr val="000000"/>
                </a:solidFill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:</a:t>
            </a:r>
            <a:endParaRPr lang="fr-FR" altLang="fr-FR" sz="2200" dirty="0">
              <a:latin typeface="Georgia Belle" panose="02000603000000000000" pitchFamily="2" charset="0"/>
              <a:ea typeface="Georgia Belle" panose="02000603000000000000" pitchFamily="2" charset="0"/>
              <a:cs typeface="Arial" pitchFamily="34" charset="0"/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5711088" y="5886282"/>
            <a:ext cx="2140498" cy="1221526"/>
          </a:xfrm>
          <a:prstGeom prst="roundRect">
            <a:avLst>
              <a:gd name="adj" fmla="val 22395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64" name="Arrondir un rectangle avec un coin du même côté 63"/>
          <p:cNvSpPr/>
          <p:nvPr/>
        </p:nvSpPr>
        <p:spPr>
          <a:xfrm>
            <a:off x="8661507" y="5557134"/>
            <a:ext cx="1383523" cy="42226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8716798" y="5557135"/>
            <a:ext cx="1323812" cy="38370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Les parents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1800" dirty="0">
              <a:solidFill>
                <a:srgbClr val="000000"/>
              </a:solidFill>
              <a:latin typeface="Georgia Belle" panose="02000603000000000000" pitchFamily="2" charset="0"/>
              <a:ea typeface="Georgia Belle" panose="02000603000000000000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dirty="0">
                <a:solidFill>
                  <a:srgbClr val="000000"/>
                </a:solidFill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dirty="0">
                <a:solidFill>
                  <a:srgbClr val="000000"/>
                </a:solidFill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:</a:t>
            </a:r>
            <a:endParaRPr lang="fr-FR" altLang="fr-FR" sz="2200" dirty="0">
              <a:latin typeface="Georgia Belle" panose="02000603000000000000" pitchFamily="2" charset="0"/>
              <a:ea typeface="Georgia Belle" panose="02000603000000000000" pitchFamily="2" charset="0"/>
              <a:cs typeface="Arial" pitchFamily="34" charset="0"/>
            </a:endParaRPr>
          </a:p>
        </p:txBody>
      </p:sp>
      <p:sp>
        <p:nvSpPr>
          <p:cNvPr id="67" name="Rectangle à coins arrondis 66"/>
          <p:cNvSpPr/>
          <p:nvPr/>
        </p:nvSpPr>
        <p:spPr>
          <a:xfrm>
            <a:off x="8073468" y="5898845"/>
            <a:ext cx="2140498" cy="1208964"/>
          </a:xfrm>
          <a:prstGeom prst="roundRect">
            <a:avLst>
              <a:gd name="adj" fmla="val 21615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71" name="Oval 4"/>
          <p:cNvSpPr>
            <a:spLocks noChangeArrowheads="1"/>
          </p:cNvSpPr>
          <p:nvPr/>
        </p:nvSpPr>
        <p:spPr bwMode="auto">
          <a:xfrm>
            <a:off x="7269768" y="4522452"/>
            <a:ext cx="1263094" cy="1215313"/>
          </a:xfrm>
          <a:prstGeom prst="ellipse">
            <a:avLst/>
          </a:prstGeom>
          <a:solidFill>
            <a:schemeClr val="bg1"/>
          </a:solidFill>
          <a:ln w="19050" algn="in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73" t="14207" r="6873"/>
          <a:stretch/>
        </p:blipFill>
        <p:spPr bwMode="auto">
          <a:xfrm>
            <a:off x="0" y="1"/>
            <a:ext cx="10440988" cy="8844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ZoneTexte 62"/>
          <p:cNvSpPr txBox="1"/>
          <p:nvPr/>
        </p:nvSpPr>
        <p:spPr>
          <a:xfrm>
            <a:off x="2039053" y="-62638"/>
            <a:ext cx="6495509" cy="687192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38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  <a:ea typeface="Georgia Belle" panose="02000603000000000000" pitchFamily="2" charset="0"/>
              </a:rPr>
              <a:t>Plan de </a:t>
            </a:r>
            <a:r>
              <a:rPr lang="fr-FR" sz="3800" b="1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  <a:ea typeface="Georgia Belle" panose="02000603000000000000" pitchFamily="2" charset="0"/>
              </a:rPr>
              <a:t>trav</a:t>
            </a:r>
            <a:r>
              <a:rPr lang="fr-FR" sz="3800" b="1" spc="333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  <a:ea typeface="Georgia Belle" panose="02000603000000000000" pitchFamily="2" charset="0"/>
              </a:rPr>
              <a:t>ail n°1 </a:t>
            </a:r>
            <a:endParaRPr lang="fr-FR" sz="3800" b="1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rs Chocolat" pitchFamily="2" charset="0"/>
              <a:ea typeface="Georgia Belle" panose="02000603000000000000" pitchFamily="2" charset="0"/>
            </a:endParaRPr>
          </a:p>
        </p:txBody>
      </p:sp>
      <p:sp>
        <p:nvSpPr>
          <p:cNvPr id="74" name="Arrondir un rectangle avec un coin diagonal 73"/>
          <p:cNvSpPr/>
          <p:nvPr/>
        </p:nvSpPr>
        <p:spPr>
          <a:xfrm>
            <a:off x="177642" y="220606"/>
            <a:ext cx="1519895" cy="55349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504438" y="171908"/>
            <a:ext cx="1001524" cy="348638"/>
          </a:xfrm>
          <a:prstGeom prst="rect">
            <a:avLst/>
          </a:prstGeom>
        </p:spPr>
        <p:txBody>
          <a:bodyPr wrap="none" lIns="101425" tIns="50713" rIns="101425" bIns="50713">
            <a:spAutoFit/>
          </a:bodyPr>
          <a:lstStyle/>
          <a:p>
            <a:r>
              <a:rPr lang="fr-FR" sz="1600" dirty="0">
                <a:ln w="952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Prénom</a:t>
            </a:r>
            <a:r>
              <a:rPr lang="fr-FR" sz="1600" dirty="0">
                <a:ln w="952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ove Is Complicated Again" pitchFamily="2" charset="0"/>
              </a:rPr>
              <a:t> </a:t>
            </a:r>
            <a:endParaRPr lang="fr-FR" sz="1800" dirty="0">
              <a:ln w="9525" cmpd="sng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/>
              </a:solidFill>
            </a:endParaRPr>
          </a:p>
        </p:txBody>
      </p:sp>
      <p:sp>
        <p:nvSpPr>
          <p:cNvPr id="77" name="Ellipse 76"/>
          <p:cNvSpPr/>
          <p:nvPr/>
        </p:nvSpPr>
        <p:spPr>
          <a:xfrm>
            <a:off x="9657848" y="171908"/>
            <a:ext cx="625910" cy="470307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9756998" y="148103"/>
            <a:ext cx="461776" cy="517915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27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rs Chocolat" pitchFamily="2" charset="0"/>
              </a:rPr>
              <a:t>2</a:t>
            </a:r>
            <a:endParaRPr lang="fr-FR" sz="2700" b="1" dirty="0">
              <a:ln w="180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rs Chocolat" pitchFamily="2" charset="0"/>
            </a:endParaRPr>
          </a:p>
        </p:txBody>
      </p:sp>
      <p:sp>
        <p:nvSpPr>
          <p:cNvPr id="79" name="Rectangle avec flèche vers la droite 78"/>
          <p:cNvSpPr/>
          <p:nvPr/>
        </p:nvSpPr>
        <p:spPr>
          <a:xfrm>
            <a:off x="5817493" y="4734545"/>
            <a:ext cx="1203202" cy="559881"/>
          </a:xfrm>
          <a:prstGeom prst="rightArrowCallout">
            <a:avLst>
              <a:gd name="adj1" fmla="val 31805"/>
              <a:gd name="adj2" fmla="val 25000"/>
              <a:gd name="adj3" fmla="val 25000"/>
              <a:gd name="adj4" fmla="val 81257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Étoile à 7 branches 79"/>
          <p:cNvSpPr/>
          <p:nvPr/>
        </p:nvSpPr>
        <p:spPr>
          <a:xfrm>
            <a:off x="8716799" y="4462277"/>
            <a:ext cx="1481782" cy="841889"/>
          </a:xfrm>
          <a:prstGeom prst="star7">
            <a:avLst>
              <a:gd name="adj" fmla="val 39978"/>
              <a:gd name="hf" fmla="val 102572"/>
              <a:gd name="vf" fmla="val 105210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Forme libre 80"/>
          <p:cNvSpPr/>
          <p:nvPr/>
        </p:nvSpPr>
        <p:spPr>
          <a:xfrm>
            <a:off x="5724550" y="3582417"/>
            <a:ext cx="1783775" cy="847168"/>
          </a:xfrm>
          <a:custGeom>
            <a:avLst/>
            <a:gdLst>
              <a:gd name="connsiteX0" fmla="*/ 24020 w 1562193"/>
              <a:gd name="connsiteY0" fmla="*/ 59337 h 794910"/>
              <a:gd name="connsiteX1" fmla="*/ 366920 w 1562193"/>
              <a:gd name="connsiteY1" fmla="*/ 11712 h 794910"/>
              <a:gd name="connsiteX2" fmla="*/ 786020 w 1562193"/>
              <a:gd name="connsiteY2" fmla="*/ 49812 h 794910"/>
              <a:gd name="connsiteX3" fmla="*/ 1186070 w 1562193"/>
              <a:gd name="connsiteY3" fmla="*/ 2187 h 794910"/>
              <a:gd name="connsiteX4" fmla="*/ 1548020 w 1562193"/>
              <a:gd name="connsiteY4" fmla="*/ 135537 h 794910"/>
              <a:gd name="connsiteX5" fmla="*/ 1490870 w 1562193"/>
              <a:gd name="connsiteY5" fmla="*/ 402237 h 794910"/>
              <a:gd name="connsiteX6" fmla="*/ 1509920 w 1562193"/>
              <a:gd name="connsiteY6" fmla="*/ 659412 h 794910"/>
              <a:gd name="connsiteX7" fmla="*/ 1243220 w 1562193"/>
              <a:gd name="connsiteY7" fmla="*/ 735612 h 794910"/>
              <a:gd name="connsiteX8" fmla="*/ 957470 w 1562193"/>
              <a:gd name="connsiteY8" fmla="*/ 773712 h 794910"/>
              <a:gd name="connsiteX9" fmla="*/ 585995 w 1562193"/>
              <a:gd name="connsiteY9" fmla="*/ 754662 h 794910"/>
              <a:gd name="connsiteX10" fmla="*/ 243095 w 1562193"/>
              <a:gd name="connsiteY10" fmla="*/ 792762 h 794910"/>
              <a:gd name="connsiteX11" fmla="*/ 43070 w 1562193"/>
              <a:gd name="connsiteY11" fmla="*/ 678462 h 794910"/>
              <a:gd name="connsiteX12" fmla="*/ 81170 w 1562193"/>
              <a:gd name="connsiteY12" fmla="*/ 402237 h 794910"/>
              <a:gd name="connsiteX13" fmla="*/ 33545 w 1562193"/>
              <a:gd name="connsiteY13" fmla="*/ 259362 h 794910"/>
              <a:gd name="connsiteX14" fmla="*/ 24020 w 1562193"/>
              <a:gd name="connsiteY14" fmla="*/ 59337 h 794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62193" h="794910">
                <a:moveTo>
                  <a:pt x="24020" y="59337"/>
                </a:moveTo>
                <a:cubicBezTo>
                  <a:pt x="79583" y="18062"/>
                  <a:pt x="239920" y="13299"/>
                  <a:pt x="366920" y="11712"/>
                </a:cubicBezTo>
                <a:cubicBezTo>
                  <a:pt x="493920" y="10125"/>
                  <a:pt x="649495" y="51399"/>
                  <a:pt x="786020" y="49812"/>
                </a:cubicBezTo>
                <a:cubicBezTo>
                  <a:pt x="922545" y="48225"/>
                  <a:pt x="1059070" y="-12100"/>
                  <a:pt x="1186070" y="2187"/>
                </a:cubicBezTo>
                <a:cubicBezTo>
                  <a:pt x="1313070" y="16474"/>
                  <a:pt x="1497220" y="68862"/>
                  <a:pt x="1548020" y="135537"/>
                </a:cubicBezTo>
                <a:cubicBezTo>
                  <a:pt x="1598820" y="202212"/>
                  <a:pt x="1497220" y="314925"/>
                  <a:pt x="1490870" y="402237"/>
                </a:cubicBezTo>
                <a:cubicBezTo>
                  <a:pt x="1484520" y="489550"/>
                  <a:pt x="1551195" y="603850"/>
                  <a:pt x="1509920" y="659412"/>
                </a:cubicBezTo>
                <a:cubicBezTo>
                  <a:pt x="1468645" y="714975"/>
                  <a:pt x="1335295" y="716562"/>
                  <a:pt x="1243220" y="735612"/>
                </a:cubicBezTo>
                <a:cubicBezTo>
                  <a:pt x="1151145" y="754662"/>
                  <a:pt x="1067007" y="770537"/>
                  <a:pt x="957470" y="773712"/>
                </a:cubicBezTo>
                <a:cubicBezTo>
                  <a:pt x="847933" y="776887"/>
                  <a:pt x="705057" y="751487"/>
                  <a:pt x="585995" y="754662"/>
                </a:cubicBezTo>
                <a:cubicBezTo>
                  <a:pt x="466933" y="757837"/>
                  <a:pt x="333582" y="805462"/>
                  <a:pt x="243095" y="792762"/>
                </a:cubicBezTo>
                <a:cubicBezTo>
                  <a:pt x="152608" y="780062"/>
                  <a:pt x="70057" y="743549"/>
                  <a:pt x="43070" y="678462"/>
                </a:cubicBezTo>
                <a:cubicBezTo>
                  <a:pt x="16083" y="613375"/>
                  <a:pt x="82758" y="472087"/>
                  <a:pt x="81170" y="402237"/>
                </a:cubicBezTo>
                <a:cubicBezTo>
                  <a:pt x="79583" y="332387"/>
                  <a:pt x="41482" y="316512"/>
                  <a:pt x="33545" y="259362"/>
                </a:cubicBezTo>
                <a:cubicBezTo>
                  <a:pt x="25608" y="202212"/>
                  <a:pt x="-31543" y="100612"/>
                  <a:pt x="24020" y="5933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82" name="Arrondir un rectangle avec un coin du même côté 81"/>
          <p:cNvSpPr/>
          <p:nvPr/>
        </p:nvSpPr>
        <p:spPr>
          <a:xfrm>
            <a:off x="8964910" y="1228978"/>
            <a:ext cx="1133828" cy="50380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8971056" y="1268523"/>
            <a:ext cx="1133828" cy="383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Mon avis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1800" dirty="0">
              <a:solidFill>
                <a:srgbClr val="000000"/>
              </a:solidFill>
              <a:latin typeface="Georgia Belle" panose="02000603000000000000" pitchFamily="2" charset="0"/>
              <a:ea typeface="Georgia Belle" panose="02000603000000000000" pitchFamily="2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dirty="0">
                <a:solidFill>
                  <a:srgbClr val="000000"/>
                </a:solidFill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800" dirty="0">
                <a:solidFill>
                  <a:srgbClr val="000000"/>
                </a:solidFill>
                <a:latin typeface="Georgia Belle" panose="02000603000000000000" pitchFamily="2" charset="0"/>
                <a:ea typeface="Georgia Belle" panose="02000603000000000000" pitchFamily="2" charset="0"/>
                <a:cs typeface="Arial" pitchFamily="34" charset="0"/>
              </a:rPr>
              <a:t>:</a:t>
            </a:r>
            <a:endParaRPr lang="fr-FR" altLang="fr-FR" sz="2200" dirty="0">
              <a:latin typeface="Georgia Belle" panose="02000603000000000000" pitchFamily="2" charset="0"/>
              <a:ea typeface="Georgia Belle" panose="02000603000000000000" pitchFamily="2" charset="0"/>
              <a:cs typeface="Arial" pitchFamily="34" charset="0"/>
            </a:endParaRPr>
          </a:p>
        </p:txBody>
      </p:sp>
      <p:sp>
        <p:nvSpPr>
          <p:cNvPr id="84" name="Rectangle à coins arrondis 83"/>
          <p:cNvSpPr/>
          <p:nvPr/>
        </p:nvSpPr>
        <p:spPr>
          <a:xfrm>
            <a:off x="5711088" y="1654748"/>
            <a:ext cx="4507686" cy="1783653"/>
          </a:xfrm>
          <a:prstGeom prst="roundRect">
            <a:avLst>
              <a:gd name="adj" fmla="val 7179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6228607" y="1777417"/>
            <a:ext cx="3229084" cy="383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400" dirty="0">
                <a:solidFill>
                  <a:srgbClr val="000000"/>
                </a:solidFill>
                <a:latin typeface="Segoe UI Light" panose="020B0502040204020203" pitchFamily="34" charset="0"/>
                <a:ea typeface="Georgia Belle" panose="02000603000000000000" pitchFamily="2" charset="0"/>
                <a:cs typeface="Arial" pitchFamily="34" charset="0"/>
              </a:rPr>
              <a:t>J’ai fait </a:t>
            </a:r>
            <a:r>
              <a:rPr lang="fr-FR" altLang="fr-FR" sz="1400" dirty="0" smtClean="0">
                <a:solidFill>
                  <a:srgbClr val="000000"/>
                </a:solidFill>
                <a:latin typeface="Segoe UI Light" panose="020B0502040204020203" pitchFamily="34" charset="0"/>
                <a:ea typeface="Georgia Belle" panose="02000603000000000000" pitchFamily="2" charset="0"/>
                <a:cs typeface="Arial" pitchFamily="34" charset="0"/>
              </a:rPr>
              <a:t>              </a:t>
            </a:r>
            <a:r>
              <a:rPr lang="fr-FR" altLang="fr-FR" sz="1400" dirty="0">
                <a:solidFill>
                  <a:srgbClr val="000000"/>
                </a:solidFill>
                <a:latin typeface="Segoe UI Light" panose="020B0502040204020203" pitchFamily="34" charset="0"/>
                <a:ea typeface="Georgia Belle" panose="02000603000000000000" pitchFamily="2" charset="0"/>
                <a:cs typeface="Arial" pitchFamily="34" charset="0"/>
              </a:rPr>
              <a:t>activités en tout sur 2</a:t>
            </a:r>
            <a:r>
              <a:rPr lang="fr-FR" altLang="fr-FR" sz="1400" dirty="0" smtClean="0">
                <a:solidFill>
                  <a:srgbClr val="000000"/>
                </a:solidFill>
                <a:latin typeface="Segoe UI Light" panose="020B0502040204020203" pitchFamily="34" charset="0"/>
                <a:ea typeface="Georgia Belle" panose="02000603000000000000" pitchFamily="2" charset="0"/>
                <a:cs typeface="Arial" pitchFamily="34" charset="0"/>
              </a:rPr>
              <a:t>5.</a:t>
            </a:r>
            <a:endParaRPr lang="fr-FR" altLang="fr-FR" sz="1600" dirty="0">
              <a:latin typeface="Segoe UI Light" panose="020B0502040204020203" pitchFamily="34" charset="0"/>
              <a:ea typeface="Georgia Belle" panose="02000603000000000000" pitchFamily="2" charset="0"/>
              <a:cs typeface="Arial" pitchFamily="34" charset="0"/>
            </a:endParaRPr>
          </a:p>
        </p:txBody>
      </p:sp>
      <p:sp>
        <p:nvSpPr>
          <p:cNvPr id="86" name="Oval 4"/>
          <p:cNvSpPr>
            <a:spLocks noChangeArrowheads="1"/>
          </p:cNvSpPr>
          <p:nvPr/>
        </p:nvSpPr>
        <p:spPr bwMode="auto">
          <a:xfrm>
            <a:off x="6843499" y="1735878"/>
            <a:ext cx="537236" cy="450820"/>
          </a:xfrm>
          <a:prstGeom prst="ellipse">
            <a:avLst/>
          </a:prstGeom>
          <a:solidFill>
            <a:schemeClr val="bg1"/>
          </a:solidFill>
          <a:ln w="19050" algn="in">
            <a:solidFill>
              <a:schemeClr val="bg2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87" name="Connecteur droit 86"/>
          <p:cNvCxnSpPr/>
          <p:nvPr/>
        </p:nvCxnSpPr>
        <p:spPr>
          <a:xfrm>
            <a:off x="5731281" y="2724418"/>
            <a:ext cx="446730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 Box 3"/>
          <p:cNvSpPr txBox="1">
            <a:spLocks noChangeArrowheads="1"/>
          </p:cNvSpPr>
          <p:nvPr/>
        </p:nvSpPr>
        <p:spPr bwMode="auto">
          <a:xfrm>
            <a:off x="5817493" y="2724418"/>
            <a:ext cx="4381088" cy="64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40570" tIns="40570" rIns="40570" bIns="4057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400" dirty="0">
                <a:solidFill>
                  <a:srgbClr val="000000"/>
                </a:solidFill>
                <a:latin typeface="Mrs Chocolat" pitchFamily="2" charset="0"/>
                <a:ea typeface="Georgia Belle" panose="02000603000000000000" pitchFamily="2" charset="0"/>
                <a:cs typeface="Arial" pitchFamily="34" charset="0"/>
              </a:rPr>
              <a:t>Ce que je pense de mon plan</a:t>
            </a:r>
            <a:r>
              <a:rPr lang="fr-FR" altLang="fr-FR" sz="1800" dirty="0">
                <a:solidFill>
                  <a:srgbClr val="000000"/>
                </a:solidFill>
                <a:latin typeface="Fineliner Script" pitchFamily="50" charset="0"/>
                <a:ea typeface="Georgia Belle" panose="02000603000000000000" pitchFamily="2" charset="0"/>
                <a:cs typeface="Arial" pitchFamily="34" charset="0"/>
              </a:rPr>
              <a:t> </a:t>
            </a:r>
            <a:r>
              <a:rPr lang="fr-FR" altLang="fr-FR" sz="1600" dirty="0">
                <a:solidFill>
                  <a:srgbClr val="000000"/>
                </a:solidFill>
                <a:latin typeface="Fineliner Script" pitchFamily="50" charset="0"/>
                <a:ea typeface="Georgia Belle" panose="02000603000000000000" pitchFamily="2" charset="0"/>
                <a:cs typeface="Arial" pitchFamily="34" charset="0"/>
              </a:rPr>
              <a:t>: </a:t>
            </a:r>
            <a:r>
              <a:rPr lang="fr-FR" altLang="fr-FR" sz="1200" dirty="0" smtClean="0">
                <a:solidFill>
                  <a:srgbClr val="000000"/>
                </a:solidFill>
                <a:latin typeface="RawengulkSans" panose="00000A03000000000000" pitchFamily="2" charset="0"/>
                <a:ea typeface="Georgia Belle" panose="02000603000000000000" pitchFamily="2" charset="0"/>
                <a:cs typeface="Arial" pitchFamily="34" charset="0"/>
              </a:rPr>
              <a:t>___________________</a:t>
            </a:r>
            <a:endParaRPr lang="fr-FR" altLang="fr-FR" sz="1200" dirty="0">
              <a:solidFill>
                <a:srgbClr val="000000"/>
              </a:solidFill>
              <a:latin typeface="RawengulkSans" panose="00000A03000000000000" pitchFamily="2" charset="0"/>
              <a:ea typeface="Georgia Belle" panose="02000603000000000000" pitchFamily="2" charset="0"/>
              <a:cs typeface="Arial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 smtClean="0">
                <a:solidFill>
                  <a:srgbClr val="000000"/>
                </a:solidFill>
                <a:latin typeface="RawengulkSans" panose="00000A03000000000000" pitchFamily="2" charset="0"/>
                <a:ea typeface="Georgia Belle" panose="02000603000000000000" pitchFamily="2" charset="0"/>
                <a:cs typeface="Arial" pitchFamily="34" charset="0"/>
              </a:rPr>
              <a:t>___________________________________________</a:t>
            </a:r>
            <a:endParaRPr lang="fr-FR" altLang="fr-FR" sz="2200" dirty="0">
              <a:latin typeface="RawengulkSans" panose="00000A03000000000000" pitchFamily="2" charset="0"/>
              <a:ea typeface="Georgia Belle" panose="02000603000000000000" pitchFamily="2" charset="0"/>
              <a:cs typeface="Arial" pitchFamily="34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5754788" y="2214265"/>
            <a:ext cx="4434258" cy="471748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>
              <a:tabLst>
                <a:tab pos="898036" algn="l"/>
                <a:tab pos="2387719" algn="l"/>
              </a:tabLst>
            </a:pPr>
            <a:r>
              <a:rPr lang="fr-FR" sz="1200" dirty="0">
                <a:latin typeface="Mrs Chocolat" pitchFamily="2" charset="0"/>
              </a:rPr>
              <a:t>J’ai eu  :</a:t>
            </a:r>
            <a:r>
              <a:rPr lang="fr-FR" sz="1200" dirty="0">
                <a:latin typeface="Segoe UI Light" panose="020B0502040204020203" pitchFamily="34" charset="0"/>
              </a:rPr>
              <a:t> </a:t>
            </a:r>
            <a:r>
              <a:rPr lang="fr-FR" sz="1200" dirty="0" smtClean="0">
                <a:latin typeface="Segoe UI Light" panose="020B0502040204020203" pitchFamily="34" charset="0"/>
              </a:rPr>
              <a:t>   ____ bleus    ____ verts    ____ orange     ____ rouges</a:t>
            </a:r>
          </a:p>
          <a:p>
            <a:pPr>
              <a:tabLst>
                <a:tab pos="898036" algn="l"/>
                <a:tab pos="2387719" algn="l"/>
              </a:tabLst>
            </a:pPr>
            <a:r>
              <a:rPr lang="fr-FR" sz="1200" dirty="0">
                <a:latin typeface="Segoe UI Light" panose="020B0502040204020203" pitchFamily="34" charset="0"/>
              </a:rPr>
              <a:t>	</a:t>
            </a:r>
            <a:r>
              <a:rPr lang="fr-FR" sz="1200" dirty="0" smtClean="0">
                <a:latin typeface="Segoe UI Light" panose="020B0502040204020203" pitchFamily="34" charset="0"/>
              </a:rPr>
              <a:t>____ sans couleur</a:t>
            </a:r>
            <a:endParaRPr lang="fr-FR" sz="1200" dirty="0">
              <a:latin typeface="Segoe UI Light" panose="020B0502040204020203" pitchFamily="34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7617406" y="3595988"/>
            <a:ext cx="2613502" cy="779525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r>
              <a:rPr lang="fr-FR" sz="1100" dirty="0">
                <a:latin typeface="Segoe UI Light" panose="020B0502040204020203" pitchFamily="34" charset="0"/>
              </a:rPr>
              <a:t>De 0 à </a:t>
            </a:r>
            <a:r>
              <a:rPr lang="fr-FR" sz="1100" dirty="0" smtClean="0">
                <a:latin typeface="Segoe UI Light" panose="020B0502040204020203" pitchFamily="34" charset="0"/>
              </a:rPr>
              <a:t>8 </a:t>
            </a:r>
            <a:r>
              <a:rPr lang="fr-FR" sz="1100" dirty="0">
                <a:latin typeface="Segoe UI Light" panose="020B0502040204020203" pitchFamily="34" charset="0"/>
              </a:rPr>
              <a:t>activités : </a:t>
            </a:r>
            <a:r>
              <a:rPr lang="fr-FR" sz="1100" dirty="0" smtClean="0">
                <a:latin typeface="Segoe UI Light" panose="020B0502040204020203" pitchFamily="34" charset="0"/>
              </a:rPr>
              <a:t>médaille nature</a:t>
            </a:r>
            <a:endParaRPr lang="fr-FR" sz="1100" dirty="0">
              <a:latin typeface="Segoe UI Light" panose="020B0502040204020203" pitchFamily="34" charset="0"/>
            </a:endParaRPr>
          </a:p>
          <a:p>
            <a:r>
              <a:rPr lang="fr-FR" sz="1100" dirty="0">
                <a:latin typeface="Segoe UI Light" panose="020B0502040204020203" pitchFamily="34" charset="0"/>
              </a:rPr>
              <a:t>De </a:t>
            </a:r>
            <a:r>
              <a:rPr lang="fr-FR" sz="1100" dirty="0" smtClean="0">
                <a:latin typeface="Segoe UI Light" panose="020B0502040204020203" pitchFamily="34" charset="0"/>
              </a:rPr>
              <a:t>9 </a:t>
            </a:r>
            <a:r>
              <a:rPr lang="fr-FR" sz="1100" dirty="0">
                <a:latin typeface="Segoe UI Light" panose="020B0502040204020203" pitchFamily="34" charset="0"/>
              </a:rPr>
              <a:t>à </a:t>
            </a:r>
            <a:r>
              <a:rPr lang="fr-FR" sz="1100" dirty="0" smtClean="0">
                <a:latin typeface="Segoe UI Light" panose="020B0502040204020203" pitchFamily="34" charset="0"/>
              </a:rPr>
              <a:t>16 </a:t>
            </a:r>
            <a:r>
              <a:rPr lang="fr-FR" sz="1100" dirty="0">
                <a:latin typeface="Segoe UI Light" panose="020B0502040204020203" pitchFamily="34" charset="0"/>
              </a:rPr>
              <a:t>activités : </a:t>
            </a:r>
            <a:r>
              <a:rPr lang="fr-FR" sz="1100" dirty="0" smtClean="0">
                <a:latin typeface="Segoe UI Light" panose="020B0502040204020203" pitchFamily="34" charset="0"/>
              </a:rPr>
              <a:t>médaille de bronze</a:t>
            </a:r>
            <a:endParaRPr lang="fr-FR" sz="1100" dirty="0">
              <a:latin typeface="Segoe UI Light" panose="020B0502040204020203" pitchFamily="34" charset="0"/>
            </a:endParaRPr>
          </a:p>
          <a:p>
            <a:r>
              <a:rPr lang="fr-FR" sz="1100" dirty="0">
                <a:latin typeface="Segoe UI Light" panose="020B0502040204020203" pitchFamily="34" charset="0"/>
              </a:rPr>
              <a:t>De </a:t>
            </a:r>
            <a:r>
              <a:rPr lang="fr-FR" sz="1100" dirty="0" smtClean="0">
                <a:latin typeface="Segoe UI Light" panose="020B0502040204020203" pitchFamily="34" charset="0"/>
              </a:rPr>
              <a:t>17 </a:t>
            </a:r>
            <a:r>
              <a:rPr lang="fr-FR" sz="1100" dirty="0">
                <a:latin typeface="Segoe UI Light" panose="020B0502040204020203" pitchFamily="34" charset="0"/>
              </a:rPr>
              <a:t>à </a:t>
            </a:r>
            <a:r>
              <a:rPr lang="fr-FR" sz="1100" dirty="0" smtClean="0">
                <a:latin typeface="Segoe UI Light" panose="020B0502040204020203" pitchFamily="34" charset="0"/>
              </a:rPr>
              <a:t>24 </a:t>
            </a:r>
            <a:r>
              <a:rPr lang="fr-FR" sz="1100" dirty="0">
                <a:latin typeface="Segoe UI Light" panose="020B0502040204020203" pitchFamily="34" charset="0"/>
              </a:rPr>
              <a:t>activités : </a:t>
            </a:r>
            <a:r>
              <a:rPr lang="fr-FR" sz="1100" dirty="0" smtClean="0">
                <a:latin typeface="Segoe UI Light" panose="020B0502040204020203" pitchFamily="34" charset="0"/>
              </a:rPr>
              <a:t>médaille d’argent</a:t>
            </a:r>
            <a:endParaRPr lang="fr-FR" sz="1100" dirty="0">
              <a:latin typeface="Segoe UI Light" panose="020B0502040204020203" pitchFamily="34" charset="0"/>
            </a:endParaRPr>
          </a:p>
          <a:p>
            <a:r>
              <a:rPr lang="fr-FR" sz="1100" dirty="0" smtClean="0">
                <a:latin typeface="Segoe UI Light" panose="020B0502040204020203" pitchFamily="34" charset="0"/>
              </a:rPr>
              <a:t>+ de 24 activités </a:t>
            </a:r>
            <a:r>
              <a:rPr lang="fr-FR" sz="1100" dirty="0">
                <a:latin typeface="Segoe UI Light" panose="020B0502040204020203" pitchFamily="34" charset="0"/>
              </a:rPr>
              <a:t>: </a:t>
            </a:r>
            <a:r>
              <a:rPr lang="fr-FR" sz="1100" dirty="0" smtClean="0">
                <a:latin typeface="Segoe UI Light" panose="020B0502040204020203" pitchFamily="34" charset="0"/>
              </a:rPr>
              <a:t>médaille d’or</a:t>
            </a:r>
            <a:endParaRPr lang="fr-FR" sz="1100" dirty="0">
              <a:latin typeface="Segoe UI Light" panose="020B0502040204020203" pitchFamily="34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738107" y="3677794"/>
            <a:ext cx="1732155" cy="656414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1200" dirty="0" smtClean="0">
                <a:latin typeface="Mrs Chocolat" pitchFamily="2" charset="0"/>
              </a:rPr>
              <a:t>Médaille donnée </a:t>
            </a:r>
            <a:r>
              <a:rPr lang="fr-FR" sz="1200" dirty="0">
                <a:latin typeface="Mrs Chocolat" pitchFamily="2" charset="0"/>
              </a:rPr>
              <a:t>en fonction du nombre d’activités faites :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5768264" y="4793078"/>
            <a:ext cx="1064954" cy="44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400" dirty="0" smtClean="0">
                <a:latin typeface="Mrs Chocolat" pitchFamily="2" charset="0"/>
              </a:rPr>
              <a:t>Colle ta médaille 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825327" y="4581190"/>
            <a:ext cx="1264726" cy="68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200" dirty="0" smtClean="0">
                <a:latin typeface="Mrs Chocolat" pitchFamily="2" charset="0"/>
              </a:rPr>
              <a:t>La médaille d’or te donne le droit à un privilège</a:t>
            </a:r>
            <a:endParaRPr lang="fr-FR" sz="1200" dirty="0">
              <a:latin typeface="Mrs Chocolat" pitchFamily="2" charset="0"/>
            </a:endParaRPr>
          </a:p>
        </p:txBody>
      </p:sp>
      <p:sp>
        <p:nvSpPr>
          <p:cNvPr id="96" name="Forme libre 95"/>
          <p:cNvSpPr/>
          <p:nvPr/>
        </p:nvSpPr>
        <p:spPr>
          <a:xfrm>
            <a:off x="3576061" y="863750"/>
            <a:ext cx="3042201" cy="649339"/>
          </a:xfrm>
          <a:custGeom>
            <a:avLst/>
            <a:gdLst>
              <a:gd name="connsiteX0" fmla="*/ 18067 w 2208887"/>
              <a:gd name="connsiteY0" fmla="*/ 219108 h 600636"/>
              <a:gd name="connsiteX1" fmla="*/ 256192 w 2208887"/>
              <a:gd name="connsiteY1" fmla="*/ 19083 h 600636"/>
              <a:gd name="connsiteX2" fmla="*/ 770542 w 2208887"/>
              <a:gd name="connsiteY2" fmla="*/ 57183 h 600636"/>
              <a:gd name="connsiteX3" fmla="*/ 1142017 w 2208887"/>
              <a:gd name="connsiteY3" fmla="*/ 33 h 600636"/>
              <a:gd name="connsiteX4" fmla="*/ 1542067 w 2208887"/>
              <a:gd name="connsiteY4" fmla="*/ 66708 h 600636"/>
              <a:gd name="connsiteX5" fmla="*/ 1980217 w 2208887"/>
              <a:gd name="connsiteY5" fmla="*/ 28608 h 600636"/>
              <a:gd name="connsiteX6" fmla="*/ 2208817 w 2208887"/>
              <a:gd name="connsiteY6" fmla="*/ 333408 h 600636"/>
              <a:gd name="connsiteX7" fmla="*/ 1999267 w 2208887"/>
              <a:gd name="connsiteY7" fmla="*/ 533433 h 600636"/>
              <a:gd name="connsiteX8" fmla="*/ 1561117 w 2208887"/>
              <a:gd name="connsiteY8" fmla="*/ 476283 h 600636"/>
              <a:gd name="connsiteX9" fmla="*/ 1256317 w 2208887"/>
              <a:gd name="connsiteY9" fmla="*/ 590583 h 600636"/>
              <a:gd name="connsiteX10" fmla="*/ 761017 w 2208887"/>
              <a:gd name="connsiteY10" fmla="*/ 485808 h 600636"/>
              <a:gd name="connsiteX11" fmla="*/ 294292 w 2208887"/>
              <a:gd name="connsiteY11" fmla="*/ 600108 h 600636"/>
              <a:gd name="connsiteX12" fmla="*/ 46642 w 2208887"/>
              <a:gd name="connsiteY12" fmla="*/ 428658 h 600636"/>
              <a:gd name="connsiteX13" fmla="*/ 18067 w 2208887"/>
              <a:gd name="connsiteY13" fmla="*/ 219108 h 600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8887" h="600636">
                <a:moveTo>
                  <a:pt x="18067" y="219108"/>
                </a:moveTo>
                <a:cubicBezTo>
                  <a:pt x="52992" y="150845"/>
                  <a:pt x="130780" y="46070"/>
                  <a:pt x="256192" y="19083"/>
                </a:cubicBezTo>
                <a:cubicBezTo>
                  <a:pt x="381605" y="-7905"/>
                  <a:pt x="622905" y="60358"/>
                  <a:pt x="770542" y="57183"/>
                </a:cubicBezTo>
                <a:cubicBezTo>
                  <a:pt x="918180" y="54008"/>
                  <a:pt x="1013430" y="-1555"/>
                  <a:pt x="1142017" y="33"/>
                </a:cubicBezTo>
                <a:cubicBezTo>
                  <a:pt x="1270605" y="1620"/>
                  <a:pt x="1402367" y="61946"/>
                  <a:pt x="1542067" y="66708"/>
                </a:cubicBezTo>
                <a:cubicBezTo>
                  <a:pt x="1681767" y="71470"/>
                  <a:pt x="1869092" y="-15842"/>
                  <a:pt x="1980217" y="28608"/>
                </a:cubicBezTo>
                <a:cubicBezTo>
                  <a:pt x="2091342" y="73058"/>
                  <a:pt x="2205642" y="249271"/>
                  <a:pt x="2208817" y="333408"/>
                </a:cubicBezTo>
                <a:cubicBezTo>
                  <a:pt x="2211992" y="417545"/>
                  <a:pt x="2107217" y="509621"/>
                  <a:pt x="1999267" y="533433"/>
                </a:cubicBezTo>
                <a:cubicBezTo>
                  <a:pt x="1891317" y="557246"/>
                  <a:pt x="1684942" y="466758"/>
                  <a:pt x="1561117" y="476283"/>
                </a:cubicBezTo>
                <a:cubicBezTo>
                  <a:pt x="1437292" y="485808"/>
                  <a:pt x="1389667" y="588996"/>
                  <a:pt x="1256317" y="590583"/>
                </a:cubicBezTo>
                <a:cubicBezTo>
                  <a:pt x="1122967" y="592171"/>
                  <a:pt x="921354" y="484221"/>
                  <a:pt x="761017" y="485808"/>
                </a:cubicBezTo>
                <a:cubicBezTo>
                  <a:pt x="600680" y="487395"/>
                  <a:pt x="413354" y="609633"/>
                  <a:pt x="294292" y="600108"/>
                </a:cubicBezTo>
                <a:cubicBezTo>
                  <a:pt x="175230" y="590583"/>
                  <a:pt x="91092" y="488983"/>
                  <a:pt x="46642" y="428658"/>
                </a:cubicBezTo>
                <a:cubicBezTo>
                  <a:pt x="2192" y="368333"/>
                  <a:pt x="-16858" y="287371"/>
                  <a:pt x="18067" y="219108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97" name="ZoneTexte 96"/>
          <p:cNvSpPr txBox="1"/>
          <p:nvPr/>
        </p:nvSpPr>
        <p:spPr>
          <a:xfrm>
            <a:off x="3818609" y="895103"/>
            <a:ext cx="2522196" cy="517915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27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ve Is Complicated Again" pitchFamily="2" charset="0"/>
              </a:rPr>
              <a:t>Bilan du plan </a:t>
            </a:r>
          </a:p>
        </p:txBody>
      </p:sp>
      <p:sp>
        <p:nvSpPr>
          <p:cNvPr id="98" name="Forme libre 97"/>
          <p:cNvSpPr/>
          <p:nvPr/>
        </p:nvSpPr>
        <p:spPr>
          <a:xfrm>
            <a:off x="3576061" y="863750"/>
            <a:ext cx="3042201" cy="649339"/>
          </a:xfrm>
          <a:custGeom>
            <a:avLst/>
            <a:gdLst>
              <a:gd name="connsiteX0" fmla="*/ 18067 w 2208887"/>
              <a:gd name="connsiteY0" fmla="*/ 219108 h 600636"/>
              <a:gd name="connsiteX1" fmla="*/ 256192 w 2208887"/>
              <a:gd name="connsiteY1" fmla="*/ 19083 h 600636"/>
              <a:gd name="connsiteX2" fmla="*/ 770542 w 2208887"/>
              <a:gd name="connsiteY2" fmla="*/ 57183 h 600636"/>
              <a:gd name="connsiteX3" fmla="*/ 1142017 w 2208887"/>
              <a:gd name="connsiteY3" fmla="*/ 33 h 600636"/>
              <a:gd name="connsiteX4" fmla="*/ 1542067 w 2208887"/>
              <a:gd name="connsiteY4" fmla="*/ 66708 h 600636"/>
              <a:gd name="connsiteX5" fmla="*/ 1980217 w 2208887"/>
              <a:gd name="connsiteY5" fmla="*/ 28608 h 600636"/>
              <a:gd name="connsiteX6" fmla="*/ 2208817 w 2208887"/>
              <a:gd name="connsiteY6" fmla="*/ 333408 h 600636"/>
              <a:gd name="connsiteX7" fmla="*/ 1999267 w 2208887"/>
              <a:gd name="connsiteY7" fmla="*/ 533433 h 600636"/>
              <a:gd name="connsiteX8" fmla="*/ 1561117 w 2208887"/>
              <a:gd name="connsiteY8" fmla="*/ 476283 h 600636"/>
              <a:gd name="connsiteX9" fmla="*/ 1256317 w 2208887"/>
              <a:gd name="connsiteY9" fmla="*/ 590583 h 600636"/>
              <a:gd name="connsiteX10" fmla="*/ 761017 w 2208887"/>
              <a:gd name="connsiteY10" fmla="*/ 485808 h 600636"/>
              <a:gd name="connsiteX11" fmla="*/ 294292 w 2208887"/>
              <a:gd name="connsiteY11" fmla="*/ 600108 h 600636"/>
              <a:gd name="connsiteX12" fmla="*/ 46642 w 2208887"/>
              <a:gd name="connsiteY12" fmla="*/ 428658 h 600636"/>
              <a:gd name="connsiteX13" fmla="*/ 18067 w 2208887"/>
              <a:gd name="connsiteY13" fmla="*/ 219108 h 600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8887" h="600636">
                <a:moveTo>
                  <a:pt x="18067" y="219108"/>
                </a:moveTo>
                <a:cubicBezTo>
                  <a:pt x="52992" y="150845"/>
                  <a:pt x="130780" y="46070"/>
                  <a:pt x="256192" y="19083"/>
                </a:cubicBezTo>
                <a:cubicBezTo>
                  <a:pt x="381605" y="-7905"/>
                  <a:pt x="622905" y="60358"/>
                  <a:pt x="770542" y="57183"/>
                </a:cubicBezTo>
                <a:cubicBezTo>
                  <a:pt x="918180" y="54008"/>
                  <a:pt x="1013430" y="-1555"/>
                  <a:pt x="1142017" y="33"/>
                </a:cubicBezTo>
                <a:cubicBezTo>
                  <a:pt x="1270605" y="1620"/>
                  <a:pt x="1402367" y="61946"/>
                  <a:pt x="1542067" y="66708"/>
                </a:cubicBezTo>
                <a:cubicBezTo>
                  <a:pt x="1681767" y="71470"/>
                  <a:pt x="1869092" y="-15842"/>
                  <a:pt x="1980217" y="28608"/>
                </a:cubicBezTo>
                <a:cubicBezTo>
                  <a:pt x="2091342" y="73058"/>
                  <a:pt x="2205642" y="249271"/>
                  <a:pt x="2208817" y="333408"/>
                </a:cubicBezTo>
                <a:cubicBezTo>
                  <a:pt x="2211992" y="417545"/>
                  <a:pt x="2107217" y="509621"/>
                  <a:pt x="1999267" y="533433"/>
                </a:cubicBezTo>
                <a:cubicBezTo>
                  <a:pt x="1891317" y="557246"/>
                  <a:pt x="1684942" y="466758"/>
                  <a:pt x="1561117" y="476283"/>
                </a:cubicBezTo>
                <a:cubicBezTo>
                  <a:pt x="1437292" y="485808"/>
                  <a:pt x="1389667" y="588996"/>
                  <a:pt x="1256317" y="590583"/>
                </a:cubicBezTo>
                <a:cubicBezTo>
                  <a:pt x="1122967" y="592171"/>
                  <a:pt x="921354" y="484221"/>
                  <a:pt x="761017" y="485808"/>
                </a:cubicBezTo>
                <a:cubicBezTo>
                  <a:pt x="600680" y="487395"/>
                  <a:pt x="413354" y="609633"/>
                  <a:pt x="294292" y="600108"/>
                </a:cubicBezTo>
                <a:cubicBezTo>
                  <a:pt x="175230" y="590583"/>
                  <a:pt x="91092" y="488983"/>
                  <a:pt x="46642" y="428658"/>
                </a:cubicBezTo>
                <a:cubicBezTo>
                  <a:pt x="2192" y="368333"/>
                  <a:pt x="-16858" y="287371"/>
                  <a:pt x="18067" y="219108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425" tIns="50713" rIns="101425" bIns="50713" rtlCol="0" anchor="ctr"/>
          <a:lstStyle/>
          <a:p>
            <a:pPr algn="ctr"/>
            <a:endParaRPr lang="fr-FR"/>
          </a:p>
        </p:txBody>
      </p:sp>
      <p:sp>
        <p:nvSpPr>
          <p:cNvPr id="99" name="ZoneTexte 98"/>
          <p:cNvSpPr txBox="1"/>
          <p:nvPr/>
        </p:nvSpPr>
        <p:spPr>
          <a:xfrm>
            <a:off x="3818609" y="895103"/>
            <a:ext cx="2522196" cy="517915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27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Bilan du plan 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8403712" y="57874"/>
            <a:ext cx="1244818" cy="594859"/>
          </a:xfrm>
          <a:prstGeom prst="rect">
            <a:avLst/>
          </a:prstGeom>
          <a:noFill/>
        </p:spPr>
        <p:txBody>
          <a:bodyPr wrap="square" lIns="101425" tIns="50713" rIns="101425" bIns="50713" rtlCol="0">
            <a:spAutoFit/>
          </a:bodyPr>
          <a:lstStyle/>
          <a:p>
            <a:pPr algn="ctr"/>
            <a:r>
              <a:rPr lang="fr-FR" sz="1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Du  </a:t>
            </a:r>
            <a:r>
              <a:rPr lang="fr-FR" sz="1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02/09 </a:t>
            </a:r>
            <a:r>
              <a:rPr lang="fr-FR" sz="1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au </a:t>
            </a:r>
            <a:r>
              <a:rPr lang="fr-FR" sz="1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09/10</a:t>
            </a:r>
            <a:endParaRPr lang="fr-FR" sz="1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4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4976</TotalTime>
  <Words>337</Words>
  <Application>Microsoft Office PowerPoint</Application>
  <PresentationFormat>Personnalisé</PresentationFormat>
  <Paragraphs>92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207</cp:revision>
  <dcterms:created xsi:type="dcterms:W3CDTF">2014-04-19T10:10:14Z</dcterms:created>
  <dcterms:modified xsi:type="dcterms:W3CDTF">2015-08-09T12:16:22Z</dcterms:modified>
</cp:coreProperties>
</file>