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DDDDD"/>
    <a:srgbClr val="FF6600"/>
    <a:srgbClr val="99FF33"/>
    <a:srgbClr val="FF3399"/>
    <a:srgbClr val="FF99FF"/>
    <a:srgbClr val="FFBDDE"/>
    <a:srgbClr val="669900"/>
    <a:srgbClr val="CC00CC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22/05/2014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22/05/2014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22/05/2014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22/05/2014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22/05/2014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22/05/2014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22/05/2014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22/05/2014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22/05/2014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22/05/2014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22/05/2014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22/05/2014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/>
        </p:nvGrpSpPr>
        <p:grpSpPr>
          <a:xfrm>
            <a:off x="323528" y="404664"/>
            <a:ext cx="8280920" cy="4536504"/>
            <a:chOff x="323528" y="404664"/>
            <a:chExt cx="8280920" cy="4536504"/>
          </a:xfrm>
        </p:grpSpPr>
        <p:sp>
          <p:nvSpPr>
            <p:cNvPr id="3" name="Rectangle à coins arrondis 2"/>
            <p:cNvSpPr/>
            <p:nvPr/>
          </p:nvSpPr>
          <p:spPr>
            <a:xfrm>
              <a:off x="323528" y="404664"/>
              <a:ext cx="8280920" cy="4536504"/>
            </a:xfrm>
            <a:prstGeom prst="roundRect">
              <a:avLst>
                <a:gd name="adj" fmla="val 12492"/>
              </a:avLst>
            </a:prstGeom>
            <a:solidFill>
              <a:srgbClr val="FF3399"/>
            </a:solidFill>
            <a:ln w="57150"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Rectangle à coins arrondis 5"/>
            <p:cNvSpPr/>
            <p:nvPr/>
          </p:nvSpPr>
          <p:spPr>
            <a:xfrm>
              <a:off x="611560" y="764704"/>
              <a:ext cx="7632848" cy="3816424"/>
            </a:xfrm>
            <a:prstGeom prst="roundRect">
              <a:avLst>
                <a:gd name="adj" fmla="val 12492"/>
              </a:avLst>
            </a:prstGeom>
            <a:solidFill>
              <a:schemeClr val="bg1"/>
            </a:solidFill>
            <a:ln w="57150" cap="rnd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" name="ZoneTexte 7"/>
          <p:cNvSpPr txBox="1"/>
          <p:nvPr/>
        </p:nvSpPr>
        <p:spPr>
          <a:xfrm>
            <a:off x="3275856" y="1052736"/>
            <a:ext cx="178792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Lego House" pitchFamily="2" charset="0"/>
              </a:rPr>
              <a:t>Les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67544" y="2204864"/>
            <a:ext cx="790953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FF3399"/>
                </a:solidFill>
                <a:effectLst>
                  <a:glow rad="101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Second Chances Sketch" pitchFamily="2" charset="0"/>
              </a:rPr>
              <a:t>R</a:t>
            </a:r>
            <a:r>
              <a:rPr lang="fr-FR" sz="8000" dirty="0" smtClean="0">
                <a:solidFill>
                  <a:srgbClr val="00B0F0"/>
                </a:solidFill>
                <a:effectLst>
                  <a:glow rad="101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Second Chances Sketch" pitchFamily="2" charset="0"/>
              </a:rPr>
              <a:t>E</a:t>
            </a:r>
            <a:r>
              <a:rPr lang="fr-FR" sz="8000" dirty="0" smtClean="0">
                <a:solidFill>
                  <a:srgbClr val="7030A0"/>
                </a:solidFill>
                <a:effectLst>
                  <a:glow rad="101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Second Chances Sketch" pitchFamily="2" charset="0"/>
              </a:rPr>
              <a:t>S</a:t>
            </a:r>
            <a:r>
              <a:rPr lang="fr-FR" sz="8000" dirty="0" smtClean="0">
                <a:solidFill>
                  <a:srgbClr val="99FF33"/>
                </a:solidFill>
                <a:effectLst>
                  <a:glow rad="101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Second Chances Sketch" pitchFamily="2" charset="0"/>
              </a:rPr>
              <a:t>P</a:t>
            </a:r>
            <a:r>
              <a:rPr lang="fr-FR" sz="8000" dirty="0" smtClean="0">
                <a:solidFill>
                  <a:srgbClr val="FFFF00"/>
                </a:solidFill>
                <a:effectLst>
                  <a:glow rad="101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Second Chances Sketch" pitchFamily="2" charset="0"/>
              </a:rPr>
              <a:t>O</a:t>
            </a:r>
            <a:r>
              <a:rPr lang="fr-FR" sz="8000" dirty="0" smtClean="0">
                <a:solidFill>
                  <a:srgbClr val="FF6600"/>
                </a:solidFill>
                <a:effectLst>
                  <a:glow rad="101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Second Chances Sketch" pitchFamily="2" charset="0"/>
              </a:rPr>
              <a:t>N</a:t>
            </a:r>
            <a:r>
              <a:rPr lang="fr-FR" sz="8000" dirty="0" smtClean="0">
                <a:solidFill>
                  <a:srgbClr val="FF3399"/>
                </a:solidFill>
                <a:effectLst>
                  <a:glow rad="101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Second Chances Sketch" pitchFamily="2" charset="0"/>
              </a:rPr>
              <a:t>S</a:t>
            </a:r>
            <a:r>
              <a:rPr lang="fr-FR" sz="8000" dirty="0" smtClean="0">
                <a:solidFill>
                  <a:srgbClr val="00B0F0"/>
                </a:solidFill>
                <a:effectLst>
                  <a:glow rad="101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Second Chances Sketch" pitchFamily="2" charset="0"/>
              </a:rPr>
              <a:t>A</a:t>
            </a:r>
            <a:r>
              <a:rPr lang="fr-FR" sz="8000" dirty="0" smtClean="0">
                <a:solidFill>
                  <a:srgbClr val="7030A0"/>
                </a:solidFill>
                <a:effectLst>
                  <a:glow rad="101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Second Chances Sketch" pitchFamily="2" charset="0"/>
              </a:rPr>
              <a:t>B</a:t>
            </a:r>
            <a:r>
              <a:rPr lang="fr-FR" sz="8000" dirty="0" smtClean="0">
                <a:solidFill>
                  <a:srgbClr val="99FF33"/>
                </a:solidFill>
                <a:effectLst>
                  <a:glow rad="101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Second Chances Sketch" pitchFamily="2" charset="0"/>
              </a:rPr>
              <a:t>L</a:t>
            </a:r>
            <a:r>
              <a:rPr lang="fr-FR" sz="8000" dirty="0" smtClean="0">
                <a:solidFill>
                  <a:srgbClr val="FFFF00"/>
                </a:solidFill>
                <a:effectLst>
                  <a:glow rad="101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Second Chances Sketch" pitchFamily="2" charset="0"/>
              </a:rPr>
              <a:t>E</a:t>
            </a:r>
            <a:r>
              <a:rPr lang="fr-FR" sz="8000" dirty="0" smtClean="0">
                <a:solidFill>
                  <a:srgbClr val="FF6600"/>
                </a:solidFill>
                <a:effectLst>
                  <a:glow rad="101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Second Chances Sketch" pitchFamily="2" charset="0"/>
              </a:rPr>
              <a:t>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267744" y="3429000"/>
            <a:ext cx="454804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dirty="0" smtClean="0">
                <a:latin typeface="KG Makes You Stronger" pitchFamily="2" charset="0"/>
              </a:rPr>
              <a:t>de la classe</a:t>
            </a:r>
            <a:endParaRPr lang="fr-FR" sz="6600" dirty="0">
              <a:latin typeface="KG Makes You Stronger" pitchFamily="2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 rot="20054819">
            <a:off x="152474" y="-636362"/>
            <a:ext cx="256192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0" dirty="0" smtClean="0">
                <a:ln w="28575">
                  <a:solidFill>
                    <a:sysClr val="windowText" lastClr="000000"/>
                  </a:solidFill>
                </a:ln>
                <a:solidFill>
                  <a:srgbClr val="99FF33"/>
                </a:solidFill>
                <a:latin typeface="KG Flavor and Frames" pitchFamily="2" charset="0"/>
              </a:rPr>
              <a:t>t</a:t>
            </a:r>
            <a:endParaRPr lang="fr-FR" sz="20000" dirty="0">
              <a:ln w="28575">
                <a:solidFill>
                  <a:sysClr val="windowText" lastClr="000000"/>
                </a:solidFill>
              </a:ln>
              <a:solidFill>
                <a:srgbClr val="99FF33"/>
              </a:solidFill>
              <a:latin typeface="KG Flavor and Frames" pitchFamily="2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 rot="1545181" flipH="1">
            <a:off x="6141574" y="-572281"/>
            <a:ext cx="256192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0" dirty="0" smtClean="0">
                <a:ln w="28575">
                  <a:solidFill>
                    <a:sysClr val="windowText" lastClr="000000"/>
                  </a:solidFill>
                </a:ln>
                <a:solidFill>
                  <a:srgbClr val="99FF33"/>
                </a:solidFill>
                <a:latin typeface="KG Flavor and Frames" pitchFamily="2" charset="0"/>
              </a:rPr>
              <a:t>t</a:t>
            </a:r>
            <a:endParaRPr lang="fr-FR" sz="20000" dirty="0">
              <a:ln w="28575">
                <a:solidFill>
                  <a:sysClr val="windowText" lastClr="000000"/>
                </a:solidFill>
              </a:ln>
              <a:solidFill>
                <a:srgbClr val="99FF33"/>
              </a:solidFill>
              <a:latin typeface="KG Flavor and Frames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23528" y="404664"/>
            <a:ext cx="4104456" cy="3456384"/>
          </a:xfrm>
          <a:prstGeom prst="roundRect">
            <a:avLst>
              <a:gd name="adj" fmla="val 5109"/>
            </a:avLst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à coins arrondis 2"/>
          <p:cNvSpPr/>
          <p:nvPr/>
        </p:nvSpPr>
        <p:spPr>
          <a:xfrm>
            <a:off x="611560" y="692696"/>
            <a:ext cx="3528392" cy="2880320"/>
          </a:xfrm>
          <a:prstGeom prst="roundRect">
            <a:avLst>
              <a:gd name="adj" fmla="val 5109"/>
            </a:avLst>
          </a:prstGeom>
          <a:ln w="38100">
            <a:solidFill>
              <a:srgbClr val="FFCC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4427984" y="404664"/>
            <a:ext cx="4104456" cy="3456384"/>
          </a:xfrm>
          <a:prstGeom prst="roundRect">
            <a:avLst>
              <a:gd name="adj" fmla="val 5109"/>
            </a:avLst>
          </a:prstGeom>
          <a:solidFill>
            <a:srgbClr val="99FF3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4716016" y="692696"/>
            <a:ext cx="3528392" cy="2880320"/>
          </a:xfrm>
          <a:prstGeom prst="roundRect">
            <a:avLst>
              <a:gd name="adj" fmla="val 5109"/>
            </a:avLst>
          </a:prstGeom>
          <a:ln w="38100">
            <a:solidFill>
              <a:srgbClr val="6699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C:\Documents and Settings\Will\Mes documents\_2014-2015\03 - Outils classe\Tableau des responsabilités\Nouveau dossier\SDScHetKyjTnIAypp_M5yxCXvzc@500x5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412776"/>
            <a:ext cx="2021285" cy="2021285"/>
          </a:xfrm>
          <a:prstGeom prst="rect">
            <a:avLst/>
          </a:prstGeom>
          <a:noFill/>
        </p:spPr>
      </p:pic>
      <p:pic>
        <p:nvPicPr>
          <p:cNvPr id="1027" name="Picture 3" descr="C:\Documents and Settings\Will\Mes documents\_2014-2015\03 - Outils classe\Tableau des responsabilités\Nouveau dossier\wFWZzUPaUW28eqOKxf1BA01T8e4@500x50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980728"/>
            <a:ext cx="2736304" cy="2736304"/>
          </a:xfrm>
          <a:prstGeom prst="rect">
            <a:avLst/>
          </a:prstGeom>
          <a:noFill/>
        </p:spPr>
      </p:pic>
      <p:sp>
        <p:nvSpPr>
          <p:cNvPr id="9" name="Rectangle à coins arrondis 8"/>
          <p:cNvSpPr/>
          <p:nvPr/>
        </p:nvSpPr>
        <p:spPr>
          <a:xfrm>
            <a:off x="323528" y="4581128"/>
            <a:ext cx="4104456" cy="1872208"/>
          </a:xfrm>
          <a:prstGeom prst="roundRect">
            <a:avLst>
              <a:gd name="adj" fmla="val 10799"/>
            </a:avLst>
          </a:prstGeom>
          <a:ln w="38100">
            <a:solidFill>
              <a:srgbClr val="FFCC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KG Ten Thousand Reasons" pitchFamily="2" charset="0"/>
              </a:rPr>
              <a:t>Je dois aider à mettre en place le matériel de sport et le ranger. </a:t>
            </a:r>
            <a:endParaRPr lang="fr-FR" sz="2400" dirty="0">
              <a:latin typeface="KG Ten Thousand Reasons" pitchFamily="2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323528" y="3861048"/>
            <a:ext cx="4104456" cy="720080"/>
          </a:xfrm>
          <a:prstGeom prst="roundRect">
            <a:avLst>
              <a:gd name="adj" fmla="val 26757"/>
            </a:avLst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Ten Thousand Reasons" pitchFamily="2" charset="0"/>
              </a:rPr>
              <a:t>Que dois-je faire ?</a:t>
            </a:r>
            <a:endParaRPr lang="fr-FR" sz="2800" dirty="0">
              <a:solidFill>
                <a:schemeClr val="tx1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G Ten Thousand Reasons" pitchFamily="2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95536" y="404664"/>
            <a:ext cx="3528392" cy="720080"/>
          </a:xfrm>
          <a:prstGeom prst="rect">
            <a:avLst/>
          </a:prstGeom>
          <a:noFill/>
        </p:spPr>
        <p:txBody>
          <a:bodyPr wrap="none" rtlCol="0">
            <a:prstTxWarp prst="textCurveUp">
              <a:avLst/>
            </a:prstTxWarp>
            <a:spAutoFit/>
          </a:bodyPr>
          <a:lstStyle/>
          <a:p>
            <a:r>
              <a:rPr lang="fr-FR" dirty="0" smtClean="0">
                <a:effectLst>
                  <a:glow rad="635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Ten Thousand Reasons" pitchFamily="2" charset="0"/>
              </a:rPr>
              <a:t>Les responsables sport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4499992" y="4581128"/>
            <a:ext cx="4104456" cy="1872208"/>
          </a:xfrm>
          <a:prstGeom prst="roundRect">
            <a:avLst>
              <a:gd name="adj" fmla="val 10799"/>
            </a:avLst>
          </a:prstGeom>
          <a:ln w="38100">
            <a:solidFill>
              <a:srgbClr val="6699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KG Ten Thousand Reasons" pitchFamily="2" charset="0"/>
              </a:rPr>
              <a:t>Je dois vérifier que les livres sont correctement rangés</a:t>
            </a:r>
            <a:endParaRPr lang="fr-FR" sz="2400" dirty="0">
              <a:latin typeface="KG Ten Thousand Reasons" pitchFamily="2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499992" y="3861048"/>
            <a:ext cx="4104456" cy="720080"/>
          </a:xfrm>
          <a:prstGeom prst="roundRect">
            <a:avLst>
              <a:gd name="adj" fmla="val 26757"/>
            </a:avLst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effectLst>
                  <a:glow rad="63500">
                    <a:srgbClr val="CCFF33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Ten Thousand Reasons" pitchFamily="2" charset="0"/>
              </a:rPr>
              <a:t>Que dois-je faire ?</a:t>
            </a:r>
            <a:endParaRPr lang="fr-FR" sz="2800" dirty="0">
              <a:solidFill>
                <a:schemeClr val="tx1"/>
              </a:solidFill>
              <a:effectLst>
                <a:glow rad="63500">
                  <a:srgbClr val="CCFF33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G Ten Thousand Reasons" pitchFamily="2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427984" y="476672"/>
            <a:ext cx="3816424" cy="720080"/>
          </a:xfrm>
          <a:prstGeom prst="rect">
            <a:avLst/>
          </a:prstGeom>
          <a:noFill/>
        </p:spPr>
        <p:txBody>
          <a:bodyPr wrap="none" rtlCol="0">
            <a:prstTxWarp prst="textCurveUp">
              <a:avLst/>
            </a:prstTxWarp>
            <a:spAutoFit/>
          </a:bodyPr>
          <a:lstStyle/>
          <a:p>
            <a:r>
              <a:rPr lang="fr-FR" dirty="0" smtClean="0">
                <a:effectLst>
                  <a:glow rad="635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Ten Thousand Reasons" pitchFamily="2" charset="0"/>
              </a:rPr>
              <a:t>Les bibliothécaires</a:t>
            </a:r>
          </a:p>
        </p:txBody>
      </p:sp>
      <p:sp>
        <p:nvSpPr>
          <p:cNvPr id="15" name="Ellipse 14"/>
          <p:cNvSpPr/>
          <p:nvPr/>
        </p:nvSpPr>
        <p:spPr>
          <a:xfrm>
            <a:off x="107504" y="4941168"/>
            <a:ext cx="432048" cy="432048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107504" y="5445224"/>
            <a:ext cx="432048" cy="432048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8388424" y="4941168"/>
            <a:ext cx="432048" cy="432048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8388424" y="5445224"/>
            <a:ext cx="432048" cy="432048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23528" y="404664"/>
            <a:ext cx="4104456" cy="3456384"/>
          </a:xfrm>
          <a:prstGeom prst="roundRect">
            <a:avLst>
              <a:gd name="adj" fmla="val 5109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à coins arrondis 2"/>
          <p:cNvSpPr/>
          <p:nvPr/>
        </p:nvSpPr>
        <p:spPr>
          <a:xfrm>
            <a:off x="611560" y="692696"/>
            <a:ext cx="3528392" cy="2880320"/>
          </a:xfrm>
          <a:prstGeom prst="roundRect">
            <a:avLst>
              <a:gd name="adj" fmla="val 5109"/>
            </a:avLst>
          </a:prstGeom>
          <a:ln w="38100">
            <a:solidFill>
              <a:schemeClr val="accent5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4427984" y="404664"/>
            <a:ext cx="4104456" cy="3456384"/>
          </a:xfrm>
          <a:prstGeom prst="roundRect">
            <a:avLst>
              <a:gd name="adj" fmla="val 5109"/>
            </a:avLst>
          </a:prstGeom>
          <a:solidFill>
            <a:srgbClr val="9999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4716016" y="692696"/>
            <a:ext cx="3528392" cy="2880320"/>
          </a:xfrm>
          <a:prstGeom prst="roundRect">
            <a:avLst>
              <a:gd name="adj" fmla="val 5109"/>
            </a:avLst>
          </a:prstGeom>
          <a:ln w="38100">
            <a:solidFill>
              <a:schemeClr val="accent4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323528" y="4581128"/>
            <a:ext cx="4104456" cy="1872208"/>
          </a:xfrm>
          <a:prstGeom prst="roundRect">
            <a:avLst>
              <a:gd name="adj" fmla="val 10799"/>
            </a:avLst>
          </a:prstGeom>
          <a:ln w="38100">
            <a:solidFill>
              <a:schemeClr val="accent5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KG Ten Thousand Reasons" pitchFamily="2" charset="0"/>
              </a:rPr>
              <a:t>Je dois nettoyer le tableau. </a:t>
            </a:r>
            <a:endParaRPr lang="fr-FR" sz="2400" dirty="0">
              <a:latin typeface="KG Ten Thousand Reasons" pitchFamily="2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323528" y="3861048"/>
            <a:ext cx="4104456" cy="720080"/>
          </a:xfrm>
          <a:prstGeom prst="roundRect">
            <a:avLst>
              <a:gd name="adj" fmla="val 26757"/>
            </a:avLst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Ten Thousand Reasons" pitchFamily="2" charset="0"/>
              </a:rPr>
              <a:t>Que dois-je faire ?</a:t>
            </a:r>
            <a:endParaRPr lang="fr-FR" sz="2800" dirty="0">
              <a:solidFill>
                <a:schemeClr val="tx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G Ten Thousand Reasons" pitchFamily="2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95536" y="404664"/>
            <a:ext cx="3528392" cy="720080"/>
          </a:xfrm>
          <a:prstGeom prst="rect">
            <a:avLst/>
          </a:prstGeom>
          <a:noFill/>
        </p:spPr>
        <p:txBody>
          <a:bodyPr wrap="none" rtlCol="0">
            <a:prstTxWarp prst="textCurveUp">
              <a:avLst/>
            </a:prstTxWarp>
            <a:spAutoFit/>
          </a:bodyPr>
          <a:lstStyle/>
          <a:p>
            <a:r>
              <a:rPr lang="fr-FR" dirty="0" smtClean="0">
                <a:effectLst>
                  <a:glow rad="635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Ten Thousand Reasons" pitchFamily="2" charset="0"/>
              </a:rPr>
              <a:t>Le responsable tableau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4499992" y="4581128"/>
            <a:ext cx="4104456" cy="1872208"/>
          </a:xfrm>
          <a:prstGeom prst="roundRect">
            <a:avLst>
              <a:gd name="adj" fmla="val 10799"/>
            </a:avLst>
          </a:prstGeom>
          <a:ln w="38100">
            <a:solidFill>
              <a:schemeClr val="accent4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KG Ten Thousand Reasons" pitchFamily="2" charset="0"/>
              </a:rPr>
              <a:t>Je dois mettre à jour le calendrier et écrire la date. </a:t>
            </a:r>
            <a:endParaRPr lang="fr-FR" sz="2400" dirty="0">
              <a:latin typeface="KG Ten Thousand Reasons" pitchFamily="2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499992" y="3861048"/>
            <a:ext cx="4104456" cy="720080"/>
          </a:xfrm>
          <a:prstGeom prst="roundRect">
            <a:avLst>
              <a:gd name="adj" fmla="val 26757"/>
            </a:avLst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Ten Thousand Reasons" pitchFamily="2" charset="0"/>
              </a:rPr>
              <a:t>Que dois-je faire ?</a:t>
            </a:r>
            <a:endParaRPr lang="fr-FR" sz="2800" dirty="0">
              <a:solidFill>
                <a:schemeClr val="tx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G Ten Thousand Reasons" pitchFamily="2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427984" y="476672"/>
            <a:ext cx="3816424" cy="720080"/>
          </a:xfrm>
          <a:prstGeom prst="rect">
            <a:avLst/>
          </a:prstGeom>
          <a:noFill/>
        </p:spPr>
        <p:txBody>
          <a:bodyPr wrap="none" rtlCol="0">
            <a:prstTxWarp prst="textCurveUp">
              <a:avLst>
                <a:gd name="adj" fmla="val 39813"/>
              </a:avLst>
            </a:prstTxWarp>
            <a:spAutoFit/>
          </a:bodyPr>
          <a:lstStyle/>
          <a:p>
            <a:r>
              <a:rPr lang="fr-FR" dirty="0" smtClean="0">
                <a:effectLst>
                  <a:glow rad="635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Ten Thousand Reasons" pitchFamily="2" charset="0"/>
              </a:rPr>
              <a:t>Le responsable de la date</a:t>
            </a:r>
          </a:p>
        </p:txBody>
      </p:sp>
      <p:pic>
        <p:nvPicPr>
          <p:cNvPr id="2050" name="Picture 2" descr="C:\Documents and Settings\Will\Mes documents\_2014-2015\03 - Outils classe\Tableau des responsabilités\Nouveau dossier\FwilBLHi76PCHkNfL1qeq0g_bOw@250x25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980728"/>
            <a:ext cx="2523604" cy="2523604"/>
          </a:xfrm>
          <a:prstGeom prst="rect">
            <a:avLst/>
          </a:prstGeom>
          <a:noFill/>
        </p:spPr>
      </p:pic>
      <p:pic>
        <p:nvPicPr>
          <p:cNvPr id="2051" name="Picture 3" descr="C:\Documents and Settings\Will\Mes documents\_2014-2015\03 - Outils classe\Tableau des responsabilités\Nouveau dossier\oF_jV-ttbDnoqLOOrUoR99dqwOk@250x25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124744"/>
            <a:ext cx="2595612" cy="2595612"/>
          </a:xfrm>
          <a:prstGeom prst="rect">
            <a:avLst/>
          </a:prstGeom>
          <a:noFill/>
        </p:spPr>
      </p:pic>
      <p:sp>
        <p:nvSpPr>
          <p:cNvPr id="16" name="Ellipse 15"/>
          <p:cNvSpPr/>
          <p:nvPr/>
        </p:nvSpPr>
        <p:spPr>
          <a:xfrm>
            <a:off x="8388424" y="5301208"/>
            <a:ext cx="432048" cy="432048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107504" y="5229200"/>
            <a:ext cx="432048" cy="432048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23528" y="404664"/>
            <a:ext cx="4104456" cy="3456384"/>
          </a:xfrm>
          <a:prstGeom prst="roundRect">
            <a:avLst>
              <a:gd name="adj" fmla="val 5109"/>
            </a:avLst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à coins arrondis 2"/>
          <p:cNvSpPr/>
          <p:nvPr/>
        </p:nvSpPr>
        <p:spPr>
          <a:xfrm>
            <a:off x="611560" y="692696"/>
            <a:ext cx="3528392" cy="2880320"/>
          </a:xfrm>
          <a:prstGeom prst="roundRect">
            <a:avLst>
              <a:gd name="adj" fmla="val 5109"/>
            </a:avLst>
          </a:prstGeom>
          <a:ln w="38100">
            <a:solidFill>
              <a:schemeClr val="tx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4427984" y="404664"/>
            <a:ext cx="4104456" cy="3456384"/>
          </a:xfrm>
          <a:prstGeom prst="roundRect">
            <a:avLst>
              <a:gd name="adj" fmla="val 5109"/>
            </a:avLst>
          </a:prstGeom>
          <a:solidFill>
            <a:srgbClr val="FFCC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4716016" y="692696"/>
            <a:ext cx="3528392" cy="2880320"/>
          </a:xfrm>
          <a:prstGeom prst="roundRect">
            <a:avLst>
              <a:gd name="adj" fmla="val 5109"/>
            </a:avLst>
          </a:prstGeom>
          <a:ln w="38100">
            <a:solidFill>
              <a:srgbClr val="FF99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323528" y="4581128"/>
            <a:ext cx="4104456" cy="1872208"/>
          </a:xfrm>
          <a:prstGeom prst="roundRect">
            <a:avLst>
              <a:gd name="adj" fmla="val 10799"/>
            </a:avLst>
          </a:prstGeom>
          <a:ln w="38100">
            <a:solidFill>
              <a:schemeClr val="tx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KG Ten Thousand Reasons" pitchFamily="2" charset="0"/>
              </a:rPr>
              <a:t>Je dois distribuer et ramasser les travaux. </a:t>
            </a:r>
            <a:endParaRPr lang="fr-FR" sz="2400" dirty="0">
              <a:latin typeface="KG Ten Thousand Reasons" pitchFamily="2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323528" y="3861048"/>
            <a:ext cx="4104456" cy="720080"/>
          </a:xfrm>
          <a:prstGeom prst="roundRect">
            <a:avLst>
              <a:gd name="adj" fmla="val 26757"/>
            </a:avLst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Ten Thousand Reasons" pitchFamily="2" charset="0"/>
              </a:rPr>
              <a:t>Que dois-je faire ?</a:t>
            </a:r>
            <a:endParaRPr lang="fr-FR" sz="2800" dirty="0">
              <a:solidFill>
                <a:schemeClr val="tx1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G Ten Thousand Reasons" pitchFamily="2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95536" y="404664"/>
            <a:ext cx="3528392" cy="720080"/>
          </a:xfrm>
          <a:prstGeom prst="rect">
            <a:avLst/>
          </a:prstGeom>
          <a:noFill/>
        </p:spPr>
        <p:txBody>
          <a:bodyPr wrap="none" rtlCol="0">
            <a:prstTxWarp prst="textCurveUp">
              <a:avLst/>
            </a:prstTxWarp>
            <a:spAutoFit/>
          </a:bodyPr>
          <a:lstStyle/>
          <a:p>
            <a:r>
              <a:rPr lang="fr-FR" dirty="0" smtClean="0">
                <a:effectLst>
                  <a:glow rad="635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Ten Thousand Reasons" pitchFamily="2" charset="0"/>
              </a:rPr>
              <a:t>Les ramasseurs/distributeurs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4499992" y="4581128"/>
            <a:ext cx="4104456" cy="1872208"/>
          </a:xfrm>
          <a:prstGeom prst="roundRect">
            <a:avLst>
              <a:gd name="adj" fmla="val 10799"/>
            </a:avLst>
          </a:prstGeom>
          <a:ln w="38100">
            <a:solidFill>
              <a:srgbClr val="FF99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u="sng" dirty="0" smtClean="0">
                <a:latin typeface="KG Ten Thousand Reasons" pitchFamily="2" charset="0"/>
              </a:rPr>
              <a:t>Je dois :</a:t>
            </a:r>
          </a:p>
          <a:p>
            <a:pPr algn="ctr">
              <a:buFontTx/>
              <a:buChar char="-"/>
            </a:pPr>
            <a:r>
              <a:rPr lang="fr-FR" sz="2400" dirty="0" smtClean="0">
                <a:latin typeface="KG Ten Thousand Reasons" pitchFamily="2" charset="0"/>
              </a:rPr>
              <a:t>Faire l’appel</a:t>
            </a:r>
          </a:p>
          <a:p>
            <a:pPr algn="ctr">
              <a:buFontTx/>
              <a:buChar char="-"/>
            </a:pPr>
            <a:r>
              <a:rPr lang="fr-FR" sz="2400" dirty="0" smtClean="0">
                <a:latin typeface="KG Ten Thousand Reasons" pitchFamily="2" charset="0"/>
              </a:rPr>
              <a:t>Compter les élèves</a:t>
            </a:r>
          </a:p>
          <a:p>
            <a:pPr algn="ctr">
              <a:buFontTx/>
              <a:buChar char="-"/>
            </a:pPr>
            <a:r>
              <a:rPr lang="fr-FR" sz="2400" dirty="0" smtClean="0">
                <a:latin typeface="KG Ten Thousand Reasons" pitchFamily="2" charset="0"/>
              </a:rPr>
              <a:t>Ecrire sur l’ardoise</a:t>
            </a:r>
            <a:endParaRPr lang="fr-FR" sz="2400" dirty="0">
              <a:latin typeface="KG Ten Thousand Reasons" pitchFamily="2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499992" y="3861048"/>
            <a:ext cx="4104456" cy="720080"/>
          </a:xfrm>
          <a:prstGeom prst="roundRect">
            <a:avLst>
              <a:gd name="adj" fmla="val 26757"/>
            </a:avLst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Ten Thousand Reasons" pitchFamily="2" charset="0"/>
              </a:rPr>
              <a:t>Que dois-je faire ?</a:t>
            </a:r>
            <a:endParaRPr lang="fr-FR" sz="2800" dirty="0">
              <a:solidFill>
                <a:schemeClr val="tx1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G Ten Thousand Reasons" pitchFamily="2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427984" y="476672"/>
            <a:ext cx="3816424" cy="720080"/>
          </a:xfrm>
          <a:prstGeom prst="rect">
            <a:avLst/>
          </a:prstGeom>
          <a:noFill/>
        </p:spPr>
        <p:txBody>
          <a:bodyPr wrap="none" rtlCol="0">
            <a:prstTxWarp prst="textCurveUp">
              <a:avLst>
                <a:gd name="adj" fmla="val 39813"/>
              </a:avLst>
            </a:prstTxWarp>
            <a:spAutoFit/>
          </a:bodyPr>
          <a:lstStyle/>
          <a:p>
            <a:r>
              <a:rPr lang="fr-FR" dirty="0" smtClean="0">
                <a:effectLst>
                  <a:glow rad="635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Ten Thousand Reasons" pitchFamily="2" charset="0"/>
              </a:rPr>
              <a:t>Le responsable de l’appel</a:t>
            </a:r>
          </a:p>
        </p:txBody>
      </p:sp>
      <p:pic>
        <p:nvPicPr>
          <p:cNvPr id="3074" name="Picture 2" descr="C:\Documents and Settings\Will\Mes documents\_2014-2015\03 - Outils classe\Tableau des responsabilités\Nouveau dossier\InFxjtAu9vX8y6gcHUeYqKh0Keo@500x43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052736"/>
            <a:ext cx="3090691" cy="2664842"/>
          </a:xfrm>
          <a:prstGeom prst="rect">
            <a:avLst/>
          </a:prstGeom>
          <a:noFill/>
        </p:spPr>
      </p:pic>
      <p:pic>
        <p:nvPicPr>
          <p:cNvPr id="3075" name="Picture 3" descr="C:\Documents and Settings\Will\Mes documents\_2014-2015\03 - Outils classe\Tableau des responsabilités\Nouveau dossier\Ny5aRBh-Ogdam-aN41RAQWugyzk@250x25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96020"/>
            <a:ext cx="2952328" cy="2952328"/>
          </a:xfrm>
          <a:prstGeom prst="rect">
            <a:avLst/>
          </a:prstGeom>
          <a:noFill/>
        </p:spPr>
      </p:pic>
      <p:sp>
        <p:nvSpPr>
          <p:cNvPr id="16" name="Ellipse 15"/>
          <p:cNvSpPr/>
          <p:nvPr/>
        </p:nvSpPr>
        <p:spPr>
          <a:xfrm>
            <a:off x="107504" y="5229200"/>
            <a:ext cx="432048" cy="432048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107504" y="5733256"/>
            <a:ext cx="432048" cy="432048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107504" y="4725144"/>
            <a:ext cx="432048" cy="432048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8388424" y="5157192"/>
            <a:ext cx="432048" cy="432048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23528" y="404664"/>
            <a:ext cx="4104456" cy="3456384"/>
          </a:xfrm>
          <a:prstGeom prst="roundRect">
            <a:avLst>
              <a:gd name="adj" fmla="val 5109"/>
            </a:avLst>
          </a:prstGeom>
          <a:solidFill>
            <a:srgbClr val="FF99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à coins arrondis 2"/>
          <p:cNvSpPr/>
          <p:nvPr/>
        </p:nvSpPr>
        <p:spPr>
          <a:xfrm>
            <a:off x="611560" y="692696"/>
            <a:ext cx="3528392" cy="2880320"/>
          </a:xfrm>
          <a:prstGeom prst="roundRect">
            <a:avLst>
              <a:gd name="adj" fmla="val 5109"/>
            </a:avLst>
          </a:prstGeom>
          <a:ln w="38100">
            <a:solidFill>
              <a:srgbClr val="FF3399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323528" y="4581128"/>
            <a:ext cx="4104456" cy="1872208"/>
          </a:xfrm>
          <a:prstGeom prst="roundRect">
            <a:avLst>
              <a:gd name="adj" fmla="val 10799"/>
            </a:avLst>
          </a:prstGeom>
          <a:ln w="38100">
            <a:solidFill>
              <a:srgbClr val="FF3399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KG Ten Thousand Reasons" pitchFamily="2" charset="0"/>
              </a:rPr>
              <a:t>Je dois distribuer et ramasser le matériel de travail. </a:t>
            </a:r>
            <a:endParaRPr lang="fr-FR" sz="2400" dirty="0">
              <a:latin typeface="KG Ten Thousand Reasons" pitchFamily="2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323528" y="3861048"/>
            <a:ext cx="4104456" cy="720080"/>
          </a:xfrm>
          <a:prstGeom prst="roundRect">
            <a:avLst>
              <a:gd name="adj" fmla="val 26757"/>
            </a:avLst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effectLst>
                  <a:glow rad="63500">
                    <a:srgbClr val="FF99FF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Ten Thousand Reasons" pitchFamily="2" charset="0"/>
              </a:rPr>
              <a:t>Que dois-je faire ?</a:t>
            </a:r>
            <a:endParaRPr lang="fr-FR" sz="2800" dirty="0">
              <a:solidFill>
                <a:schemeClr val="tx1"/>
              </a:solidFill>
              <a:effectLst>
                <a:glow rad="63500">
                  <a:srgbClr val="FF99FF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G Ten Thousand Reasons" pitchFamily="2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95536" y="404664"/>
            <a:ext cx="3528392" cy="720080"/>
          </a:xfrm>
          <a:prstGeom prst="rect">
            <a:avLst/>
          </a:prstGeom>
          <a:noFill/>
        </p:spPr>
        <p:txBody>
          <a:bodyPr wrap="none" rtlCol="0">
            <a:prstTxWarp prst="textCurveUp">
              <a:avLst/>
            </a:prstTxWarp>
            <a:spAutoFit/>
          </a:bodyPr>
          <a:lstStyle/>
          <a:p>
            <a:r>
              <a:rPr lang="fr-FR" dirty="0" smtClean="0">
                <a:effectLst>
                  <a:glow rad="635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Ten Thousand Reasons" pitchFamily="2" charset="0"/>
              </a:rPr>
              <a:t>Les responsables du matériel</a:t>
            </a:r>
          </a:p>
        </p:txBody>
      </p:sp>
      <p:pic>
        <p:nvPicPr>
          <p:cNvPr id="4098" name="Picture 2" descr="C:\Documents and Settings\Will\Mes documents\_2014-2015\03 - Outils classe\Tableau des responsabilités\Nouveau dossier\vPRvRDm7ySR_iTsElPtUFaWW_hg@250x31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340768"/>
            <a:ext cx="1817558" cy="2275582"/>
          </a:xfrm>
          <a:prstGeom prst="rect">
            <a:avLst/>
          </a:prstGeom>
          <a:noFill/>
        </p:spPr>
      </p:pic>
      <p:sp>
        <p:nvSpPr>
          <p:cNvPr id="15" name="Ellipse 14"/>
          <p:cNvSpPr/>
          <p:nvPr/>
        </p:nvSpPr>
        <p:spPr>
          <a:xfrm>
            <a:off x="107504" y="5229200"/>
            <a:ext cx="432048" cy="432048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107504" y="5733256"/>
            <a:ext cx="432048" cy="432048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107504" y="4725144"/>
            <a:ext cx="432048" cy="432048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57150">
          <a:solidFill>
            <a:schemeClr val="tx1"/>
          </a:solidFill>
          <a:prstDash val="sysDot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129</Words>
  <Application>Microsoft Office PowerPoint</Application>
  <PresentationFormat>Affichage à l'écran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cp:lastModifiedBy>Wi</cp:lastModifiedBy>
  <cp:revision>8</cp:revision>
  <dcterms:modified xsi:type="dcterms:W3CDTF">2014-05-23T02:19:08Z</dcterms:modified>
</cp:coreProperties>
</file>