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56" r:id="rId3"/>
    <p:sldId id="266" r:id="rId4"/>
    <p:sldId id="267" r:id="rId5"/>
    <p:sldId id="268" r:id="rId6"/>
    <p:sldId id="269" r:id="rId7"/>
    <p:sldId id="274" r:id="rId8"/>
    <p:sldId id="275" r:id="rId9"/>
    <p:sldId id="276" r:id="rId10"/>
    <p:sldId id="277" r:id="rId11"/>
    <p:sldId id="281" r:id="rId12"/>
    <p:sldId id="278" r:id="rId13"/>
    <p:sldId id="280" r:id="rId14"/>
    <p:sldId id="279" r:id="rId15"/>
    <p:sldId id="282" r:id="rId16"/>
    <p:sldId id="283" r:id="rId17"/>
    <p:sldId id="284" r:id="rId18"/>
    <p:sldId id="270" r:id="rId19"/>
    <p:sldId id="271" r:id="rId20"/>
    <p:sldId id="272" r:id="rId21"/>
    <p:sldId id="273" r:id="rId22"/>
  </p:sldIdLst>
  <p:sldSz cx="10080625" cy="75596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8"/>
  </p:normalViewPr>
  <p:slideViewPr>
    <p:cSldViewPr snapToGrid="0" snapToObjects="1">
      <p:cViewPr varScale="1">
        <p:scale>
          <a:sx n="96" d="100"/>
          <a:sy n="96" d="100"/>
        </p:scale>
        <p:origin x="18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1509251-A8B7-CD4D-BADF-86E1B8EC440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24DB305-31C0-2644-853A-110AFF23214A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B58A5EA-88DA-854B-9C95-552E8318EC42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D5E1338-406F-F141-A8E1-7CD1EFD7D5A1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0F7F6E4-B51C-A040-AD43-EC676614E3E0}" type="slidenum">
              <a:t>‹N°›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693729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4CAFDC2-CB5F-DD49-A391-358BC6BED5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9A0655D-1F65-6D44-874F-942C09F4B408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6C9F3692-87A1-8F4D-AC0D-9F575D25F82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2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F2D3EB-C907-3C42-91C0-5435BAC5433B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2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C10FC0C-D2D1-EA4C-BA3B-0C4BCE9328BD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2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9F9BFF-4334-1C42-9EC9-A9BEF323BFC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2"/>
                <a:ea typeface="Segoe UI" pitchFamily="2"/>
                <a:cs typeface="Tahoma" pitchFamily="2"/>
              </a:defRPr>
            </a:lvl1pPr>
          </a:lstStyle>
          <a:p>
            <a:pPr lvl="0"/>
            <a:fld id="{6D53BFC1-14A6-164B-A4BF-22A18A12C08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805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fr-FR" sz="2000" b="0" i="0" u="none" strike="noStrike" kern="1200" cap="none" spc="0" baseline="0">
        <a:solidFill>
          <a:srgbClr val="000000"/>
        </a:solidFill>
        <a:highlight>
          <a:srgbClr val="FFFFFF"/>
        </a:highlight>
        <a:uFillTx/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EAA58147-3FDF-F64B-825B-940CF5C55F6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3CE6638-BD1E-D04A-B266-BAB5C5440F99}" type="slidenum">
              <a:t>1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2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685413FE-23FE-3D45-95E5-25CEDCE7CC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953E3F49-E586-D649-B44E-949B48F0789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9DB1F2-7C41-BA43-B567-8DFE747F77A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84A4F8-42E4-F641-9B73-FCB745B1B42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7124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0CD133-77A6-0F4C-A5DB-7A9B0C4D045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C3E72DA-2695-1641-90E7-050560D7B7F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48398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E8F193D-9012-0840-90FB-30653CDC241D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2146297"/>
            <a:ext cx="2266953" cy="502285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ECD0C40-7507-4845-AB24-0536FA0751E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2146297"/>
            <a:ext cx="6653210" cy="502285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1428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C5A453-EDE7-5748-BF06-F8EC7A78036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7AB1CF0-7006-7F49-9FB6-376ADAF113B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F954AB-9EE8-6247-9EEF-6033D090905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D5D5FA-312C-5E40-919F-2B0807B6C7C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1F4825-FB74-3047-98C8-B1D5145C37A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07E389-7CDE-B249-9DA2-87962377A03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2520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74F900-84D7-FB46-91EE-1D28FB46E6F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C8D060-8E67-6B4A-A748-4B3932C2D3D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914D37-3414-C24F-BFE7-E88EA99190B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9BC61D-74EE-AA4C-A26D-8B4D6B2FBAA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DF3B4C-4835-E548-AEF5-E2ACB35026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358744-3E0C-234D-A9F1-EBA6DB8AD87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765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71BDD6-6E3C-6346-8029-DD816B6602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F3A7CC-18CC-CE44-A79E-A72EC7141E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583962-DE8F-7B46-828E-FF3B82F548E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1BDA2B-FC48-4641-8906-3D14CDF7CB0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6FB692-1F10-F846-92B8-EA896737A17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A5BB04-7552-3D42-BF23-9059D5ACB28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9316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F54DDA-3813-BC45-88BE-4133FAEF2AD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7A8AA6-712A-6545-994A-F479AFA9CA2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506571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1E0D265-22FE-4E4C-930D-7F8F3E83E4D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506571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05C118B-E347-EE4F-BD89-956EF5237F9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2BF49B-D7C6-6944-B334-BD90CC77574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20ED38-4467-1247-A75E-927255F412F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4AFEE3-8489-1A41-AA5C-91DE64C0561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285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9026F3-E8F4-E84F-8F5B-4389F3F18F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CF6379-B0AB-9444-8FDB-84F2EC317E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C304865-B2CA-7B44-B689-CC11A2A06C2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33DD17F-EF89-5948-AE52-3ED6193C005B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77647FC-C6D7-3B40-845B-807F73E7ECA8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6DE413F-A1B0-EF4D-ABC4-A2905B463F6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7BD97CE-1B51-BF46-BA1C-D5D2028585D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A122E8-FEDC-EB42-891D-A316E5D3DD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ECEAAF-ED81-924F-A949-5C822513E55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390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9203FF-0E8F-3D4A-B1D7-6130B737F14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18645B1-5CBF-7C40-A251-16D5A0EA6CC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A1F2529-CA7E-0A4E-A9C8-A4A6D78DAF2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E9FF9F-D029-C440-AB35-5A6A725D6DC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61AA37-8148-1F4D-A041-9AC8F3CBF80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15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3A670F5-A86C-F140-990B-B360903CD1C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C44CED9-2B44-8140-82D0-DF0EBDA9A5C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4486027-6001-7B4A-A83A-039275EF63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3513E9-4653-E44F-98DD-7C4C32222AB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239359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C9320-3E05-5142-B784-B6F8AEC235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0BAB99-66DF-B643-87B8-E1AE6372452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D307C1-51AE-554B-9A04-4018AB1B456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536F45C-63D7-0D42-93FC-9D1BA1D4509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C0C1AB5-971C-DB4F-B284-FB32F1A71AB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A316EA-42BE-3C41-8184-8DCD712900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3ECB77-6AAC-7D4C-AA7E-5433DE6F411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3666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47CED4-4994-744B-9F4A-8BD83C8787B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66BA88-EABF-E44C-843F-218925AEE4C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38685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6278BF-8E90-FF4F-9B18-F089A436CC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05A8FA0-8268-424B-9440-E4675459F71A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666F3E6-832D-E24C-BBF1-90FA7C17EB9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5B4D08D-2C55-9645-BD76-50A491664AD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6BDB17-5226-8247-945E-C0E82D98F2E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582AA2-3EEB-EF48-9D55-3A9975E985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8481CD-41C8-5945-8FF6-0B859C13445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81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383EFD-8465-CB40-9881-8B5DF8ABD2B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FC34273-D8AE-134F-B22E-B039DC1C591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014644-BADC-BA4B-8AA8-9201EAB898E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177B-7E2A-384E-B91B-978D14FAB50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5E7400-FD18-9442-8962-19631F9DDBF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3FEC0B-2408-E143-AAA4-08CCCFBE5D6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702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4032FAF-342C-4A40-BCF8-E5A478F7C454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53256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2CE9FA6-2339-854D-A996-0F1B7118DF9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53256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155668-D9B1-5447-91A8-0F4EB2BB5EB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6CF599-1B36-DF4B-8CC4-6E3D1D47158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0C2714-4A54-6849-BDFD-0E2FD02B9A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E1DF68-197D-C24B-B258-D7962175915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005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93516D-B686-EB48-AEEA-52AAC2C4FA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E9EEDC-E958-0B42-9758-262C50A7EF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54692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7C1A6B-C148-724C-8B37-6E3BB59B620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71359F-74F3-4A46-ABE9-4667FA5720D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4181478"/>
            <a:ext cx="4459291" cy="298767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5C07447-5323-8C41-82F8-580D09266D2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4181478"/>
            <a:ext cx="4460872" cy="298767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27091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E7CCFA-5185-D44F-8E48-D572B89A88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51C481-2E98-B649-8F45-047963DA2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82562B1-98B8-174A-8BC0-19104F664F2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D452232-CB16-E249-A8F5-B547CD4DB8E0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F1F86AA-F57B-E04A-841B-0584CA6B5B1D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79018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2AC3D8-660E-FC4D-A9E5-77457449C7E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01609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85600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991FAF-65FC-2044-BDFC-E8E77D5951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21919F-BDD6-E34F-937B-CC6398533AF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C83EB3C-F9FA-8946-B710-FAD5FB90A4B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9523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01ABF4-A99B-7C47-8D02-666316A8CE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5A874D3-EA4F-7F4B-BEEA-29928021A477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6C95F9-A7B5-FF49-B767-F2BCC59A5DF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55467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6476E52-357C-C24A-A7D3-B6D0BE3588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2147038"/>
            <a:ext cx="789948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F2F547-0D7F-B840-B40D-BC195564F5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4181039"/>
            <a:ext cx="9071643" cy="29883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BADC566-5345-484F-8417-20061B17F7E9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488161" y="2242803"/>
            <a:ext cx="9076681" cy="1432800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FF6600"/>
          </a:solidFill>
          <a:highlight>
            <a:srgbClr val="FFFFFF"/>
          </a:highlight>
          <a:uFillTx/>
          <a:latin typeface="Liberation Sans" pitchFamily="18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1415"/>
        </a:spcBef>
        <a:spcAft>
          <a:spcPts val="0"/>
        </a:spcAft>
        <a:buNone/>
        <a:tabLst/>
        <a:defRPr lang="fr-FR" sz="3200" b="0" i="0" u="none" strike="noStrike" kern="1200" cap="none" spc="0" baseline="0">
          <a:solidFill>
            <a:srgbClr val="000000"/>
          </a:solidFill>
          <a:highlight>
            <a:srgbClr val="FFFFFF"/>
          </a:highlight>
          <a:uFillTx/>
          <a:latin typeface="Liberation Sans" pitchFamily="18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>
            <a:extLst>
              <a:ext uri="{FF2B5EF4-FFF2-40B4-BE49-F238E27FC236}">
                <a16:creationId xmlns:a16="http://schemas.microsoft.com/office/drawing/2014/main" id="{9D6C1116-120E-9C4B-B3C1-BFD1E4A7F64B}"/>
              </a:ext>
            </a:extLst>
          </p:cNvPr>
          <p:cNvSpPr/>
          <p:nvPr/>
        </p:nvSpPr>
        <p:spPr>
          <a:xfrm>
            <a:off x="0" y="-11878"/>
            <a:ext cx="10079998" cy="120923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2"/>
              <a:ea typeface="Segoe UI" pitchFamily="2"/>
              <a:cs typeface="Tahoma" pitchFamily="2"/>
            </a:endParaRPr>
          </a:p>
        </p:txBody>
      </p:sp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100E4189-B596-9041-901B-8A8FFCC2A7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8208001" cy="74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0316F56-5162-3547-8E81-A65D725A72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50655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1F1D45-B510-144F-9C36-B4052D02480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7323841"/>
            <a:ext cx="2348279" cy="2361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2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2F9EA4-0080-2740-AAF0-9201282EAE5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7260116"/>
            <a:ext cx="3194995" cy="2998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2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B20452-6610-1C44-8749-A5B56008C5A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7260116"/>
            <a:ext cx="2348279" cy="2998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2"/>
                <a:ea typeface="Segoe UI" pitchFamily="2"/>
                <a:cs typeface="Tahoma" pitchFamily="2"/>
              </a:defRPr>
            </a:lvl1pPr>
          </a:lstStyle>
          <a:p>
            <a:pPr lvl="0"/>
            <a:fld id="{B3143FB7-AC92-424E-8BCC-F403CA9A1CFA}" type="slidenum"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6AB8751-CA8F-414A-A8E3-5E2DFCFE963C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8723156" y="74880"/>
            <a:ext cx="1036079" cy="102851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DAF556A-8539-1E48-B956-0EAE4A66FA13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/>
            <a:alphaModFix/>
          </a:blip>
          <a:srcRect/>
          <a:stretch>
            <a:fillRect/>
          </a:stretch>
        </p:blipFill>
        <p:spPr>
          <a:xfrm>
            <a:off x="135724" y="6951963"/>
            <a:ext cx="9830156" cy="308161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3600" b="0" i="0" u="none" strike="noStrike" kern="1200" cap="none" spc="0" baseline="0">
          <a:solidFill>
            <a:srgbClr val="FF6600"/>
          </a:solidFill>
          <a:highlight>
            <a:scrgbClr r="0" g="0" b="0">
              <a:alpha val="0"/>
            </a:scrgbClr>
          </a:highlight>
          <a:uFillTx/>
          <a:latin typeface="Liberation Sans" pitchFamily="18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1415"/>
        </a:spcBef>
        <a:spcAft>
          <a:spcPts val="0"/>
        </a:spcAft>
        <a:buNone/>
        <a:tabLst/>
        <a:defRPr lang="fr-FR" sz="32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Liberation Sans" pitchFamily="18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Zone_interdite_(Seconde_Guerre_mondiale)" TargetMode="External"/><Relationship Id="rId13" Type="http://schemas.openxmlformats.org/officeDocument/2006/relationships/image" Target="../media/image11.jpg"/><Relationship Id="rId18" Type="http://schemas.openxmlformats.org/officeDocument/2006/relationships/hyperlink" Target="http://adapz.deviantart.com/art/Adolf-Hitler-201273855" TargetMode="External"/><Relationship Id="rId26" Type="http://schemas.openxmlformats.org/officeDocument/2006/relationships/hyperlink" Target="https://fr.vikidia.org/wiki/Jean_Moulin" TargetMode="External"/><Relationship Id="rId3" Type="http://schemas.openxmlformats.org/officeDocument/2006/relationships/image" Target="../media/image4.png"/><Relationship Id="rId21" Type="http://schemas.openxmlformats.org/officeDocument/2006/relationships/image" Target="../media/image15.jpg"/><Relationship Id="rId7" Type="http://schemas.openxmlformats.org/officeDocument/2006/relationships/image" Target="../media/image7.png"/><Relationship Id="rId12" Type="http://schemas.openxmlformats.org/officeDocument/2006/relationships/image" Target="../media/image10.svg"/><Relationship Id="rId17" Type="http://schemas.openxmlformats.org/officeDocument/2006/relationships/image" Target="../media/image13.png"/><Relationship Id="rId25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6" Type="http://schemas.openxmlformats.org/officeDocument/2006/relationships/hyperlink" Target="http://pngimg.com/download/30103" TargetMode="External"/><Relationship Id="rId20" Type="http://schemas.openxmlformats.org/officeDocument/2006/relationships/hyperlink" Target="https://en.wikipedia.org/wiki/10.5_cm_K_(gp.Sfl.)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ictus.info/avant-l-operation-walkyrie.html" TargetMode="External"/><Relationship Id="rId11" Type="http://schemas.openxmlformats.org/officeDocument/2006/relationships/image" Target="../media/image9.png"/><Relationship Id="rId24" Type="http://schemas.openxmlformats.org/officeDocument/2006/relationships/hyperlink" Target="https://commons.wikimedia.org/wiki/File:%C3%89toile_jaune_en_fran%C3%A7ais.svg?uselang=fr" TargetMode="External"/><Relationship Id="rId5" Type="http://schemas.openxmlformats.org/officeDocument/2006/relationships/image" Target="../media/image6.jp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10" Type="http://schemas.openxmlformats.org/officeDocument/2006/relationships/hyperlink" Target="https://projects.history.qmul.ac.uk/thehistorian/2017/05/05/the-ghost-of-general-de-gaulle/" TargetMode="External"/><Relationship Id="rId19" Type="http://schemas.openxmlformats.org/officeDocument/2006/relationships/image" Target="../media/image14.png"/><Relationship Id="rId4" Type="http://schemas.openxmlformats.org/officeDocument/2006/relationships/image" Target="../media/image5.svg"/><Relationship Id="rId9" Type="http://schemas.openxmlformats.org/officeDocument/2006/relationships/image" Target="../media/image8.jpg"/><Relationship Id="rId14" Type="http://schemas.openxmlformats.org/officeDocument/2006/relationships/hyperlink" Target="https://commons.wikimedia.org/wiki/File:P%C3%A9tain_-_Portrait_photographique_1941.jpg" TargetMode="External"/><Relationship Id="rId22" Type="http://schemas.openxmlformats.org/officeDocument/2006/relationships/hyperlink" Target="http://www.benlevin.net/category/music-videos/page/4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>
            <a:extLst>
              <a:ext uri="{FF2B5EF4-FFF2-40B4-BE49-F238E27FC236}">
                <a16:creationId xmlns:a16="http://schemas.microsoft.com/office/drawing/2014/main" id="{26712A0E-55B3-1547-8AEC-5A4C6324E7AC}"/>
              </a:ext>
            </a:extLst>
          </p:cNvPr>
          <p:cNvSpPr txBox="1"/>
          <p:nvPr/>
        </p:nvSpPr>
        <p:spPr>
          <a:xfrm>
            <a:off x="6705600" y="6626087"/>
            <a:ext cx="2394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P’tit blog de Segpa</a:t>
            </a:r>
          </a:p>
        </p:txBody>
      </p:sp>
      <p:pic>
        <p:nvPicPr>
          <p:cNvPr id="21" name="Graphique 20" descr="Vieille clé contour">
            <a:extLst>
              <a:ext uri="{FF2B5EF4-FFF2-40B4-BE49-F238E27FC236}">
                <a16:creationId xmlns:a16="http://schemas.microsoft.com/office/drawing/2014/main" id="{5BBA016A-177E-4C4C-BB1A-F2F10759B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25211" y="6350474"/>
            <a:ext cx="789766" cy="78976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F049F6A-B380-964D-A351-DEC2E767D8BE}"/>
              </a:ext>
            </a:extLst>
          </p:cNvPr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293F278-F3FD-7545-A62C-899F39D77EE6}"/>
              </a:ext>
            </a:extLst>
          </p:cNvPr>
          <p:cNvSpPr txBox="1"/>
          <p:nvPr/>
        </p:nvSpPr>
        <p:spPr>
          <a:xfrm>
            <a:off x="1481281" y="1590309"/>
            <a:ext cx="62417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500" b="1" dirty="0">
                <a:solidFill>
                  <a:schemeClr val="accent2">
                    <a:lumMod val="75000"/>
                  </a:schemeClr>
                </a:solidFill>
              </a:rPr>
              <a:t>Révision </a:t>
            </a:r>
          </a:p>
          <a:p>
            <a:pPr algn="ctr"/>
            <a:r>
              <a:rPr lang="fr-FR" sz="45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fr-FR" sz="4500" b="1" baseline="30000" dirty="0">
                <a:solidFill>
                  <a:schemeClr val="accent2">
                    <a:lumMod val="75000"/>
                  </a:schemeClr>
                </a:solidFill>
              </a:rPr>
              <a:t>ème</a:t>
            </a:r>
            <a:r>
              <a:rPr lang="fr-FR" sz="4500" b="1" dirty="0">
                <a:solidFill>
                  <a:schemeClr val="accent2">
                    <a:lumMod val="75000"/>
                  </a:schemeClr>
                </a:solidFill>
              </a:rPr>
              <a:t> guerre mondiale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30C8460-4924-0645-8A0F-8E84FD2BD4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430614" y="345374"/>
            <a:ext cx="1789480" cy="1329328"/>
          </a:xfrm>
          <a:prstGeom prst="rect">
            <a:avLst/>
          </a:prstGeom>
        </p:spPr>
      </p:pic>
      <p:pic>
        <p:nvPicPr>
          <p:cNvPr id="11" name="Image 10" descr="Une image contenant carte&#10;&#10;Description générée automatiquement">
            <a:extLst>
              <a:ext uri="{FF2B5EF4-FFF2-40B4-BE49-F238E27FC236}">
                <a16:creationId xmlns:a16="http://schemas.microsoft.com/office/drawing/2014/main" id="{8BC2C658-540E-6943-8043-1FF7E370E2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02600" y="345374"/>
            <a:ext cx="1662064" cy="1576191"/>
          </a:xfrm>
          <a:prstGeom prst="rect">
            <a:avLst/>
          </a:prstGeom>
        </p:spPr>
      </p:pic>
      <p:pic>
        <p:nvPicPr>
          <p:cNvPr id="14" name="Image 13" descr="Une image contenant texte, personne, noir, vieux&#10;&#10;Description générée automatiquement">
            <a:extLst>
              <a:ext uri="{FF2B5EF4-FFF2-40B4-BE49-F238E27FC236}">
                <a16:creationId xmlns:a16="http://schemas.microsoft.com/office/drawing/2014/main" id="{F4769E7C-8CF2-964B-AF83-D109457A29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 rot="20995769">
            <a:off x="707362" y="4336962"/>
            <a:ext cx="1668624" cy="2208207"/>
          </a:xfrm>
          <a:prstGeom prst="rect">
            <a:avLst/>
          </a:prstGeom>
        </p:spPr>
      </p:pic>
      <p:pic>
        <p:nvPicPr>
          <p:cNvPr id="5" name="Graphique 4" descr="Trombone contour">
            <a:extLst>
              <a:ext uri="{FF2B5EF4-FFF2-40B4-BE49-F238E27FC236}">
                <a16:creationId xmlns:a16="http://schemas.microsoft.com/office/drawing/2014/main" id="{53B1C8DA-E445-684B-8756-EF1A240432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9178127">
            <a:off x="350760" y="3958054"/>
            <a:ext cx="860337" cy="860337"/>
          </a:xfrm>
          <a:prstGeom prst="rect">
            <a:avLst/>
          </a:prstGeom>
        </p:spPr>
      </p:pic>
      <p:pic>
        <p:nvPicPr>
          <p:cNvPr id="17" name="Image 16" descr="Une image contenant personne, homme, complet, habits&#10;&#10;Description générée automatiquement">
            <a:extLst>
              <a:ext uri="{FF2B5EF4-FFF2-40B4-BE49-F238E27FC236}">
                <a16:creationId xmlns:a16="http://schemas.microsoft.com/office/drawing/2014/main" id="{AD34D96B-1831-654D-8153-6D44038463F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 rot="761940">
            <a:off x="3513269" y="3998508"/>
            <a:ext cx="859004" cy="1318875"/>
          </a:xfrm>
          <a:prstGeom prst="rect">
            <a:avLst/>
          </a:prstGeom>
        </p:spPr>
      </p:pic>
      <p:pic>
        <p:nvPicPr>
          <p:cNvPr id="23" name="Image 22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4EC4856A-936F-124F-AFB7-C8C7088FA4B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8335617" y="4230232"/>
            <a:ext cx="964079" cy="1528700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C81EC42C-D57D-CE40-9EFF-91C21B8F92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6547041" y="4233973"/>
            <a:ext cx="1217119" cy="1651000"/>
          </a:xfrm>
          <a:prstGeom prst="rect">
            <a:avLst/>
          </a:prstGeom>
        </p:spPr>
      </p:pic>
      <p:pic>
        <p:nvPicPr>
          <p:cNvPr id="52" name="Image 51" descr="Une image contenant texte, véhicule militaire&#10;&#10;Description générée automatiquement">
            <a:extLst>
              <a:ext uri="{FF2B5EF4-FFF2-40B4-BE49-F238E27FC236}">
                <a16:creationId xmlns:a16="http://schemas.microsoft.com/office/drawing/2014/main" id="{712B8F2C-AFDB-9E47-AC88-E51B9198C79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3086062" y="345136"/>
            <a:ext cx="2352032" cy="1114765"/>
          </a:xfrm>
          <a:prstGeom prst="rect">
            <a:avLst/>
          </a:prstGeom>
        </p:spPr>
      </p:pic>
      <p:pic>
        <p:nvPicPr>
          <p:cNvPr id="55" name="Image 54" descr="Une image contenant texte, glace&#10;&#10;Description générée automatiquement">
            <a:extLst>
              <a:ext uri="{FF2B5EF4-FFF2-40B4-BE49-F238E27FC236}">
                <a16:creationId xmlns:a16="http://schemas.microsoft.com/office/drawing/2014/main" id="{4F053DF1-6F00-2441-A63C-EB33AFF48C4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837473B0-CC2E-450A-ABE3-18F120FF3D39}">
                <a1611:picAttrSrcUrl xmlns:a1611="http://schemas.microsoft.com/office/drawing/2016/11/main" r:id="rId22"/>
              </a:ext>
            </a:extLst>
          </a:blip>
          <a:stretch>
            <a:fillRect/>
          </a:stretch>
        </p:blipFill>
        <p:spPr>
          <a:xfrm>
            <a:off x="4148611" y="5740490"/>
            <a:ext cx="2112701" cy="1219968"/>
          </a:xfrm>
          <a:prstGeom prst="rect">
            <a:avLst/>
          </a:prstGeom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E74B54DE-9A65-334A-ABDE-C6D3EBC6594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837473B0-CC2E-450A-ABE3-18F120FF3D39}">
                <a1611:picAttrSrcUrl xmlns:a1611="http://schemas.microsoft.com/office/drawing/2016/11/main" r:id="rId24"/>
              </a:ext>
            </a:extLst>
          </a:blip>
          <a:stretch>
            <a:fillRect/>
          </a:stretch>
        </p:blipFill>
        <p:spPr>
          <a:xfrm>
            <a:off x="4792459" y="4456912"/>
            <a:ext cx="772822" cy="886264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3D8EE14D-2B3B-4642-890B-F0F84482D12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837473B0-CC2E-450A-ABE3-18F120FF3D39}">
                <a1611:picAttrSrcUrl xmlns:a1611="http://schemas.microsoft.com/office/drawing/2016/11/main" r:id="rId26"/>
              </a:ext>
            </a:extLst>
          </a:blip>
          <a:stretch>
            <a:fillRect/>
          </a:stretch>
        </p:blipFill>
        <p:spPr>
          <a:xfrm rot="717428">
            <a:off x="1598947" y="5767433"/>
            <a:ext cx="1672383" cy="12127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3D52814-DD28-154F-A00C-EB21B9887A9B}"/>
              </a:ext>
            </a:extLst>
          </p:cNvPr>
          <p:cNvSpPr txBox="1"/>
          <p:nvPr/>
        </p:nvSpPr>
        <p:spPr>
          <a:xfrm>
            <a:off x="1934818" y="1139687"/>
            <a:ext cx="69308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>
                <a:solidFill>
                  <a:srgbClr val="FF0000"/>
                </a:solidFill>
              </a:rPr>
              <a:t>Que veut dire « collaboration »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239183B-4BA6-6340-BFCB-DA643F438866}"/>
              </a:ext>
            </a:extLst>
          </p:cNvPr>
          <p:cNvSpPr txBox="1"/>
          <p:nvPr/>
        </p:nvSpPr>
        <p:spPr>
          <a:xfrm>
            <a:off x="1179443" y="2014331"/>
            <a:ext cx="90777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fr-FR" dirty="0"/>
            </a:br>
            <a:endParaRPr lang="fr-FR" dirty="0"/>
          </a:p>
          <a:p>
            <a:r>
              <a:rPr lang="fr-FR" dirty="0"/>
              <a:t> </a:t>
            </a:r>
            <a:r>
              <a:rPr lang="fr-FR" sz="3000" dirty="0"/>
              <a:t>action d’aider l’ennemi qui occupe le pays.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331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3D52814-DD28-154F-A00C-EB21B9887A9B}"/>
              </a:ext>
            </a:extLst>
          </p:cNvPr>
          <p:cNvSpPr txBox="1"/>
          <p:nvPr/>
        </p:nvSpPr>
        <p:spPr>
          <a:xfrm>
            <a:off x="1934818" y="1139687"/>
            <a:ext cx="69308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>
                <a:solidFill>
                  <a:srgbClr val="FF0000"/>
                </a:solidFill>
              </a:rPr>
              <a:t>Que veut dire « milice »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6DAC545-7CFF-2A48-BC41-FA6FAFD2EA63}"/>
              </a:ext>
            </a:extLst>
          </p:cNvPr>
          <p:cNvSpPr txBox="1"/>
          <p:nvPr/>
        </p:nvSpPr>
        <p:spPr>
          <a:xfrm>
            <a:off x="1044781" y="1842053"/>
            <a:ext cx="79910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fr-FR" dirty="0"/>
            </a:br>
            <a:endParaRPr lang="fr-FR" dirty="0"/>
          </a:p>
          <a:p>
            <a:pPr>
              <a:lnSpc>
                <a:spcPct val="150000"/>
              </a:lnSpc>
            </a:pPr>
            <a:r>
              <a:rPr lang="fr-FR" sz="3000" dirty="0"/>
              <a:t>Organisation policière créée par le régime de Vichy pour traquer les résistants et les Juifs.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210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3D52814-DD28-154F-A00C-EB21B9887A9B}"/>
              </a:ext>
            </a:extLst>
          </p:cNvPr>
          <p:cNvSpPr txBox="1"/>
          <p:nvPr/>
        </p:nvSpPr>
        <p:spPr>
          <a:xfrm>
            <a:off x="1934818" y="1139687"/>
            <a:ext cx="6930887" cy="5539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000" b="1" dirty="0">
                <a:solidFill>
                  <a:srgbClr val="FF0000"/>
                </a:solidFill>
              </a:rPr>
              <a:t>Que veut dire « rafle »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160A705-0B0C-DD40-9232-6DDB8E43C1B3}"/>
              </a:ext>
            </a:extLst>
          </p:cNvPr>
          <p:cNvSpPr txBox="1"/>
          <p:nvPr/>
        </p:nvSpPr>
        <p:spPr>
          <a:xfrm>
            <a:off x="1572729" y="1868557"/>
            <a:ext cx="8507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fr-FR" dirty="0"/>
            </a:br>
            <a:endParaRPr lang="fr-FR" dirty="0"/>
          </a:p>
          <a:p>
            <a:r>
              <a:rPr lang="fr-FR" dirty="0"/>
              <a:t> </a:t>
            </a:r>
            <a:r>
              <a:rPr lang="fr-FR" sz="3000" dirty="0"/>
              <a:t>arrestation massive opérée à l’improviste.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017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3D52814-DD28-154F-A00C-EB21B9887A9B}"/>
              </a:ext>
            </a:extLst>
          </p:cNvPr>
          <p:cNvSpPr txBox="1"/>
          <p:nvPr/>
        </p:nvSpPr>
        <p:spPr>
          <a:xfrm>
            <a:off x="1934818" y="1139687"/>
            <a:ext cx="69308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>
                <a:solidFill>
                  <a:srgbClr val="FF0000"/>
                </a:solidFill>
              </a:rPr>
              <a:t>Que veut dire « STO »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1558D5D-C30E-F44C-A5EE-01FC8D33751C}"/>
              </a:ext>
            </a:extLst>
          </p:cNvPr>
          <p:cNvSpPr txBox="1"/>
          <p:nvPr/>
        </p:nvSpPr>
        <p:spPr>
          <a:xfrm>
            <a:off x="768626" y="1933178"/>
            <a:ext cx="88126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fr-FR" dirty="0"/>
            </a:br>
            <a:endParaRPr lang="fr-FR" dirty="0"/>
          </a:p>
          <a:p>
            <a:pPr>
              <a:lnSpc>
                <a:spcPct val="150000"/>
              </a:lnSpc>
            </a:pPr>
            <a:r>
              <a:rPr lang="fr-FR" sz="3000" dirty="0"/>
              <a:t>Service du travail obligatoire destiné à fournir de la main-d'œuvre à l’Allemagne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487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6316D11-BE76-E244-B9C5-FA0D17906AE3}"/>
              </a:ext>
            </a:extLst>
          </p:cNvPr>
          <p:cNvSpPr txBox="1"/>
          <p:nvPr/>
        </p:nvSpPr>
        <p:spPr>
          <a:xfrm>
            <a:off x="1537252" y="940905"/>
            <a:ext cx="7434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>
                <a:solidFill>
                  <a:srgbClr val="FF0000"/>
                </a:solidFill>
              </a:rPr>
              <a:t>Formation de la Résistance: comment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894F9F0-92A0-2A44-B3D1-C23F7E6495D7}"/>
              </a:ext>
            </a:extLst>
          </p:cNvPr>
          <p:cNvSpPr txBox="1"/>
          <p:nvPr/>
        </p:nvSpPr>
        <p:spPr>
          <a:xfrm>
            <a:off x="653842" y="1217904"/>
            <a:ext cx="8772939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fr-FR" dirty="0"/>
            </a:br>
            <a:endParaRPr lang="fr-FR" dirty="0"/>
          </a:p>
          <a:p>
            <a:pPr>
              <a:lnSpc>
                <a:spcPct val="150000"/>
              </a:lnSpc>
            </a:pPr>
            <a:r>
              <a:rPr lang="fr-FR" sz="2700" dirty="0"/>
              <a:t>Replié à Londres, le </a:t>
            </a:r>
            <a:r>
              <a:rPr lang="fr-FR" sz="2700" b="1" dirty="0"/>
              <a:t>général de Gaulle </a:t>
            </a:r>
            <a:r>
              <a:rPr lang="fr-FR" sz="2700" dirty="0"/>
              <a:t>lance le </a:t>
            </a:r>
            <a:r>
              <a:rPr lang="fr-FR" sz="2700" b="1" dirty="0">
                <a:solidFill>
                  <a:schemeClr val="accent2">
                    <a:lumMod val="75000"/>
                  </a:schemeClr>
                </a:solidFill>
              </a:rPr>
              <a:t>18 juin 1940 </a:t>
            </a:r>
            <a:r>
              <a:rPr lang="fr-FR" sz="2700" dirty="0"/>
              <a:t>un </a:t>
            </a:r>
            <a:r>
              <a:rPr lang="fr-FR" sz="2700" b="1" dirty="0">
                <a:solidFill>
                  <a:schemeClr val="accent2">
                    <a:lumMod val="75000"/>
                  </a:schemeClr>
                </a:solidFill>
              </a:rPr>
              <a:t>appel</a:t>
            </a:r>
            <a:r>
              <a:rPr lang="fr-FR" sz="2700" b="1" dirty="0"/>
              <a:t> </a:t>
            </a:r>
            <a:r>
              <a:rPr lang="fr-FR" sz="2700" dirty="0"/>
              <a:t>radiodiffusé à la </a:t>
            </a:r>
            <a:r>
              <a:rPr lang="fr-FR" sz="2700" b="1" dirty="0">
                <a:solidFill>
                  <a:schemeClr val="accent2">
                    <a:lumMod val="75000"/>
                  </a:schemeClr>
                </a:solidFill>
              </a:rPr>
              <a:t>Résistance</a:t>
            </a:r>
            <a:r>
              <a:rPr lang="fr-FR" sz="2700" dirty="0"/>
              <a:t>. Il manifeste </a:t>
            </a:r>
            <a:r>
              <a:rPr lang="fr-FR" sz="2700" b="1" dirty="0"/>
              <a:t>son attachement aux </a:t>
            </a:r>
            <a:r>
              <a:rPr lang="fr-FR" sz="2700" b="1" dirty="0">
                <a:solidFill>
                  <a:schemeClr val="accent2">
                    <a:lumMod val="75000"/>
                  </a:schemeClr>
                </a:solidFill>
              </a:rPr>
              <a:t>valeurs de la République</a:t>
            </a:r>
            <a:r>
              <a:rPr lang="fr-FR" sz="2700" dirty="0"/>
              <a:t>. C’est l’acte de naissance de la </a:t>
            </a:r>
            <a:r>
              <a:rPr lang="fr-FR" sz="2700" b="1" dirty="0">
                <a:solidFill>
                  <a:schemeClr val="accent2">
                    <a:lumMod val="75000"/>
                  </a:schemeClr>
                </a:solidFill>
              </a:rPr>
              <a:t>France libre</a:t>
            </a:r>
            <a:r>
              <a:rPr lang="fr-FR" sz="2700" dirty="0"/>
              <a:t>. </a:t>
            </a:r>
          </a:p>
          <a:p>
            <a:pPr>
              <a:lnSpc>
                <a:spcPct val="150000"/>
              </a:lnSpc>
            </a:pPr>
            <a:r>
              <a:rPr lang="fr-FR" sz="2700" dirty="0"/>
              <a:t>De Gaulle fonde une armée, les </a:t>
            </a:r>
            <a:r>
              <a:rPr lang="fr-FR" sz="2700" b="1" dirty="0">
                <a:solidFill>
                  <a:schemeClr val="accent2">
                    <a:lumMod val="75000"/>
                  </a:schemeClr>
                </a:solidFill>
              </a:rPr>
              <a:t>FFL</a:t>
            </a:r>
            <a:r>
              <a:rPr lang="fr-FR" sz="2700" dirty="0"/>
              <a:t>, les Forces Françaises Libres, à partir de volontaires.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62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97DF691-355C-B346-81B7-88EFFEBF48E2}"/>
              </a:ext>
            </a:extLst>
          </p:cNvPr>
          <p:cNvSpPr txBox="1"/>
          <p:nvPr/>
        </p:nvSpPr>
        <p:spPr>
          <a:xfrm>
            <a:off x="1802296" y="967409"/>
            <a:ext cx="6891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>
                <a:solidFill>
                  <a:srgbClr val="FF0000"/>
                </a:solidFill>
              </a:rPr>
              <a:t>Actions menées par les résistants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2D1A538-BE61-214D-AAFE-B916B661D488}"/>
              </a:ext>
            </a:extLst>
          </p:cNvPr>
          <p:cNvSpPr txBox="1"/>
          <p:nvPr/>
        </p:nvSpPr>
        <p:spPr>
          <a:xfrm>
            <a:off x="640590" y="1244408"/>
            <a:ext cx="8799443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fr-FR" dirty="0"/>
            </a:br>
            <a:endParaRPr lang="fr-FR" dirty="0"/>
          </a:p>
          <a:p>
            <a:pPr>
              <a:lnSpc>
                <a:spcPct val="150000"/>
              </a:lnSpc>
            </a:pPr>
            <a:r>
              <a:rPr lang="fr-FR" sz="2300" dirty="0"/>
              <a:t>Ils font de la </a:t>
            </a:r>
            <a:r>
              <a:rPr lang="fr-FR" sz="2300" b="1" dirty="0">
                <a:solidFill>
                  <a:srgbClr val="00B050"/>
                </a:solidFill>
              </a:rPr>
              <a:t>contre-propagande</a:t>
            </a:r>
            <a:r>
              <a:rPr lang="fr-FR" sz="2300" b="1" dirty="0"/>
              <a:t> </a:t>
            </a:r>
            <a:r>
              <a:rPr lang="fr-FR" sz="2300" dirty="0"/>
              <a:t>en informant la population par des </a:t>
            </a:r>
            <a:r>
              <a:rPr lang="fr-FR" sz="2300" b="1" dirty="0">
                <a:solidFill>
                  <a:srgbClr val="00B050"/>
                </a:solidFill>
              </a:rPr>
              <a:t>journaux clandestins </a:t>
            </a:r>
            <a:r>
              <a:rPr lang="fr-FR" sz="2300" b="1" dirty="0"/>
              <a:t>, </a:t>
            </a:r>
            <a:r>
              <a:rPr lang="fr-FR" sz="2300" dirty="0"/>
              <a:t>des </a:t>
            </a:r>
            <a:r>
              <a:rPr lang="fr-FR" sz="2300" b="1" dirty="0">
                <a:solidFill>
                  <a:srgbClr val="00B050"/>
                </a:solidFill>
              </a:rPr>
              <a:t>tracts</a:t>
            </a:r>
            <a:r>
              <a:rPr lang="fr-FR" sz="2300" b="1" dirty="0"/>
              <a:t> </a:t>
            </a:r>
            <a:r>
              <a:rPr lang="fr-FR" sz="2300" dirty="0"/>
              <a:t>et </a:t>
            </a:r>
            <a:r>
              <a:rPr lang="fr-FR" sz="2300" b="1" dirty="0">
                <a:solidFill>
                  <a:srgbClr val="00B050"/>
                </a:solidFill>
              </a:rPr>
              <a:t>graffitis</a:t>
            </a:r>
            <a:r>
              <a:rPr lang="fr-FR" sz="2300" dirty="0"/>
              <a:t>. </a:t>
            </a:r>
          </a:p>
          <a:p>
            <a:pPr>
              <a:lnSpc>
                <a:spcPct val="150000"/>
              </a:lnSpc>
            </a:pPr>
            <a:r>
              <a:rPr lang="fr-FR" sz="2300" dirty="0"/>
              <a:t>Ces journaux servent aussi à convaincre la population </a:t>
            </a:r>
            <a:r>
              <a:rPr lang="fr-FR" sz="2300" b="1" dirty="0"/>
              <a:t>d’entrer en </a:t>
            </a:r>
            <a:r>
              <a:rPr lang="fr-FR" sz="2300" b="1" dirty="0">
                <a:solidFill>
                  <a:srgbClr val="00B050"/>
                </a:solidFill>
              </a:rPr>
              <a:t>résistance</a:t>
            </a:r>
            <a:r>
              <a:rPr lang="fr-FR" sz="2300" dirty="0"/>
              <a:t>. </a:t>
            </a:r>
          </a:p>
          <a:p>
            <a:pPr>
              <a:lnSpc>
                <a:spcPct val="150000"/>
              </a:lnSpc>
            </a:pPr>
            <a:r>
              <a:rPr lang="fr-FR" sz="2300" b="1" dirty="0">
                <a:solidFill>
                  <a:srgbClr val="00B050"/>
                </a:solidFill>
              </a:rPr>
              <a:t>Transmettre par radio des informations </a:t>
            </a:r>
            <a:r>
              <a:rPr lang="fr-FR" sz="2300" dirty="0"/>
              <a:t>à Londres et en recevoir. </a:t>
            </a:r>
          </a:p>
          <a:p>
            <a:pPr>
              <a:lnSpc>
                <a:spcPct val="150000"/>
              </a:lnSpc>
            </a:pPr>
            <a:r>
              <a:rPr lang="fr-FR" sz="2300" dirty="0"/>
              <a:t>Sabotages.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303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96E47E7-0680-1B4A-B3AB-1D60A411ECBD}"/>
              </a:ext>
            </a:extLst>
          </p:cNvPr>
          <p:cNvSpPr txBox="1"/>
          <p:nvPr/>
        </p:nvSpPr>
        <p:spPr>
          <a:xfrm>
            <a:off x="1722783" y="954157"/>
            <a:ext cx="7447722" cy="5539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000" b="1" dirty="0">
                <a:solidFill>
                  <a:srgbClr val="FF0000"/>
                </a:solidFill>
              </a:rPr>
              <a:t>Comment se passe la Libération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28C6645-7137-D545-B674-CC16721BEF0A}"/>
              </a:ext>
            </a:extLst>
          </p:cNvPr>
          <p:cNvSpPr txBox="1"/>
          <p:nvPr/>
        </p:nvSpPr>
        <p:spPr>
          <a:xfrm>
            <a:off x="733355" y="1102181"/>
            <a:ext cx="861391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fr-FR" dirty="0"/>
            </a:br>
            <a:endParaRPr lang="fr-FR" dirty="0"/>
          </a:p>
          <a:p>
            <a:pPr>
              <a:lnSpc>
                <a:spcPct val="150000"/>
              </a:lnSpc>
            </a:pPr>
            <a:r>
              <a:rPr lang="fr-FR" sz="2400" dirty="0"/>
              <a:t>La Libération commence le </a:t>
            </a:r>
            <a:r>
              <a:rPr lang="fr-FR" sz="2400" b="1" dirty="0">
                <a:solidFill>
                  <a:srgbClr val="00B0F0"/>
                </a:solidFill>
              </a:rPr>
              <a:t>6 juin 1944 </a:t>
            </a:r>
            <a:r>
              <a:rPr lang="fr-FR" sz="2400" dirty="0"/>
              <a:t>avec le </a:t>
            </a:r>
            <a:r>
              <a:rPr lang="fr-FR" sz="2400" b="1" dirty="0">
                <a:solidFill>
                  <a:srgbClr val="00B0F0"/>
                </a:solidFill>
              </a:rPr>
              <a:t>débarquement en Normandie</a:t>
            </a:r>
            <a:r>
              <a:rPr lang="fr-FR" sz="2400" b="1" dirty="0"/>
              <a:t> </a:t>
            </a:r>
            <a:r>
              <a:rPr lang="fr-FR" sz="2400" dirty="0"/>
              <a:t>des troupes étatsuniennes, britanniques et françaises (</a:t>
            </a:r>
            <a:r>
              <a:rPr lang="fr-FR" sz="2400" b="1" dirty="0"/>
              <a:t>FFL</a:t>
            </a:r>
            <a:r>
              <a:rPr lang="fr-FR" sz="2400" dirty="0"/>
              <a:t>)</a:t>
            </a:r>
            <a:r>
              <a:rPr lang="fr-FR" sz="2400" b="1" dirty="0"/>
              <a:t>. </a:t>
            </a:r>
            <a:endParaRPr lang="fr-FR" sz="2400" dirty="0"/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7030A0"/>
                </a:solidFill>
              </a:rPr>
              <a:t>De Gaulle </a:t>
            </a:r>
            <a:r>
              <a:rPr lang="fr-FR" sz="2400" dirty="0"/>
              <a:t>dirige le </a:t>
            </a:r>
            <a:r>
              <a:rPr lang="fr-FR" sz="2400" b="1" dirty="0">
                <a:solidFill>
                  <a:srgbClr val="7030A0"/>
                </a:solidFill>
              </a:rPr>
              <a:t>gouvernement provisoire </a:t>
            </a:r>
            <a:r>
              <a:rPr lang="fr-FR" sz="2400" dirty="0"/>
              <a:t>de la République qui doit restaurer la République. 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La 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IVe République </a:t>
            </a:r>
            <a:r>
              <a:rPr lang="fr-FR" sz="2400" dirty="0"/>
              <a:t>sera instaurée 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en 1946</a:t>
            </a:r>
            <a:r>
              <a:rPr lang="fr-FR" sz="2400" b="1" dirty="0"/>
              <a:t>: </a:t>
            </a:r>
            <a:r>
              <a:rPr lang="fr-FR" sz="2400" dirty="0"/>
              <a:t>une </a:t>
            </a:r>
            <a:r>
              <a:rPr lang="fr-FR" sz="2400" b="1" dirty="0"/>
              <a:t>République nouvelle, plus démocratique et sociale, </a:t>
            </a:r>
            <a:endParaRPr lang="fr-FR" sz="2400" dirty="0"/>
          </a:p>
          <a:p>
            <a:pPr>
              <a:lnSpc>
                <a:spcPct val="150000"/>
              </a:lnSpc>
            </a:pPr>
            <a:endParaRPr lang="fr-FR" sz="2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902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CC3A113-DDCA-D840-9599-596A7FF15F9A}"/>
              </a:ext>
            </a:extLst>
          </p:cNvPr>
          <p:cNvSpPr txBox="1"/>
          <p:nvPr/>
        </p:nvSpPr>
        <p:spPr>
          <a:xfrm>
            <a:off x="534573" y="1007165"/>
            <a:ext cx="8331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>
                <a:solidFill>
                  <a:srgbClr val="FF0000"/>
                </a:solidFill>
              </a:rPr>
              <a:t>Quel est le bilan de la 2</a:t>
            </a:r>
            <a:r>
              <a:rPr lang="fr-FR" sz="3000" b="1" baseline="30000" dirty="0">
                <a:solidFill>
                  <a:srgbClr val="FF0000"/>
                </a:solidFill>
              </a:rPr>
              <a:t>ème</a:t>
            </a:r>
            <a:r>
              <a:rPr lang="fr-FR" sz="3000" b="1" dirty="0">
                <a:solidFill>
                  <a:srgbClr val="FF0000"/>
                </a:solidFill>
              </a:rPr>
              <a:t> GM au niveau humain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F0409A5-4520-2146-B808-E8CC5785523A}"/>
              </a:ext>
            </a:extLst>
          </p:cNvPr>
          <p:cNvSpPr txBox="1"/>
          <p:nvPr/>
        </p:nvSpPr>
        <p:spPr>
          <a:xfrm>
            <a:off x="534573" y="1404731"/>
            <a:ext cx="901147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fr-FR" dirty="0"/>
            </a:br>
            <a:endParaRPr lang="fr-FR" dirty="0"/>
          </a:p>
          <a:p>
            <a:pPr>
              <a:lnSpc>
                <a:spcPct val="150000"/>
              </a:lnSpc>
            </a:pPr>
            <a:r>
              <a:rPr lang="fr-FR" sz="2500" b="1" dirty="0"/>
              <a:t>Entre 50 et 60 millions de morts</a:t>
            </a:r>
            <a:r>
              <a:rPr lang="fr-FR" sz="2500" dirty="0"/>
              <a:t>. </a:t>
            </a:r>
          </a:p>
          <a:p>
            <a:pPr>
              <a:lnSpc>
                <a:spcPct val="150000"/>
              </a:lnSpc>
            </a:pPr>
            <a:r>
              <a:rPr lang="fr-FR" sz="2500" dirty="0"/>
              <a:t>- Plus de la moitié sont des </a:t>
            </a:r>
            <a:r>
              <a:rPr lang="fr-FR" sz="2500" b="1" dirty="0">
                <a:solidFill>
                  <a:schemeClr val="accent2">
                    <a:lumMod val="75000"/>
                  </a:schemeClr>
                </a:solidFill>
              </a:rPr>
              <a:t>civils</a:t>
            </a:r>
            <a:r>
              <a:rPr lang="fr-FR" sz="2500" dirty="0"/>
              <a:t> en raison de la </a:t>
            </a:r>
            <a:r>
              <a:rPr lang="fr-FR" sz="2500" b="1" dirty="0">
                <a:solidFill>
                  <a:schemeClr val="accent2">
                    <a:lumMod val="75000"/>
                  </a:schemeClr>
                </a:solidFill>
              </a:rPr>
              <a:t>violence de masse </a:t>
            </a:r>
            <a:r>
              <a:rPr lang="fr-FR" sz="2500" dirty="0"/>
              <a:t>à l’égard des civils : </a:t>
            </a:r>
            <a:r>
              <a:rPr lang="fr-FR" sz="2500" b="1" dirty="0">
                <a:solidFill>
                  <a:srgbClr val="00B050"/>
                </a:solidFill>
              </a:rPr>
              <a:t>bombardements</a:t>
            </a:r>
            <a:r>
              <a:rPr lang="fr-FR" sz="2500" dirty="0"/>
              <a:t> de villes, </a:t>
            </a:r>
            <a:r>
              <a:rPr lang="fr-FR" sz="2500" b="1" dirty="0">
                <a:solidFill>
                  <a:srgbClr val="00B050"/>
                </a:solidFill>
              </a:rPr>
              <a:t>déportation</a:t>
            </a:r>
            <a:r>
              <a:rPr lang="fr-FR" sz="2500" dirty="0"/>
              <a:t> en camps, </a:t>
            </a:r>
            <a:r>
              <a:rPr lang="fr-FR" sz="2500" b="1" dirty="0">
                <a:solidFill>
                  <a:srgbClr val="00B050"/>
                </a:solidFill>
              </a:rPr>
              <a:t>massacre</a:t>
            </a:r>
            <a:r>
              <a:rPr lang="fr-FR" sz="2500" dirty="0"/>
              <a:t> de populations civiles, </a:t>
            </a:r>
            <a:r>
              <a:rPr lang="fr-FR" sz="2500" b="1" dirty="0">
                <a:solidFill>
                  <a:srgbClr val="00B050"/>
                </a:solidFill>
              </a:rPr>
              <a:t>génocides</a:t>
            </a:r>
            <a:r>
              <a:rPr lang="fr-FR" sz="2500" dirty="0"/>
              <a:t> juif et tziganes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955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15E563E-B643-F34E-B096-032275723E06}"/>
              </a:ext>
            </a:extLst>
          </p:cNvPr>
          <p:cNvSpPr txBox="1"/>
          <p:nvPr/>
        </p:nvSpPr>
        <p:spPr>
          <a:xfrm>
            <a:off x="2160105" y="1152939"/>
            <a:ext cx="74609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>
                <a:solidFill>
                  <a:srgbClr val="FF0000"/>
                </a:solidFill>
              </a:rPr>
              <a:t>Que veut dire « génocide »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C188C0C-E3EA-8543-ABD1-48FC73AA4336}"/>
              </a:ext>
            </a:extLst>
          </p:cNvPr>
          <p:cNvSpPr txBox="1"/>
          <p:nvPr/>
        </p:nvSpPr>
        <p:spPr>
          <a:xfrm>
            <a:off x="742122" y="2332384"/>
            <a:ext cx="9117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/>
              <a:t>massacre commis dans l’intention de détruire tout un peuple.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200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15E563E-B643-F34E-B096-032275723E06}"/>
              </a:ext>
            </a:extLst>
          </p:cNvPr>
          <p:cNvSpPr txBox="1"/>
          <p:nvPr/>
        </p:nvSpPr>
        <p:spPr>
          <a:xfrm>
            <a:off x="2160105" y="1152939"/>
            <a:ext cx="74609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>
                <a:solidFill>
                  <a:srgbClr val="FF0000"/>
                </a:solidFill>
              </a:rPr>
              <a:t>Que veut dire « Shoah »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C188C0C-E3EA-8543-ABD1-48FC73AA4336}"/>
              </a:ext>
            </a:extLst>
          </p:cNvPr>
          <p:cNvSpPr txBox="1"/>
          <p:nvPr/>
        </p:nvSpPr>
        <p:spPr>
          <a:xfrm>
            <a:off x="742122" y="2332384"/>
            <a:ext cx="91174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/>
              <a:t>le génocide des Juifs durant la Seconde Guerre mondiale.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099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DB272EB-603C-FC41-BB42-391BD11AB50F}"/>
              </a:ext>
            </a:extLst>
          </p:cNvPr>
          <p:cNvSpPr txBox="1"/>
          <p:nvPr/>
        </p:nvSpPr>
        <p:spPr>
          <a:xfrm>
            <a:off x="569844" y="965817"/>
            <a:ext cx="8189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Quelles sont les deux camps qui vont s’affronter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6CAF2C1-798A-8946-81A7-3981A825B1F2}"/>
              </a:ext>
            </a:extLst>
          </p:cNvPr>
          <p:cNvSpPr txBox="1"/>
          <p:nvPr/>
        </p:nvSpPr>
        <p:spPr>
          <a:xfrm>
            <a:off x="569844" y="1227427"/>
            <a:ext cx="91837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fr-FR" dirty="0"/>
            </a:br>
            <a:endParaRPr lang="fr-FR" dirty="0"/>
          </a:p>
          <a:p>
            <a:r>
              <a:rPr lang="fr-FR" dirty="0"/>
              <a:t> </a:t>
            </a:r>
          </a:p>
          <a:p>
            <a:pPr>
              <a:lnSpc>
                <a:spcPct val="150000"/>
              </a:lnSpc>
            </a:pPr>
            <a:r>
              <a:rPr lang="fr-FR" sz="3000" b="1" dirty="0"/>
              <a:t>Axe</a:t>
            </a:r>
            <a:r>
              <a:rPr lang="fr-FR" sz="3000" dirty="0"/>
              <a:t> : Allemagne, Italie, et Japon </a:t>
            </a:r>
          </a:p>
          <a:p>
            <a:pPr>
              <a:lnSpc>
                <a:spcPct val="150000"/>
              </a:lnSpc>
            </a:pPr>
            <a:r>
              <a:rPr lang="fr-FR" sz="3000" b="1" dirty="0"/>
              <a:t>Alliés</a:t>
            </a:r>
            <a:r>
              <a:rPr lang="fr-FR" sz="3000" dirty="0"/>
              <a:t> : France, Royaume-Uni, URSS, États-Unis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594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15E563E-B643-F34E-B096-032275723E06}"/>
              </a:ext>
            </a:extLst>
          </p:cNvPr>
          <p:cNvSpPr txBox="1"/>
          <p:nvPr/>
        </p:nvSpPr>
        <p:spPr>
          <a:xfrm>
            <a:off x="2160105" y="1152939"/>
            <a:ext cx="74609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>
                <a:solidFill>
                  <a:srgbClr val="FF0000"/>
                </a:solidFill>
              </a:rPr>
              <a:t>Que veut dire « Solution finale »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C188C0C-E3EA-8543-ABD1-48FC73AA4336}"/>
              </a:ext>
            </a:extLst>
          </p:cNvPr>
          <p:cNvSpPr txBox="1"/>
          <p:nvPr/>
        </p:nvSpPr>
        <p:spPr>
          <a:xfrm>
            <a:off x="742122" y="2332384"/>
            <a:ext cx="9117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600" dirty="0"/>
              <a:t>expression employée à partir de 1942 par les nazis pour désigner la destruction totale des Juifs d’Europe. </a:t>
            </a:r>
            <a:endParaRPr lang="fr-FR" sz="27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904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6F9E1B1-EA11-B44E-9C2F-36A3BBCFE536}"/>
              </a:ext>
            </a:extLst>
          </p:cNvPr>
          <p:cNvSpPr txBox="1"/>
          <p:nvPr/>
        </p:nvSpPr>
        <p:spPr>
          <a:xfrm>
            <a:off x="938766" y="1552629"/>
            <a:ext cx="82030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>
                <a:solidFill>
                  <a:srgbClr val="FF0000"/>
                </a:solidFill>
              </a:rPr>
              <a:t>Pourquoi dit-on que la guerre touche le monde entier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259FA52-6307-FF47-82EA-234553CB891B}"/>
              </a:ext>
            </a:extLst>
          </p:cNvPr>
          <p:cNvSpPr txBox="1"/>
          <p:nvPr/>
        </p:nvSpPr>
        <p:spPr>
          <a:xfrm>
            <a:off x="938763" y="1806545"/>
            <a:ext cx="894307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fr-FR" dirty="0"/>
            </a:br>
            <a:endParaRPr lang="fr-FR" dirty="0"/>
          </a:p>
          <a:p>
            <a:r>
              <a:rPr lang="fr-FR" dirty="0"/>
              <a:t> </a:t>
            </a:r>
          </a:p>
          <a:p>
            <a:pPr>
              <a:lnSpc>
                <a:spcPct val="150000"/>
              </a:lnSpc>
            </a:pPr>
            <a:r>
              <a:rPr lang="fr-FR" sz="2500" dirty="0"/>
              <a:t>Combats essentiellement en Europe et dans le Pacifique, mais les combats touchent aussi l’Afrique et le reste de l’Asie ; </a:t>
            </a:r>
          </a:p>
          <a:p>
            <a:pPr>
              <a:lnSpc>
                <a:spcPct val="150000"/>
              </a:lnSpc>
            </a:pPr>
            <a:r>
              <a:rPr lang="fr-FR" sz="2500" dirty="0"/>
              <a:t>Guerre se déroulant dans les airs, sur terre, sur et sous les mers. </a:t>
            </a:r>
          </a:p>
          <a:p>
            <a:pPr>
              <a:lnSpc>
                <a:spcPct val="150000"/>
              </a:lnSpc>
            </a:pPr>
            <a:r>
              <a:rPr lang="fr-FR" sz="2500" dirty="0"/>
              <a:t>Et impliquent toutes les populations du monde (colonisation).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961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2A822C9-94F7-C04F-B444-672614563820}"/>
              </a:ext>
            </a:extLst>
          </p:cNvPr>
          <p:cNvSpPr txBox="1"/>
          <p:nvPr/>
        </p:nvSpPr>
        <p:spPr>
          <a:xfrm>
            <a:off x="596348" y="463826"/>
            <a:ext cx="8375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Pour quelles raisons parle-t-on d’une guerre d’anéantissement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957C05E-0E0C-704B-9AF1-F27E806CD409}"/>
              </a:ext>
            </a:extLst>
          </p:cNvPr>
          <p:cNvSpPr txBox="1"/>
          <p:nvPr/>
        </p:nvSpPr>
        <p:spPr>
          <a:xfrm>
            <a:off x="715617" y="925491"/>
            <a:ext cx="910424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b="1" dirty="0">
                <a:solidFill>
                  <a:srgbClr val="0070C0"/>
                </a:solidFill>
              </a:rPr>
              <a:t>Les enjeux idéologiques </a:t>
            </a:r>
            <a:endParaRPr lang="fr-FR" sz="2200" dirty="0"/>
          </a:p>
          <a:p>
            <a:pPr>
              <a:lnSpc>
                <a:spcPct val="150000"/>
              </a:lnSpc>
            </a:pPr>
            <a:r>
              <a:rPr lang="fr-FR" sz="2200" dirty="0"/>
              <a:t>Dans une lutte à mort, ils opposent </a:t>
            </a:r>
            <a:r>
              <a:rPr lang="fr-FR" sz="2200" b="1" dirty="0">
                <a:solidFill>
                  <a:srgbClr val="00B050"/>
                </a:solidFill>
              </a:rPr>
              <a:t>des conceptions politiques et sociales </a:t>
            </a:r>
            <a:r>
              <a:rPr lang="fr-FR" sz="2200" dirty="0"/>
              <a:t>radicalement </a:t>
            </a:r>
            <a:r>
              <a:rPr lang="fr-FR" sz="2200" b="1" dirty="0">
                <a:solidFill>
                  <a:srgbClr val="00B050"/>
                </a:solidFill>
              </a:rPr>
              <a:t>antagonistes</a:t>
            </a:r>
            <a:r>
              <a:rPr lang="fr-FR" sz="2200" dirty="0"/>
              <a:t> (fascismes et communisme ; fascismes et démocratie) </a:t>
            </a:r>
          </a:p>
          <a:p>
            <a:pPr>
              <a:lnSpc>
                <a:spcPct val="150000"/>
              </a:lnSpc>
            </a:pPr>
            <a:r>
              <a:rPr lang="fr-FR" sz="2200" dirty="0"/>
              <a:t>Des nouveaux </a:t>
            </a:r>
            <a:r>
              <a:rPr lang="fr-FR" sz="2200" b="1" dirty="0"/>
              <a:t>buts</a:t>
            </a:r>
            <a:r>
              <a:rPr lang="fr-FR" sz="2200" dirty="0"/>
              <a:t> de la guerre : </a:t>
            </a:r>
            <a:r>
              <a:rPr lang="fr-FR" sz="2200" b="1" dirty="0">
                <a:solidFill>
                  <a:srgbClr val="7030A0"/>
                </a:solidFill>
              </a:rPr>
              <a:t>l’anéantissement</a:t>
            </a:r>
            <a:r>
              <a:rPr lang="fr-FR" sz="2200" dirty="0"/>
              <a:t> </a:t>
            </a:r>
          </a:p>
          <a:p>
            <a:pPr>
              <a:lnSpc>
                <a:spcPct val="150000"/>
              </a:lnSpc>
            </a:pPr>
            <a:r>
              <a:rPr lang="fr-FR" sz="2200" dirty="0"/>
              <a:t>Elle est pensée par </a:t>
            </a:r>
            <a:r>
              <a:rPr lang="fr-FR" sz="2200" b="1" dirty="0">
                <a:solidFill>
                  <a:schemeClr val="accent2">
                    <a:lumMod val="75000"/>
                  </a:schemeClr>
                </a:solidFill>
              </a:rPr>
              <a:t>Hitler</a:t>
            </a:r>
            <a:r>
              <a:rPr lang="fr-FR" sz="2200" dirty="0"/>
              <a:t> comme </a:t>
            </a:r>
            <a:r>
              <a:rPr lang="fr-FR" sz="2200" b="1" dirty="0">
                <a:solidFill>
                  <a:schemeClr val="accent2">
                    <a:lumMod val="75000"/>
                  </a:schemeClr>
                </a:solidFill>
              </a:rPr>
              <a:t>anéantissement de l’Union soviétique </a:t>
            </a:r>
            <a:r>
              <a:rPr lang="fr-FR" sz="2200" dirty="0"/>
              <a:t>et menée par lui dans la </a:t>
            </a:r>
            <a:r>
              <a:rPr lang="fr-FR" sz="2200" b="1" dirty="0">
                <a:solidFill>
                  <a:schemeClr val="accent2">
                    <a:lumMod val="75000"/>
                  </a:schemeClr>
                </a:solidFill>
              </a:rPr>
              <a:t>destruction physique de ses adversaires</a:t>
            </a:r>
          </a:p>
          <a:p>
            <a:pPr>
              <a:lnSpc>
                <a:spcPct val="150000"/>
              </a:lnSpc>
            </a:pPr>
            <a:r>
              <a:rPr lang="fr-FR" sz="2200" dirty="0"/>
              <a:t>Elle est voulue et obtenue par </a:t>
            </a:r>
            <a:r>
              <a:rPr lang="fr-FR" sz="2200" b="1" dirty="0">
                <a:solidFill>
                  <a:srgbClr val="00B0F0"/>
                </a:solidFill>
              </a:rPr>
              <a:t>les alliés </a:t>
            </a:r>
            <a:r>
              <a:rPr lang="fr-FR" sz="2200" dirty="0"/>
              <a:t>avec la capitulation sans conditions des régimes vaincus (Allemagne et Japon) et </a:t>
            </a:r>
            <a:r>
              <a:rPr lang="fr-FR" sz="2200" b="1" dirty="0">
                <a:solidFill>
                  <a:srgbClr val="00B0F0"/>
                </a:solidFill>
              </a:rPr>
              <a:t>la destruction de leur organisation politique</a:t>
            </a:r>
            <a:r>
              <a:rPr lang="fr-FR" sz="2200" dirty="0">
                <a:solidFill>
                  <a:srgbClr val="00B0F0"/>
                </a:solidFill>
              </a:rPr>
              <a:t>. </a:t>
            </a:r>
          </a:p>
          <a:p>
            <a:pPr>
              <a:lnSpc>
                <a:spcPct val="150000"/>
              </a:lnSpc>
            </a:pPr>
            <a:r>
              <a:rPr lang="fr-FR" sz="2200" b="1" dirty="0">
                <a:solidFill>
                  <a:srgbClr val="C00000"/>
                </a:solidFill>
              </a:rPr>
              <a:t>Les crimes de masse </a:t>
            </a:r>
            <a:r>
              <a:rPr lang="fr-FR" sz="2200" dirty="0"/>
              <a:t>que constitue le génocide des Juifs et des Tziganes, populations dont la destruction totale est voulue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803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DFFF9E4-632D-3346-AE0E-BA3228CFF611}"/>
              </a:ext>
            </a:extLst>
          </p:cNvPr>
          <p:cNvSpPr txBox="1"/>
          <p:nvPr/>
        </p:nvSpPr>
        <p:spPr>
          <a:xfrm>
            <a:off x="1033670" y="967409"/>
            <a:ext cx="76465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>
                <a:solidFill>
                  <a:srgbClr val="FF0000"/>
                </a:solidFill>
              </a:rPr>
              <a:t>Pourquoi parle-t-on d’une guerre totale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77DC361-A5E9-5142-99F1-8D34AF3AC41F}"/>
              </a:ext>
            </a:extLst>
          </p:cNvPr>
          <p:cNvSpPr txBox="1"/>
          <p:nvPr/>
        </p:nvSpPr>
        <p:spPr>
          <a:xfrm>
            <a:off x="662608" y="1244408"/>
            <a:ext cx="9144000" cy="357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fr-FR" dirty="0"/>
            </a:br>
            <a:endParaRPr lang="fr-FR" dirty="0"/>
          </a:p>
          <a:p>
            <a:pPr>
              <a:lnSpc>
                <a:spcPct val="150000"/>
              </a:lnSpc>
            </a:pPr>
            <a:r>
              <a:rPr lang="fr-FR" sz="2300" b="1" dirty="0"/>
              <a:t>Forte mobilisation des forces militaires </a:t>
            </a:r>
            <a:r>
              <a:rPr lang="fr-FR" sz="2300" dirty="0"/>
              <a:t>(dépenses, soldats et matériels) ; </a:t>
            </a:r>
          </a:p>
          <a:p>
            <a:pPr>
              <a:lnSpc>
                <a:spcPct val="150000"/>
              </a:lnSpc>
            </a:pPr>
            <a:r>
              <a:rPr lang="fr-FR" sz="2300" dirty="0"/>
              <a:t>- </a:t>
            </a:r>
            <a:r>
              <a:rPr lang="fr-FR" sz="2300" b="1" dirty="0">
                <a:solidFill>
                  <a:srgbClr val="00B050"/>
                </a:solidFill>
              </a:rPr>
              <a:t>Économie de guerre </a:t>
            </a:r>
            <a:r>
              <a:rPr lang="fr-FR" sz="2300" dirty="0"/>
              <a:t>: Mobilisation des forces économiques pour construire le matériel de guerre ; </a:t>
            </a:r>
          </a:p>
          <a:p>
            <a:pPr>
              <a:lnSpc>
                <a:spcPct val="150000"/>
              </a:lnSpc>
            </a:pPr>
            <a:r>
              <a:rPr lang="fr-FR" sz="2300" dirty="0"/>
              <a:t>- </a:t>
            </a:r>
            <a:r>
              <a:rPr lang="fr-FR" sz="2300" b="1" dirty="0">
                <a:solidFill>
                  <a:srgbClr val="00B050"/>
                </a:solidFill>
              </a:rPr>
              <a:t>Mobilisation des civils </a:t>
            </a:r>
            <a:r>
              <a:rPr lang="fr-FR" sz="2300" dirty="0"/>
              <a:t>: travail des femmes dans les usines d’armement, mobilisation des scientifiques (bombe atomique, Missiles allemand…)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015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9B50BC1-EF95-7F4B-AB88-CA1A21B2128B}"/>
              </a:ext>
            </a:extLst>
          </p:cNvPr>
          <p:cNvSpPr txBox="1"/>
          <p:nvPr/>
        </p:nvSpPr>
        <p:spPr>
          <a:xfrm>
            <a:off x="1590261" y="1166192"/>
            <a:ext cx="80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La défaite de la France en 1940: réactions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2F749B6-D191-414B-B10B-9B403D71CBC9}"/>
              </a:ext>
            </a:extLst>
          </p:cNvPr>
          <p:cNvSpPr txBox="1"/>
          <p:nvPr/>
        </p:nvSpPr>
        <p:spPr>
          <a:xfrm>
            <a:off x="433042" y="1325218"/>
            <a:ext cx="9303026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fr-FR" dirty="0"/>
            </a:b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 </a:t>
            </a:r>
            <a:r>
              <a:rPr lang="fr-FR" sz="2200" b="1" dirty="0"/>
              <a:t>Deux attitudes face à la défaite </a:t>
            </a:r>
            <a:r>
              <a:rPr lang="fr-FR" sz="2200" dirty="0"/>
              <a:t>incarnées par 2 hommes : </a:t>
            </a:r>
          </a:p>
          <a:p>
            <a:pPr>
              <a:lnSpc>
                <a:spcPct val="150000"/>
              </a:lnSpc>
            </a:pPr>
            <a:r>
              <a:rPr lang="fr-FR" sz="2200" dirty="0">
                <a:solidFill>
                  <a:srgbClr val="0070C0"/>
                </a:solidFill>
              </a:rPr>
              <a:t>le maréchal </a:t>
            </a:r>
            <a:r>
              <a:rPr lang="fr-FR" sz="2200" b="1" dirty="0">
                <a:solidFill>
                  <a:srgbClr val="0070C0"/>
                </a:solidFill>
              </a:rPr>
              <a:t>Pétain </a:t>
            </a:r>
            <a:r>
              <a:rPr lang="fr-FR" sz="2200" dirty="0">
                <a:solidFill>
                  <a:srgbClr val="0070C0"/>
                </a:solidFill>
              </a:rPr>
              <a:t>et le général </a:t>
            </a:r>
            <a:r>
              <a:rPr lang="fr-FR" sz="2200" b="1" dirty="0">
                <a:solidFill>
                  <a:srgbClr val="0070C0"/>
                </a:solidFill>
              </a:rPr>
              <a:t>de Gaulle </a:t>
            </a:r>
            <a:r>
              <a:rPr lang="fr-FR" sz="2200" dirty="0"/>
              <a:t>: </a:t>
            </a:r>
          </a:p>
          <a:p>
            <a:pPr>
              <a:lnSpc>
                <a:spcPct val="150000"/>
              </a:lnSpc>
            </a:pPr>
            <a:r>
              <a:rPr lang="fr-FR" sz="2200" dirty="0"/>
              <a:t>→ </a:t>
            </a:r>
            <a:r>
              <a:rPr lang="fr-FR" sz="2200" b="1" dirty="0">
                <a:solidFill>
                  <a:srgbClr val="00B050"/>
                </a:solidFill>
              </a:rPr>
              <a:t>Pétain</a:t>
            </a:r>
            <a:r>
              <a:rPr lang="fr-FR" sz="2200" dirty="0"/>
              <a:t>, nouveau Président du Conseil demande le 17 juin 1940 </a:t>
            </a:r>
            <a:r>
              <a:rPr lang="fr-FR" sz="2200" b="1" dirty="0"/>
              <a:t>l’armistice </a:t>
            </a:r>
            <a:r>
              <a:rPr lang="fr-FR" sz="2200" dirty="0"/>
              <a:t>et veut donc </a:t>
            </a:r>
            <a:r>
              <a:rPr lang="fr-FR" sz="2200" b="1" dirty="0"/>
              <a:t>cesser le combat</a:t>
            </a:r>
            <a:r>
              <a:rPr lang="fr-FR" sz="2200" dirty="0"/>
              <a:t>. </a:t>
            </a:r>
          </a:p>
          <a:p>
            <a:pPr>
              <a:lnSpc>
                <a:spcPct val="150000"/>
              </a:lnSpc>
            </a:pPr>
            <a:r>
              <a:rPr lang="fr-FR" sz="2200" dirty="0"/>
              <a:t>→ À l’inverse, </a:t>
            </a:r>
            <a:r>
              <a:rPr lang="fr-FR" sz="2200" b="1" dirty="0">
                <a:solidFill>
                  <a:srgbClr val="00B050"/>
                </a:solidFill>
              </a:rPr>
              <a:t>de Gaulle </a:t>
            </a:r>
            <a:r>
              <a:rPr lang="fr-FR" sz="2200" dirty="0"/>
              <a:t>veut </a:t>
            </a:r>
            <a:r>
              <a:rPr lang="fr-FR" sz="2200" b="1" dirty="0"/>
              <a:t>continuer à combattre l’Allemagne </a:t>
            </a:r>
            <a:r>
              <a:rPr lang="fr-FR" sz="2200" dirty="0"/>
              <a:t>et appelle à </a:t>
            </a:r>
            <a:r>
              <a:rPr lang="fr-FR" sz="2200" b="1" dirty="0"/>
              <a:t>résister </a:t>
            </a:r>
            <a:r>
              <a:rPr lang="fr-FR" sz="2200" dirty="0"/>
              <a:t>le </a:t>
            </a:r>
            <a:r>
              <a:rPr lang="fr-FR" sz="2200" b="1" dirty="0"/>
              <a:t>18 juin 1940 </a:t>
            </a:r>
            <a:r>
              <a:rPr lang="fr-FR" sz="2200" dirty="0"/>
              <a:t>à la radio de Londres, la </a:t>
            </a:r>
            <a:r>
              <a:rPr lang="fr-FR" sz="2200" b="1" dirty="0"/>
              <a:t>BBC</a:t>
            </a:r>
            <a:r>
              <a:rPr lang="fr-FR" sz="2200" dirty="0"/>
              <a:t>, car selon lui, cette guerre est « mondiale » et que l’</a:t>
            </a:r>
            <a:r>
              <a:rPr lang="fr-FR" sz="2200" b="1" dirty="0"/>
              <a:t>Allemagne </a:t>
            </a:r>
            <a:r>
              <a:rPr lang="fr-FR" sz="2200" dirty="0"/>
              <a:t>sera </a:t>
            </a:r>
            <a:r>
              <a:rPr lang="fr-FR" sz="2200" b="1" dirty="0"/>
              <a:t>vaincue </a:t>
            </a:r>
            <a:r>
              <a:rPr lang="fr-FR" sz="2200" dirty="0"/>
              <a:t>grâce à la </a:t>
            </a:r>
            <a:r>
              <a:rPr lang="fr-FR" sz="2200" b="1" dirty="0"/>
              <a:t>puissante industrie des Etats-Unis</a:t>
            </a:r>
            <a:r>
              <a:rPr lang="fr-FR" sz="2200" dirty="0"/>
              <a:t>. De Gaulle pense que la France peut s'appuyer sur son </a:t>
            </a:r>
            <a:r>
              <a:rPr lang="fr-FR" sz="2200" b="1" dirty="0"/>
              <a:t>empire colonial </a:t>
            </a:r>
            <a:r>
              <a:rPr lang="fr-FR" sz="2200" dirty="0"/>
              <a:t>et sur le </a:t>
            </a:r>
            <a:r>
              <a:rPr lang="fr-FR" sz="2200" b="1" dirty="0"/>
              <a:t>Royaume-Uni </a:t>
            </a:r>
            <a:r>
              <a:rPr lang="fr-FR" sz="2200" dirty="0"/>
              <a:t>toujours en guerre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923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698CC05-25A7-224C-B8A1-503BAA51ADDE}"/>
              </a:ext>
            </a:extLst>
          </p:cNvPr>
          <p:cNvSpPr txBox="1"/>
          <p:nvPr/>
        </p:nvSpPr>
        <p:spPr>
          <a:xfrm>
            <a:off x="1020417" y="954157"/>
            <a:ext cx="72356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>
                <a:solidFill>
                  <a:srgbClr val="FF0000"/>
                </a:solidFill>
              </a:rPr>
              <a:t>La France sous Vichy: quelles sont les conséquences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E6DD16C-287A-FF49-B32A-68D518468BCC}"/>
              </a:ext>
            </a:extLst>
          </p:cNvPr>
          <p:cNvSpPr txBox="1"/>
          <p:nvPr/>
        </p:nvSpPr>
        <p:spPr>
          <a:xfrm>
            <a:off x="622852" y="1665704"/>
            <a:ext cx="915725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b="1" dirty="0">
                <a:solidFill>
                  <a:srgbClr val="0070C0"/>
                </a:solidFill>
              </a:rPr>
              <a:t>Les conditions de l’armistice </a:t>
            </a:r>
            <a:r>
              <a:rPr lang="fr-FR" sz="2200" dirty="0"/>
              <a:t>signé le 22 juin 1940 à Rethondes dans le wagon de l’armistice de 1918, </a:t>
            </a:r>
            <a:r>
              <a:rPr lang="fr-FR" sz="2200" b="1" dirty="0">
                <a:solidFill>
                  <a:srgbClr val="0070C0"/>
                </a:solidFill>
              </a:rPr>
              <a:t>sont très dures </a:t>
            </a:r>
            <a:r>
              <a:rPr lang="fr-FR" sz="2200" dirty="0"/>
              <a:t>pour la France : </a:t>
            </a:r>
          </a:p>
          <a:p>
            <a:pPr>
              <a:lnSpc>
                <a:spcPct val="150000"/>
              </a:lnSpc>
            </a:pPr>
            <a:r>
              <a:rPr lang="fr-FR" sz="2200" dirty="0"/>
              <a:t>→ Perte de l’</a:t>
            </a:r>
            <a:r>
              <a:rPr lang="fr-FR" sz="2200" b="1" dirty="0">
                <a:solidFill>
                  <a:srgbClr val="00B050"/>
                </a:solidFill>
              </a:rPr>
              <a:t>Alsace-Lorraine</a:t>
            </a:r>
            <a:r>
              <a:rPr lang="fr-FR" sz="2200" b="1" dirty="0"/>
              <a:t> </a:t>
            </a:r>
            <a:r>
              <a:rPr lang="fr-FR" sz="2200" dirty="0"/>
              <a:t>annexée par l’Allemagne ; </a:t>
            </a:r>
          </a:p>
          <a:p>
            <a:pPr>
              <a:lnSpc>
                <a:spcPct val="150000"/>
              </a:lnSpc>
            </a:pPr>
            <a:r>
              <a:rPr lang="fr-FR" sz="2200" dirty="0"/>
              <a:t>→ La </a:t>
            </a:r>
            <a:r>
              <a:rPr lang="fr-FR" sz="2200" b="1" dirty="0">
                <a:solidFill>
                  <a:srgbClr val="00B050"/>
                </a:solidFill>
              </a:rPr>
              <a:t>zone nord est occupée </a:t>
            </a:r>
            <a:r>
              <a:rPr lang="fr-FR" sz="2200" dirty="0"/>
              <a:t>et administrée par les </a:t>
            </a:r>
            <a:r>
              <a:rPr lang="fr-FR" sz="2200" b="1" dirty="0"/>
              <a:t>Allemands</a:t>
            </a:r>
            <a:r>
              <a:rPr lang="fr-FR" sz="2200" dirty="0"/>
              <a:t> tandis que </a:t>
            </a:r>
            <a:r>
              <a:rPr lang="fr-FR" sz="2200" b="1" dirty="0">
                <a:solidFill>
                  <a:srgbClr val="00B050"/>
                </a:solidFill>
              </a:rPr>
              <a:t>le</a:t>
            </a:r>
            <a:r>
              <a:rPr lang="fr-FR" sz="2200" b="1" dirty="0"/>
              <a:t> </a:t>
            </a:r>
            <a:r>
              <a:rPr lang="fr-FR" sz="2200" b="1" dirty="0">
                <a:solidFill>
                  <a:srgbClr val="00B050"/>
                </a:solidFill>
              </a:rPr>
              <a:t>sud, la zone libre</a:t>
            </a:r>
            <a:r>
              <a:rPr lang="fr-FR" sz="2200" b="1" dirty="0"/>
              <a:t>, </a:t>
            </a:r>
            <a:r>
              <a:rPr lang="fr-FR" sz="2200" dirty="0"/>
              <a:t>est administré et dirigé </a:t>
            </a:r>
            <a:r>
              <a:rPr lang="fr-FR" sz="2200" b="1" dirty="0"/>
              <a:t>à partir de Vichy par l’État français</a:t>
            </a:r>
            <a:r>
              <a:rPr lang="fr-FR" sz="2200" dirty="0"/>
              <a:t>. (ligne de démarcation entre les 2) ; </a:t>
            </a:r>
          </a:p>
          <a:p>
            <a:pPr>
              <a:lnSpc>
                <a:spcPct val="150000"/>
              </a:lnSpc>
            </a:pPr>
            <a:r>
              <a:rPr lang="fr-FR" sz="2200" dirty="0"/>
              <a:t>→ La France doit payer pour les </a:t>
            </a:r>
            <a:r>
              <a:rPr lang="fr-FR" sz="2200" b="1" dirty="0">
                <a:solidFill>
                  <a:srgbClr val="00B050"/>
                </a:solidFill>
              </a:rPr>
              <a:t>frais d’entretien de l’armée d’occupation </a:t>
            </a:r>
            <a:r>
              <a:rPr lang="fr-FR" sz="2200" dirty="0"/>
              <a:t>; </a:t>
            </a:r>
          </a:p>
          <a:p>
            <a:pPr>
              <a:lnSpc>
                <a:spcPct val="150000"/>
              </a:lnSpc>
            </a:pPr>
            <a:r>
              <a:rPr lang="fr-FR" sz="2200" dirty="0"/>
              <a:t>→ Les soldats </a:t>
            </a:r>
            <a:r>
              <a:rPr lang="fr-FR" sz="2200" b="1" dirty="0">
                <a:solidFill>
                  <a:srgbClr val="00B050"/>
                </a:solidFill>
              </a:rPr>
              <a:t>prisonniers</a:t>
            </a:r>
            <a:r>
              <a:rPr lang="fr-FR" sz="2200" b="1" dirty="0"/>
              <a:t> </a:t>
            </a:r>
            <a:r>
              <a:rPr lang="fr-FR" sz="2200" dirty="0"/>
              <a:t>français (1,5 M) </a:t>
            </a:r>
            <a:r>
              <a:rPr lang="fr-FR" sz="2200" b="1" dirty="0"/>
              <a:t>restent en Allemagne</a:t>
            </a:r>
            <a:r>
              <a:rPr lang="fr-FR" sz="2200" dirty="0"/>
              <a:t>, </a:t>
            </a:r>
          </a:p>
          <a:p>
            <a:pPr>
              <a:lnSpc>
                <a:spcPct val="150000"/>
              </a:lnSpc>
            </a:pPr>
            <a:r>
              <a:rPr lang="fr-FR" sz="2200" dirty="0"/>
              <a:t>→ L’armée </a:t>
            </a:r>
            <a:r>
              <a:rPr lang="fr-FR" sz="2200" b="1" dirty="0">
                <a:solidFill>
                  <a:srgbClr val="00B050"/>
                </a:solidFill>
              </a:rPr>
              <a:t>désarmée</a:t>
            </a:r>
            <a:r>
              <a:rPr lang="fr-FR" sz="2200" dirty="0"/>
              <a:t>.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446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5DA901E-CF1F-B54B-AD35-610CCBFD4A2A}"/>
              </a:ext>
            </a:extLst>
          </p:cNvPr>
          <p:cNvSpPr txBox="1"/>
          <p:nvPr/>
        </p:nvSpPr>
        <p:spPr>
          <a:xfrm>
            <a:off x="766486" y="1086678"/>
            <a:ext cx="8547652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fr-FR" dirty="0"/>
            </a:br>
            <a:endParaRPr lang="fr-FR" dirty="0"/>
          </a:p>
          <a:p>
            <a:pPr>
              <a:lnSpc>
                <a:spcPct val="150000"/>
              </a:lnSpc>
            </a:pPr>
            <a:r>
              <a:rPr lang="fr-FR" sz="2500" b="1" dirty="0"/>
              <a:t>Pétain </a:t>
            </a:r>
            <a:r>
              <a:rPr lang="fr-FR" sz="2500" dirty="0"/>
              <a:t>obtient </a:t>
            </a:r>
            <a:r>
              <a:rPr lang="fr-FR" sz="2500" b="1" dirty="0">
                <a:solidFill>
                  <a:srgbClr val="0070C0"/>
                </a:solidFill>
              </a:rPr>
              <a:t>les pleins pouvoirs </a:t>
            </a:r>
            <a:r>
              <a:rPr lang="fr-FR" sz="2500" dirty="0"/>
              <a:t>et en profite pour </a:t>
            </a:r>
            <a:r>
              <a:rPr lang="fr-FR" sz="2500" b="1" dirty="0">
                <a:solidFill>
                  <a:srgbClr val="0070C0"/>
                </a:solidFill>
              </a:rPr>
              <a:t>supprimer</a:t>
            </a:r>
            <a:r>
              <a:rPr lang="fr-FR" sz="2500" b="1" dirty="0"/>
              <a:t> la IIIe République démocratique </a:t>
            </a:r>
            <a:r>
              <a:rPr lang="fr-FR" sz="2500" dirty="0"/>
              <a:t>qui est remplacée par l’État français, un </a:t>
            </a:r>
            <a:r>
              <a:rPr lang="fr-FR" sz="2500" b="1" dirty="0">
                <a:solidFill>
                  <a:srgbClr val="0070C0"/>
                </a:solidFill>
              </a:rPr>
              <a:t>régime autoritaire</a:t>
            </a:r>
            <a:r>
              <a:rPr lang="fr-FR" sz="2500" b="1" dirty="0"/>
              <a:t>, </a:t>
            </a:r>
            <a:r>
              <a:rPr lang="fr-FR" sz="2500" dirty="0"/>
              <a:t>une </a:t>
            </a:r>
            <a:r>
              <a:rPr lang="fr-FR" sz="2500" b="1" dirty="0">
                <a:solidFill>
                  <a:srgbClr val="0070C0"/>
                </a:solidFill>
              </a:rPr>
              <a:t>dictature</a:t>
            </a:r>
            <a:r>
              <a:rPr lang="fr-FR" sz="2500" b="1" dirty="0"/>
              <a:t> </a:t>
            </a:r>
            <a:r>
              <a:rPr lang="fr-FR" sz="2500" dirty="0"/>
              <a:t>où Pétain, chef de l’État </a:t>
            </a:r>
            <a:r>
              <a:rPr lang="fr-FR" sz="2500" b="1" dirty="0"/>
              <a:t>concentre tous les pouvoirs </a:t>
            </a:r>
            <a:r>
              <a:rPr lang="fr-FR" sz="2500" dirty="0"/>
              <a:t>: c’est le </a:t>
            </a:r>
            <a:r>
              <a:rPr lang="fr-FR" sz="2500" b="1" dirty="0">
                <a:solidFill>
                  <a:srgbClr val="00B050"/>
                </a:solidFill>
              </a:rPr>
              <a:t>régime de Vichy de 1940 à 1944</a:t>
            </a:r>
            <a:r>
              <a:rPr lang="fr-FR" sz="2500" dirty="0">
                <a:solidFill>
                  <a:srgbClr val="00B050"/>
                </a:solidFill>
              </a:rPr>
              <a:t>.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8664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65F6298-BDC5-CC4E-8E94-683115C5FD56}"/>
              </a:ext>
            </a:extLst>
          </p:cNvPr>
          <p:cNvSpPr txBox="1"/>
          <p:nvPr/>
        </p:nvSpPr>
        <p:spPr>
          <a:xfrm>
            <a:off x="901147" y="490329"/>
            <a:ext cx="808382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La France sous Vichy: quel fonctionnement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3B3420A-CF0B-4140-9855-7C60A1259642}"/>
              </a:ext>
            </a:extLst>
          </p:cNvPr>
          <p:cNvSpPr txBox="1"/>
          <p:nvPr/>
        </p:nvSpPr>
        <p:spPr>
          <a:xfrm>
            <a:off x="602973" y="1113182"/>
            <a:ext cx="91042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0070C0"/>
                </a:solidFill>
              </a:rPr>
              <a:t>Un régime autoritaire </a:t>
            </a:r>
            <a:r>
              <a:rPr lang="fr-FR" b="1" dirty="0" err="1">
                <a:solidFill>
                  <a:srgbClr val="0070C0"/>
                </a:solidFill>
              </a:rPr>
              <a:t>anti-républicain</a:t>
            </a:r>
            <a:r>
              <a:rPr lang="fr-FR" b="1" dirty="0">
                <a:solidFill>
                  <a:srgbClr val="0070C0"/>
                </a:solidFill>
              </a:rPr>
              <a:t> et anti-démocratique </a:t>
            </a:r>
            <a:r>
              <a:rPr lang="fr-FR" b="1" dirty="0"/>
              <a:t>: </a:t>
            </a:r>
            <a:endParaRPr lang="fr-FR" dirty="0"/>
          </a:p>
          <a:p>
            <a:pPr>
              <a:lnSpc>
                <a:spcPct val="150000"/>
              </a:lnSpc>
            </a:pPr>
            <a:r>
              <a:rPr lang="fr-FR" b="1" dirty="0"/>
              <a:t>- Pétain </a:t>
            </a:r>
            <a:r>
              <a:rPr lang="fr-FR" dirty="0"/>
              <a:t>a </a:t>
            </a:r>
            <a:r>
              <a:rPr lang="fr-FR" b="1" dirty="0"/>
              <a:t>tous les pouvoirs </a:t>
            </a:r>
            <a:r>
              <a:rPr lang="fr-FR" dirty="0"/>
              <a:t>(exécutif et législatif). </a:t>
            </a:r>
          </a:p>
          <a:p>
            <a:pPr>
              <a:lnSpc>
                <a:spcPct val="150000"/>
              </a:lnSpc>
            </a:pPr>
            <a:r>
              <a:rPr lang="fr-FR" dirty="0"/>
              <a:t>- Le </a:t>
            </a:r>
            <a:r>
              <a:rPr lang="fr-FR" b="1" dirty="0"/>
              <a:t>Parlement </a:t>
            </a:r>
            <a:r>
              <a:rPr lang="fr-FR" dirty="0"/>
              <a:t>est </a:t>
            </a:r>
            <a:r>
              <a:rPr lang="fr-FR" b="1" dirty="0"/>
              <a:t>supprimé </a:t>
            </a:r>
            <a:endParaRPr lang="fr-FR" dirty="0"/>
          </a:p>
          <a:p>
            <a:pPr>
              <a:lnSpc>
                <a:spcPct val="150000"/>
              </a:lnSpc>
            </a:pPr>
            <a:r>
              <a:rPr lang="fr-FR" b="1" dirty="0"/>
              <a:t>- Répression </a:t>
            </a:r>
            <a:r>
              <a:rPr lang="fr-FR" dirty="0"/>
              <a:t>contre les </a:t>
            </a:r>
            <a:r>
              <a:rPr lang="fr-FR" b="1" dirty="0"/>
              <a:t>résistants </a:t>
            </a:r>
            <a:r>
              <a:rPr lang="fr-FR" dirty="0"/>
              <a:t>et les </a:t>
            </a:r>
            <a:r>
              <a:rPr lang="fr-FR" b="1" dirty="0"/>
              <a:t>Juifs </a:t>
            </a:r>
            <a:r>
              <a:rPr lang="fr-FR" dirty="0"/>
              <a:t>par la </a:t>
            </a:r>
            <a:r>
              <a:rPr lang="fr-FR" b="1" dirty="0"/>
              <a:t>milice </a:t>
            </a:r>
            <a:r>
              <a:rPr lang="fr-FR" dirty="0"/>
              <a:t>créée en 1943. </a:t>
            </a:r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0070C0"/>
                </a:solidFill>
              </a:rPr>
              <a:t>La collaboration : aider l’Allemagne nazie à gagner la guerre </a:t>
            </a:r>
            <a:r>
              <a:rPr lang="fr-FR" dirty="0"/>
              <a:t>: </a:t>
            </a:r>
          </a:p>
          <a:p>
            <a:pPr>
              <a:lnSpc>
                <a:spcPct val="150000"/>
              </a:lnSpc>
            </a:pPr>
            <a:r>
              <a:rPr lang="fr-FR" dirty="0"/>
              <a:t>- Après sa rencontre avec Hitler, </a:t>
            </a:r>
            <a:r>
              <a:rPr lang="fr-FR" b="1" dirty="0"/>
              <a:t>Pétain </a:t>
            </a:r>
            <a:r>
              <a:rPr lang="fr-FR" dirty="0"/>
              <a:t>décide de </a:t>
            </a:r>
            <a:r>
              <a:rPr lang="fr-FR" b="1" dirty="0"/>
              <a:t>collaborer </a:t>
            </a:r>
            <a:r>
              <a:rPr lang="fr-FR" dirty="0"/>
              <a:t>avec l’Allemagne nazie. </a:t>
            </a:r>
          </a:p>
          <a:p>
            <a:pPr>
              <a:lnSpc>
                <a:spcPct val="150000"/>
              </a:lnSpc>
            </a:pPr>
            <a:r>
              <a:rPr lang="fr-FR" b="1" dirty="0"/>
              <a:t>- Collaboration économique </a:t>
            </a:r>
            <a:r>
              <a:rPr lang="fr-FR" dirty="0"/>
              <a:t>: le </a:t>
            </a:r>
            <a:r>
              <a:rPr lang="fr-FR" b="1" dirty="0"/>
              <a:t>STO, Service du Travail Obligatoire, </a:t>
            </a:r>
            <a:r>
              <a:rPr lang="fr-FR" dirty="0"/>
              <a:t>livraisons à l’Allemagne de fonte, automobiles et avions… </a:t>
            </a:r>
          </a:p>
          <a:p>
            <a:pPr>
              <a:lnSpc>
                <a:spcPct val="150000"/>
              </a:lnSpc>
            </a:pPr>
            <a:r>
              <a:rPr lang="fr-FR" b="1" dirty="0"/>
              <a:t>- Collaboration au génocide juif : </a:t>
            </a:r>
            <a:r>
              <a:rPr lang="fr-FR" dirty="0"/>
              <a:t>arrestations de </a:t>
            </a:r>
            <a:r>
              <a:rPr lang="fr-FR" b="1" dirty="0"/>
              <a:t>juifs livrés à l’Allemagne nazie</a:t>
            </a:r>
            <a:endParaRPr lang="fr-FR" dirty="0"/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0070C0"/>
                </a:solidFill>
              </a:rPr>
              <a:t>Un régime antisémite </a:t>
            </a:r>
            <a:r>
              <a:rPr lang="fr-FR" b="1" dirty="0"/>
              <a:t>: </a:t>
            </a: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- </a:t>
            </a:r>
            <a:r>
              <a:rPr lang="fr-FR" b="1" dirty="0"/>
              <a:t>Mention « juif » </a:t>
            </a:r>
            <a:r>
              <a:rPr lang="fr-FR" dirty="0"/>
              <a:t>sur leur carte d’identité et port obligatoire de </a:t>
            </a:r>
            <a:r>
              <a:rPr lang="fr-FR" b="1" dirty="0"/>
              <a:t>l’étoile jaune </a:t>
            </a:r>
            <a:r>
              <a:rPr lang="fr-FR" dirty="0"/>
              <a:t>sur les vêtements pour les Juifs. </a:t>
            </a:r>
          </a:p>
          <a:p>
            <a:pPr>
              <a:lnSpc>
                <a:spcPct val="150000"/>
              </a:lnSpc>
            </a:pPr>
            <a:r>
              <a:rPr lang="fr-FR" b="1" dirty="0"/>
              <a:t>- Arrestation de juifs </a:t>
            </a:r>
            <a:r>
              <a:rPr lang="fr-FR" dirty="0"/>
              <a:t>par la police française </a:t>
            </a:r>
            <a:r>
              <a:rPr lang="fr-FR" b="1" dirty="0"/>
              <a:t>livrés </a:t>
            </a:r>
            <a:r>
              <a:rPr lang="fr-FR" dirty="0"/>
              <a:t>à </a:t>
            </a:r>
            <a:r>
              <a:rPr lang="fr-FR" b="1" dirty="0"/>
              <a:t>l’Allemagne nazie</a:t>
            </a:r>
            <a:r>
              <a:rPr lang="fr-FR" dirty="0"/>
              <a:t>. (ex Rafle du vélodrome d’hiver vue plus haut).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743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Penci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ncil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1083</Words>
  <Application>Microsoft Macintosh PowerPoint</Application>
  <PresentationFormat>Personnalisé</PresentationFormat>
  <Paragraphs>91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Liberation Sans</vt:lpstr>
      <vt:lpstr>Pencil</vt:lpstr>
      <vt:lpstr>Pencil1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Pencil</dc:title>
  <cp:lastModifiedBy>JOSSELIN FONTAINE</cp:lastModifiedBy>
  <cp:revision>63</cp:revision>
  <dcterms:created xsi:type="dcterms:W3CDTF">2021-05-11T16:34:12Z</dcterms:created>
  <dcterms:modified xsi:type="dcterms:W3CDTF">2021-05-12T15:21:24Z</dcterms:modified>
</cp:coreProperties>
</file>