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73" r:id="rId3"/>
    <p:sldId id="275" r:id="rId4"/>
    <p:sldId id="276" r:id="rId5"/>
    <p:sldId id="281" r:id="rId6"/>
    <p:sldId id="282" r:id="rId7"/>
    <p:sldId id="263" r:id="rId8"/>
    <p:sldId id="264" r:id="rId9"/>
    <p:sldId id="268" r:id="rId10"/>
    <p:sldId id="270" r:id="rId11"/>
    <p:sldId id="277" r:id="rId12"/>
    <p:sldId id="278" r:id="rId13"/>
    <p:sldId id="283" r:id="rId14"/>
    <p:sldId id="267" r:id="rId15"/>
  </p:sldIdLst>
  <p:sldSz cx="9144000" cy="5143500" type="screen16x9"/>
  <p:notesSz cx="6858000" cy="9144000"/>
  <p:embeddedFontLst>
    <p:embeddedFont>
      <p:font typeface="Open Sans" panose="020B0606030504020204" pitchFamily="34" charset="0"/>
      <p:regular r:id="rId17"/>
      <p:bold r:id="rId18"/>
      <p:italic r:id="rId19"/>
      <p:boldItalic r:id="rId20"/>
    </p:embeddedFont>
    <p:embeddedFont>
      <p:font typeface="PT Sans Narrow" panose="020B0506020203020204" pitchFamily="34" charset="0"/>
      <p:regular r:id="rId21"/>
      <p:bold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274" autoAdjust="0"/>
  </p:normalViewPr>
  <p:slideViewPr>
    <p:cSldViewPr snapToGrid="0">
      <p:cViewPr varScale="1">
        <p:scale>
          <a:sx n="77" d="100"/>
          <a:sy n="77" d="100"/>
        </p:scale>
        <p:origin x="90" y="10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e95cd455e6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e95cd455e6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ef02b7cb3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ef02b7cb3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80579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ef02b7cb3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ef02b7cb3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56625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ef02b7cb3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ef02b7cb3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049413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e95cd455e6_0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e95cd455e6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e95cd455e6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e95cd455e6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65578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e95cd455e6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e95cd455e6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58786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e95cd455e6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e95cd455e6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86351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e95cd455e6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e95cd455e6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8577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e95cd455e6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e95cd455e6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46937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e95cd455e6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e95cd455e6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e95cd455e6_0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e95cd455e6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ea11c3104d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ea11c3104d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dirty="0"/>
              <a:t>Les groupes dans la phrase</a:t>
            </a:r>
            <a:endParaRPr dirty="0"/>
          </a:p>
        </p:txBody>
      </p:sp>
      <p:sp>
        <p:nvSpPr>
          <p:cNvPr id="67" name="Google Shape;67;p13"/>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Séance 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7"/>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dirty="0"/>
              <a:t>Les groupes dans la phrase</a:t>
            </a:r>
            <a:endParaRPr dirty="0"/>
          </a:p>
        </p:txBody>
      </p:sp>
      <p:sp>
        <p:nvSpPr>
          <p:cNvPr id="181" name="Google Shape;181;p27"/>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Séance 3</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exercices</a:t>
            </a:r>
            <a:endParaRPr/>
          </a:p>
        </p:txBody>
      </p:sp>
      <p:pic>
        <p:nvPicPr>
          <p:cNvPr id="5" name="Image 4">
            <a:extLst>
              <a:ext uri="{FF2B5EF4-FFF2-40B4-BE49-F238E27FC236}">
                <a16:creationId xmlns:a16="http://schemas.microsoft.com/office/drawing/2014/main" id="{6D058A3E-2580-7AC0-1230-7596D524304F}"/>
              </a:ext>
            </a:extLst>
          </p:cNvPr>
          <p:cNvPicPr>
            <a:picLocks noChangeAspect="1"/>
          </p:cNvPicPr>
          <p:nvPr/>
        </p:nvPicPr>
        <p:blipFill rotWithShape="1">
          <a:blip r:embed="rId3"/>
          <a:srcRect b="69071"/>
          <a:stretch/>
        </p:blipFill>
        <p:spPr>
          <a:xfrm>
            <a:off x="2217495" y="1041831"/>
            <a:ext cx="6926505" cy="3059838"/>
          </a:xfrm>
          <a:prstGeom prst="rect">
            <a:avLst/>
          </a:prstGeom>
        </p:spPr>
      </p:pic>
    </p:spTree>
    <p:extLst>
      <p:ext uri="{BB962C8B-B14F-4D97-AF65-F5344CB8AC3E}">
        <p14:creationId xmlns:p14="http://schemas.microsoft.com/office/powerpoint/2010/main" val="2672494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exercices</a:t>
            </a:r>
            <a:endParaRPr/>
          </a:p>
        </p:txBody>
      </p:sp>
      <p:pic>
        <p:nvPicPr>
          <p:cNvPr id="3" name="Image 2">
            <a:extLst>
              <a:ext uri="{FF2B5EF4-FFF2-40B4-BE49-F238E27FC236}">
                <a16:creationId xmlns:a16="http://schemas.microsoft.com/office/drawing/2014/main" id="{F7C7921B-83F3-3B9E-D207-8D1F59B22955}"/>
              </a:ext>
            </a:extLst>
          </p:cNvPr>
          <p:cNvPicPr>
            <a:picLocks noChangeAspect="1"/>
          </p:cNvPicPr>
          <p:nvPr/>
        </p:nvPicPr>
        <p:blipFill rotWithShape="1">
          <a:blip r:embed="rId3"/>
          <a:srcRect t="31942" b="46561"/>
          <a:stretch/>
        </p:blipFill>
        <p:spPr>
          <a:xfrm>
            <a:off x="2217495" y="1508387"/>
            <a:ext cx="6926505" cy="2126725"/>
          </a:xfrm>
          <a:prstGeom prst="rect">
            <a:avLst/>
          </a:prstGeom>
        </p:spPr>
      </p:pic>
    </p:spTree>
    <p:extLst>
      <p:ext uri="{BB962C8B-B14F-4D97-AF65-F5344CB8AC3E}">
        <p14:creationId xmlns:p14="http://schemas.microsoft.com/office/powerpoint/2010/main" val="3272280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exercices</a:t>
            </a:r>
            <a:endParaRPr/>
          </a:p>
        </p:txBody>
      </p:sp>
      <p:pic>
        <p:nvPicPr>
          <p:cNvPr id="2" name="Image 1">
            <a:extLst>
              <a:ext uri="{FF2B5EF4-FFF2-40B4-BE49-F238E27FC236}">
                <a16:creationId xmlns:a16="http://schemas.microsoft.com/office/drawing/2014/main" id="{0AC564A4-A90B-A3A3-AE8F-A564646C7D93}"/>
              </a:ext>
            </a:extLst>
          </p:cNvPr>
          <p:cNvPicPr>
            <a:picLocks noChangeAspect="1"/>
          </p:cNvPicPr>
          <p:nvPr/>
        </p:nvPicPr>
        <p:blipFill rotWithShape="1">
          <a:blip r:embed="rId3"/>
          <a:srcRect t="53439"/>
          <a:stretch/>
        </p:blipFill>
        <p:spPr>
          <a:xfrm>
            <a:off x="2217495" y="268565"/>
            <a:ext cx="6926505" cy="4606370"/>
          </a:xfrm>
          <a:prstGeom prst="rect">
            <a:avLst/>
          </a:prstGeom>
        </p:spPr>
      </p:pic>
    </p:spTree>
    <p:extLst>
      <p:ext uri="{BB962C8B-B14F-4D97-AF65-F5344CB8AC3E}">
        <p14:creationId xmlns:p14="http://schemas.microsoft.com/office/powerpoint/2010/main" val="3450171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4"/>
          <p:cNvSpPr txBox="1">
            <a:spLocks noGrp="1"/>
          </p:cNvSpPr>
          <p:nvPr>
            <p:ph type="title"/>
          </p:nvPr>
        </p:nvSpPr>
        <p:spPr>
          <a:xfrm>
            <a:off x="136336" y="2071651"/>
            <a:ext cx="2387132" cy="7074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 dirty="0"/>
              <a:t>Exercice additionnel</a:t>
            </a:r>
            <a:endParaRPr dirty="0"/>
          </a:p>
        </p:txBody>
      </p:sp>
      <p:pic>
        <p:nvPicPr>
          <p:cNvPr id="10" name="Image 9">
            <a:extLst>
              <a:ext uri="{FF2B5EF4-FFF2-40B4-BE49-F238E27FC236}">
                <a16:creationId xmlns:a16="http://schemas.microsoft.com/office/drawing/2014/main" id="{D9054BC5-0A1B-053B-E175-127DF1DF6E92}"/>
              </a:ext>
            </a:extLst>
          </p:cNvPr>
          <p:cNvPicPr>
            <a:picLocks noChangeAspect="1"/>
          </p:cNvPicPr>
          <p:nvPr/>
        </p:nvPicPr>
        <p:blipFill>
          <a:blip r:embed="rId3"/>
          <a:stretch>
            <a:fillRect/>
          </a:stretch>
        </p:blipFill>
        <p:spPr>
          <a:xfrm>
            <a:off x="2381675" y="1486516"/>
            <a:ext cx="6762325" cy="217046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551100" y="0"/>
            <a:ext cx="2808000" cy="7557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dirty="0">
                <a:latin typeface="Arial Rounded"/>
                <a:ea typeface="Arial Rounded"/>
                <a:cs typeface="Arial Rounded"/>
                <a:sym typeface="Arial Rounded"/>
              </a:rPr>
              <a:t>Lisons le texte</a:t>
            </a:r>
            <a:endParaRPr dirty="0">
              <a:latin typeface="Arial Rounded"/>
              <a:ea typeface="Arial Rounded"/>
              <a:cs typeface="Arial Rounded"/>
              <a:sym typeface="Arial Rounded"/>
            </a:endParaRPr>
          </a:p>
        </p:txBody>
      </p:sp>
      <p:cxnSp>
        <p:nvCxnSpPr>
          <p:cNvPr id="8" name="Connecteur droit 7">
            <a:extLst>
              <a:ext uri="{FF2B5EF4-FFF2-40B4-BE49-F238E27FC236}">
                <a16:creationId xmlns:a16="http://schemas.microsoft.com/office/drawing/2014/main" id="{33D57292-A7A4-7455-9E16-446777140EFF}"/>
              </a:ext>
            </a:extLst>
          </p:cNvPr>
          <p:cNvCxnSpPr/>
          <p:nvPr/>
        </p:nvCxnSpPr>
        <p:spPr>
          <a:xfrm>
            <a:off x="4461300" y="0"/>
            <a:ext cx="0" cy="5143500"/>
          </a:xfrm>
          <a:prstGeom prst="line">
            <a:avLst/>
          </a:prstGeom>
          <a:ln w="19050">
            <a:solidFill>
              <a:srgbClr val="EF6C00"/>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B0639DE3-935F-CAFA-9ACA-D681C69336CF}"/>
              </a:ext>
            </a:extLst>
          </p:cNvPr>
          <p:cNvSpPr>
            <a:spLocks noChangeArrowheads="1"/>
          </p:cNvSpPr>
          <p:nvPr/>
        </p:nvSpPr>
        <p:spPr bwMode="auto">
          <a:xfrm>
            <a:off x="4461300" y="0"/>
            <a:ext cx="46827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sng" strike="noStrike" cap="none" normalizeH="0" baseline="0" dirty="0">
                <a:ln>
                  <a:noFill/>
                </a:ln>
                <a:effectLst/>
                <a:ea typeface="SimSun" panose="02010600030101010101" pitchFamily="2" charset="-122"/>
                <a:cs typeface="Times-Semibold"/>
              </a:rPr>
              <a:t>Le tunnel sous la Manche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Le 20 janvier 1986, Margaret Thatcher, premier ministre du Royaume-Uni, et François Mitterrand, président de la France, entreprennent un gigantesque projet. Ils souhaitent développer les moyens de transport entre leurs pays. Ils veulent relier la France et l’Angleterre ! </a:t>
            </a: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La Grande-Bretagne est une île. Elle est séparée de la France par la Manche. Les chefs d’Etat décident de faire creuser un tunnel sous la mer. Pendant 8 ans, des ouvriers creuseront le tunnel, avec courage. </a:t>
            </a: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Aujourd’hui, ce tunnel est l’un des plus longs tunnels sous-marins du monde! </a:t>
            </a:r>
          </a:p>
          <a:p>
            <a:pPr marL="0" marR="0" lvl="0" indent="0" algn="just" defTabSz="914400" rtl="0" eaLnBrk="0" fontAlgn="base" latinLnBrk="0" hangingPunct="0">
              <a:lnSpc>
                <a:spcPct val="100000"/>
              </a:lnSpc>
              <a:spcBef>
                <a:spcPct val="0"/>
              </a:spcBef>
              <a:spcAft>
                <a:spcPct val="0"/>
              </a:spcAft>
              <a:buClrTx/>
              <a:buSzTx/>
              <a:buFontTx/>
              <a:buNone/>
              <a:tabLst/>
            </a:pPr>
            <a:endParaRPr lang="fr-FR" altLang="fr-FR" sz="1200" dirty="0">
              <a:ea typeface="SimSun"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En réalité, il est composé de 3 tunnels indépendants. Les trains circulent dans les tunnels. Dans un premier tunnel, les trains roulent vers l’Angleterre. Dans un second tunnel, ils roulent vers la France. Le troisième tunnel est réservé à la circulation des véhicules de secours. </a:t>
            </a: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Avant, la traversée se faisait en bateau, le ferry, et durait une heure et demie. Aujourd’hui, en 35 minutes seulement, les voyageurs rejoignent l’Angleterre !</a:t>
            </a:r>
            <a:endParaRPr kumimoji="0" lang="fr-FR" altLang="fr-FR" sz="1200" b="0" i="0" u="none" strike="noStrike" cap="none" normalizeH="0" baseline="0" dirty="0">
              <a:ln>
                <a:noFill/>
              </a:ln>
              <a:effectLst/>
            </a:endParaRPr>
          </a:p>
        </p:txBody>
      </p:sp>
      <p:pic>
        <p:nvPicPr>
          <p:cNvPr id="5" name="Image 1">
            <a:extLst>
              <a:ext uri="{FF2B5EF4-FFF2-40B4-BE49-F238E27FC236}">
                <a16:creationId xmlns:a16="http://schemas.microsoft.com/office/drawing/2014/main" id="{000B19C6-A52C-E1B5-8CA4-C87C4B5E08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9285" y="4008330"/>
            <a:ext cx="1604716" cy="1150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426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551100" y="0"/>
            <a:ext cx="2808000" cy="7557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dirty="0">
                <a:latin typeface="Arial Rounded"/>
                <a:ea typeface="Arial Rounded"/>
                <a:cs typeface="Arial Rounded"/>
                <a:sym typeface="Arial Rounded"/>
              </a:rPr>
              <a:t>Lisons le texte</a:t>
            </a:r>
            <a:endParaRPr dirty="0">
              <a:latin typeface="Arial Rounded"/>
              <a:ea typeface="Arial Rounded"/>
              <a:cs typeface="Arial Rounded"/>
              <a:sym typeface="Arial Rounded"/>
            </a:endParaRPr>
          </a:p>
        </p:txBody>
      </p:sp>
      <p:cxnSp>
        <p:nvCxnSpPr>
          <p:cNvPr id="8" name="Connecteur droit 7">
            <a:extLst>
              <a:ext uri="{FF2B5EF4-FFF2-40B4-BE49-F238E27FC236}">
                <a16:creationId xmlns:a16="http://schemas.microsoft.com/office/drawing/2014/main" id="{33D57292-A7A4-7455-9E16-446777140EFF}"/>
              </a:ext>
            </a:extLst>
          </p:cNvPr>
          <p:cNvCxnSpPr/>
          <p:nvPr/>
        </p:nvCxnSpPr>
        <p:spPr>
          <a:xfrm>
            <a:off x="4461300" y="0"/>
            <a:ext cx="0" cy="5143500"/>
          </a:xfrm>
          <a:prstGeom prst="line">
            <a:avLst/>
          </a:prstGeom>
          <a:ln w="19050">
            <a:solidFill>
              <a:srgbClr val="EF6C00"/>
            </a:solidFill>
          </a:ln>
        </p:spPr>
        <p:style>
          <a:lnRef idx="1">
            <a:schemeClr val="accent1"/>
          </a:lnRef>
          <a:fillRef idx="0">
            <a:schemeClr val="accent1"/>
          </a:fillRef>
          <a:effectRef idx="0">
            <a:schemeClr val="accent1"/>
          </a:effectRef>
          <a:fontRef idx="minor">
            <a:schemeClr val="tx1"/>
          </a:fontRef>
        </p:style>
      </p:cxnSp>
      <p:sp>
        <p:nvSpPr>
          <p:cNvPr id="7" name="Google Shape;74;p14">
            <a:extLst>
              <a:ext uri="{FF2B5EF4-FFF2-40B4-BE49-F238E27FC236}">
                <a16:creationId xmlns:a16="http://schemas.microsoft.com/office/drawing/2014/main" id="{259624E3-1169-1C4B-EBC9-31A27839E732}"/>
              </a:ext>
            </a:extLst>
          </p:cNvPr>
          <p:cNvSpPr txBox="1">
            <a:spLocks noGrp="1"/>
          </p:cNvSpPr>
          <p:nvPr>
            <p:ph type="body" idx="1"/>
          </p:nvPr>
        </p:nvSpPr>
        <p:spPr>
          <a:xfrm>
            <a:off x="-1" y="704250"/>
            <a:ext cx="4321473" cy="443925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FR" sz="1600" b="1" dirty="0">
                <a:solidFill>
                  <a:schemeClr val="accent3"/>
                </a:solidFill>
                <a:latin typeface="Arial"/>
                <a:ea typeface="Arial"/>
                <a:cs typeface="Arial"/>
                <a:sym typeface="Arial"/>
              </a:rPr>
              <a:t>1. Barre ce qui est faux</a:t>
            </a:r>
          </a:p>
          <a:p>
            <a:pPr marL="0" lvl="0" indent="0" algn="l" rtl="0">
              <a:spcBef>
                <a:spcPts val="0"/>
              </a:spcBef>
              <a:spcAft>
                <a:spcPts val="0"/>
              </a:spcAft>
              <a:buNone/>
            </a:pPr>
            <a:endParaRPr sz="1600" b="1" dirty="0">
              <a:solidFill>
                <a:schemeClr val="accent3"/>
              </a:solidFill>
              <a:latin typeface="Arial"/>
              <a:ea typeface="Arial"/>
              <a:cs typeface="Arial"/>
              <a:sym typeface="Arial"/>
            </a:endParaRPr>
          </a:p>
          <a:p>
            <a:pPr marL="495285" indent="-495285">
              <a:lnSpc>
                <a:spcPct val="200000"/>
              </a:lnSpc>
              <a:buAutoNum type="arabicPeriod"/>
            </a:pPr>
            <a:r>
              <a:rPr lang="fr-FR" sz="1200" dirty="0">
                <a:latin typeface="+mn-lt"/>
              </a:rPr>
              <a:t>L’Angleterre et la France ont une frontière terrestre.</a:t>
            </a:r>
          </a:p>
          <a:p>
            <a:pPr marL="495285" indent="-495285">
              <a:lnSpc>
                <a:spcPct val="200000"/>
              </a:lnSpc>
              <a:buAutoNum type="arabicPeriod"/>
            </a:pPr>
            <a:r>
              <a:rPr lang="fr-FR" sz="1200" dirty="0">
                <a:latin typeface="+mn-lt"/>
              </a:rPr>
              <a:t>En 1986, le président des français s’appelle François Mitterrand.</a:t>
            </a:r>
          </a:p>
          <a:p>
            <a:pPr marL="495285" indent="-495285">
              <a:lnSpc>
                <a:spcPct val="200000"/>
              </a:lnSpc>
              <a:buAutoNum type="arabicPeriod"/>
            </a:pPr>
            <a:r>
              <a:rPr lang="fr-FR" sz="1200" dirty="0">
                <a:latin typeface="+mn-lt"/>
              </a:rPr>
              <a:t>Les chefs d’Etat de France et du Royaume-Uni décident de faire un tunnel pour relier leurs deux pays.</a:t>
            </a:r>
          </a:p>
          <a:p>
            <a:pPr marL="495285" indent="-495285">
              <a:lnSpc>
                <a:spcPct val="200000"/>
              </a:lnSpc>
              <a:buAutoNum type="arabicPeriod"/>
            </a:pPr>
            <a:r>
              <a:rPr lang="fr-FR" sz="1200" dirty="0">
                <a:latin typeface="+mn-lt"/>
              </a:rPr>
              <a:t>Le tunnel passe sous la mer.</a:t>
            </a:r>
          </a:p>
          <a:p>
            <a:pPr marL="495285" indent="-495285">
              <a:lnSpc>
                <a:spcPct val="200000"/>
              </a:lnSpc>
              <a:buAutoNum type="arabicPeriod"/>
            </a:pPr>
            <a:r>
              <a:rPr lang="fr-FR" sz="1200" dirty="0">
                <a:latin typeface="+mn-lt"/>
              </a:rPr>
              <a:t>Le tunnel relie la France et l’Irlande.</a:t>
            </a:r>
          </a:p>
          <a:p>
            <a:pPr marL="495285" indent="-495285">
              <a:lnSpc>
                <a:spcPct val="200000"/>
              </a:lnSpc>
              <a:buAutoNum type="arabicPeriod"/>
            </a:pPr>
            <a:r>
              <a:rPr lang="fr-FR" sz="1200" dirty="0">
                <a:latin typeface="+mn-lt"/>
              </a:rPr>
              <a:t>Traverser en bateau prend moins de temps que de passer par le tunnel.</a:t>
            </a:r>
          </a:p>
        </p:txBody>
      </p:sp>
      <p:sp>
        <p:nvSpPr>
          <p:cNvPr id="4" name="Rectangle 3">
            <a:extLst>
              <a:ext uri="{FF2B5EF4-FFF2-40B4-BE49-F238E27FC236}">
                <a16:creationId xmlns:a16="http://schemas.microsoft.com/office/drawing/2014/main" id="{8B9FF915-0769-E27C-0218-7A805F4CE8EA}"/>
              </a:ext>
            </a:extLst>
          </p:cNvPr>
          <p:cNvSpPr>
            <a:spLocks noChangeArrowheads="1"/>
          </p:cNvSpPr>
          <p:nvPr/>
        </p:nvSpPr>
        <p:spPr bwMode="auto">
          <a:xfrm>
            <a:off x="4461300" y="0"/>
            <a:ext cx="46827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sng" strike="noStrike" cap="none" normalizeH="0" baseline="0" dirty="0">
                <a:ln>
                  <a:noFill/>
                </a:ln>
                <a:effectLst/>
                <a:ea typeface="SimSun" panose="02010600030101010101" pitchFamily="2" charset="-122"/>
                <a:cs typeface="Times-Semibold"/>
              </a:rPr>
              <a:t>Le tunnel sous la Manche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Le 20 janvier 1986, Margaret Thatcher, premier ministre du Royaume-Uni, et François Mitterrand, président de la France, entreprennent un gigantesque projet. Ils souhaitent développer les moyens de transport entre leurs pays. Ils veulent relier la France et l’Angleterre ! </a:t>
            </a: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La Grande-Bretagne est une île. Elle est séparée de la France par la Manche. Les chefs d’Etat décident de faire creuser un tunnel sous la mer. Pendant 8 ans, des ouvriers creuseront le tunnel, avec courage. </a:t>
            </a: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Aujourd’hui, ce tunnel est l’un des plus longs tunnels sous-marins du monde! </a:t>
            </a:r>
          </a:p>
          <a:p>
            <a:pPr marL="0" marR="0" lvl="0" indent="0" algn="just" defTabSz="914400" rtl="0" eaLnBrk="0" fontAlgn="base" latinLnBrk="0" hangingPunct="0">
              <a:lnSpc>
                <a:spcPct val="100000"/>
              </a:lnSpc>
              <a:spcBef>
                <a:spcPct val="0"/>
              </a:spcBef>
              <a:spcAft>
                <a:spcPct val="0"/>
              </a:spcAft>
              <a:buClrTx/>
              <a:buSzTx/>
              <a:buFontTx/>
              <a:buNone/>
              <a:tabLst/>
            </a:pPr>
            <a:endParaRPr lang="fr-FR" altLang="fr-FR" sz="1200" dirty="0">
              <a:ea typeface="SimSun"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En réalité, il est composé de 3 tunnels indépendants. Les trains circulent dans les tunnels. Dans un premier tunnel, les trains roulent vers l’Angleterre. Dans un second tunnel, ils roulent vers la France. Le troisième tunnel est réservé à la circulation des véhicules de secours. </a:t>
            </a: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Avant, la traversée se faisait en bateau, le ferry, et durait une heure et demie. Aujourd’hui, en 35 minutes seulement, les voyageurs rejoignent l’Angleterre !</a:t>
            </a:r>
            <a:endParaRPr kumimoji="0" lang="fr-FR" altLang="fr-FR" sz="1200" b="0" i="0" u="none" strike="noStrike" cap="none" normalizeH="0" baseline="0" dirty="0">
              <a:ln>
                <a:noFill/>
              </a:ln>
              <a:effectLst/>
            </a:endParaRPr>
          </a:p>
        </p:txBody>
      </p:sp>
      <p:pic>
        <p:nvPicPr>
          <p:cNvPr id="5" name="Image 1">
            <a:extLst>
              <a:ext uri="{FF2B5EF4-FFF2-40B4-BE49-F238E27FC236}">
                <a16:creationId xmlns:a16="http://schemas.microsoft.com/office/drawing/2014/main" id="{8AD41BEA-6991-43AA-AD00-2721FA7DE5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9285" y="4008330"/>
            <a:ext cx="1604716" cy="1150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7509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551100" y="0"/>
            <a:ext cx="2808000" cy="7557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dirty="0">
                <a:latin typeface="Arial Rounded"/>
                <a:ea typeface="Arial Rounded"/>
                <a:cs typeface="Arial Rounded"/>
                <a:sym typeface="Arial Rounded"/>
              </a:rPr>
              <a:t>Lisons le texte</a:t>
            </a:r>
            <a:endParaRPr dirty="0">
              <a:latin typeface="Arial Rounded"/>
              <a:ea typeface="Arial Rounded"/>
              <a:cs typeface="Arial Rounded"/>
              <a:sym typeface="Arial Rounded"/>
            </a:endParaRPr>
          </a:p>
        </p:txBody>
      </p:sp>
      <p:cxnSp>
        <p:nvCxnSpPr>
          <p:cNvPr id="8" name="Connecteur droit 7">
            <a:extLst>
              <a:ext uri="{FF2B5EF4-FFF2-40B4-BE49-F238E27FC236}">
                <a16:creationId xmlns:a16="http://schemas.microsoft.com/office/drawing/2014/main" id="{33D57292-A7A4-7455-9E16-446777140EFF}"/>
              </a:ext>
            </a:extLst>
          </p:cNvPr>
          <p:cNvCxnSpPr/>
          <p:nvPr/>
        </p:nvCxnSpPr>
        <p:spPr>
          <a:xfrm>
            <a:off x="4461300" y="0"/>
            <a:ext cx="0" cy="5143500"/>
          </a:xfrm>
          <a:prstGeom prst="line">
            <a:avLst/>
          </a:prstGeom>
          <a:ln w="19050">
            <a:solidFill>
              <a:srgbClr val="EF6C00"/>
            </a:solidFill>
          </a:ln>
        </p:spPr>
        <p:style>
          <a:lnRef idx="1">
            <a:schemeClr val="accent1"/>
          </a:lnRef>
          <a:fillRef idx="0">
            <a:schemeClr val="accent1"/>
          </a:fillRef>
          <a:effectRef idx="0">
            <a:schemeClr val="accent1"/>
          </a:effectRef>
          <a:fontRef idx="minor">
            <a:schemeClr val="tx1"/>
          </a:fontRef>
        </p:style>
      </p:cxnSp>
      <p:sp>
        <p:nvSpPr>
          <p:cNvPr id="6" name="Google Shape;74;p14">
            <a:extLst>
              <a:ext uri="{FF2B5EF4-FFF2-40B4-BE49-F238E27FC236}">
                <a16:creationId xmlns:a16="http://schemas.microsoft.com/office/drawing/2014/main" id="{D9205014-FED6-9955-BF69-3760F8552DB1}"/>
              </a:ext>
            </a:extLst>
          </p:cNvPr>
          <p:cNvSpPr txBox="1">
            <a:spLocks noGrp="1"/>
          </p:cNvSpPr>
          <p:nvPr>
            <p:ph type="body" idx="1"/>
          </p:nvPr>
        </p:nvSpPr>
        <p:spPr>
          <a:xfrm>
            <a:off x="0" y="704250"/>
            <a:ext cx="3910200" cy="443925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FR" sz="1600" b="1" dirty="0">
                <a:solidFill>
                  <a:schemeClr val="accent3"/>
                </a:solidFill>
                <a:latin typeface="Arial"/>
                <a:ea typeface="Arial"/>
                <a:cs typeface="Arial"/>
                <a:sym typeface="Arial"/>
              </a:rPr>
              <a:t>2. Dans le texte :</a:t>
            </a:r>
          </a:p>
          <a:p>
            <a:pPr marL="0" lvl="0" indent="0" algn="l" rtl="0">
              <a:spcBef>
                <a:spcPts val="0"/>
              </a:spcBef>
              <a:spcAft>
                <a:spcPts val="0"/>
              </a:spcAft>
              <a:buNone/>
            </a:pPr>
            <a:endParaRPr sz="1600" b="1" dirty="0">
              <a:solidFill>
                <a:schemeClr val="accent3"/>
              </a:solidFill>
              <a:latin typeface="Arial"/>
              <a:ea typeface="Arial"/>
              <a:cs typeface="Arial"/>
              <a:sym typeface="Arial"/>
            </a:endParaRPr>
          </a:p>
          <a:p>
            <a:pPr marL="492125" indent="-492125">
              <a:lnSpc>
                <a:spcPct val="200000"/>
              </a:lnSpc>
              <a:buAutoNum type="arabicPeriod"/>
            </a:pPr>
            <a:r>
              <a:rPr lang="fr-FR" sz="1100" dirty="0"/>
              <a:t>Encadre en bleu :</a:t>
            </a:r>
          </a:p>
          <a:p>
            <a:pPr marL="949325" lvl="1" indent="-492125">
              <a:lnSpc>
                <a:spcPct val="200000"/>
              </a:lnSpc>
              <a:buAutoNum type="arabicPeriod"/>
            </a:pPr>
            <a:r>
              <a:rPr lang="fr-FR" sz="1100" dirty="0"/>
              <a:t>Dans la 1</a:t>
            </a:r>
            <a:r>
              <a:rPr lang="fr-FR" sz="1100" baseline="30000" dirty="0"/>
              <a:t>ère</a:t>
            </a:r>
            <a:r>
              <a:rPr lang="fr-FR" sz="1100" dirty="0"/>
              <a:t> phrase, le groupe de mots qui répond à la question : « Qui est-ce qui entreprend un gigantesque projet ? »</a:t>
            </a:r>
          </a:p>
          <a:p>
            <a:pPr marL="949325" lvl="1" indent="-492125">
              <a:lnSpc>
                <a:spcPct val="200000"/>
              </a:lnSpc>
              <a:buAutoNum type="arabicPeriod"/>
            </a:pPr>
            <a:r>
              <a:rPr lang="fr-FR" sz="1100" dirty="0"/>
              <a:t>Dans la 6</a:t>
            </a:r>
            <a:r>
              <a:rPr lang="fr-FR" sz="1100" baseline="30000" dirty="0"/>
              <a:t>ème</a:t>
            </a:r>
            <a:r>
              <a:rPr lang="fr-FR" sz="1100" dirty="0"/>
              <a:t> phrase, le groupe de mots qui répond à la question : « Qui est-ce qui décide de faire creuser le tunnel ? »</a:t>
            </a:r>
          </a:p>
        </p:txBody>
      </p:sp>
      <p:sp>
        <p:nvSpPr>
          <p:cNvPr id="4" name="Rectangle 3">
            <a:extLst>
              <a:ext uri="{FF2B5EF4-FFF2-40B4-BE49-F238E27FC236}">
                <a16:creationId xmlns:a16="http://schemas.microsoft.com/office/drawing/2014/main" id="{17AAC740-E143-6899-3E95-25BBF0B67C06}"/>
              </a:ext>
            </a:extLst>
          </p:cNvPr>
          <p:cNvSpPr>
            <a:spLocks noChangeArrowheads="1"/>
          </p:cNvSpPr>
          <p:nvPr/>
        </p:nvSpPr>
        <p:spPr bwMode="auto">
          <a:xfrm>
            <a:off x="4461300" y="0"/>
            <a:ext cx="46827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sng" strike="noStrike" cap="none" normalizeH="0" baseline="0" dirty="0">
                <a:ln>
                  <a:noFill/>
                </a:ln>
                <a:effectLst/>
                <a:ea typeface="SimSun" panose="02010600030101010101" pitchFamily="2" charset="-122"/>
                <a:cs typeface="Times-Semibold"/>
              </a:rPr>
              <a:t>Le tunnel sous la Manche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Le 20 janvier 1986, Margaret Thatcher, premier ministre du Royaume-Uni, et François Mitterrand, président de la France, entreprennent un gigantesque projet. Ils souhaitent développer les moyens de transport entre leurs pays. Ils veulent relier la France et l’Angleterre ! </a:t>
            </a: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La Grande-Bretagne est une île. Elle est séparée de la France par la Manche. Les chefs d’Etat décident de faire creuser un tunnel sous la mer. Pendant 8 ans, des ouvriers creuseront le tunnel, avec courage. </a:t>
            </a: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Aujourd’hui, ce tunnel est l’un des plus longs tunnels sous-marins du monde! </a:t>
            </a:r>
          </a:p>
          <a:p>
            <a:pPr marL="0" marR="0" lvl="0" indent="0" algn="just" defTabSz="914400" rtl="0" eaLnBrk="0" fontAlgn="base" latinLnBrk="0" hangingPunct="0">
              <a:lnSpc>
                <a:spcPct val="100000"/>
              </a:lnSpc>
              <a:spcBef>
                <a:spcPct val="0"/>
              </a:spcBef>
              <a:spcAft>
                <a:spcPct val="0"/>
              </a:spcAft>
              <a:buClrTx/>
              <a:buSzTx/>
              <a:buFontTx/>
              <a:buNone/>
              <a:tabLst/>
            </a:pPr>
            <a:endParaRPr lang="fr-FR" altLang="fr-FR" sz="1200" dirty="0">
              <a:ea typeface="SimSun"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En réalité, il est composé de 3 tunnels indépendants. Les trains circulent dans les tunnels. Dans un premier tunnel, les trains roulent vers l’Angleterre. Dans un second tunnel, ils roulent vers la France. Le troisième tunnel est réservé à la circulation des véhicules de secours. </a:t>
            </a: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Avant, la traversée se faisait en bateau, le ferry, et durait une heure et demie. Aujourd’hui, en 35 minutes seulement, les voyageurs rejoignent l’Angleterre !</a:t>
            </a:r>
            <a:endParaRPr kumimoji="0" lang="fr-FR" altLang="fr-FR" sz="1200" b="0" i="0" u="none" strike="noStrike" cap="none" normalizeH="0" baseline="0" dirty="0">
              <a:ln>
                <a:noFill/>
              </a:ln>
              <a:effectLst/>
            </a:endParaRPr>
          </a:p>
        </p:txBody>
      </p:sp>
      <p:pic>
        <p:nvPicPr>
          <p:cNvPr id="5" name="Image 1">
            <a:extLst>
              <a:ext uri="{FF2B5EF4-FFF2-40B4-BE49-F238E27FC236}">
                <a16:creationId xmlns:a16="http://schemas.microsoft.com/office/drawing/2014/main" id="{092CCEF3-22A3-FD95-8F1B-4DF35A3B1A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9285" y="4008330"/>
            <a:ext cx="1604716" cy="1150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0931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551100" y="0"/>
            <a:ext cx="2808000" cy="7557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dirty="0">
                <a:latin typeface="Arial Rounded"/>
                <a:ea typeface="Arial Rounded"/>
                <a:cs typeface="Arial Rounded"/>
                <a:sym typeface="Arial Rounded"/>
              </a:rPr>
              <a:t>Lisons le texte</a:t>
            </a:r>
            <a:endParaRPr dirty="0">
              <a:latin typeface="Arial Rounded"/>
              <a:ea typeface="Arial Rounded"/>
              <a:cs typeface="Arial Rounded"/>
              <a:sym typeface="Arial Rounded"/>
            </a:endParaRPr>
          </a:p>
        </p:txBody>
      </p:sp>
      <p:cxnSp>
        <p:nvCxnSpPr>
          <p:cNvPr id="8" name="Connecteur droit 7">
            <a:extLst>
              <a:ext uri="{FF2B5EF4-FFF2-40B4-BE49-F238E27FC236}">
                <a16:creationId xmlns:a16="http://schemas.microsoft.com/office/drawing/2014/main" id="{33D57292-A7A4-7455-9E16-446777140EFF}"/>
              </a:ext>
            </a:extLst>
          </p:cNvPr>
          <p:cNvCxnSpPr/>
          <p:nvPr/>
        </p:nvCxnSpPr>
        <p:spPr>
          <a:xfrm>
            <a:off x="4461300" y="0"/>
            <a:ext cx="0" cy="5143500"/>
          </a:xfrm>
          <a:prstGeom prst="line">
            <a:avLst/>
          </a:prstGeom>
          <a:ln w="19050">
            <a:solidFill>
              <a:srgbClr val="EF6C00"/>
            </a:solidFill>
          </a:ln>
        </p:spPr>
        <p:style>
          <a:lnRef idx="1">
            <a:schemeClr val="accent1"/>
          </a:lnRef>
          <a:fillRef idx="0">
            <a:schemeClr val="accent1"/>
          </a:fillRef>
          <a:effectRef idx="0">
            <a:schemeClr val="accent1"/>
          </a:effectRef>
          <a:fontRef idx="minor">
            <a:schemeClr val="tx1"/>
          </a:fontRef>
        </p:style>
      </p:cxnSp>
      <p:sp>
        <p:nvSpPr>
          <p:cNvPr id="6" name="Google Shape;74;p14">
            <a:extLst>
              <a:ext uri="{FF2B5EF4-FFF2-40B4-BE49-F238E27FC236}">
                <a16:creationId xmlns:a16="http://schemas.microsoft.com/office/drawing/2014/main" id="{D9205014-FED6-9955-BF69-3760F8552DB1}"/>
              </a:ext>
            </a:extLst>
          </p:cNvPr>
          <p:cNvSpPr txBox="1">
            <a:spLocks noGrp="1"/>
          </p:cNvSpPr>
          <p:nvPr>
            <p:ph type="body" idx="1"/>
          </p:nvPr>
        </p:nvSpPr>
        <p:spPr>
          <a:xfrm>
            <a:off x="0" y="704250"/>
            <a:ext cx="3910200" cy="443925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FR" sz="1600" b="1" dirty="0">
                <a:solidFill>
                  <a:schemeClr val="accent3"/>
                </a:solidFill>
                <a:latin typeface="Arial"/>
                <a:ea typeface="Arial"/>
                <a:cs typeface="Arial"/>
                <a:sym typeface="Arial"/>
              </a:rPr>
              <a:t>2. Dans le texte :</a:t>
            </a:r>
          </a:p>
          <a:p>
            <a:pPr marL="0" lvl="0" indent="0" algn="l" rtl="0">
              <a:spcBef>
                <a:spcPts val="0"/>
              </a:spcBef>
              <a:spcAft>
                <a:spcPts val="0"/>
              </a:spcAft>
              <a:buNone/>
            </a:pPr>
            <a:endParaRPr sz="1600" b="1" dirty="0">
              <a:solidFill>
                <a:schemeClr val="accent3"/>
              </a:solidFill>
              <a:latin typeface="Arial"/>
              <a:ea typeface="Arial"/>
              <a:cs typeface="Arial"/>
              <a:sym typeface="Arial"/>
            </a:endParaRPr>
          </a:p>
          <a:p>
            <a:pPr marL="949325" lvl="1" indent="-492125">
              <a:lnSpc>
                <a:spcPct val="150000"/>
              </a:lnSpc>
              <a:buAutoNum type="arabicPeriod"/>
            </a:pPr>
            <a:endParaRPr lang="fr-FR" sz="1100" dirty="0"/>
          </a:p>
          <a:p>
            <a:pPr marL="492125" indent="-492125">
              <a:lnSpc>
                <a:spcPct val="200000"/>
              </a:lnSpc>
              <a:buAutoNum type="arabicPeriod"/>
            </a:pPr>
            <a:r>
              <a:rPr lang="fr-FR" sz="1100" dirty="0"/>
              <a:t>Encadre en rouge :</a:t>
            </a:r>
          </a:p>
          <a:p>
            <a:pPr marL="949325" lvl="1" indent="-492125">
              <a:lnSpc>
                <a:spcPct val="200000"/>
              </a:lnSpc>
              <a:buAutoNum type="arabicPeriod"/>
            </a:pPr>
            <a:r>
              <a:rPr lang="fr-FR" sz="1100" dirty="0"/>
              <a:t>Dans la 7</a:t>
            </a:r>
            <a:r>
              <a:rPr lang="fr-FR" sz="1100" baseline="30000" dirty="0"/>
              <a:t>ème</a:t>
            </a:r>
            <a:r>
              <a:rPr lang="fr-FR" sz="1100" dirty="0"/>
              <a:t> phrase, le groupe de mots qui indique ce que font les ouvriers.</a:t>
            </a:r>
          </a:p>
          <a:p>
            <a:pPr marL="949325" lvl="1" indent="-492125">
              <a:lnSpc>
                <a:spcPct val="200000"/>
              </a:lnSpc>
              <a:buAutoNum type="arabicPeriod"/>
            </a:pPr>
            <a:r>
              <a:rPr lang="fr-FR" sz="1100" dirty="0"/>
              <a:t>Dans la dernière phrase, le groupe de mots qui indique ce que font les voyageurs.</a:t>
            </a:r>
          </a:p>
        </p:txBody>
      </p:sp>
      <p:sp>
        <p:nvSpPr>
          <p:cNvPr id="4" name="Rectangle 3">
            <a:extLst>
              <a:ext uri="{FF2B5EF4-FFF2-40B4-BE49-F238E27FC236}">
                <a16:creationId xmlns:a16="http://schemas.microsoft.com/office/drawing/2014/main" id="{17AAC740-E143-6899-3E95-25BBF0B67C06}"/>
              </a:ext>
            </a:extLst>
          </p:cNvPr>
          <p:cNvSpPr>
            <a:spLocks noChangeArrowheads="1"/>
          </p:cNvSpPr>
          <p:nvPr/>
        </p:nvSpPr>
        <p:spPr bwMode="auto">
          <a:xfrm>
            <a:off x="4461300" y="0"/>
            <a:ext cx="46827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sng" strike="noStrike" cap="none" normalizeH="0" baseline="0" dirty="0">
                <a:ln>
                  <a:noFill/>
                </a:ln>
                <a:effectLst/>
                <a:ea typeface="SimSun" panose="02010600030101010101" pitchFamily="2" charset="-122"/>
                <a:cs typeface="Times-Semibold"/>
              </a:rPr>
              <a:t>Le tunnel sous la Manche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Le 20 janvier 1986, Margaret Thatcher, premier ministre du Royaume-Uni, et François Mitterrand, président de la France, entreprennent un gigantesque projet. Ils souhaitent développer les moyens de transport entre leurs pays. Ils veulent relier la France et l’Angleterre ! </a:t>
            </a: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La Grande-Bretagne est une île. Elle est séparée de la France par la Manche. Les chefs d’Etat décident de faire creuser un tunnel sous la mer. Pendant 8 ans, des ouvriers creuseront le tunnel, avec courage. </a:t>
            </a: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Aujourd’hui, ce tunnel est l’un des plus longs tunnels sous-marins du monde! </a:t>
            </a:r>
          </a:p>
          <a:p>
            <a:pPr marL="0" marR="0" lvl="0" indent="0" algn="just" defTabSz="914400" rtl="0" eaLnBrk="0" fontAlgn="base" latinLnBrk="0" hangingPunct="0">
              <a:lnSpc>
                <a:spcPct val="100000"/>
              </a:lnSpc>
              <a:spcBef>
                <a:spcPct val="0"/>
              </a:spcBef>
              <a:spcAft>
                <a:spcPct val="0"/>
              </a:spcAft>
              <a:buClrTx/>
              <a:buSzTx/>
              <a:buFontTx/>
              <a:buNone/>
              <a:tabLst/>
            </a:pPr>
            <a:endParaRPr lang="fr-FR" altLang="fr-FR" sz="1200" dirty="0">
              <a:ea typeface="SimSun"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En réalité, il est composé de 3 tunnels indépendants. Les trains circulent dans les tunnels. Dans un premier tunnel, les trains roulent vers l’Angleterre. Dans un second tunnel, ils roulent vers la France. Le troisième tunnel est réservé à la circulation des véhicules de secours. </a:t>
            </a: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Avant, la traversée se faisait en bateau, le ferry, et durait une heure et demie. Aujourd’hui, en 35 minutes seulement, les voyageurs rejoignent l’Angleterre !</a:t>
            </a:r>
            <a:endParaRPr kumimoji="0" lang="fr-FR" altLang="fr-FR" sz="1200" b="0" i="0" u="none" strike="noStrike" cap="none" normalizeH="0" baseline="0" dirty="0">
              <a:ln>
                <a:noFill/>
              </a:ln>
              <a:effectLst/>
            </a:endParaRPr>
          </a:p>
        </p:txBody>
      </p:sp>
      <p:pic>
        <p:nvPicPr>
          <p:cNvPr id="5" name="Image 1">
            <a:extLst>
              <a:ext uri="{FF2B5EF4-FFF2-40B4-BE49-F238E27FC236}">
                <a16:creationId xmlns:a16="http://schemas.microsoft.com/office/drawing/2014/main" id="{092CCEF3-22A3-FD95-8F1B-4DF35A3B1A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9285" y="4008330"/>
            <a:ext cx="1604716" cy="1150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2805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551100" y="0"/>
            <a:ext cx="2808000" cy="7557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dirty="0">
                <a:latin typeface="Arial Rounded"/>
                <a:ea typeface="Arial Rounded"/>
                <a:cs typeface="Arial Rounded"/>
                <a:sym typeface="Arial Rounded"/>
              </a:rPr>
              <a:t>Lisons le texte</a:t>
            </a:r>
            <a:endParaRPr dirty="0">
              <a:latin typeface="Arial Rounded"/>
              <a:ea typeface="Arial Rounded"/>
              <a:cs typeface="Arial Rounded"/>
              <a:sym typeface="Arial Rounded"/>
            </a:endParaRPr>
          </a:p>
        </p:txBody>
      </p:sp>
      <p:cxnSp>
        <p:nvCxnSpPr>
          <p:cNvPr id="8" name="Connecteur droit 7">
            <a:extLst>
              <a:ext uri="{FF2B5EF4-FFF2-40B4-BE49-F238E27FC236}">
                <a16:creationId xmlns:a16="http://schemas.microsoft.com/office/drawing/2014/main" id="{33D57292-A7A4-7455-9E16-446777140EFF}"/>
              </a:ext>
            </a:extLst>
          </p:cNvPr>
          <p:cNvCxnSpPr/>
          <p:nvPr/>
        </p:nvCxnSpPr>
        <p:spPr>
          <a:xfrm>
            <a:off x="4461300" y="0"/>
            <a:ext cx="0" cy="5143500"/>
          </a:xfrm>
          <a:prstGeom prst="line">
            <a:avLst/>
          </a:prstGeom>
          <a:ln w="19050">
            <a:solidFill>
              <a:srgbClr val="EF6C00"/>
            </a:solidFill>
          </a:ln>
        </p:spPr>
        <p:style>
          <a:lnRef idx="1">
            <a:schemeClr val="accent1"/>
          </a:lnRef>
          <a:fillRef idx="0">
            <a:schemeClr val="accent1"/>
          </a:fillRef>
          <a:effectRef idx="0">
            <a:schemeClr val="accent1"/>
          </a:effectRef>
          <a:fontRef idx="minor">
            <a:schemeClr val="tx1"/>
          </a:fontRef>
        </p:style>
      </p:cxnSp>
      <p:sp>
        <p:nvSpPr>
          <p:cNvPr id="6" name="Google Shape;74;p14">
            <a:extLst>
              <a:ext uri="{FF2B5EF4-FFF2-40B4-BE49-F238E27FC236}">
                <a16:creationId xmlns:a16="http://schemas.microsoft.com/office/drawing/2014/main" id="{D9205014-FED6-9955-BF69-3760F8552DB1}"/>
              </a:ext>
            </a:extLst>
          </p:cNvPr>
          <p:cNvSpPr txBox="1">
            <a:spLocks noGrp="1"/>
          </p:cNvSpPr>
          <p:nvPr>
            <p:ph type="body" idx="1"/>
          </p:nvPr>
        </p:nvSpPr>
        <p:spPr>
          <a:xfrm>
            <a:off x="0" y="704250"/>
            <a:ext cx="3910200" cy="443925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FR" sz="1600" b="1" dirty="0">
                <a:solidFill>
                  <a:schemeClr val="accent3"/>
                </a:solidFill>
                <a:latin typeface="Arial"/>
                <a:ea typeface="Arial"/>
                <a:cs typeface="Arial"/>
                <a:sym typeface="Arial"/>
              </a:rPr>
              <a:t>2. Dans le texte :</a:t>
            </a:r>
          </a:p>
          <a:p>
            <a:pPr marL="0" lvl="0" indent="0" algn="l" rtl="0">
              <a:spcBef>
                <a:spcPts val="0"/>
              </a:spcBef>
              <a:spcAft>
                <a:spcPts val="0"/>
              </a:spcAft>
              <a:buNone/>
            </a:pPr>
            <a:endParaRPr sz="1600" b="1" dirty="0">
              <a:solidFill>
                <a:schemeClr val="accent3"/>
              </a:solidFill>
              <a:latin typeface="Arial"/>
              <a:ea typeface="Arial"/>
              <a:cs typeface="Arial"/>
              <a:sym typeface="Arial"/>
            </a:endParaRPr>
          </a:p>
          <a:p>
            <a:pPr marL="949325" lvl="1" indent="-492125">
              <a:lnSpc>
                <a:spcPct val="150000"/>
              </a:lnSpc>
              <a:buAutoNum type="arabicPeriod"/>
            </a:pPr>
            <a:endParaRPr lang="fr-FR" sz="1100" dirty="0"/>
          </a:p>
          <a:p>
            <a:pPr marL="492125" indent="-492125">
              <a:lnSpc>
                <a:spcPct val="200000"/>
              </a:lnSpc>
              <a:buAutoNum type="arabicPeriod"/>
            </a:pPr>
            <a:r>
              <a:rPr lang="fr-FR" sz="1100" dirty="0"/>
              <a:t>Encadre en vert :</a:t>
            </a:r>
          </a:p>
          <a:p>
            <a:pPr marL="949325" lvl="1" indent="-492125">
              <a:lnSpc>
                <a:spcPct val="200000"/>
              </a:lnSpc>
              <a:buAutoNum type="arabicPeriod"/>
            </a:pPr>
            <a:r>
              <a:rPr lang="fr-FR" sz="1100" dirty="0"/>
              <a:t>Dans la 6</a:t>
            </a:r>
            <a:r>
              <a:rPr lang="fr-FR" sz="1100" baseline="30000" dirty="0"/>
              <a:t>ème</a:t>
            </a:r>
            <a:r>
              <a:rPr lang="fr-FR" sz="1100" dirty="0"/>
              <a:t> phrase, le groupe de mots qui répond à la question : « Où décide-t-on de creuser le tunnel ? »</a:t>
            </a:r>
          </a:p>
          <a:p>
            <a:pPr marL="949325" lvl="1" indent="-492125">
              <a:lnSpc>
                <a:spcPct val="200000"/>
              </a:lnSpc>
              <a:buAutoNum type="arabicPeriod"/>
            </a:pPr>
            <a:r>
              <a:rPr lang="fr-FR" sz="1100" dirty="0"/>
              <a:t>Dans la dernière phrase, le groupe de mots qui répond à la question : « En combien de temps les voyageurs rejoignent-ils l’Angleterre ? »</a:t>
            </a:r>
          </a:p>
        </p:txBody>
      </p:sp>
      <p:sp>
        <p:nvSpPr>
          <p:cNvPr id="4" name="Rectangle 3">
            <a:extLst>
              <a:ext uri="{FF2B5EF4-FFF2-40B4-BE49-F238E27FC236}">
                <a16:creationId xmlns:a16="http://schemas.microsoft.com/office/drawing/2014/main" id="{17AAC740-E143-6899-3E95-25BBF0B67C06}"/>
              </a:ext>
            </a:extLst>
          </p:cNvPr>
          <p:cNvSpPr>
            <a:spLocks noChangeArrowheads="1"/>
          </p:cNvSpPr>
          <p:nvPr/>
        </p:nvSpPr>
        <p:spPr bwMode="auto">
          <a:xfrm>
            <a:off x="4461300" y="0"/>
            <a:ext cx="46827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sng" strike="noStrike" cap="none" normalizeH="0" baseline="0" dirty="0">
                <a:ln>
                  <a:noFill/>
                </a:ln>
                <a:effectLst/>
                <a:ea typeface="SimSun" panose="02010600030101010101" pitchFamily="2" charset="-122"/>
                <a:cs typeface="Times-Semibold"/>
              </a:rPr>
              <a:t>Le tunnel sous la Manche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Le 20 janvier 1986, Margaret Thatcher, premier ministre du Royaume-Uni, et François Mitterrand, président de la France, entreprennent un gigantesque projet. Ils souhaitent développer les moyens de transport entre leurs pays. Ils veulent relier la France et l’Angleterre ! </a:t>
            </a: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La Grande-Bretagne est une île. Elle est séparée de la France par la Manche. Les chefs d’Etat décident de faire creuser un tunnel sous la mer. Pendant 8 ans, des ouvriers creuseront le tunnel, avec courage. </a:t>
            </a: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Aujourd’hui, ce tunnel est l’un des plus longs tunnels sous-marins du monde! </a:t>
            </a:r>
          </a:p>
          <a:p>
            <a:pPr marL="0" marR="0" lvl="0" indent="0" algn="just" defTabSz="914400" rtl="0" eaLnBrk="0" fontAlgn="base" latinLnBrk="0" hangingPunct="0">
              <a:lnSpc>
                <a:spcPct val="100000"/>
              </a:lnSpc>
              <a:spcBef>
                <a:spcPct val="0"/>
              </a:spcBef>
              <a:spcAft>
                <a:spcPct val="0"/>
              </a:spcAft>
              <a:buClrTx/>
              <a:buSzTx/>
              <a:buFontTx/>
              <a:buNone/>
              <a:tabLst/>
            </a:pPr>
            <a:endParaRPr lang="fr-FR" altLang="fr-FR" sz="1200" dirty="0">
              <a:ea typeface="SimSun" panose="02010600030101010101" pitchFamily="2" charset="-122"/>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En réalité, il est composé de 3 tunnels indépendants. Les trains circulent dans les tunnels. Dans un premier tunnel, les trains roulent vers l’Angleterre. Dans un second tunnel, ils roulent vers la France. Le troisième tunnel est réservé à la circulation des véhicules de secours. </a:t>
            </a:r>
            <a:endParaRPr kumimoji="0" lang="fr-FR" altLang="fr-FR" sz="12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effectLst/>
                <a:ea typeface="SimSun" panose="02010600030101010101" pitchFamily="2" charset="-122"/>
                <a:cs typeface="Times New Roman" panose="02020603050405020304" pitchFamily="18" charset="0"/>
              </a:rPr>
              <a:t>Avant, la traversée se faisait en bateau, le ferry, et durait une heure et demie. Aujourd’hui, en 35 minutes seulement, les voyageurs rejoignent l’Angleterre !</a:t>
            </a:r>
            <a:endParaRPr kumimoji="0" lang="fr-FR" altLang="fr-FR" sz="1200" b="0" i="0" u="none" strike="noStrike" cap="none" normalizeH="0" baseline="0" dirty="0">
              <a:ln>
                <a:noFill/>
              </a:ln>
              <a:effectLst/>
            </a:endParaRPr>
          </a:p>
        </p:txBody>
      </p:sp>
      <p:pic>
        <p:nvPicPr>
          <p:cNvPr id="5" name="Image 1">
            <a:extLst>
              <a:ext uri="{FF2B5EF4-FFF2-40B4-BE49-F238E27FC236}">
                <a16:creationId xmlns:a16="http://schemas.microsoft.com/office/drawing/2014/main" id="{092CCEF3-22A3-FD95-8F1B-4DF35A3B1A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9285" y="4008330"/>
            <a:ext cx="1604716" cy="1150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0895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0"/>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dirty="0"/>
              <a:t>Les groupes dans la phrase</a:t>
            </a:r>
            <a:endParaRPr dirty="0"/>
          </a:p>
        </p:txBody>
      </p:sp>
      <p:sp>
        <p:nvSpPr>
          <p:cNvPr id="132" name="Google Shape;132;p20"/>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Séance 2</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1"/>
          <p:cNvSpPr txBox="1">
            <a:spLocks noGrp="1"/>
          </p:cNvSpPr>
          <p:nvPr>
            <p:ph type="title"/>
          </p:nvPr>
        </p:nvSpPr>
        <p:spPr>
          <a:xfrm>
            <a:off x="0" y="0"/>
            <a:ext cx="9144000" cy="7074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dirty="0">
                <a:latin typeface="Arial Rounded"/>
                <a:ea typeface="Arial Rounded"/>
                <a:cs typeface="Arial Rounded"/>
                <a:sym typeface="Arial Rounded"/>
              </a:rPr>
              <a:t>Manipulation et recherche</a:t>
            </a:r>
            <a:endParaRPr dirty="0">
              <a:latin typeface="Arial Rounded"/>
              <a:ea typeface="Arial Rounded"/>
              <a:cs typeface="Arial Rounded"/>
              <a:sym typeface="Arial Rounded"/>
            </a:endParaRPr>
          </a:p>
        </p:txBody>
      </p:sp>
      <p:pic>
        <p:nvPicPr>
          <p:cNvPr id="6" name="Image 5">
            <a:extLst>
              <a:ext uri="{FF2B5EF4-FFF2-40B4-BE49-F238E27FC236}">
                <a16:creationId xmlns:a16="http://schemas.microsoft.com/office/drawing/2014/main" id="{B86A3489-3CA4-4FF3-9BF4-DE991C6C79B3}"/>
              </a:ext>
            </a:extLst>
          </p:cNvPr>
          <p:cNvPicPr>
            <a:picLocks noChangeAspect="1"/>
          </p:cNvPicPr>
          <p:nvPr/>
        </p:nvPicPr>
        <p:blipFill>
          <a:blip r:embed="rId3"/>
          <a:stretch>
            <a:fillRect/>
          </a:stretch>
        </p:blipFill>
        <p:spPr>
          <a:xfrm>
            <a:off x="99459" y="2159956"/>
            <a:ext cx="8945081" cy="82358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5"/>
          <p:cNvSpPr txBox="1">
            <a:spLocks noGrp="1"/>
          </p:cNvSpPr>
          <p:nvPr>
            <p:ph type="title"/>
          </p:nvPr>
        </p:nvSpPr>
        <p:spPr>
          <a:xfrm>
            <a:off x="0" y="0"/>
            <a:ext cx="9144000" cy="7074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dirty="0"/>
              <a:t>Synthèse</a:t>
            </a:r>
            <a:endParaRPr dirty="0"/>
          </a:p>
        </p:txBody>
      </p:sp>
      <p:pic>
        <p:nvPicPr>
          <p:cNvPr id="5" name="Image 4">
            <a:extLst>
              <a:ext uri="{FF2B5EF4-FFF2-40B4-BE49-F238E27FC236}">
                <a16:creationId xmlns:a16="http://schemas.microsoft.com/office/drawing/2014/main" id="{FC50FE57-2816-B29B-B3BB-02CBC7D79AB2}"/>
              </a:ext>
            </a:extLst>
          </p:cNvPr>
          <p:cNvPicPr>
            <a:picLocks noChangeAspect="1"/>
          </p:cNvPicPr>
          <p:nvPr/>
        </p:nvPicPr>
        <p:blipFill>
          <a:blip r:embed="rId3"/>
          <a:stretch>
            <a:fillRect/>
          </a:stretch>
        </p:blipFill>
        <p:spPr>
          <a:xfrm>
            <a:off x="1425464" y="707401"/>
            <a:ext cx="6293071" cy="4436099"/>
          </a:xfrm>
          <a:prstGeom prst="rect">
            <a:avLst/>
          </a:prstGeom>
        </p:spPr>
      </p:pic>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1241</Words>
  <Application>Microsoft Office PowerPoint</Application>
  <PresentationFormat>Affichage à l'écran (16:9)</PresentationFormat>
  <Paragraphs>82</Paragraphs>
  <Slides>14</Slides>
  <Notes>14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 Rounded</vt:lpstr>
      <vt:lpstr>Open Sans</vt:lpstr>
      <vt:lpstr>SimSun</vt:lpstr>
      <vt:lpstr>Arial</vt:lpstr>
      <vt:lpstr>PT Sans Narrow</vt:lpstr>
      <vt:lpstr>Tropic</vt:lpstr>
      <vt:lpstr>Les groupes dans la phrase</vt:lpstr>
      <vt:lpstr>Lisons le texte</vt:lpstr>
      <vt:lpstr>Lisons le texte</vt:lpstr>
      <vt:lpstr>Lisons le texte</vt:lpstr>
      <vt:lpstr>Lisons le texte</vt:lpstr>
      <vt:lpstr>Lisons le texte</vt:lpstr>
      <vt:lpstr>Les groupes dans la phrase</vt:lpstr>
      <vt:lpstr>Manipulation et recherche</vt:lpstr>
      <vt:lpstr>Synthèse</vt:lpstr>
      <vt:lpstr>Les groupes dans la phrase</vt:lpstr>
      <vt:lpstr>exercices</vt:lpstr>
      <vt:lpstr>exercices</vt:lpstr>
      <vt:lpstr>exercices</vt:lpstr>
      <vt:lpstr>Exercice additionnel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Julie</dc:creator>
  <cp:lastModifiedBy>Julie Hacquard</cp:lastModifiedBy>
  <cp:revision>5</cp:revision>
  <dcterms:modified xsi:type="dcterms:W3CDTF">2024-08-17T20:23:43Z</dcterms:modified>
</cp:coreProperties>
</file>