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B93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31F8-C4B5-46C2-99B1-329E1FD2FC45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64D3-D903-4941-AD0D-FB9005C665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31F8-C4B5-46C2-99B1-329E1FD2FC45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64D3-D903-4941-AD0D-FB9005C665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31F8-C4B5-46C2-99B1-329E1FD2FC45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64D3-D903-4941-AD0D-FB9005C665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31F8-C4B5-46C2-99B1-329E1FD2FC45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64D3-D903-4941-AD0D-FB9005C665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31F8-C4B5-46C2-99B1-329E1FD2FC45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64D3-D903-4941-AD0D-FB9005C665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31F8-C4B5-46C2-99B1-329E1FD2FC45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64D3-D903-4941-AD0D-FB9005C665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31F8-C4B5-46C2-99B1-329E1FD2FC45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64D3-D903-4941-AD0D-FB9005C665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31F8-C4B5-46C2-99B1-329E1FD2FC45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64D3-D903-4941-AD0D-FB9005C665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31F8-C4B5-46C2-99B1-329E1FD2FC45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64D3-D903-4941-AD0D-FB9005C665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31F8-C4B5-46C2-99B1-329E1FD2FC45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64D3-D903-4941-AD0D-FB9005C665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31F8-C4B5-46C2-99B1-329E1FD2FC45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64D3-D903-4941-AD0D-FB9005C665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A31F8-C4B5-46C2-99B1-329E1FD2FC45}" type="datetimeFigureOut">
              <a:rPr lang="fr-FR" smtClean="0"/>
              <a:pPr/>
              <a:t>04/04/2014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B64D3-D903-4941-AD0D-FB9005C665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786190"/>
          </a:xfrm>
        </p:spPr>
        <p:txBody>
          <a:bodyPr>
            <a:noAutofit/>
          </a:bodyPr>
          <a:lstStyle/>
          <a:p>
            <a:pPr algn="r"/>
            <a:r>
              <a:rPr lang="ar-MA" sz="4000" b="1" dirty="0" smtClean="0">
                <a:solidFill>
                  <a:schemeClr val="tx2"/>
                </a:solidFill>
              </a:rPr>
              <a:t>                    الوضعية المشكلة            </a:t>
            </a:r>
            <a:r>
              <a:rPr lang="ar-MA" sz="2400" b="1" u="sng" dirty="0" smtClean="0">
                <a:solidFill>
                  <a:srgbClr val="FF0000"/>
                </a:solidFill>
              </a:rPr>
              <a:t/>
            </a:r>
            <a:br>
              <a:rPr lang="ar-MA" sz="2400" b="1" u="sng" dirty="0" smtClean="0">
                <a:solidFill>
                  <a:srgbClr val="FF0000"/>
                </a:solidFill>
              </a:rPr>
            </a:br>
            <a:r>
              <a:rPr lang="ar-MA" sz="2800" dirty="0" smtClean="0">
                <a:solidFill>
                  <a:srgbClr val="0070C0"/>
                </a:solidFill>
              </a:rPr>
              <a:t>من خلال مشاهدة مختلف الدارات الموجودة في جميع الأجهزة الكهربائية ، يلاحظ وجود مُركبات أسطوانية الشكل ، وتحمل حلقات ذات ألوان مختلفة ، تدعى هذه المُركبة </a:t>
            </a:r>
            <a:r>
              <a:rPr lang="ar-MA" sz="2800" b="1" u="sng" dirty="0" smtClean="0">
                <a:solidFill>
                  <a:schemeClr val="tx2"/>
                </a:solidFill>
              </a:rPr>
              <a:t>بالموصل الأومي </a:t>
            </a:r>
            <a:r>
              <a:rPr lang="ar-MA" sz="2800" dirty="0" smtClean="0">
                <a:solidFill>
                  <a:srgbClr val="0070C0"/>
                </a:solidFill>
              </a:rPr>
              <a:t>، أو </a:t>
            </a:r>
            <a:r>
              <a:rPr lang="ar-MA" sz="2800" b="1" u="sng" dirty="0" smtClean="0">
                <a:solidFill>
                  <a:schemeClr val="tx2"/>
                </a:solidFill>
              </a:rPr>
              <a:t>المقاومة</a:t>
            </a:r>
            <a:r>
              <a:rPr lang="ar-MA" sz="2800" dirty="0" smtClean="0">
                <a:solidFill>
                  <a:srgbClr val="FF0000"/>
                </a:solidFill>
              </a:rPr>
              <a:t> </a:t>
            </a:r>
            <a:r>
              <a:rPr lang="ar-MA" sz="2800" dirty="0" smtClean="0">
                <a:solidFill>
                  <a:srgbClr val="0070C0"/>
                </a:solidFill>
              </a:rPr>
              <a:t>.</a:t>
            </a:r>
            <a:r>
              <a:rPr lang="fr-FR" sz="2800" dirty="0" smtClean="0">
                <a:solidFill>
                  <a:srgbClr val="0070C0"/>
                </a:solidFill>
              </a:rPr>
              <a:t/>
            </a:r>
            <a:br>
              <a:rPr lang="fr-FR" sz="2800" dirty="0" smtClean="0">
                <a:solidFill>
                  <a:srgbClr val="0070C0"/>
                </a:solidFill>
              </a:rPr>
            </a:br>
            <a:r>
              <a:rPr lang="ar-MA" sz="2800" dirty="0" smtClean="0">
                <a:solidFill>
                  <a:srgbClr val="0070C0"/>
                </a:solidFill>
              </a:rPr>
              <a:t> </a:t>
            </a:r>
            <a:r>
              <a:rPr lang="fr-FR" sz="2800" dirty="0">
                <a:solidFill>
                  <a:srgbClr val="0070C0"/>
                </a:solidFill>
              </a:rPr>
              <a:t/>
            </a:r>
            <a:br>
              <a:rPr lang="fr-FR" sz="2800" dirty="0">
                <a:solidFill>
                  <a:srgbClr val="0070C0"/>
                </a:solidFill>
              </a:rPr>
            </a:br>
            <a:r>
              <a:rPr lang="ar-MA" sz="2800" b="1" dirty="0" smtClean="0">
                <a:solidFill>
                  <a:schemeClr val="tx2"/>
                </a:solidFill>
              </a:rPr>
              <a:t>فماهو دورها في الدارة الكهربائية ؟ وما هو دور هذه الحلقات الملونة الموجودة عليها ؟</a:t>
            </a:r>
            <a:r>
              <a:rPr lang="fr-FR" sz="2800" b="1" dirty="0" smtClean="0">
                <a:solidFill>
                  <a:schemeClr val="tx2"/>
                </a:solidFill>
              </a:rPr>
              <a:t>                                               </a:t>
            </a:r>
            <a:r>
              <a:rPr lang="fr-FR" sz="2400" dirty="0" smtClean="0">
                <a:solidFill>
                  <a:srgbClr val="0070C0"/>
                </a:solidFill>
              </a:rPr>
              <a:t/>
            </a:r>
            <a:br>
              <a:rPr lang="fr-FR" sz="2400" dirty="0" smtClean="0">
                <a:solidFill>
                  <a:srgbClr val="0070C0"/>
                </a:solidFill>
              </a:rPr>
            </a:br>
            <a:r>
              <a:rPr lang="fr-FR" sz="2400" dirty="0">
                <a:solidFill>
                  <a:srgbClr val="0070C0"/>
                </a:solidFill>
              </a:rPr>
              <a:t/>
            </a:r>
            <a:br>
              <a:rPr lang="fr-FR" sz="2400" dirty="0">
                <a:solidFill>
                  <a:srgbClr val="0070C0"/>
                </a:solidFill>
              </a:rPr>
            </a:b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2714620"/>
            <a:ext cx="8429684" cy="3714776"/>
          </a:xfrm>
        </p:spPr>
        <p:txBody>
          <a:bodyPr/>
          <a:lstStyle/>
          <a:p>
            <a:pPr algn="r"/>
            <a:r>
              <a:rPr lang="fr-FR" dirty="0" smtClean="0"/>
              <a:t>    </a:t>
            </a:r>
            <a:endParaRPr lang="fr-FR" dirty="0"/>
          </a:p>
        </p:txBody>
      </p:sp>
      <p:pic>
        <p:nvPicPr>
          <p:cNvPr id="4" name="Picture 3" descr="C:\Users\miloud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214686"/>
            <a:ext cx="4500594" cy="3429024"/>
          </a:xfrm>
          <a:prstGeom prst="rect">
            <a:avLst/>
          </a:prstGeom>
          <a:noFill/>
        </p:spPr>
      </p:pic>
      <p:pic>
        <p:nvPicPr>
          <p:cNvPr id="5" name="Picture 2" descr="C:\Users\miloud\Desktop\linistepper_etape_1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71810"/>
            <a:ext cx="4357686" cy="3571900"/>
          </a:xfrm>
          <a:prstGeom prst="rect">
            <a:avLst/>
          </a:prstGeom>
          <a:noFill/>
        </p:spPr>
      </p:pic>
      <p:pic>
        <p:nvPicPr>
          <p:cNvPr id="6" name="Imag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2366937" y="347651"/>
            <a:ext cx="571504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286" y="2214554"/>
          <a:ext cx="8715431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312"/>
                <a:gridCol w="850758"/>
                <a:gridCol w="928694"/>
                <a:gridCol w="785818"/>
                <a:gridCol w="857256"/>
                <a:gridCol w="857256"/>
                <a:gridCol w="857256"/>
                <a:gridCol w="785818"/>
                <a:gridCol w="642942"/>
                <a:gridCol w="714380"/>
                <a:gridCol w="6429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الأبيض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الرمادي</a:t>
                      </a:r>
                      <a:endParaRPr lang="fr-FR" sz="1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البنفسجي</a:t>
                      </a:r>
                      <a:endParaRPr lang="fr-FR" sz="1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الأزرق</a:t>
                      </a:r>
                      <a:endParaRPr lang="fr-FR" sz="1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الأخضر</a:t>
                      </a:r>
                      <a:endParaRPr lang="fr-FR" sz="1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الأصفر</a:t>
                      </a:r>
                      <a:endParaRPr lang="fr-FR" sz="1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البرتقالي</a:t>
                      </a:r>
                      <a:endParaRPr lang="fr-FR" sz="1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الأحمر</a:t>
                      </a:r>
                      <a:endParaRPr lang="fr-FR" sz="1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البني</a:t>
                      </a:r>
                      <a:endParaRPr lang="fr-FR" sz="1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>
                          <a:solidFill>
                            <a:schemeClr val="tx1"/>
                          </a:solidFill>
                        </a:rPr>
                        <a:t>الأسود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اللون</a:t>
                      </a:r>
                      <a:endParaRPr lang="fr-F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9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8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7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6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5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4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3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2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1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0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800" b="1" dirty="0" smtClean="0"/>
                        <a:t>العدد</a:t>
                      </a:r>
                      <a:endParaRPr lang="fr-FR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2876" y="3143248"/>
            <a:ext cx="8929718" cy="2143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MA" sz="2800" b="1" dirty="0" smtClean="0"/>
              <a:t>لتحديد قيمة مقاومة كهربائية </a:t>
            </a:r>
            <a:r>
              <a:rPr lang="fr-FR" sz="2800" b="1" dirty="0" smtClean="0"/>
              <a:t>R</a:t>
            </a:r>
            <a:r>
              <a:rPr lang="ar-MA" sz="2800" b="1" dirty="0" smtClean="0"/>
              <a:t> ، نتبع المراحل التالية :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smtClean="0"/>
              <a:t>نضع المقاومة الكهربائية بحيث تكون الحلقات الثلاث المتقاربة على اليسار 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smtClean="0"/>
              <a:t>نرمز للحلقات من اليسار إلى اليمين بالحروف </a:t>
            </a:r>
            <a:r>
              <a:rPr lang="fr-FR" sz="2800" b="1" dirty="0" smtClean="0"/>
              <a:t>A </a:t>
            </a:r>
            <a:r>
              <a:rPr lang="ar-MA" sz="2800" b="1" dirty="0" smtClean="0"/>
              <a:t>و</a:t>
            </a:r>
            <a:r>
              <a:rPr lang="fr-FR" sz="2800" b="1" dirty="0" smtClean="0"/>
              <a:t>B  </a:t>
            </a:r>
            <a:r>
              <a:rPr lang="ar-MA" sz="2800" b="1" dirty="0" smtClean="0"/>
              <a:t>و</a:t>
            </a:r>
            <a:r>
              <a:rPr lang="fr-FR" sz="2800" b="1" dirty="0" smtClean="0"/>
              <a:t>C </a:t>
            </a:r>
            <a:r>
              <a:rPr lang="ar-MA" sz="2800" b="1" dirty="0" smtClean="0"/>
              <a:t> </a:t>
            </a:r>
          </a:p>
          <a:p>
            <a:pPr algn="r" rtl="1"/>
            <a:r>
              <a:rPr lang="ar-MA" sz="2800" b="1" dirty="0" smtClean="0"/>
              <a:t>اعتمادا على جدول الترقيم العالمي : نطبق العلاقة الآتية:</a:t>
            </a:r>
            <a:r>
              <a:rPr lang="fr-FR" sz="2800" b="1" dirty="0" smtClean="0"/>
              <a:t>                                                                                            </a:t>
            </a:r>
            <a:r>
              <a:rPr lang="ar-MA" sz="2800" b="1" dirty="0" smtClean="0"/>
              <a:t> </a:t>
            </a:r>
            <a:r>
              <a:rPr lang="fr-FR" sz="2800" b="1" dirty="0" smtClean="0"/>
              <a:t>R= (10A+B)x10</a:t>
            </a:r>
            <a:r>
              <a:rPr lang="fr-FR" sz="2800" b="1" baseline="30000" dirty="0" smtClean="0"/>
              <a:t>C</a:t>
            </a:r>
            <a:endParaRPr lang="fr-FR" sz="28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MA" sz="2400" b="1" dirty="0" smtClean="0">
                <a:solidFill>
                  <a:srgbClr val="FF0000"/>
                </a:solidFill>
                <a:cs typeface="+mj-cs"/>
              </a:rPr>
              <a:t>- قياس وتحديد قيمة مقاومة موصل </a:t>
            </a:r>
            <a:r>
              <a:rPr lang="ar-MA" sz="2400" b="1" dirty="0" err="1" smtClean="0">
                <a:solidFill>
                  <a:srgbClr val="FF0000"/>
                </a:solidFill>
                <a:cs typeface="+mj-cs"/>
              </a:rPr>
              <a:t>أومي</a:t>
            </a:r>
            <a:r>
              <a:rPr lang="ar-MA" sz="24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fr-FR" sz="2400" b="1" dirty="0" smtClean="0">
                <a:solidFill>
                  <a:schemeClr val="tx2"/>
                </a:solidFill>
                <a:cs typeface="+mj-cs"/>
              </a:rPr>
              <a:t>II</a:t>
            </a:r>
            <a:endParaRPr lang="ar-MA" sz="2400" b="1" dirty="0" smtClean="0">
              <a:solidFill>
                <a:schemeClr val="tx2"/>
              </a:solidFill>
              <a:cs typeface="+mj-cs"/>
            </a:endParaRPr>
          </a:p>
          <a:p>
            <a:pPr algn="r"/>
            <a:r>
              <a:rPr lang="ar-MA" sz="2400" b="1" dirty="0" smtClean="0">
                <a:solidFill>
                  <a:schemeClr val="accent3">
                    <a:lumMod val="50000"/>
                  </a:schemeClr>
                </a:solidFill>
                <a:cs typeface="+mj-cs"/>
              </a:rPr>
              <a:t>1) تحديد قيمة مقاومة اعتمادا على الترقيم العالمي للمقاومة</a:t>
            </a:r>
          </a:p>
          <a:p>
            <a:pPr algn="r" rtl="1"/>
            <a:r>
              <a:rPr lang="ar-MA" sz="2400" b="1" dirty="0" smtClean="0">
                <a:cs typeface="+mj-cs"/>
              </a:rPr>
              <a:t> يرسم الصانع على كل مقاومة كهربائية  سلسلة من الحلقات الملونة ثلاثة متقاربة والحلقة الرابعة معزولة.</a:t>
            </a:r>
          </a:p>
          <a:p>
            <a:pPr algn="r" rtl="1"/>
            <a:r>
              <a:rPr lang="ar-MA" sz="2400" b="1" dirty="0" smtClean="0">
                <a:cs typeface="+mj-cs"/>
              </a:rPr>
              <a:t>يوافق كل لون حلقة عدد معين في الترقيم العالمي للمقاومة. </a:t>
            </a:r>
            <a:endParaRPr lang="fr-FR" sz="2400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785918" y="1214422"/>
            <a:ext cx="3571900" cy="1214446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Moins 4"/>
          <p:cNvSpPr/>
          <p:nvPr/>
        </p:nvSpPr>
        <p:spPr>
          <a:xfrm>
            <a:off x="571472" y="1714488"/>
            <a:ext cx="1428760" cy="285752"/>
          </a:xfrm>
          <a:prstGeom prst="mathMinu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Moins 5"/>
          <p:cNvSpPr/>
          <p:nvPr/>
        </p:nvSpPr>
        <p:spPr>
          <a:xfrm>
            <a:off x="5143504" y="1714488"/>
            <a:ext cx="1428760" cy="285752"/>
          </a:xfrm>
          <a:prstGeom prst="mathMinus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000232" y="1214422"/>
            <a:ext cx="428628" cy="1214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714612" y="1214422"/>
            <a:ext cx="428628" cy="121444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500430" y="1214422"/>
            <a:ext cx="428628" cy="121444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4643438" y="1214422"/>
            <a:ext cx="428628" cy="1214446"/>
          </a:xfrm>
          <a:prstGeom prst="rect">
            <a:avLst/>
          </a:prstGeom>
          <a:solidFill>
            <a:srgbClr val="CDB9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500694" y="428604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MA" sz="2000" b="1" dirty="0" smtClean="0"/>
              <a:t>حدد قيمة المقاومة الآتية: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57158" y="142852"/>
            <a:ext cx="8786842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MA" sz="3200" b="1" dirty="0" smtClean="0">
                <a:solidFill>
                  <a:schemeClr val="accent3">
                    <a:lumMod val="50000"/>
                  </a:schemeClr>
                </a:solidFill>
              </a:rPr>
              <a:t>قياس قيمة مقاومة كهربائية باستعمال جهاز </a:t>
            </a:r>
            <a:r>
              <a:rPr lang="ar-MA" sz="3200" b="1" dirty="0" err="1" smtClean="0">
                <a:solidFill>
                  <a:schemeClr val="accent3">
                    <a:lumMod val="50000"/>
                  </a:schemeClr>
                </a:solidFill>
              </a:rPr>
              <a:t>الأومتر</a:t>
            </a:r>
            <a:r>
              <a:rPr lang="ar-MA" sz="32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fr-FR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500174"/>
            <a:ext cx="4500594" cy="442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à coins arrondis 5"/>
          <p:cNvSpPr/>
          <p:nvPr/>
        </p:nvSpPr>
        <p:spPr>
          <a:xfrm>
            <a:off x="2786050" y="6000768"/>
            <a:ext cx="4643470" cy="85723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MA" sz="2400" b="1" dirty="0" smtClean="0"/>
              <a:t>العيار هو :  </a:t>
            </a:r>
            <a:r>
              <a:rPr lang="fr-FR" sz="2400" b="1" dirty="0" smtClean="0"/>
              <a:t>2M</a:t>
            </a:r>
            <a:r>
              <a:rPr lang="el-GR" sz="2400" b="1" dirty="0" smtClean="0"/>
              <a:t>Ω</a:t>
            </a:r>
            <a:endParaRPr lang="fr-FR" sz="2400" b="1" dirty="0" smtClean="0"/>
          </a:p>
          <a:p>
            <a:pPr algn="r" rtl="1"/>
            <a:r>
              <a:rPr lang="ar-MA" sz="2400" b="1" dirty="0" smtClean="0"/>
              <a:t>قيمة المقاومة : </a:t>
            </a:r>
            <a:r>
              <a:rPr lang="fr-FR" sz="2400" b="1" dirty="0" smtClean="0"/>
              <a:t>R=0.009M</a:t>
            </a:r>
            <a:r>
              <a:rPr lang="el-GR" sz="2400" b="1" dirty="0" smtClean="0"/>
              <a:t>Ω</a:t>
            </a:r>
            <a:r>
              <a:rPr lang="fr-FR" sz="2400" b="1" dirty="0" smtClean="0"/>
              <a:t> = 9k</a:t>
            </a:r>
            <a:r>
              <a:rPr lang="el-GR" sz="2400" b="1" dirty="0" smtClean="0"/>
              <a:t>Ω</a:t>
            </a:r>
            <a:endParaRPr lang="fr-FR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144</Words>
  <Application>Microsoft Office PowerPoint</Application>
  <PresentationFormat>Affichage à l'écran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                    الوضعية المشكلة             من خلال مشاهدة مختلف الدارات الموجودة في جميع الأجهزة الكهربائية ، يلاحظ وجود مُركبات أسطوانية الشكل ، وتحمل حلقات ذات ألوان مختلفة ، تدعى هذه المُركبة بالموصل الأومي ، أو المقاومة .   فماهو دورها في الدارة الكهربائية ؟ وما هو دور هذه الحلقات الملونة الموجودة عليها ؟                                                 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 خلال مشاهدة مختلف الدارات الموجودة في جميع الأجهزة الكهربائية ، يلاحظ وجود مُركبات أسطوانية الشكل ، وتحمل حلقات ذات ألوان مختلفة ، تدعى هذه المُركبة بالموصل الأومي ، أو المقاومة .    فماهو دورها في الدارة الكهربائية ؟ وما هو دور هذه الحلقات الملونة الموجودة عليها ؟</dc:title>
  <dc:creator>h</dc:creator>
  <cp:lastModifiedBy>user</cp:lastModifiedBy>
  <cp:revision>32</cp:revision>
  <dcterms:created xsi:type="dcterms:W3CDTF">2012-03-26T10:52:12Z</dcterms:created>
  <dcterms:modified xsi:type="dcterms:W3CDTF">2014-04-04T16:56:19Z</dcterms:modified>
</cp:coreProperties>
</file>