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94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B761-70CE-446A-AB41-F621F5D7EA73}" type="datetimeFigureOut">
              <a:rPr lang="fr-FR" smtClean="0"/>
              <a:pPr/>
              <a:t>21/07/2013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9E74-041B-4426-B747-8D74993981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B761-70CE-446A-AB41-F621F5D7EA73}" type="datetimeFigureOut">
              <a:rPr lang="fr-FR" smtClean="0"/>
              <a:pPr/>
              <a:t>21/07/2013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9E74-041B-4426-B747-8D74993981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B761-70CE-446A-AB41-F621F5D7EA73}" type="datetimeFigureOut">
              <a:rPr lang="fr-FR" smtClean="0"/>
              <a:pPr/>
              <a:t>21/07/2013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9E74-041B-4426-B747-8D74993981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B761-70CE-446A-AB41-F621F5D7EA73}" type="datetimeFigureOut">
              <a:rPr lang="fr-FR" smtClean="0"/>
              <a:pPr/>
              <a:t>21/07/2013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9E74-041B-4426-B747-8D74993981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B761-70CE-446A-AB41-F621F5D7EA73}" type="datetimeFigureOut">
              <a:rPr lang="fr-FR" smtClean="0"/>
              <a:pPr/>
              <a:t>21/07/2013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9E74-041B-4426-B747-8D74993981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B761-70CE-446A-AB41-F621F5D7EA73}" type="datetimeFigureOut">
              <a:rPr lang="fr-FR" smtClean="0"/>
              <a:pPr/>
              <a:t>21/07/2013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9E74-041B-4426-B747-8D74993981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B761-70CE-446A-AB41-F621F5D7EA73}" type="datetimeFigureOut">
              <a:rPr lang="fr-FR" smtClean="0"/>
              <a:pPr/>
              <a:t>21/07/2013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9E74-041B-4426-B747-8D74993981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B761-70CE-446A-AB41-F621F5D7EA73}" type="datetimeFigureOut">
              <a:rPr lang="fr-FR" smtClean="0"/>
              <a:pPr/>
              <a:t>21/07/2013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9E74-041B-4426-B747-8D74993981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B761-70CE-446A-AB41-F621F5D7EA73}" type="datetimeFigureOut">
              <a:rPr lang="fr-FR" smtClean="0"/>
              <a:pPr/>
              <a:t>21/07/2013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9E74-041B-4426-B747-8D74993981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B761-70CE-446A-AB41-F621F5D7EA73}" type="datetimeFigureOut">
              <a:rPr lang="fr-FR" smtClean="0"/>
              <a:pPr/>
              <a:t>21/07/2013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9E74-041B-4426-B747-8D74993981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B761-70CE-446A-AB41-F621F5D7EA73}" type="datetimeFigureOut">
              <a:rPr lang="fr-FR" smtClean="0"/>
              <a:pPr/>
              <a:t>21/07/2013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9E74-041B-4426-B747-8D74993981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CB761-70CE-446A-AB41-F621F5D7EA73}" type="datetimeFigureOut">
              <a:rPr lang="fr-FR" smtClean="0"/>
              <a:pPr/>
              <a:t>21/07/2013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29E74-041B-4426-B747-8D74993981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2" y="476673"/>
          <a:ext cx="9905998" cy="6281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6578"/>
                <a:gridCol w="1753884"/>
                <a:gridCol w="1753884"/>
                <a:gridCol w="1753884"/>
                <a:gridCol w="1753884"/>
                <a:gridCol w="1753884"/>
              </a:tblGrid>
              <a:tr h="372208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MamaeQueNosFaz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MamaeQueNosFaz" pitchFamily="34" charset="0"/>
                        </a:rPr>
                        <a:t>Période 1</a:t>
                      </a:r>
                      <a:endParaRPr lang="fr-FR" b="1" dirty="0">
                        <a:latin typeface="MamaeQueNosFaz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MamaeQueNosFaz" pitchFamily="34" charset="0"/>
                        </a:rPr>
                        <a:t>Période 2</a:t>
                      </a:r>
                      <a:endParaRPr lang="fr-FR" b="1" dirty="0">
                        <a:latin typeface="MamaeQueNosFaz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MamaeQueNosFaz" pitchFamily="34" charset="0"/>
                        </a:rPr>
                        <a:t>Période 3</a:t>
                      </a:r>
                      <a:endParaRPr lang="fr-FR" b="1" dirty="0">
                        <a:latin typeface="MamaeQueNosFaz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MamaeQueNosFaz" pitchFamily="34" charset="0"/>
                        </a:rPr>
                        <a:t>Période 4</a:t>
                      </a:r>
                      <a:endParaRPr lang="fr-FR" b="1" dirty="0">
                        <a:latin typeface="MamaeQueNosFaz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MamaeQueNosFaz" pitchFamily="34" charset="0"/>
                        </a:rPr>
                        <a:t>Période 5</a:t>
                      </a:r>
                      <a:endParaRPr lang="fr-FR" b="1" dirty="0">
                        <a:latin typeface="MamaeQueNosFaz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83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MamaeQueNosFaz" pitchFamily="34" charset="0"/>
                        </a:rPr>
                        <a:t>Espace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1" dirty="0" smtClean="0"/>
                        <a:t>DM 01</a:t>
                      </a:r>
                      <a:r>
                        <a:rPr lang="fr-FR" sz="900" dirty="0" smtClean="0"/>
                        <a:t>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Élaborer des représentations simples de l’espace familier : la classe, l'école, le quartier, le</a:t>
                      </a:r>
                    </a:p>
                    <a:p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village, la ville</a:t>
                      </a:r>
                    </a:p>
                    <a:p>
                      <a:r>
                        <a:rPr lang="fr-FR" sz="900" b="1" dirty="0" smtClean="0"/>
                        <a:t>DM 03: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Découvrir des formes usuelles de représentation de l’espace : </a:t>
                      </a:r>
                      <a:r>
                        <a:rPr lang="fr-FR" sz="9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photographies, cartes,</a:t>
                      </a:r>
                    </a:p>
                    <a:p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mappemondes, planisphères, globe.</a:t>
                      </a:r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1" dirty="0" smtClean="0"/>
                        <a:t>DM</a:t>
                      </a:r>
                      <a:r>
                        <a:rPr lang="fr-FR" sz="900" b="1" baseline="0" dirty="0" smtClean="0"/>
                        <a:t> 02</a:t>
                      </a:r>
                      <a:r>
                        <a:rPr lang="fr-FR" sz="900" baseline="0" dirty="0" smtClean="0"/>
                        <a:t>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Comparer ces milieux familiers avec d’autres milieux et espaces plus lointains.</a:t>
                      </a:r>
                    </a:p>
                    <a:p>
                      <a:r>
                        <a:rPr lang="fr-FR" sz="900" b="1" dirty="0" smtClean="0"/>
                        <a:t>DM 03</a:t>
                      </a:r>
                      <a:r>
                        <a:rPr lang="fr-FR" sz="900" dirty="0" smtClean="0"/>
                        <a:t>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Découvrir des formes usuelles de représentation de l’espace : photographies, cartes,</a:t>
                      </a:r>
                    </a:p>
                    <a:p>
                      <a:r>
                        <a:rPr lang="fr-FR" sz="9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mappemondes, planisphères</a:t>
                      </a:r>
                      <a:r>
                        <a:rPr lang="fr-FR" sz="9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9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globe.</a:t>
                      </a:r>
                      <a:endParaRPr lang="fr-FR" sz="900" b="0" u="sng" dirty="0" smtClean="0"/>
                    </a:p>
                    <a:p>
                      <a:r>
                        <a:rPr lang="fr-FR" sz="900" dirty="0" smtClean="0"/>
                        <a:t>&gt; Situer l’Amérique (Nord/Sud)</a:t>
                      </a:r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/>
                        <a:t>DM</a:t>
                      </a:r>
                      <a:r>
                        <a:rPr lang="fr-FR" sz="900" b="1" baseline="0" dirty="0" smtClean="0"/>
                        <a:t> 02: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Comparer ces milieux familiers avec d’autres milieux et espaces plus lointains.</a:t>
                      </a:r>
                      <a:endParaRPr lang="fr-FR" sz="900" dirty="0" smtClean="0"/>
                    </a:p>
                    <a:p>
                      <a:r>
                        <a:rPr lang="fr-FR" sz="900" b="1" dirty="0" smtClean="0"/>
                        <a:t>DM 03: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Découvrir des formes usuelles de représentation de l’espace : </a:t>
                      </a:r>
                      <a:r>
                        <a:rPr lang="fr-FR" sz="9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photographies, cartes,</a:t>
                      </a:r>
                    </a:p>
                    <a:p>
                      <a:r>
                        <a:rPr lang="fr-FR" sz="9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mappemondes, planisphères, globe.</a:t>
                      </a:r>
                      <a:endParaRPr lang="fr-FR" sz="900" u="sng" dirty="0" smtClean="0"/>
                    </a:p>
                    <a:p>
                      <a:r>
                        <a:rPr lang="fr-FR" sz="900" dirty="0" smtClean="0"/>
                        <a:t>&gt; Situer les pôles, l’Australie</a:t>
                      </a:r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/>
                        <a:t>DM</a:t>
                      </a:r>
                      <a:r>
                        <a:rPr lang="fr-FR" sz="900" b="1" baseline="0" dirty="0" smtClean="0"/>
                        <a:t> 02</a:t>
                      </a:r>
                      <a:r>
                        <a:rPr lang="fr-FR" sz="900" baseline="0" dirty="0" smtClean="0"/>
                        <a:t>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Comparer ces milieux familiers avec d’autres milieux et espaces plus lointains.</a:t>
                      </a:r>
                      <a:endParaRPr lang="fr-FR" sz="900" dirty="0" smtClean="0"/>
                    </a:p>
                    <a:p>
                      <a:r>
                        <a:rPr lang="fr-FR" sz="900" b="1" dirty="0" smtClean="0"/>
                        <a:t>DM 03: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Découvrir des formes usuelles de représentation de l’espace : </a:t>
                      </a:r>
                      <a:r>
                        <a:rPr lang="fr-FR" sz="9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photographies, cartes,</a:t>
                      </a:r>
                    </a:p>
                    <a:p>
                      <a:r>
                        <a:rPr lang="fr-FR" sz="9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mappemondes, planisphères, globe.</a:t>
                      </a:r>
                      <a:endParaRPr lang="fr-FR" sz="900" u="sng" dirty="0" smtClean="0"/>
                    </a:p>
                    <a:p>
                      <a:r>
                        <a:rPr lang="fr-FR" sz="900" dirty="0" smtClean="0"/>
                        <a:t>&gt; Situer l’Asie (Chine, Japon)</a:t>
                      </a:r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/>
                        <a:t>DM</a:t>
                      </a:r>
                      <a:r>
                        <a:rPr lang="fr-FR" sz="900" b="1" baseline="0" dirty="0" smtClean="0"/>
                        <a:t> 02: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Comparer ces milieux familiers avec d’autres milieux et espaces plus lointains.</a:t>
                      </a:r>
                      <a:endParaRPr lang="fr-FR" sz="900" dirty="0" smtClean="0"/>
                    </a:p>
                    <a:p>
                      <a:r>
                        <a:rPr lang="fr-FR" sz="900" b="1" dirty="0" smtClean="0"/>
                        <a:t>DM 03: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Découvrir des formes usuelles de représentation de l’espace : </a:t>
                      </a:r>
                      <a:r>
                        <a:rPr lang="fr-FR" sz="9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photographies, cartes,</a:t>
                      </a:r>
                    </a:p>
                    <a:p>
                      <a:r>
                        <a:rPr lang="fr-FR" sz="9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mappemondes, planisphères, globe.</a:t>
                      </a:r>
                      <a:endParaRPr lang="fr-FR" sz="900" u="sng" dirty="0" smtClean="0"/>
                    </a:p>
                    <a:p>
                      <a:r>
                        <a:rPr lang="fr-FR" sz="900" dirty="0" smtClean="0"/>
                        <a:t>&gt; situer l’Afrique</a:t>
                      </a:r>
                      <a:r>
                        <a:rPr lang="fr-FR" sz="900" baseline="0" dirty="0" smtClean="0"/>
                        <a:t> </a:t>
                      </a:r>
                    </a:p>
                    <a:p>
                      <a:r>
                        <a:rPr lang="fr-FR" sz="900" baseline="0" dirty="0" smtClean="0"/>
                        <a:t>&gt; Connaitre les continents</a:t>
                      </a:r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0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latin typeface="MamaeQueNosFaz" pitchFamily="34" charset="0"/>
                        </a:rPr>
                        <a:t>Temps</a:t>
                      </a:r>
                    </a:p>
                    <a:p>
                      <a:pPr algn="ctr"/>
                      <a:endParaRPr lang="fr-FR" b="1" dirty="0">
                        <a:latin typeface="MamaeQueNosFaz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1" dirty="0" smtClean="0"/>
                        <a:t>DM 05</a:t>
                      </a:r>
                      <a:r>
                        <a:rPr lang="fr-FR" sz="900" dirty="0" smtClean="0"/>
                        <a:t>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Utiliser des outils de repérage et de mesure du temps : le calendrier, l'horloge.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/>
                        <a:t>DM 04: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Repérer : l’alternance jour-nuit, </a:t>
                      </a:r>
                      <a:r>
                        <a:rPr lang="fr-FR" sz="9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semaines,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mois, les saisons.</a:t>
                      </a:r>
                      <a:endParaRPr lang="fr-FR" sz="900" dirty="0" smtClean="0"/>
                    </a:p>
                    <a:p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/>
                        <a:t>DM 05</a:t>
                      </a:r>
                      <a:r>
                        <a:rPr lang="fr-FR" sz="900" dirty="0" smtClean="0"/>
                        <a:t>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Utiliser des outils de repérage et de mesure du temps : le calendrier, l'horloge.</a:t>
                      </a:r>
                      <a:endParaRPr lang="fr-FR" sz="9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/>
                        <a:t>DM 04: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Repérer : l’alternance jour-nuit, les semaines, </a:t>
                      </a:r>
                      <a:r>
                        <a:rPr lang="fr-FR" sz="9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mois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les saisons.</a:t>
                      </a:r>
                      <a:endParaRPr lang="fr-FR" sz="900" dirty="0" smtClean="0"/>
                    </a:p>
                    <a:p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/>
                        <a:t>DM 05</a:t>
                      </a:r>
                      <a:r>
                        <a:rPr lang="fr-FR" sz="900" dirty="0" smtClean="0"/>
                        <a:t>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Utiliser des outils de repérage et de mesure du temps : le calendrier, l'horloge.</a:t>
                      </a:r>
                      <a:endParaRPr lang="fr-FR" sz="900" dirty="0" smtClean="0"/>
                    </a:p>
                    <a:p>
                      <a:r>
                        <a:rPr lang="fr-FR" sz="900" b="1" dirty="0" smtClean="0"/>
                        <a:t>DM 04: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Repérer : </a:t>
                      </a:r>
                      <a:r>
                        <a:rPr lang="fr-FR" sz="9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l’alternance jour-nuit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les semaines, les mois, les saisons.</a:t>
                      </a:r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/>
                        <a:t>DM 05</a:t>
                      </a:r>
                      <a:r>
                        <a:rPr lang="fr-FR" sz="900" dirty="0" smtClean="0"/>
                        <a:t>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Utiliser des outils de repérage et de mesure du temps : le calendrier, l'horloge.</a:t>
                      </a:r>
                      <a:endParaRPr lang="fr-FR" sz="9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/>
                        <a:t>DM 04: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Repérer : l’alternance jour-nuit, les semaines, les mois, </a:t>
                      </a:r>
                      <a:r>
                        <a:rPr lang="fr-FR" sz="9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saisons.</a:t>
                      </a:r>
                      <a:endParaRPr lang="fr-FR" sz="900" u="sng" dirty="0" smtClean="0"/>
                    </a:p>
                    <a:p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/>
                        <a:t>DM 05</a:t>
                      </a:r>
                      <a:r>
                        <a:rPr lang="fr-FR" sz="900" dirty="0" smtClean="0"/>
                        <a:t>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Utiliser des outils de repérage et de mesure du temps : le calendrier, l'horloge.</a:t>
                      </a:r>
                      <a:endParaRPr lang="fr-FR" sz="9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 smtClean="0"/>
                        <a:t>DM 04: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Repérer : l’alternance jour-nuit, </a:t>
                      </a:r>
                      <a:r>
                        <a:rPr lang="fr-FR" sz="9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les semaines, les mois, les saisons.</a:t>
                      </a:r>
                      <a:endParaRPr lang="fr-FR" sz="900" u="sng" dirty="0" smtClean="0"/>
                    </a:p>
                    <a:p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4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latin typeface="MamaeQueNosFaz" pitchFamily="34" charset="0"/>
                        </a:rPr>
                        <a:t>Le monde du vivant</a:t>
                      </a:r>
                    </a:p>
                    <a:p>
                      <a:pPr algn="ctr"/>
                      <a:endParaRPr lang="fr-FR" b="1" dirty="0">
                        <a:latin typeface="MamaeQueNosFaz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1" dirty="0" smtClean="0"/>
                        <a:t>DM 07: 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Repérer des caractéristiques du vivant :  naissance, croissance, reproduction ; nutrition et</a:t>
                      </a:r>
                    </a:p>
                    <a:p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régimes alimentaires des animaux.</a:t>
                      </a:r>
                    </a:p>
                    <a:p>
                      <a:r>
                        <a:rPr lang="fr-F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 09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Comprendre les interactions entre les êtres vivants et leur environnement.</a:t>
                      </a:r>
                    </a:p>
                    <a:p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Élevage d’escargots</a:t>
                      </a:r>
                    </a:p>
                    <a:p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Carte d’identité des animaux</a:t>
                      </a:r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Carte d’identité des animaux</a:t>
                      </a:r>
                      <a:endParaRPr lang="fr-FR" sz="900" dirty="0" smtClean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Carte d’identité des animaux</a:t>
                      </a:r>
                      <a:endParaRPr lang="fr-FR" sz="900" dirty="0" smtClean="0"/>
                    </a:p>
                    <a:p>
                      <a:r>
                        <a:rPr lang="fr-FR" sz="900" b="1" dirty="0" smtClean="0"/>
                        <a:t>DM 08: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Apprendre quelques règles  d’hygiène et de sécurité personnelles et collectives.</a:t>
                      </a:r>
                    </a:p>
                    <a:p>
                      <a:r>
                        <a:rPr lang="fr-F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 10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Apprendre à respecter l'environnement.</a:t>
                      </a:r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Carte d’identité des animaux</a:t>
                      </a:r>
                      <a:endParaRPr lang="fr-FR" sz="900" dirty="0" smtClean="0"/>
                    </a:p>
                    <a:p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Carte d’identité des animaux</a:t>
                      </a:r>
                      <a:endParaRPr lang="fr-FR" sz="900" dirty="0" smtClean="0"/>
                    </a:p>
                    <a:p>
                      <a:r>
                        <a:rPr lang="fr-FR" sz="900" b="1" dirty="0" smtClean="0"/>
                        <a:t>DM 07: 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Repérer des caractéristiques du vivant :  naissance, croissance, reproduction ; nutrition et</a:t>
                      </a:r>
                    </a:p>
                    <a:p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régimes alimentaires des animaux.</a:t>
                      </a:r>
                    </a:p>
                    <a:p>
                      <a:r>
                        <a:rPr lang="fr-F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 09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Comprendre les interactions entre les êtres vivants et leur environnement.</a:t>
                      </a:r>
                    </a:p>
                    <a:p>
                      <a:r>
                        <a:rPr lang="fr-FR" sz="900" dirty="0" smtClean="0"/>
                        <a:t>&gt; plantation</a:t>
                      </a:r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5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latin typeface="MamaeQueNosFaz" pitchFamily="34" charset="0"/>
                        </a:rPr>
                        <a:t>La matière</a:t>
                      </a:r>
                    </a:p>
                    <a:p>
                      <a:pPr algn="ctr"/>
                      <a:endParaRPr lang="fr-FR" b="1" dirty="0">
                        <a:latin typeface="MamaeQueNosFaz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1" dirty="0" smtClean="0"/>
                        <a:t>DM 11</a:t>
                      </a:r>
                      <a:r>
                        <a:rPr lang="fr-FR" sz="900" dirty="0" smtClean="0"/>
                        <a:t>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Distinguer les solides et les liquides.</a:t>
                      </a:r>
                    </a:p>
                    <a:p>
                      <a:r>
                        <a:rPr lang="fr-F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 12: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Percevoir les changements d’états de la matière.</a:t>
                      </a:r>
                    </a:p>
                    <a:p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latin typeface="MamaeQueNosFaz" pitchFamily="34" charset="0"/>
                        </a:rPr>
                        <a:t>Les objets</a:t>
                      </a:r>
                    </a:p>
                    <a:p>
                      <a:pPr algn="ctr"/>
                      <a:endParaRPr lang="fr-FR" b="1" dirty="0">
                        <a:latin typeface="MamaeQueNosFaz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1" dirty="0" smtClean="0"/>
                        <a:t>DM 13</a:t>
                      </a:r>
                      <a:r>
                        <a:rPr lang="fr-FR" sz="900" dirty="0" smtClean="0"/>
                        <a:t>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Réaliser des maquettes élémentaires.</a:t>
                      </a:r>
                    </a:p>
                    <a:p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Maquette de la classe</a:t>
                      </a:r>
                      <a:endParaRPr lang="fr-FR" sz="900" dirty="0" smtClean="0"/>
                    </a:p>
                    <a:p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1" dirty="0" smtClean="0"/>
                        <a:t>DM 14: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Réaliser des circuits électriques simples pour comprendre le fonctionnement d’un</a:t>
                      </a:r>
                      <a:r>
                        <a:rPr lang="fr-FR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appareil.</a:t>
                      </a:r>
                    </a:p>
                    <a:p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568624" y="0"/>
            <a:ext cx="6840760" cy="3326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ysClr val="windowText" lastClr="000000"/>
                </a:solidFill>
                <a:latin typeface="MamaeQueNosFaz" pitchFamily="34" charset="0"/>
              </a:rPr>
              <a:t>Programmation annuelle: </a:t>
            </a:r>
            <a:r>
              <a:rPr lang="fr-FR" b="1" dirty="0">
                <a:solidFill>
                  <a:sysClr val="windowText" lastClr="000000"/>
                </a:solidFill>
                <a:latin typeface="MamaeQueNosFaz" pitchFamily="34" charset="0"/>
              </a:rPr>
              <a:t>D</a:t>
            </a:r>
            <a:r>
              <a:rPr lang="fr-FR" b="1" dirty="0" smtClean="0">
                <a:solidFill>
                  <a:sysClr val="windowText" lastClr="000000"/>
                </a:solidFill>
                <a:latin typeface="MamaeQueNosFaz" pitchFamily="34" charset="0"/>
              </a:rPr>
              <a:t>écouverte du monde</a:t>
            </a:r>
            <a:endParaRPr lang="fr-FR" b="1" dirty="0">
              <a:solidFill>
                <a:sysClr val="windowText" lastClr="000000"/>
              </a:solidFill>
              <a:latin typeface="MamaeQueNosFaz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601</Words>
  <Application>Microsoft Office PowerPoint</Application>
  <PresentationFormat>Format A4 (210 x 297 mm)</PresentationFormat>
  <Paragraphs>63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Laurent</dc:creator>
  <cp:lastModifiedBy>Laurent</cp:lastModifiedBy>
  <cp:revision>5</cp:revision>
  <dcterms:created xsi:type="dcterms:W3CDTF">2013-07-06T21:56:46Z</dcterms:created>
  <dcterms:modified xsi:type="dcterms:W3CDTF">2013-07-21T09:02:35Z</dcterms:modified>
</cp:coreProperties>
</file>