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10691813" cy="755967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99FF99"/>
    <a:srgbClr val="00FFFF"/>
    <a:srgbClr val="E2CFF1"/>
    <a:srgbClr val="FF0066"/>
    <a:srgbClr val="C9A6E4"/>
    <a:srgbClr val="9FE6FF"/>
    <a:srgbClr val="ABFFD1"/>
    <a:srgbClr val="FFDE75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FBAB9-7DE1-40E8-9D50-3E4C48D133D9}" type="datetimeFigureOut">
              <a:rPr lang="fr-FR" smtClean="0"/>
              <a:t>22/07/2018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1C548-BDCF-4DD4-ABBB-9A82FA9702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468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1C548-BDCF-4DD4-ABBB-9A82FA97026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185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BC44-7673-4D9B-A477-DFC6AFB82811}" type="datetimeFigureOut">
              <a:rPr lang="fr-FR" smtClean="0"/>
              <a:t>22/07/2018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928F-C42D-4628-895B-03AF28ECE9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719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BC44-7673-4D9B-A477-DFC6AFB82811}" type="datetimeFigureOut">
              <a:rPr lang="fr-FR" smtClean="0"/>
              <a:t>22/07/2018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928F-C42D-4628-895B-03AF28ECE9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452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BC44-7673-4D9B-A477-DFC6AFB82811}" type="datetimeFigureOut">
              <a:rPr lang="fr-FR" smtClean="0"/>
              <a:t>22/07/2018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928F-C42D-4628-895B-03AF28ECE9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401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BC44-7673-4D9B-A477-DFC6AFB82811}" type="datetimeFigureOut">
              <a:rPr lang="fr-FR" smtClean="0"/>
              <a:t>22/07/2018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928F-C42D-4628-895B-03AF28ECE9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57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BC44-7673-4D9B-A477-DFC6AFB82811}" type="datetimeFigureOut">
              <a:rPr lang="fr-FR" smtClean="0"/>
              <a:t>22/07/2018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928F-C42D-4628-895B-03AF28ECE9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206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BC44-7673-4D9B-A477-DFC6AFB82811}" type="datetimeFigureOut">
              <a:rPr lang="fr-FR" smtClean="0"/>
              <a:t>22/07/2018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928F-C42D-4628-895B-03AF28ECE9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636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BC44-7673-4D9B-A477-DFC6AFB82811}" type="datetimeFigureOut">
              <a:rPr lang="fr-FR" smtClean="0"/>
              <a:t>22/07/2018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928F-C42D-4628-895B-03AF28ECE9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226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BC44-7673-4D9B-A477-DFC6AFB82811}" type="datetimeFigureOut">
              <a:rPr lang="fr-FR" smtClean="0"/>
              <a:t>22/07/2018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928F-C42D-4628-895B-03AF28ECE9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527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BC44-7673-4D9B-A477-DFC6AFB82811}" type="datetimeFigureOut">
              <a:rPr lang="fr-FR" smtClean="0"/>
              <a:t>22/07/2018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928F-C42D-4628-895B-03AF28ECE9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292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BC44-7673-4D9B-A477-DFC6AFB82811}" type="datetimeFigureOut">
              <a:rPr lang="fr-FR" smtClean="0"/>
              <a:t>22/07/2018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928F-C42D-4628-895B-03AF28ECE9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752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BC44-7673-4D9B-A477-DFC6AFB82811}" type="datetimeFigureOut">
              <a:rPr lang="fr-FR" smtClean="0"/>
              <a:t>22/07/2018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928F-C42D-4628-895B-03AF28ECE9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00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FBC44-7673-4D9B-A477-DFC6AFB82811}" type="datetimeFigureOut">
              <a:rPr lang="fr-FR" smtClean="0"/>
              <a:t>22/07/2018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4928F-C42D-4628-895B-03AF28ECE9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46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489239"/>
              </p:ext>
            </p:extLst>
          </p:nvPr>
        </p:nvGraphicFramePr>
        <p:xfrm>
          <a:off x="126604" y="897434"/>
          <a:ext cx="10452312" cy="414782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90342"/>
                <a:gridCol w="290342"/>
                <a:gridCol w="290342"/>
                <a:gridCol w="290342"/>
                <a:gridCol w="290342"/>
                <a:gridCol w="290342"/>
                <a:gridCol w="290342"/>
                <a:gridCol w="290342"/>
                <a:gridCol w="290342"/>
                <a:gridCol w="290342"/>
                <a:gridCol w="290342"/>
                <a:gridCol w="290342"/>
                <a:gridCol w="290342"/>
                <a:gridCol w="290342"/>
                <a:gridCol w="290342"/>
                <a:gridCol w="290342"/>
                <a:gridCol w="290342"/>
                <a:gridCol w="290342"/>
                <a:gridCol w="290342"/>
                <a:gridCol w="290342"/>
                <a:gridCol w="290342"/>
                <a:gridCol w="290342"/>
                <a:gridCol w="290342"/>
                <a:gridCol w="290342"/>
                <a:gridCol w="290342"/>
                <a:gridCol w="290342"/>
                <a:gridCol w="290342"/>
                <a:gridCol w="290342"/>
                <a:gridCol w="290342"/>
                <a:gridCol w="290342"/>
                <a:gridCol w="290342"/>
                <a:gridCol w="290342"/>
                <a:gridCol w="290342"/>
                <a:gridCol w="290342"/>
                <a:gridCol w="290342"/>
                <a:gridCol w="290342"/>
              </a:tblGrid>
              <a:tr h="399828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fr-FR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936999">
                <a:tc>
                  <a:txBody>
                    <a:bodyPr/>
                    <a:lstStyle/>
                    <a:p>
                      <a:endParaRPr lang="fr-FR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36999">
                <a:tc>
                  <a:txBody>
                    <a:bodyPr/>
                    <a:lstStyle/>
                    <a:p>
                      <a:endParaRPr lang="fr-FR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36999">
                <a:tc>
                  <a:txBody>
                    <a:bodyPr/>
                    <a:lstStyle/>
                    <a:p>
                      <a:endParaRPr lang="fr-FR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36999">
                <a:tc>
                  <a:txBody>
                    <a:bodyPr/>
                    <a:lstStyle/>
                    <a:p>
                      <a:endParaRPr lang="fr-FR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2144577" y="1776841"/>
            <a:ext cx="2054739" cy="26161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Jour / Semaine / Mois / Saison</a:t>
            </a:r>
            <a:endParaRPr lang="fr-FR" sz="1100" dirty="0"/>
          </a:p>
        </p:txBody>
      </p:sp>
      <p:sp>
        <p:nvSpPr>
          <p:cNvPr id="10" name="ZoneTexte 9"/>
          <p:cNvSpPr txBox="1"/>
          <p:nvPr/>
        </p:nvSpPr>
        <p:spPr>
          <a:xfrm>
            <a:off x="1577496" y="2503571"/>
            <a:ext cx="1139290" cy="600164"/>
          </a:xfrm>
          <a:prstGeom prst="rect">
            <a:avLst/>
          </a:prstGeom>
          <a:gradFill flip="none" rotWithShape="1">
            <a:gsLst>
              <a:gs pos="0">
                <a:srgbClr val="FF0066">
                  <a:tint val="66000"/>
                  <a:satMod val="160000"/>
                </a:srgbClr>
              </a:gs>
              <a:gs pos="50000">
                <a:srgbClr val="FF0066">
                  <a:tint val="44500"/>
                  <a:satMod val="160000"/>
                </a:srgbClr>
              </a:gs>
              <a:gs pos="100000">
                <a:srgbClr val="FF0066">
                  <a:tint val="23500"/>
                  <a:satMod val="160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La maquette et le plan de la classe</a:t>
            </a:r>
            <a:endParaRPr lang="fr-FR" sz="1100" dirty="0"/>
          </a:p>
        </p:txBody>
      </p:sp>
      <p:sp>
        <p:nvSpPr>
          <p:cNvPr id="12" name="ZoneTexte 11"/>
          <p:cNvSpPr txBox="1"/>
          <p:nvPr/>
        </p:nvSpPr>
        <p:spPr>
          <a:xfrm>
            <a:off x="5660794" y="3376935"/>
            <a:ext cx="1695755" cy="646331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/>
              <a:t>Cycle de vie des animaux (élevage d’escargots)</a:t>
            </a:r>
            <a:endParaRPr lang="fr-FR" sz="1200" dirty="0"/>
          </a:p>
        </p:txBody>
      </p:sp>
      <p:sp>
        <p:nvSpPr>
          <p:cNvPr id="13" name="ZoneTexte 12"/>
          <p:cNvSpPr txBox="1"/>
          <p:nvPr/>
        </p:nvSpPr>
        <p:spPr>
          <a:xfrm>
            <a:off x="7356552" y="3550399"/>
            <a:ext cx="3222361" cy="26161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100" dirty="0" smtClean="0"/>
              <a:t>Cycle de vie des végétaux (plantations)</a:t>
            </a:r>
            <a:endParaRPr lang="fr-FR" sz="11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167678" y="2640916"/>
            <a:ext cx="1493116" cy="461665"/>
          </a:xfrm>
          <a:prstGeom prst="rect">
            <a:avLst/>
          </a:prstGeom>
          <a:gradFill flip="none" rotWithShape="1">
            <a:gsLst>
              <a:gs pos="0">
                <a:srgbClr val="FF0066">
                  <a:tint val="66000"/>
                  <a:satMod val="160000"/>
                </a:srgbClr>
              </a:gs>
              <a:gs pos="50000">
                <a:srgbClr val="FF0066">
                  <a:tint val="44500"/>
                  <a:satMod val="160000"/>
                </a:srgbClr>
              </a:gs>
              <a:gs pos="100000">
                <a:srgbClr val="FF0066">
                  <a:tint val="23500"/>
                  <a:satMod val="160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Les écoles dans </a:t>
            </a:r>
          </a:p>
          <a:p>
            <a:pPr algn="ctr"/>
            <a:r>
              <a:rPr lang="fr-FR" sz="1200" dirty="0" smtClean="0"/>
              <a:t>le monde</a:t>
            </a:r>
            <a:endParaRPr lang="fr-FR" sz="1200" dirty="0"/>
          </a:p>
        </p:txBody>
      </p:sp>
      <p:sp>
        <p:nvSpPr>
          <p:cNvPr id="15" name="ZoneTexte 14"/>
          <p:cNvSpPr txBox="1"/>
          <p:nvPr/>
        </p:nvSpPr>
        <p:spPr>
          <a:xfrm>
            <a:off x="4199317" y="4569064"/>
            <a:ext cx="3157232" cy="276999"/>
          </a:xfrm>
          <a:prstGeom prst="rect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Les états de l’eau et leur propriétés</a:t>
            </a:r>
            <a:endParaRPr lang="fr-FR" sz="1200" dirty="0"/>
          </a:p>
        </p:txBody>
      </p:sp>
      <p:sp>
        <p:nvSpPr>
          <p:cNvPr id="16" name="ZoneTexte 15"/>
          <p:cNvSpPr txBox="1"/>
          <p:nvPr/>
        </p:nvSpPr>
        <p:spPr>
          <a:xfrm>
            <a:off x="126603" y="3561601"/>
            <a:ext cx="1745788" cy="461665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Les dents et l’hygiène dentaire</a:t>
            </a:r>
            <a:endParaRPr lang="fr-FR" sz="12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26604" y="266435"/>
            <a:ext cx="10452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002060"/>
                </a:solidFill>
                <a:latin typeface="Cursive standard" pitchFamily="2" charset="0"/>
              </a:rPr>
              <a:t>Programmatio</a:t>
            </a:r>
            <a:r>
              <a:rPr lang="fr-FR" sz="2400" dirty="0">
                <a:solidFill>
                  <a:srgbClr val="002060"/>
                </a:solidFill>
                <a:latin typeface="Cursive standard" pitchFamily="2" charset="0"/>
              </a:rPr>
              <a:t>n</a:t>
            </a:r>
            <a:r>
              <a:rPr lang="fr-FR" sz="2400" dirty="0" smtClean="0">
                <a:solidFill>
                  <a:srgbClr val="002060"/>
                </a:solidFill>
                <a:latin typeface="Cursive standard" pitchFamily="2" charset="0"/>
              </a:rPr>
              <a:t> </a:t>
            </a:r>
            <a:r>
              <a:rPr lang="fr-FR" sz="3200" dirty="0" smtClean="0">
                <a:solidFill>
                  <a:srgbClr val="002060"/>
                </a:solidFill>
                <a:latin typeface="ScrapItUp" panose="02000603000000000000" pitchFamily="2" charset="0"/>
                <a:ea typeface="ScrapItUp" panose="02000603000000000000" pitchFamily="2" charset="0"/>
              </a:rPr>
              <a:t>Questionner le monde</a:t>
            </a:r>
            <a:r>
              <a:rPr lang="fr-FR" sz="2400" dirty="0" smtClean="0">
                <a:solidFill>
                  <a:srgbClr val="002060"/>
                </a:solidFill>
                <a:latin typeface="Cursive standard" pitchFamily="2" charset="0"/>
              </a:rPr>
              <a:t> – 2018-2019</a:t>
            </a:r>
            <a:endParaRPr lang="fr-FR" sz="2400" dirty="0">
              <a:solidFill>
                <a:srgbClr val="002060"/>
              </a:solidFill>
              <a:latin typeface="Cursive standard" pitchFamily="2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26604" y="1234643"/>
            <a:ext cx="2590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artoon Relief" panose="02000500000000000000" pitchFamily="2" charset="0"/>
              </a:rPr>
              <a:t>Temps</a:t>
            </a:r>
            <a:endParaRPr lang="fr-FR" sz="2000" dirty="0">
              <a:latin typeface="Cartoon Relief" panose="02000500000000000000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26603" y="2265752"/>
            <a:ext cx="2590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artoon Relief" panose="02000500000000000000" pitchFamily="2" charset="0"/>
              </a:rPr>
              <a:t>Espace</a:t>
            </a:r>
            <a:endParaRPr lang="fr-FR" sz="2000" dirty="0">
              <a:latin typeface="Cartoon Relief" panose="02000500000000000000" pitchFamily="2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26603" y="3141335"/>
            <a:ext cx="2590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artoon Relief" panose="02000500000000000000" pitchFamily="2" charset="0"/>
              </a:rPr>
              <a:t>Vivant</a:t>
            </a:r>
            <a:endParaRPr lang="fr-FR" sz="2000" dirty="0">
              <a:latin typeface="Cartoon Relief" panose="02000500000000000000" pitchFamily="2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26603" y="4098466"/>
            <a:ext cx="2590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artoon Relief" panose="02000500000000000000" pitchFamily="2" charset="0"/>
              </a:rPr>
              <a:t>Matières / Objets</a:t>
            </a:r>
            <a:endParaRPr lang="fr-FR" sz="2000" dirty="0">
              <a:latin typeface="Cartoon Relief" panose="02000500000000000000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26604" y="1770007"/>
            <a:ext cx="2000392" cy="26844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La généalogie</a:t>
            </a:r>
            <a:endParaRPr lang="fr-FR" sz="1100" dirty="0"/>
          </a:p>
        </p:txBody>
      </p:sp>
      <p:sp>
        <p:nvSpPr>
          <p:cNvPr id="24" name="ZoneTexte 23"/>
          <p:cNvSpPr txBox="1"/>
          <p:nvPr/>
        </p:nvSpPr>
        <p:spPr>
          <a:xfrm>
            <a:off x="2716786" y="3484656"/>
            <a:ext cx="1482530" cy="430887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Animal, végétal, minéral</a:t>
            </a:r>
            <a:endParaRPr lang="fr-FR" sz="1100" dirty="0"/>
          </a:p>
        </p:txBody>
      </p:sp>
      <p:sp>
        <p:nvSpPr>
          <p:cNvPr id="25" name="ZoneTexte 24"/>
          <p:cNvSpPr txBox="1"/>
          <p:nvPr/>
        </p:nvSpPr>
        <p:spPr>
          <a:xfrm>
            <a:off x="7356549" y="4569064"/>
            <a:ext cx="3222364" cy="276999"/>
          </a:xfrm>
          <a:prstGeom prst="rect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Les </a:t>
            </a:r>
            <a:r>
              <a:rPr lang="fr-FR" sz="1200" smtClean="0"/>
              <a:t>objets techniques</a:t>
            </a:r>
            <a:endParaRPr lang="fr-FR" sz="12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946" y="4846063"/>
            <a:ext cx="2520486" cy="2520486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2681">
            <a:off x="4910297" y="5579540"/>
            <a:ext cx="1240194" cy="1627551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03" y="264075"/>
            <a:ext cx="438406" cy="635720"/>
          </a:xfrm>
          <a:prstGeom prst="rect">
            <a:avLst/>
          </a:prstGeom>
        </p:spPr>
      </p:pic>
      <p:sp>
        <p:nvSpPr>
          <p:cNvPr id="27" name="ZoneTexte 26"/>
          <p:cNvSpPr txBox="1"/>
          <p:nvPr/>
        </p:nvSpPr>
        <p:spPr>
          <a:xfrm>
            <a:off x="145861" y="7261066"/>
            <a:ext cx="10447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1" dirty="0" smtClean="0">
                <a:solidFill>
                  <a:schemeClr val="bg1">
                    <a:lumMod val="50000"/>
                  </a:schemeClr>
                </a:solidFill>
              </a:rPr>
              <a:t>Cette programmation conserve un caractère indicatif. Elle pourra ainsi être modifiée en cours d’année selon l’avancée et les besoins de la classe.</a:t>
            </a:r>
            <a:endParaRPr lang="fr-FR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76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921</TotalTime>
  <Words>132</Words>
  <Application>Microsoft Office PowerPoint</Application>
  <PresentationFormat>Personnalisé</PresentationFormat>
  <Paragraphs>54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Cartoon Relief</vt:lpstr>
      <vt:lpstr>Cursive standard</vt:lpstr>
      <vt:lpstr>ScrapItUp</vt:lpstr>
      <vt:lpstr>Thème Office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Aurélia LECLAIRE</dc:creator>
  <cp:lastModifiedBy>Aurélia LECLAIRE</cp:lastModifiedBy>
  <cp:revision>122</cp:revision>
  <dcterms:created xsi:type="dcterms:W3CDTF">2018-07-16T18:21:43Z</dcterms:created>
  <dcterms:modified xsi:type="dcterms:W3CDTF">2018-07-22T05:57:38Z</dcterms:modified>
</cp:coreProperties>
</file>