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9" r:id="rId3"/>
    <p:sldId id="261" r:id="rId4"/>
    <p:sldId id="263" r:id="rId5"/>
    <p:sldId id="265" r:id="rId6"/>
    <p:sldId id="266" r:id="rId7"/>
  </p:sldIdLst>
  <p:sldSz cx="10693400" cy="7561263"/>
  <p:notesSz cx="6858000" cy="9144000"/>
  <p:defaultTextStyle>
    <a:defPPr>
      <a:defRPr lang="fr-FR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422" y="-84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508F9B-F5F0-4E17-9471-296BA2DE7F9F}" type="datetimeFigureOut">
              <a:rPr lang="fr-FR" smtClean="0"/>
              <a:t>02/05/2015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F1C865-6265-4E56-9E03-C6E09EC757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3308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F1925-7ACE-4298-9921-CB1473202CD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218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78BEE-9BA6-40B7-8E3E-9D00D7C1EB6E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0065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F3827-9B06-4BAF-9537-245E562B4DE9}" type="datetimeFigureOut">
              <a:rPr lang="fr-FR" smtClean="0"/>
              <a:t>02/05/2015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E72EB-FA07-46A2-BE12-A996940C86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7088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F3827-9B06-4BAF-9537-245E562B4DE9}" type="datetimeFigureOut">
              <a:rPr lang="fr-FR" smtClean="0"/>
              <a:t>02/05/2015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E72EB-FA07-46A2-BE12-A996940C86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066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F3827-9B06-4BAF-9537-245E562B4DE9}" type="datetimeFigureOut">
              <a:rPr lang="fr-FR" smtClean="0"/>
              <a:t>02/05/2015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E72EB-FA07-46A2-BE12-A996940C86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0158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F3827-9B06-4BAF-9537-245E562B4DE9}" type="datetimeFigureOut">
              <a:rPr lang="fr-FR" smtClean="0"/>
              <a:t>02/05/2015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E72EB-FA07-46A2-BE12-A996940C86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6075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F3827-9B06-4BAF-9537-245E562B4DE9}" type="datetimeFigureOut">
              <a:rPr lang="fr-FR" smtClean="0"/>
              <a:t>02/05/2015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E72EB-FA07-46A2-BE12-A996940C86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7657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5639" y="1944575"/>
            <a:ext cx="5537918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41781" y="1944575"/>
            <a:ext cx="5537919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F3827-9B06-4BAF-9537-245E562B4DE9}" type="datetimeFigureOut">
              <a:rPr lang="fr-FR" smtClean="0"/>
              <a:t>02/05/2015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E72EB-FA07-46A2-BE12-A996940C86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169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F3827-9B06-4BAF-9537-245E562B4DE9}" type="datetimeFigureOut">
              <a:rPr lang="fr-FR" smtClean="0"/>
              <a:t>02/05/2015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E72EB-FA07-46A2-BE12-A996940C86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7926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F3827-9B06-4BAF-9537-245E562B4DE9}" type="datetimeFigureOut">
              <a:rPr lang="fr-FR" smtClean="0"/>
              <a:t>02/05/2015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E72EB-FA07-46A2-BE12-A996940C86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0944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F3827-9B06-4BAF-9537-245E562B4DE9}" type="datetimeFigureOut">
              <a:rPr lang="fr-FR" smtClean="0"/>
              <a:t>02/05/2015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E72EB-FA07-46A2-BE12-A996940C86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6253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F3827-9B06-4BAF-9537-245E562B4DE9}" type="datetimeFigureOut">
              <a:rPr lang="fr-FR" smtClean="0"/>
              <a:t>02/05/2015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E72EB-FA07-46A2-BE12-A996940C86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7219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F3827-9B06-4BAF-9537-245E562B4DE9}" type="datetimeFigureOut">
              <a:rPr lang="fr-FR" smtClean="0"/>
              <a:t>02/05/2015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E72EB-FA07-46A2-BE12-A996940C86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1233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F3827-9B06-4BAF-9537-245E562B4DE9}" type="datetimeFigureOut">
              <a:rPr lang="fr-FR" smtClean="0"/>
              <a:t>02/05/2015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E72EB-FA07-46A2-BE12-A996940C86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9923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image" Target="../media/image6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68155" y="128592"/>
            <a:ext cx="3341730" cy="71452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14" tIns="52107" rIns="104214" bIns="52107"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09934" y="287379"/>
            <a:ext cx="3199957" cy="428397"/>
          </a:xfrm>
          <a:prstGeom prst="rect">
            <a:avLst/>
          </a:prstGeom>
          <a:noFill/>
        </p:spPr>
        <p:txBody>
          <a:bodyPr wrap="square" lIns="104214" tIns="52107" rIns="104214" bIns="52107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prénom:___________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3325675" y="1081298"/>
            <a:ext cx="4715724" cy="873314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14" tIns="52107" rIns="104214" bIns="52107"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3494093" y="1160693"/>
            <a:ext cx="5009864" cy="674618"/>
          </a:xfrm>
          <a:prstGeom prst="rect">
            <a:avLst/>
          </a:prstGeom>
          <a:noFill/>
        </p:spPr>
        <p:txBody>
          <a:bodyPr wrap="square" lIns="104214" tIns="52107" rIns="104214" bIns="52107" rtlCol="0">
            <a:spAutoFit/>
          </a:bodyPr>
          <a:lstStyle/>
          <a:p>
            <a:pPr algn="ctr"/>
            <a:r>
              <a:rPr lang="fr-FR" sz="3700" dirty="0">
                <a:latin typeface="Mia's Scribblings ~" panose="02000000000000000000" pitchFamily="2" charset="0"/>
              </a:rPr>
              <a:t>Plan de travail </a:t>
            </a:r>
            <a:r>
              <a:rPr lang="fr-FR" sz="3700" dirty="0" smtClean="0">
                <a:latin typeface="Mia's Scribblings ~" panose="02000000000000000000" pitchFamily="2" charset="0"/>
              </a:rPr>
              <a:t>n°24 </a:t>
            </a:r>
            <a:r>
              <a:rPr lang="fr-FR" sz="3700" dirty="0">
                <a:latin typeface="Mia's Scribblings ~" panose="02000000000000000000" pitchFamily="2" charset="0"/>
              </a:rPr>
              <a:t>–</a:t>
            </a:r>
          </a:p>
        </p:txBody>
      </p:sp>
      <p:sp>
        <p:nvSpPr>
          <p:cNvPr id="8" name="Nuage 7"/>
          <p:cNvSpPr/>
          <p:nvPr/>
        </p:nvSpPr>
        <p:spPr>
          <a:xfrm>
            <a:off x="8947100" y="188041"/>
            <a:ext cx="1425333" cy="87331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14" tIns="52107" rIns="104214" bIns="52107"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9332985" y="260934"/>
            <a:ext cx="1010512" cy="674618"/>
          </a:xfrm>
          <a:prstGeom prst="rect">
            <a:avLst/>
          </a:prstGeom>
          <a:noFill/>
        </p:spPr>
        <p:txBody>
          <a:bodyPr wrap="square" lIns="104214" tIns="52107" rIns="104214" bIns="52107" rtlCol="0">
            <a:spAutoFit/>
          </a:bodyPr>
          <a:lstStyle/>
          <a:p>
            <a:r>
              <a:rPr lang="fr-FR" sz="3700" dirty="0">
                <a:latin typeface="Bush" pitchFamily="2" charset="0"/>
              </a:rPr>
              <a:t>CE1</a:t>
            </a: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157324"/>
              </p:ext>
            </p:extLst>
          </p:nvPr>
        </p:nvGraphicFramePr>
        <p:xfrm>
          <a:off x="209932" y="2455644"/>
          <a:ext cx="3452584" cy="38108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89150"/>
                <a:gridCol w="781717"/>
                <a:gridCol w="781717"/>
              </a:tblGrid>
              <a:tr h="635137">
                <a:tc gridSpan="3">
                  <a:txBody>
                    <a:bodyPr/>
                    <a:lstStyle/>
                    <a:p>
                      <a:pPr algn="ctr"/>
                      <a:r>
                        <a:rPr lang="fr-FR" sz="3100" dirty="0" smtClean="0">
                          <a:latin typeface="Mia's Scribblings ~" panose="02000000000000000000" pitchFamily="2" charset="0"/>
                        </a:rPr>
                        <a:t>FRANCAIS</a:t>
                      </a:r>
                      <a:endParaRPr lang="fr-FR" sz="3100" dirty="0">
                        <a:latin typeface="Mia's Scribblings ~" panose="02000000000000000000" pitchFamily="2" charset="0"/>
                      </a:endParaRP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2800" dirty="0">
                        <a:latin typeface="Mia's Scribblings ~" panose="02000000000000000000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3100" dirty="0">
                        <a:latin typeface="Mia's Scribblings ~" panose="02000000000000000000" pitchFamily="2" charset="0"/>
                      </a:endParaRP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</a:tr>
              <a:tr h="635137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Conjugaison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  <a:tr h="635137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Grammaire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  <a:tr h="635137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Orthographe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  <a:tr h="635137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Vocabulaire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  <a:tr h="635137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Écriture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</a:tbl>
          </a:graphicData>
        </a:graphic>
      </p:graphicFrame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500558"/>
              </p:ext>
            </p:extLst>
          </p:nvPr>
        </p:nvGraphicFramePr>
        <p:xfrm>
          <a:off x="3954658" y="2468007"/>
          <a:ext cx="3452586" cy="38861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40024"/>
                <a:gridCol w="756281"/>
                <a:gridCol w="756281"/>
              </a:tblGrid>
              <a:tr h="635137">
                <a:tc gridSpan="3">
                  <a:txBody>
                    <a:bodyPr/>
                    <a:lstStyle/>
                    <a:p>
                      <a:pPr algn="ctr"/>
                      <a:r>
                        <a:rPr lang="fr-FR" sz="2600" dirty="0" smtClean="0">
                          <a:latin typeface="Mia's Scribblings ~" panose="02000000000000000000" pitchFamily="2" charset="0"/>
                        </a:rPr>
                        <a:t>MATHEMATIQUES</a:t>
                      </a:r>
                      <a:endParaRPr lang="fr-FR" sz="2600" dirty="0">
                        <a:latin typeface="Mia's Scribblings ~" panose="02000000000000000000" pitchFamily="2" charset="0"/>
                      </a:endParaRPr>
                    </a:p>
                  </a:txBody>
                  <a:tcPr marL="106934" marR="106934" marT="50408" marB="50408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2400" dirty="0">
                        <a:latin typeface="Mia's Scribblings ~" panose="02000000000000000000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2600" dirty="0">
                        <a:latin typeface="Mia's Scribblings ~" panose="02000000000000000000" pitchFamily="2" charset="0"/>
                      </a:endParaRPr>
                    </a:p>
                  </a:txBody>
                  <a:tcPr marL="106934" marR="106934" marT="50408" marB="50408">
                    <a:solidFill>
                      <a:srgbClr val="FFFF00"/>
                    </a:solidFill>
                  </a:tcPr>
                </a:tc>
              </a:tr>
              <a:tr h="635137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Numération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  <a:tr h="710416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Géométrie/</a:t>
                      </a:r>
                    </a:p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Mesures</a:t>
                      </a: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  <a:tr h="635137">
                <a:tc>
                  <a:txBody>
                    <a:bodyPr/>
                    <a:lstStyle/>
                    <a:p>
                      <a:r>
                        <a:rPr lang="fr-FR" sz="2000" smtClean="0">
                          <a:latin typeface="Comic Sans MS" panose="030F0702030302020204" pitchFamily="66" charset="0"/>
                        </a:rPr>
                        <a:t>Problèmes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  <a:tr h="635137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Opérations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  <a:tr h="635137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Calcul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</a:tbl>
          </a:graphicData>
        </a:graphic>
      </p:graphicFrame>
      <p:sp>
        <p:nvSpPr>
          <p:cNvPr id="12" name="Rectangle à coins arrondis 11"/>
          <p:cNvSpPr/>
          <p:nvPr/>
        </p:nvSpPr>
        <p:spPr>
          <a:xfrm>
            <a:off x="7704563" y="4812731"/>
            <a:ext cx="2778909" cy="1508450"/>
          </a:xfrm>
          <a:prstGeom prst="round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14" tIns="52107" rIns="104214" bIns="52107"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8041399" y="4892125"/>
            <a:ext cx="2021025" cy="751562"/>
          </a:xfrm>
          <a:prstGeom prst="rect">
            <a:avLst/>
          </a:prstGeom>
          <a:noFill/>
        </p:spPr>
        <p:txBody>
          <a:bodyPr wrap="square" lIns="104214" tIns="52107" rIns="104214" bIns="52107" rtlCol="0">
            <a:spAutoFit/>
          </a:bodyPr>
          <a:lstStyle/>
          <a:p>
            <a:pPr algn="ctr"/>
            <a:r>
              <a:rPr lang="fr-FR" dirty="0" smtClean="0">
                <a:latin typeface="Comic Sans MS" panose="030F0702030302020204" pitchFamily="66" charset="0"/>
              </a:rPr>
              <a:t>Signature des parents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14" name="Arrondir un rectangle avec un coin diagonal 13"/>
          <p:cNvSpPr/>
          <p:nvPr/>
        </p:nvSpPr>
        <p:spPr>
          <a:xfrm>
            <a:off x="209935" y="1081298"/>
            <a:ext cx="2863119" cy="873314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14" tIns="52107" rIns="104214" bIns="52107"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378348" y="1240083"/>
            <a:ext cx="2610490" cy="382324"/>
          </a:xfrm>
          <a:prstGeom prst="rect">
            <a:avLst/>
          </a:prstGeom>
          <a:noFill/>
        </p:spPr>
        <p:txBody>
          <a:bodyPr wrap="square" lIns="104214" tIns="52107" rIns="104214" bIns="52107" rtlCol="0">
            <a:spAutoFit/>
          </a:bodyPr>
          <a:lstStyle/>
          <a:p>
            <a:r>
              <a:rPr lang="fr-FR" sz="1800" dirty="0">
                <a:latin typeface="Comic Sans MS" panose="030F0702030302020204" pitchFamily="66" charset="0"/>
              </a:rPr>
              <a:t>Du …../…… AU……/……</a:t>
            </a:r>
          </a:p>
        </p:txBody>
      </p:sp>
      <p:sp>
        <p:nvSpPr>
          <p:cNvPr id="16" name="Arrondir un rectangle avec un coin diagonal 15"/>
          <p:cNvSpPr/>
          <p:nvPr/>
        </p:nvSpPr>
        <p:spPr>
          <a:xfrm>
            <a:off x="7599598" y="2120687"/>
            <a:ext cx="2988838" cy="2540549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14" tIns="52107" rIns="104214" bIns="52107" rtlCol="0" anchor="ctr"/>
          <a:lstStyle/>
          <a:p>
            <a:pPr algn="ctr"/>
            <a:endParaRPr lang="fr-FR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" y="-214197"/>
            <a:ext cx="210528" cy="428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4214" tIns="52107" rIns="104214" bIns="52107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5820626"/>
              </p:ext>
            </p:extLst>
          </p:nvPr>
        </p:nvGraphicFramePr>
        <p:xfrm>
          <a:off x="7869587" y="2348374"/>
          <a:ext cx="592859" cy="558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Image bitmap" r:id="rId3" imgW="5811061" imgH="5733333" progId="Paint.Picture">
                  <p:embed/>
                </p:oleObj>
              </mc:Choice>
              <mc:Fallback>
                <p:oleObj name="Image bitmap" r:id="rId3" imgW="5811061" imgH="573333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9587" y="2348374"/>
                        <a:ext cx="592859" cy="5589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1" y="-214197"/>
            <a:ext cx="210528" cy="428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4214" tIns="52107" rIns="104214" bIns="52107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8" name="Obje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1586409"/>
              </p:ext>
            </p:extLst>
          </p:nvPr>
        </p:nvGraphicFramePr>
        <p:xfrm>
          <a:off x="7814772" y="3061299"/>
          <a:ext cx="643564" cy="606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Image bitmap" r:id="rId5" imgW="5810400" imgH="5734080" progId="Paint.Picture">
                  <p:embed/>
                </p:oleObj>
              </mc:Choice>
              <mc:Fallback>
                <p:oleObj name="Image bitmap" r:id="rId5" imgW="5810400" imgH="573408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4772" y="3061299"/>
                        <a:ext cx="643564" cy="6067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1" y="-214197"/>
            <a:ext cx="210528" cy="428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4214" tIns="52107" rIns="104214" bIns="52107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20" name="Obje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5227323"/>
              </p:ext>
            </p:extLst>
          </p:nvPr>
        </p:nvGraphicFramePr>
        <p:xfrm>
          <a:off x="7816134" y="3911690"/>
          <a:ext cx="673908" cy="6353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Image bitmap" r:id="rId7" imgW="5810400" imgH="5734080" progId="Paint.Picture">
                  <p:embed/>
                </p:oleObj>
              </mc:Choice>
              <mc:Fallback>
                <p:oleObj name="Image bitmap" r:id="rId7" imgW="5810400" imgH="573408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6134" y="3911690"/>
                        <a:ext cx="673908" cy="6353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ZoneTexte 20"/>
          <p:cNvSpPr txBox="1"/>
          <p:nvPr/>
        </p:nvSpPr>
        <p:spPr>
          <a:xfrm>
            <a:off x="8630865" y="2348373"/>
            <a:ext cx="1852606" cy="659322"/>
          </a:xfrm>
          <a:prstGeom prst="rect">
            <a:avLst/>
          </a:prstGeom>
          <a:noFill/>
        </p:spPr>
        <p:txBody>
          <a:bodyPr wrap="square" lIns="104214" tIns="52107" rIns="104214" bIns="52107" rtlCol="0">
            <a:spAutoFit/>
          </a:bodyPr>
          <a:lstStyle/>
          <a:p>
            <a:r>
              <a:rPr lang="fr-FR" sz="1800" dirty="0">
                <a:latin typeface="Comic Sans MS" panose="030F0702030302020204" pitchFamily="66" charset="0"/>
              </a:rPr>
              <a:t>Mon travail est tout juste.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8503958" y="3061303"/>
            <a:ext cx="2189443" cy="659322"/>
          </a:xfrm>
          <a:prstGeom prst="rect">
            <a:avLst/>
          </a:prstGeom>
          <a:noFill/>
        </p:spPr>
        <p:txBody>
          <a:bodyPr wrap="square" lIns="104214" tIns="52107" rIns="104214" bIns="52107" rtlCol="0">
            <a:spAutoFit/>
          </a:bodyPr>
          <a:lstStyle/>
          <a:p>
            <a:r>
              <a:rPr lang="fr-FR" sz="1800" dirty="0">
                <a:latin typeface="Comic Sans MS" panose="030F0702030302020204" pitchFamily="66" charset="0"/>
              </a:rPr>
              <a:t>Il y a quelques petites erreurs.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8209225" y="3930171"/>
            <a:ext cx="2778909" cy="659322"/>
          </a:xfrm>
          <a:prstGeom prst="rect">
            <a:avLst/>
          </a:prstGeom>
          <a:noFill/>
        </p:spPr>
        <p:txBody>
          <a:bodyPr wrap="square" lIns="104214" tIns="52107" rIns="104214" bIns="52107" rtlCol="0">
            <a:spAutoFit/>
          </a:bodyPr>
          <a:lstStyle/>
          <a:p>
            <a:r>
              <a:rPr lang="fr-FR" sz="1800" dirty="0">
                <a:latin typeface="Comic Sans MS" panose="030F0702030302020204" pitchFamily="66" charset="0"/>
              </a:rPr>
              <a:t>Je n’ai pas compris,</a:t>
            </a:r>
          </a:p>
          <a:p>
            <a:r>
              <a:rPr lang="fr-FR" sz="1800" dirty="0">
                <a:latin typeface="Comic Sans MS" panose="030F0702030302020204" pitchFamily="66" charset="0"/>
              </a:rPr>
              <a:t> on me réexplique.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463582" y="78297"/>
            <a:ext cx="773066" cy="9355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5" name="Picture 6" descr="http://www.google.fr/url?source=imglanding&amp;ct=img&amp;q=http://www.clicanddeco.com/img/p/421-646-thickbox.jpg&amp;sa=X&amp;ei=hv9EVeHwKqKR7AaMiYB4&amp;ved=0CAkQ8wc&amp;usg=AFQjCNF1ZEq4Fk4Hx8m77S7QMWveJMvPH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716" y="5940871"/>
            <a:ext cx="1592866" cy="159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google.fr/url?source=imglanding&amp;ct=img&amp;q=http://www.izidek.com/stickers/img_stickers.php?id=308&amp;nbcou=1&amp;cou1=10&amp;cou2=0&amp;cou3=0&amp;sa=X&amp;ei=7f9EVc7LNemy7Qazs4HwBg&amp;ved=0CAkQ8wc4Qg&amp;usg=AFQjCNHQJx3KTo0t6Alr1aQm68qAo-Qir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46" y="6417401"/>
            <a:ext cx="1108556" cy="111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0" descr="http://www.google.fr/url?source=imglanding&amp;ct=img&amp;q=http://www.izidek.com/stickers/img_stickers.php?id=308&amp;nbcou=1&amp;cou1=10&amp;cou2=0&amp;cou3=0&amp;sa=X&amp;ei=7f9EVc7LNemy7Qazs4HwBg&amp;ved=0CAkQ8wc4Qg&amp;usg=AFQjCNHQJx3KTo0t6Alr1aQm68qAo-Qir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340" y="6396997"/>
            <a:ext cx="1108556" cy="111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0" descr="http://www.google.fr/url?source=imglanding&amp;ct=img&amp;q=http://www.izidek.com/stickers/img_stickers.php?id=308&amp;nbcou=1&amp;cou1=10&amp;cou2=0&amp;cou3=0&amp;sa=X&amp;ei=7f9EVc7LNemy7Qazs4HwBg&amp;ved=0CAkQ8wc4Qg&amp;usg=AFQjCNHQJx3KTo0t6Alr1aQm68qAo-Qir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837" y="6396997"/>
            <a:ext cx="1108556" cy="111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0" descr="http://www.google.fr/url?source=imglanding&amp;ct=img&amp;q=http://www.izidek.com/stickers/img_stickers.php?id=308&amp;nbcou=1&amp;cou1=10&amp;cou2=0&amp;cou3=0&amp;sa=X&amp;ei=7f9EVc7LNemy7Qazs4HwBg&amp;ved=0CAkQ8wc4Qg&amp;usg=AFQjCNHQJx3KTo0t6Alr1aQm68qAo-Qir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537" y="6444927"/>
            <a:ext cx="1108556" cy="111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http://www.google.fr/url?source=imglanding&amp;ct=img&amp;q=http://www.clicanddeco.com/img/p/421-646-thickbox.jpg&amp;sa=X&amp;ei=hv9EVeHwKqKR7AaMiYB4&amp;ved=0CAkQ8wc&amp;usg=AFQjCNF1ZEq4Fk4Hx8m77S7QMWveJMvPH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308" y="5898682"/>
            <a:ext cx="1592866" cy="159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0" descr="http://www.google.fr/url?source=imglanding&amp;ct=img&amp;q=http://www.izidek.com/stickers/img_stickers.php?id=308&amp;nbcou=1&amp;cou1=10&amp;cou2=0&amp;cou3=0&amp;sa=X&amp;ei=7f9EVc7LNemy7Qazs4HwBg&amp;ved=0CAkQ8wc4Qg&amp;usg=AFQjCNHQJx3KTo0t6Alr1aQm68qAo-Qir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541" y="6444927"/>
            <a:ext cx="1108556" cy="111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0" descr="http://www.google.fr/url?source=imglanding&amp;ct=img&amp;q=http://www.izidek.com/stickers/img_stickers.php?id=308&amp;nbcou=1&amp;cou1=10&amp;cou2=0&amp;cou3=0&amp;sa=X&amp;ei=7f9EVc7LNemy7Qazs4HwBg&amp;ved=0CAkQ8wc4Qg&amp;usg=AFQjCNHQJx3KTo0t6Alr1aQm68qAo-Qir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828" y="6437708"/>
            <a:ext cx="1108556" cy="111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google.fr/url?source=imglanding&amp;ct=img&amp;q=http://www.stickers-center.com/226/sticker-fleurs-de-chine.jpg&amp;sa=X&amp;ei=MwBFVa3QGYWd7AbI94GYBA&amp;ved=0CAkQ8wc&amp;usg=AFQjCNGqKr5IU0nqDPw5lwSkNYctW3zrl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720" y="-934855"/>
            <a:ext cx="6649145" cy="332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google.fr/url?source=imglanding&amp;ct=img&amp;q=http://pmcdn.priceminister.com/photo/stickers-chinois-temple-40-00-x-40-00-cm-960971776_ML.jpg&amp;sa=X&amp;ei=VgBFVdzeNovA7AbtxIGYDg&amp;ved=0CAkQ8wc&amp;usg=AFQjCNH378buevAD_iBI7xgrLCfJFTQcfw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139" y="663458"/>
            <a:ext cx="1404619" cy="140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474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09929" y="128592"/>
            <a:ext cx="2610490" cy="55574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14" tIns="52107" rIns="104214" bIns="52107" spcCol="0" rtlCol="0" anchor="ctr"/>
          <a:lstStyle/>
          <a:p>
            <a:pPr algn="ctr"/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94139" y="240458"/>
            <a:ext cx="2357862" cy="428397"/>
          </a:xfrm>
          <a:prstGeom prst="rect">
            <a:avLst/>
          </a:prstGeom>
          <a:noFill/>
        </p:spPr>
        <p:txBody>
          <a:bodyPr wrap="square" lIns="104214" tIns="52107" rIns="104214" bIns="52107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Prénom: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83604" y="843122"/>
            <a:ext cx="4294677" cy="103209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14" tIns="52107" rIns="104214" bIns="52107" spcCol="0" rtlCol="0" anchor="ctr"/>
          <a:lstStyle/>
          <a:p>
            <a:pPr algn="ctr"/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136232" y="901070"/>
            <a:ext cx="3789421" cy="936321"/>
          </a:xfrm>
          <a:prstGeom prst="rect">
            <a:avLst/>
          </a:prstGeom>
          <a:noFill/>
        </p:spPr>
        <p:txBody>
          <a:bodyPr wrap="square" lIns="104214" tIns="52107" rIns="104214" bIns="52107" rtlCol="0">
            <a:spAutoFit/>
          </a:bodyPr>
          <a:lstStyle/>
          <a:p>
            <a:pPr algn="ctr"/>
            <a:r>
              <a:rPr lang="fr-FR" sz="2700" dirty="0">
                <a:latin typeface="Mia's Scribblings ~" panose="02000000000000000000" pitchFamily="2" charset="0"/>
              </a:rPr>
              <a:t>PLAN DE </a:t>
            </a:r>
            <a:r>
              <a:rPr lang="fr-FR" sz="2700">
                <a:latin typeface="Mia's Scribblings ~" panose="02000000000000000000" pitchFamily="2" charset="0"/>
              </a:rPr>
              <a:t>TRAVAIL </a:t>
            </a:r>
            <a:r>
              <a:rPr lang="fr-FR" sz="2700" smtClean="0">
                <a:latin typeface="Mia's Scribblings ~" panose="02000000000000000000" pitchFamily="2" charset="0"/>
              </a:rPr>
              <a:t>N°24 </a:t>
            </a:r>
            <a:r>
              <a:rPr lang="fr-FR" sz="2700" dirty="0">
                <a:latin typeface="Mia's Scribblings ~" panose="02000000000000000000" pitchFamily="2" charset="0"/>
              </a:rPr>
              <a:t>- CE1 </a:t>
            </a:r>
          </a:p>
        </p:txBody>
      </p:sp>
      <p:sp>
        <p:nvSpPr>
          <p:cNvPr id="8" name="Étiquette 7"/>
          <p:cNvSpPr/>
          <p:nvPr/>
        </p:nvSpPr>
        <p:spPr>
          <a:xfrm>
            <a:off x="209929" y="1967739"/>
            <a:ext cx="842094" cy="714529"/>
          </a:xfrm>
          <a:prstGeom prst="plaqu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14" tIns="52107" rIns="104214" bIns="52107" spcCol="0" rtlCol="0" anchor="ctr"/>
          <a:lstStyle/>
          <a:p>
            <a:pPr algn="ctr"/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209933" y="1833922"/>
            <a:ext cx="589465" cy="874766"/>
          </a:xfrm>
          <a:prstGeom prst="rect">
            <a:avLst/>
          </a:prstGeom>
          <a:noFill/>
        </p:spPr>
        <p:txBody>
          <a:bodyPr wrap="square" lIns="104214" tIns="52107" rIns="104214" bIns="52107" rtlCol="0">
            <a:spAutoFit/>
          </a:bodyPr>
          <a:lstStyle/>
          <a:p>
            <a:r>
              <a:rPr lang="fr-FR" sz="5000" dirty="0">
                <a:latin typeface="cats MEOW" panose="020B0603050302020204" pitchFamily="34" charset="0"/>
              </a:rPr>
              <a:t>1</a:t>
            </a:r>
          </a:p>
        </p:txBody>
      </p:sp>
      <p:sp>
        <p:nvSpPr>
          <p:cNvPr id="18" name="Étiquette 17"/>
          <p:cNvSpPr/>
          <p:nvPr/>
        </p:nvSpPr>
        <p:spPr>
          <a:xfrm>
            <a:off x="5714006" y="180662"/>
            <a:ext cx="842094" cy="714529"/>
          </a:xfrm>
          <a:prstGeom prst="plaqu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14" tIns="52107" rIns="104214" bIns="52107" spcCol="0" rtlCol="0" anchor="ctr"/>
          <a:lstStyle/>
          <a:p>
            <a:pPr algn="ctr"/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5693413" y="-28134"/>
            <a:ext cx="757885" cy="923249"/>
          </a:xfrm>
          <a:prstGeom prst="rect">
            <a:avLst/>
          </a:prstGeom>
          <a:noFill/>
        </p:spPr>
        <p:txBody>
          <a:bodyPr wrap="square" lIns="91360" tIns="45680" rIns="91360" bIns="45680" rtlCol="0">
            <a:spAutoFit/>
          </a:bodyPr>
          <a:lstStyle/>
          <a:p>
            <a:r>
              <a:rPr lang="fr-FR" sz="5400" dirty="0">
                <a:latin typeface="cats MEOW" panose="020B0603050302020204" pitchFamily="34" charset="0"/>
              </a:rPr>
              <a:t>3</a:t>
            </a:r>
          </a:p>
        </p:txBody>
      </p:sp>
      <p:cxnSp>
        <p:nvCxnSpPr>
          <p:cNvPr id="22" name="Connecteur droit 21"/>
          <p:cNvCxnSpPr/>
          <p:nvPr/>
        </p:nvCxnSpPr>
        <p:spPr>
          <a:xfrm>
            <a:off x="5634737" y="0"/>
            <a:ext cx="72009" cy="7561263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http://ekladata.com/Wa_eAxqsTJyZnck4HcEoDQ-3fr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782" y="1171368"/>
            <a:ext cx="854998" cy="88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ZoneTexte 29"/>
          <p:cNvSpPr txBox="1"/>
          <p:nvPr/>
        </p:nvSpPr>
        <p:spPr>
          <a:xfrm>
            <a:off x="5720328" y="6432109"/>
            <a:ext cx="4893803" cy="428433"/>
          </a:xfrm>
          <a:prstGeom prst="rect">
            <a:avLst/>
          </a:prstGeom>
          <a:noFill/>
        </p:spPr>
        <p:txBody>
          <a:bodyPr wrap="square" lIns="104251" tIns="52125" rIns="104251" bIns="52125" rtlCol="0">
            <a:spAutoFit/>
          </a:bodyPr>
          <a:lstStyle/>
          <a:p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016346" y="1967739"/>
            <a:ext cx="4654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u="sng" dirty="0" smtClean="0">
                <a:latin typeface="Comic Sans MS" panose="030F0702030302020204" pitchFamily="66" charset="0"/>
              </a:rPr>
              <a:t>Complète chaque phrase avec le verbe être à l’imparfait</a:t>
            </a:r>
            <a:endParaRPr lang="fr-FR" sz="1800" u="sng" dirty="0">
              <a:latin typeface="Comic Sans MS" panose="030F0702030302020204" pitchFamily="66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09929" y="2682268"/>
            <a:ext cx="57085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1800" dirty="0" smtClean="0">
                <a:latin typeface="Comic Sans MS" panose="030F0702030302020204" pitchFamily="66" charset="0"/>
              </a:rPr>
              <a:t>Tu </a:t>
            </a:r>
            <a:r>
              <a:rPr lang="fr-FR" sz="1800" dirty="0" smtClean="0">
                <a:latin typeface="Comic Sans MS" panose="030F0702030302020204" pitchFamily="66" charset="0"/>
              </a:rPr>
              <a:t>_______ en vacances en Chine et au Japon.</a:t>
            </a:r>
            <a:endParaRPr lang="fr-FR" sz="1800" dirty="0" smtClean="0"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1800" dirty="0" smtClean="0">
                <a:latin typeface="Comic Sans MS" panose="030F0702030302020204" pitchFamily="66" charset="0"/>
              </a:rPr>
              <a:t>Elle </a:t>
            </a:r>
            <a:r>
              <a:rPr lang="fr-FR" sz="1800" dirty="0" smtClean="0">
                <a:latin typeface="Comic Sans MS" panose="030F0702030302020204" pitchFamily="66" charset="0"/>
              </a:rPr>
              <a:t>________ très contente avec son kimono</a:t>
            </a:r>
            <a:r>
              <a:rPr lang="fr-FR" sz="1800" dirty="0" smtClean="0">
                <a:latin typeface="Comic Sans MS" panose="030F0702030302020204" pitchFamily="66" charset="0"/>
              </a:rPr>
              <a:t>.</a:t>
            </a:r>
            <a:endParaRPr lang="fr-FR" sz="1800" dirty="0" smtClean="0"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1800" dirty="0" smtClean="0">
                <a:latin typeface="Comic Sans MS" panose="030F0702030302020204" pitchFamily="66" charset="0"/>
              </a:rPr>
              <a:t>Ils </a:t>
            </a:r>
            <a:r>
              <a:rPr lang="fr-FR" sz="1800" dirty="0" smtClean="0">
                <a:latin typeface="Comic Sans MS" panose="030F0702030302020204" pitchFamily="66" charset="0"/>
              </a:rPr>
              <a:t>_______ fiers!</a:t>
            </a:r>
            <a:r>
              <a:rPr lang="fr-FR" sz="1800" dirty="0" smtClean="0">
                <a:latin typeface="Comic Sans MS" panose="030F0702030302020204" pitchFamily="66" charset="0"/>
              </a:rPr>
              <a:t>.</a:t>
            </a:r>
            <a:endParaRPr lang="fr-FR" sz="1800" dirty="0" smtClean="0"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1800" dirty="0" smtClean="0">
                <a:latin typeface="Comic Sans MS" panose="030F0702030302020204" pitchFamily="66" charset="0"/>
              </a:rPr>
              <a:t>J’_______ avec mon amie et son frère.</a:t>
            </a:r>
            <a:endParaRPr lang="fr-FR" sz="1800" dirty="0" smtClean="0"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1800" dirty="0" smtClean="0">
                <a:latin typeface="Comic Sans MS" panose="030F0702030302020204" pitchFamily="66" charset="0"/>
              </a:rPr>
              <a:t>Vous ________ à la cité interdite.</a:t>
            </a:r>
            <a:endParaRPr lang="fr-FR" sz="1800" dirty="0" smtClean="0"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1800" dirty="0" smtClean="0">
                <a:latin typeface="Comic Sans MS" panose="030F0702030302020204" pitchFamily="66" charset="0"/>
              </a:rPr>
              <a:t>Nous ________ au sommet de l’Everest</a:t>
            </a:r>
            <a:endParaRPr lang="fr-FR" sz="1800" dirty="0">
              <a:latin typeface="Comic Sans MS" panose="030F0702030302020204" pitchFamily="66" charset="0"/>
            </a:endParaRPr>
          </a:p>
        </p:txBody>
      </p:sp>
      <p:sp>
        <p:nvSpPr>
          <p:cNvPr id="28" name="Étiquette 27"/>
          <p:cNvSpPr/>
          <p:nvPr/>
        </p:nvSpPr>
        <p:spPr>
          <a:xfrm>
            <a:off x="191663" y="4527257"/>
            <a:ext cx="842094" cy="714529"/>
          </a:xfrm>
          <a:prstGeom prst="plaqu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14" tIns="52107" rIns="104214" bIns="52107" spcCol="0" rtlCol="0" anchor="ctr"/>
          <a:lstStyle/>
          <a:p>
            <a:pPr algn="ctr"/>
            <a:endParaRPr lang="fr-FR" dirty="0"/>
          </a:p>
        </p:txBody>
      </p:sp>
      <p:sp>
        <p:nvSpPr>
          <p:cNvPr id="33" name="ZoneTexte 32"/>
          <p:cNvSpPr txBox="1"/>
          <p:nvPr/>
        </p:nvSpPr>
        <p:spPr>
          <a:xfrm>
            <a:off x="294139" y="4487607"/>
            <a:ext cx="589465" cy="874766"/>
          </a:xfrm>
          <a:prstGeom prst="rect">
            <a:avLst/>
          </a:prstGeom>
          <a:noFill/>
        </p:spPr>
        <p:txBody>
          <a:bodyPr wrap="square" lIns="104214" tIns="52107" rIns="104214" bIns="52107" rtlCol="0">
            <a:spAutoFit/>
          </a:bodyPr>
          <a:lstStyle/>
          <a:p>
            <a:r>
              <a:rPr lang="fr-FR" sz="5000" dirty="0" smtClean="0">
                <a:latin typeface="cats MEOW" panose="020B0603050302020204" pitchFamily="34" charset="0"/>
              </a:rPr>
              <a:t>2</a:t>
            </a:r>
            <a:endParaRPr lang="fr-FR" sz="5000" dirty="0">
              <a:latin typeface="cats MEOW" panose="020B060305030202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136232" y="4436594"/>
            <a:ext cx="4378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 err="1" smtClean="0">
                <a:latin typeface="Comic Sans MS" panose="030F0702030302020204" pitchFamily="66" charset="0"/>
              </a:rPr>
              <a:t>Aide-toi</a:t>
            </a:r>
            <a:r>
              <a:rPr lang="fr-FR" sz="1600" u="sng" dirty="0" smtClean="0">
                <a:latin typeface="Comic Sans MS" panose="030F0702030302020204" pitchFamily="66" charset="0"/>
              </a:rPr>
              <a:t> de ton cahier de leçon pour compléter avec le bon PP: (</a:t>
            </a:r>
            <a:r>
              <a:rPr lang="fr-FR" sz="1600" u="sng" dirty="0" smtClean="0">
                <a:latin typeface="Comic Sans MS" panose="030F0702030302020204" pitchFamily="66" charset="0"/>
              </a:rPr>
              <a:t>les </a:t>
            </a:r>
            <a:r>
              <a:rPr lang="fr-FR" sz="1600" u="sng" dirty="0" smtClean="0">
                <a:latin typeface="Comic Sans MS" panose="030F0702030302020204" pitchFamily="66" charset="0"/>
              </a:rPr>
              <a:t>verbe </a:t>
            </a:r>
            <a:r>
              <a:rPr lang="fr-FR" sz="1600" u="sng" dirty="0" smtClean="0">
                <a:latin typeface="Comic Sans MS" panose="030F0702030302020204" pitchFamily="66" charset="0"/>
              </a:rPr>
              <a:t>avoir et être sont à l’imparfait.</a:t>
            </a:r>
            <a:endParaRPr lang="fr-FR" sz="1600" u="sng" dirty="0">
              <a:latin typeface="Comic Sans MS" panose="030F0702030302020204" pitchFamily="66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16990" y="5596446"/>
            <a:ext cx="55338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1800" dirty="0" smtClean="0">
                <a:latin typeface="Comic Sans MS" panose="030F0702030302020204" pitchFamily="66" charset="0"/>
              </a:rPr>
              <a:t>…….. </a:t>
            </a:r>
            <a:r>
              <a:rPr lang="fr-FR" sz="1800" dirty="0">
                <a:latin typeface="Comic Sans MS" panose="030F0702030302020204" pitchFamily="66" charset="0"/>
              </a:rPr>
              <a:t>a</a:t>
            </a:r>
            <a:r>
              <a:rPr lang="fr-FR" sz="1800" dirty="0" smtClean="0">
                <a:latin typeface="Comic Sans MS" panose="030F0702030302020204" pitchFamily="66" charset="0"/>
              </a:rPr>
              <a:t>vions des cousins du Laos</a:t>
            </a:r>
            <a:r>
              <a:rPr lang="fr-FR" sz="1800" dirty="0" smtClean="0">
                <a:latin typeface="Comic Sans MS" panose="030F0702030302020204" pitchFamily="66" charset="0"/>
              </a:rPr>
              <a:t>.</a:t>
            </a:r>
            <a:endParaRPr lang="fr-FR" sz="1800" dirty="0" smtClean="0"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1800" dirty="0" smtClean="0">
                <a:latin typeface="Comic Sans MS" panose="030F0702030302020204" pitchFamily="66" charset="0"/>
              </a:rPr>
              <a:t>…….. </a:t>
            </a:r>
            <a:r>
              <a:rPr lang="fr-FR" sz="1800" dirty="0">
                <a:latin typeface="Comic Sans MS" panose="030F0702030302020204" pitchFamily="66" charset="0"/>
              </a:rPr>
              <a:t>a</a:t>
            </a:r>
            <a:r>
              <a:rPr lang="fr-FR" sz="1800" dirty="0" smtClean="0">
                <a:latin typeface="Comic Sans MS" panose="030F0702030302020204" pitchFamily="66" charset="0"/>
              </a:rPr>
              <a:t>vait un panda en peluche.</a:t>
            </a:r>
            <a:endParaRPr lang="fr-FR" sz="1800" dirty="0" smtClean="0"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1800" dirty="0" smtClean="0">
                <a:latin typeface="Comic Sans MS" panose="030F0702030302020204" pitchFamily="66" charset="0"/>
              </a:rPr>
              <a:t>……… </a:t>
            </a:r>
            <a:r>
              <a:rPr lang="fr-FR" sz="1800" dirty="0" smtClean="0">
                <a:latin typeface="Comic Sans MS" panose="030F0702030302020204" pitchFamily="66" charset="0"/>
              </a:rPr>
              <a:t>avaient </a:t>
            </a:r>
            <a:endParaRPr lang="fr-FR" sz="1800" dirty="0" smtClean="0"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1800" dirty="0" smtClean="0">
                <a:latin typeface="Comic Sans MS" panose="030F0702030302020204" pitchFamily="66" charset="0"/>
              </a:rPr>
              <a:t>………. </a:t>
            </a:r>
            <a:r>
              <a:rPr lang="fr-FR" sz="1800" dirty="0" smtClean="0">
                <a:latin typeface="Comic Sans MS" panose="030F0702030302020204" pitchFamily="66" charset="0"/>
              </a:rPr>
              <a:t>étiez à Pékin.</a:t>
            </a:r>
            <a:endParaRPr lang="fr-FR" sz="1800" dirty="0" smtClean="0"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1800" dirty="0" smtClean="0">
                <a:latin typeface="Comic Sans MS" panose="030F0702030302020204" pitchFamily="66" charset="0"/>
              </a:rPr>
              <a:t>……….étais voir un combat de sumo.</a:t>
            </a:r>
            <a:endParaRPr lang="fr-FR" sz="1800" dirty="0" smtClean="0"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1800" dirty="0" smtClean="0">
                <a:latin typeface="Comic Sans MS" panose="030F0702030302020204" pitchFamily="66" charset="0"/>
              </a:rPr>
              <a:t>………. </a:t>
            </a:r>
            <a:r>
              <a:rPr lang="fr-FR" sz="1800" dirty="0">
                <a:latin typeface="Comic Sans MS" panose="030F0702030302020204" pitchFamily="66" charset="0"/>
              </a:rPr>
              <a:t>é</a:t>
            </a:r>
            <a:r>
              <a:rPr lang="fr-FR" sz="1800" dirty="0" smtClean="0">
                <a:latin typeface="Comic Sans MS" panose="030F0702030302020204" pitchFamily="66" charset="0"/>
              </a:rPr>
              <a:t>tions assis pour manger.</a:t>
            </a:r>
            <a:endParaRPr lang="fr-FR" sz="1800" dirty="0">
              <a:latin typeface="Comic Sans MS" panose="030F0702030302020204" pitchFamily="66" charset="0"/>
            </a:endParaRPr>
          </a:p>
        </p:txBody>
      </p:sp>
      <p:pic>
        <p:nvPicPr>
          <p:cNvPr id="32" name="Picture 1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4221" y="5362373"/>
            <a:ext cx="842863" cy="876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oneTexte 10"/>
          <p:cNvSpPr txBox="1"/>
          <p:nvPr/>
        </p:nvSpPr>
        <p:spPr>
          <a:xfrm>
            <a:off x="6642844" y="128592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latin typeface="Comic Sans MS" panose="030F0702030302020204" pitchFamily="66" charset="0"/>
              </a:rPr>
              <a:t>Je </a:t>
            </a:r>
            <a:r>
              <a:rPr lang="fr-FR" sz="1800" dirty="0" smtClean="0">
                <a:latin typeface="Comic Sans MS" panose="030F0702030302020204" pitchFamily="66" charset="0"/>
              </a:rPr>
              <a:t>transforme les phrases au pluriel (attention aux noms, aux adjectifs et aux verbes)</a:t>
            </a:r>
            <a:endParaRPr lang="fr-FR" sz="1800" dirty="0">
              <a:latin typeface="Comic Sans MS" panose="030F0702030302020204" pitchFamily="66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743000" y="1320356"/>
            <a:ext cx="4893803" cy="623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>
                <a:latin typeface="Comic Sans MS" panose="030F0702030302020204" pitchFamily="66" charset="0"/>
              </a:rPr>
              <a:t>Le petit garçon monte sur son vieux vélo pour aller au marché. </a:t>
            </a:r>
            <a:endParaRPr lang="fr-FR" dirty="0" smtClean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>
                <a:latin typeface="Comic Sans MS" panose="030F0702030302020204" pitchFamily="66" charset="0"/>
              </a:rPr>
              <a:t>____________________________________________________</a:t>
            </a:r>
            <a:endParaRPr lang="fr-FR" dirty="0" smtClean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 smtClean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>
                <a:latin typeface="Comic Sans MS" panose="030F0702030302020204" pitchFamily="66" charset="0"/>
              </a:rPr>
              <a:t>Elle demande </a:t>
            </a:r>
            <a:r>
              <a:rPr lang="fr-FR" dirty="0" smtClean="0">
                <a:latin typeface="Comic Sans MS" panose="030F0702030302020204" pitchFamily="66" charset="0"/>
              </a:rPr>
              <a:t>sur cette longue liste </a:t>
            </a:r>
            <a:r>
              <a:rPr lang="fr-FR" dirty="0" smtClean="0">
                <a:latin typeface="Comic Sans MS" panose="030F0702030302020204" pitchFamily="66" charset="0"/>
              </a:rPr>
              <a:t>une</a:t>
            </a:r>
            <a:r>
              <a:rPr lang="fr-FR" dirty="0" smtClean="0">
                <a:latin typeface="Comic Sans MS" panose="030F0702030302020204" pitchFamily="66" charset="0"/>
              </a:rPr>
              <a:t> belle carambole </a:t>
            </a:r>
            <a:r>
              <a:rPr lang="fr-FR" dirty="0" smtClean="0">
                <a:latin typeface="Comic Sans MS" panose="030F0702030302020204" pitchFamily="66" charset="0"/>
              </a:rPr>
              <a:t>et </a:t>
            </a:r>
            <a:r>
              <a:rPr lang="fr-FR" dirty="0" smtClean="0">
                <a:latin typeface="Comic Sans MS" panose="030F0702030302020204" pitchFamily="66" charset="0"/>
              </a:rPr>
              <a:t>un</a:t>
            </a:r>
            <a:r>
              <a:rPr lang="fr-FR" dirty="0" smtClean="0">
                <a:latin typeface="Comic Sans MS" panose="030F0702030302020204" pitchFamily="66" charset="0"/>
              </a:rPr>
              <a:t> </a:t>
            </a:r>
            <a:r>
              <a:rPr lang="fr-FR" dirty="0" smtClean="0">
                <a:latin typeface="Comic Sans MS" panose="030F0702030302020204" pitchFamily="66" charset="0"/>
              </a:rPr>
              <a:t>gros </a:t>
            </a:r>
            <a:r>
              <a:rPr lang="fr-FR" dirty="0" smtClean="0">
                <a:latin typeface="Comic Sans MS" panose="030F0702030302020204" pitchFamily="66" charset="0"/>
              </a:rPr>
              <a:t>igname. </a:t>
            </a:r>
            <a:endParaRPr lang="fr-FR" dirty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>
                <a:latin typeface="Comic Sans MS" panose="030F0702030302020204" pitchFamily="66" charset="0"/>
              </a:rPr>
              <a:t>____________________________________________________</a:t>
            </a:r>
            <a:endParaRPr lang="fr-FR" dirty="0" smtClean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>
                <a:latin typeface="Comic Sans MS" panose="030F0702030302020204" pitchFamily="66" charset="0"/>
              </a:rPr>
              <a:t>Le fruit du dragon est très juteux.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>
                <a:latin typeface="Comic Sans MS" panose="030F0702030302020204" pitchFamily="66" charset="0"/>
              </a:rPr>
              <a:t>____________________________________________________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>
                <a:latin typeface="Comic Sans MS" panose="030F0702030302020204" pitchFamily="66" charset="0"/>
              </a:rPr>
              <a:t>La montagne est très haute et pointu.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>
                <a:latin typeface="Comic Sans MS" panose="030F0702030302020204" pitchFamily="66" charset="0"/>
              </a:rPr>
              <a:t>____________________________________________________</a:t>
            </a:r>
            <a:endParaRPr lang="fr-FR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 descr="http://www.design-stickers.com/ori-stickers-signe-chinois-destin-292_113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784" y="81205"/>
            <a:ext cx="859114" cy="80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mg11.hostingpics.net/pics/714038tato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13" y="6238955"/>
            <a:ext cx="806810" cy="933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317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tiquette 1"/>
          <p:cNvSpPr/>
          <p:nvPr/>
        </p:nvSpPr>
        <p:spPr>
          <a:xfrm>
            <a:off x="209929" y="180231"/>
            <a:ext cx="842094" cy="714529"/>
          </a:xfrm>
          <a:prstGeom prst="plaqu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33" tIns="52116" rIns="104233" bIns="52116" spcCol="0" rtlCol="0" anchor="ctr"/>
          <a:lstStyle/>
          <a:p>
            <a:pPr algn="ctr"/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202279" y="3"/>
            <a:ext cx="792088" cy="923265"/>
          </a:xfrm>
          <a:prstGeom prst="rect">
            <a:avLst/>
          </a:prstGeom>
          <a:noFill/>
        </p:spPr>
        <p:txBody>
          <a:bodyPr wrap="square" lIns="91376" tIns="45688" rIns="91376" bIns="45688" rtlCol="0">
            <a:spAutoFit/>
          </a:bodyPr>
          <a:lstStyle/>
          <a:p>
            <a:r>
              <a:rPr lang="fr-FR" sz="5400" dirty="0">
                <a:latin typeface="cats MEOW" panose="020B0603050302020204" pitchFamily="34" charset="0"/>
              </a:rPr>
              <a:t>4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052025" y="69796"/>
            <a:ext cx="5389399" cy="428415"/>
          </a:xfrm>
          <a:prstGeom prst="rect">
            <a:avLst/>
          </a:prstGeom>
          <a:noFill/>
        </p:spPr>
        <p:txBody>
          <a:bodyPr wrap="square" lIns="104233" tIns="52116" rIns="104233" bIns="52116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Orthographe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5634736" y="0"/>
            <a:ext cx="72009" cy="7561263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Étiquette 12"/>
          <p:cNvSpPr/>
          <p:nvPr/>
        </p:nvSpPr>
        <p:spPr>
          <a:xfrm>
            <a:off x="5764228" y="85951"/>
            <a:ext cx="842094" cy="714529"/>
          </a:xfrm>
          <a:prstGeom prst="plaqu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33" tIns="52116" rIns="104233" bIns="52116" spcCol="0" rtlCol="0" anchor="ctr"/>
          <a:lstStyle/>
          <a:p>
            <a:pPr algn="ctr"/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5774201" y="-18416"/>
            <a:ext cx="662674" cy="923265"/>
          </a:xfrm>
          <a:prstGeom prst="rect">
            <a:avLst/>
          </a:prstGeom>
          <a:noFill/>
        </p:spPr>
        <p:txBody>
          <a:bodyPr wrap="square" lIns="91376" tIns="45688" rIns="91376" bIns="45688" rtlCol="0">
            <a:spAutoFit/>
          </a:bodyPr>
          <a:lstStyle/>
          <a:p>
            <a:r>
              <a:rPr lang="fr-FR" sz="5400" dirty="0">
                <a:latin typeface="cats MEOW" panose="020B0603050302020204" pitchFamily="34" charset="0"/>
              </a:rPr>
              <a:t>6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6567490" y="187271"/>
            <a:ext cx="5389399" cy="428415"/>
          </a:xfrm>
          <a:prstGeom prst="rect">
            <a:avLst/>
          </a:prstGeom>
          <a:noFill/>
        </p:spPr>
        <p:txBody>
          <a:bodyPr wrap="square" lIns="104233" tIns="52116" rIns="104233" bIns="52116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Vocabulaire</a:t>
            </a:r>
          </a:p>
        </p:txBody>
      </p:sp>
      <p:pic>
        <p:nvPicPr>
          <p:cNvPr id="1026" name="Picture 2" descr="http://ekladata.com/kJP3mGg0pSClBsPh5x96Qt_C7g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31716" y="75832"/>
            <a:ext cx="1347081" cy="73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ekladata.com/LIBvBXnM0mQrCr1U0UhK_5Y6_F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379" y="2063753"/>
            <a:ext cx="1238793" cy="599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http://ekladata.com/kJP3mGg0pSClBsPh5x96Qt_C7g4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78796" y="155748"/>
            <a:ext cx="1054416" cy="57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885" y="97862"/>
            <a:ext cx="953854" cy="461657"/>
          </a:xfrm>
          <a:prstGeom prst="rect">
            <a:avLst/>
          </a:prstGeom>
        </p:spPr>
      </p:pic>
      <p:sp>
        <p:nvSpPr>
          <p:cNvPr id="30" name="ZoneTexte 29"/>
          <p:cNvSpPr txBox="1"/>
          <p:nvPr/>
        </p:nvSpPr>
        <p:spPr>
          <a:xfrm>
            <a:off x="1064065" y="397384"/>
            <a:ext cx="4570670" cy="659286"/>
          </a:xfrm>
          <a:prstGeom prst="rect">
            <a:avLst/>
          </a:prstGeom>
          <a:noFill/>
        </p:spPr>
        <p:txBody>
          <a:bodyPr wrap="square" lIns="104269" tIns="52135" rIns="104269" bIns="52135" rtlCol="0">
            <a:spAutoFit/>
          </a:bodyPr>
          <a:lstStyle/>
          <a:p>
            <a:r>
              <a:rPr lang="fr-FR" sz="1800" u="sng" dirty="0" smtClean="0">
                <a:latin typeface="Comic Sans MS" panose="030F0702030302020204" pitchFamily="66" charset="0"/>
              </a:rPr>
              <a:t>Je réponds aux devinettes (en cherchant parmi les mots de la dictée)</a:t>
            </a:r>
            <a:endParaRPr lang="fr-FR" sz="1800" u="sng" dirty="0">
              <a:latin typeface="Comic Sans MS" panose="030F0702030302020204" pitchFamily="66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89527" y="3904080"/>
            <a:ext cx="525523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000" dirty="0">
              <a:latin typeface="Comic Sans MS" panose="030F0702030302020204" pitchFamily="66" charset="0"/>
            </a:endParaRPr>
          </a:p>
        </p:txBody>
      </p:sp>
      <p:sp>
        <p:nvSpPr>
          <p:cNvPr id="40" name="Étiquette 39"/>
          <p:cNvSpPr/>
          <p:nvPr/>
        </p:nvSpPr>
        <p:spPr>
          <a:xfrm>
            <a:off x="293033" y="3111940"/>
            <a:ext cx="842094" cy="714529"/>
          </a:xfrm>
          <a:prstGeom prst="plaqu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33" tIns="52116" rIns="104233" bIns="52116" spcCol="0" rtlCol="0" anchor="ctr"/>
          <a:lstStyle/>
          <a:p>
            <a:pPr algn="ctr"/>
            <a:endParaRPr lang="fr-FR" dirty="0"/>
          </a:p>
        </p:txBody>
      </p:sp>
      <p:sp>
        <p:nvSpPr>
          <p:cNvPr id="41" name="ZoneTexte 40"/>
          <p:cNvSpPr txBox="1"/>
          <p:nvPr/>
        </p:nvSpPr>
        <p:spPr>
          <a:xfrm>
            <a:off x="1176810" y="3254999"/>
            <a:ext cx="4909503" cy="428415"/>
          </a:xfrm>
          <a:prstGeom prst="rect">
            <a:avLst/>
          </a:prstGeom>
          <a:noFill/>
        </p:spPr>
        <p:txBody>
          <a:bodyPr wrap="square" lIns="104233" tIns="52116" rIns="104233" bIns="52116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Orthographe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271977" y="3007573"/>
            <a:ext cx="792088" cy="923265"/>
          </a:xfrm>
          <a:prstGeom prst="rect">
            <a:avLst/>
          </a:prstGeom>
          <a:noFill/>
        </p:spPr>
        <p:txBody>
          <a:bodyPr wrap="square" lIns="91376" tIns="45688" rIns="91376" bIns="45688" rtlCol="0">
            <a:spAutoFit/>
          </a:bodyPr>
          <a:lstStyle/>
          <a:p>
            <a:r>
              <a:rPr lang="fr-FR" sz="5400" dirty="0">
                <a:latin typeface="cats MEOW" panose="020B0603050302020204" pitchFamily="34" charset="0"/>
              </a:rPr>
              <a:t>5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036600" y="1064093"/>
            <a:ext cx="1853511" cy="4947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/>
          <p:cNvSpPr/>
          <p:nvPr/>
        </p:nvSpPr>
        <p:spPr>
          <a:xfrm>
            <a:off x="1580116" y="1914143"/>
            <a:ext cx="2592516" cy="4947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/>
        </p:nvSpPr>
        <p:spPr>
          <a:xfrm>
            <a:off x="3576476" y="2663344"/>
            <a:ext cx="2058260" cy="4947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5707380" y="810603"/>
            <a:ext cx="4888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u="sng" dirty="0" smtClean="0">
                <a:latin typeface="Comic Sans MS" panose="030F0702030302020204" pitchFamily="66" charset="0"/>
              </a:rPr>
              <a:t>Je range les mots </a:t>
            </a:r>
            <a:r>
              <a:rPr lang="fr-FR" sz="1800" u="sng" dirty="0" smtClean="0">
                <a:latin typeface="Comic Sans MS" panose="030F0702030302020204" pitchFamily="66" charset="0"/>
              </a:rPr>
              <a:t>dans </a:t>
            </a:r>
            <a:r>
              <a:rPr lang="fr-FR" sz="1800" u="sng" dirty="0" smtClean="0">
                <a:latin typeface="Comic Sans MS" panose="030F0702030302020204" pitchFamily="66" charset="0"/>
              </a:rPr>
              <a:t>l’ordre alphabétique</a:t>
            </a:r>
            <a:endParaRPr lang="fr-FR" sz="1800" u="sng" dirty="0">
              <a:latin typeface="Comic Sans MS" panose="030F0702030302020204" pitchFamily="66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62949" y="1115967"/>
            <a:ext cx="5312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latin typeface="Comic Sans MS" panose="030F0702030302020204" pitchFamily="66" charset="0"/>
              </a:rPr>
              <a:t>C’est un sport de combat.</a:t>
            </a:r>
            <a:endParaRPr lang="fr-FR" sz="2000" dirty="0">
              <a:latin typeface="Comic Sans MS" panose="030F0702030302020204" pitchFamily="66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28501" y="1582177"/>
            <a:ext cx="5214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latin typeface="Comic Sans MS" panose="030F0702030302020204" pitchFamily="66" charset="0"/>
              </a:rPr>
              <a:t>Je le porte pour aller dormir.</a:t>
            </a:r>
            <a:endParaRPr lang="fr-FR" sz="1800" dirty="0">
              <a:latin typeface="Comic Sans MS" panose="030F0702030302020204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89527" y="2532759"/>
            <a:ext cx="547271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latin typeface="Comic Sans MS" panose="030F0702030302020204" pitchFamily="66" charset="0"/>
              </a:rPr>
              <a:t>On me souffle sur les gâteaux.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120859" y="3673247"/>
            <a:ext cx="4570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u="sng" dirty="0" smtClean="0">
                <a:latin typeface="Comic Sans MS" panose="030F0702030302020204" pitchFamily="66" charset="0"/>
              </a:rPr>
              <a:t>Complète chaque mot avec G OU </a:t>
            </a:r>
            <a:r>
              <a:rPr lang="fr-FR" sz="1800" u="sng" dirty="0" smtClean="0">
                <a:latin typeface="Comic Sans MS" panose="030F0702030302020204" pitchFamily="66" charset="0"/>
              </a:rPr>
              <a:t>Ge</a:t>
            </a:r>
            <a:endParaRPr lang="fr-FR" sz="1800" u="sng" dirty="0" smtClean="0">
              <a:latin typeface="Comic Sans MS" panose="030F0702030302020204" pitchFamily="66" charset="0"/>
            </a:endParaRPr>
          </a:p>
          <a:p>
            <a:r>
              <a:rPr lang="fr-FR" sz="1800" u="sng" dirty="0" smtClean="0">
                <a:latin typeface="Comic Sans MS" panose="030F0702030302020204" pitchFamily="66" charset="0"/>
              </a:rPr>
              <a:t>Utilise ton cahier de leçon!</a:t>
            </a:r>
            <a:endParaRPr lang="fr-FR" sz="1800" u="sng" dirty="0">
              <a:latin typeface="Comic Sans MS" panose="030F0702030302020204" pitchFamily="6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89527" y="4319578"/>
            <a:ext cx="55020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latin typeface="Comic Sans MS" panose="030F0702030302020204" pitchFamily="66" charset="0"/>
              </a:rPr>
              <a:t>Un </a:t>
            </a:r>
            <a:r>
              <a:rPr lang="fr-FR" sz="1800" dirty="0" err="1" smtClean="0">
                <a:latin typeface="Comic Sans MS" panose="030F0702030302020204" pitchFamily="66" charset="0"/>
              </a:rPr>
              <a:t>pi_____on</a:t>
            </a:r>
            <a:r>
              <a:rPr lang="fr-FR" sz="1800" dirty="0" smtClean="0">
                <a:latin typeface="Comic Sans MS" panose="030F0702030302020204" pitchFamily="66" charset="0"/>
              </a:rPr>
              <a:t> – une </a:t>
            </a:r>
            <a:r>
              <a:rPr lang="fr-FR" sz="1800" dirty="0" err="1" smtClean="0">
                <a:latin typeface="Comic Sans MS" panose="030F0702030302020204" pitchFamily="66" charset="0"/>
              </a:rPr>
              <a:t>g_____rafe</a:t>
            </a:r>
            <a:r>
              <a:rPr lang="fr-FR" sz="1800" dirty="0" smtClean="0">
                <a:latin typeface="Comic Sans MS" panose="030F0702030302020204" pitchFamily="66" charset="0"/>
              </a:rPr>
              <a:t> – une ____</a:t>
            </a:r>
            <a:r>
              <a:rPr lang="fr-FR" sz="1800" dirty="0" err="1" smtClean="0">
                <a:latin typeface="Comic Sans MS" panose="030F0702030302020204" pitchFamily="66" charset="0"/>
              </a:rPr>
              <a:t>iffle</a:t>
            </a:r>
            <a:r>
              <a:rPr lang="fr-FR" sz="1800" dirty="0" smtClean="0">
                <a:latin typeface="Comic Sans MS" panose="030F0702030302020204" pitchFamily="66" charset="0"/>
              </a:rPr>
              <a:t> </a:t>
            </a:r>
          </a:p>
          <a:p>
            <a:endParaRPr lang="fr-FR" sz="1800" dirty="0">
              <a:latin typeface="Comic Sans MS" panose="030F0702030302020204" pitchFamily="66" charset="0"/>
            </a:endParaRPr>
          </a:p>
          <a:p>
            <a:r>
              <a:rPr lang="fr-FR" sz="1800" dirty="0" smtClean="0">
                <a:latin typeface="Comic Sans MS" panose="030F0702030302020204" pitchFamily="66" charset="0"/>
              </a:rPr>
              <a:t>Une </a:t>
            </a:r>
            <a:r>
              <a:rPr lang="fr-FR" sz="1800" dirty="0" err="1" smtClean="0">
                <a:latin typeface="Comic Sans MS" panose="030F0702030302020204" pitchFamily="66" charset="0"/>
              </a:rPr>
              <a:t>bou</a:t>
            </a:r>
            <a:r>
              <a:rPr lang="fr-FR" sz="1800" dirty="0" smtClean="0">
                <a:latin typeface="Comic Sans MS" panose="030F0702030302020204" pitchFamily="66" charset="0"/>
              </a:rPr>
              <a:t>_____</a:t>
            </a:r>
            <a:r>
              <a:rPr lang="fr-FR" sz="1800" dirty="0" err="1" smtClean="0">
                <a:latin typeface="Comic Sans MS" panose="030F0702030302020204" pitchFamily="66" charset="0"/>
              </a:rPr>
              <a:t>ie</a:t>
            </a:r>
            <a:r>
              <a:rPr lang="fr-FR" sz="1800" dirty="0" smtClean="0">
                <a:latin typeface="Comic Sans MS" panose="030F0702030302020204" pitchFamily="66" charset="0"/>
              </a:rPr>
              <a:t> – un </a:t>
            </a:r>
            <a:r>
              <a:rPr lang="fr-FR" sz="1800" dirty="0" err="1" smtClean="0">
                <a:latin typeface="Comic Sans MS" panose="030F0702030302020204" pitchFamily="66" charset="0"/>
              </a:rPr>
              <a:t>plon</a:t>
            </a:r>
            <a:r>
              <a:rPr lang="fr-FR" sz="1800" dirty="0" smtClean="0">
                <a:latin typeface="Comic Sans MS" panose="030F0702030302020204" pitchFamily="66" charset="0"/>
              </a:rPr>
              <a:t>____on – les ____</a:t>
            </a:r>
            <a:r>
              <a:rPr lang="fr-FR" sz="1800" dirty="0" err="1" smtClean="0">
                <a:latin typeface="Comic Sans MS" panose="030F0702030302020204" pitchFamily="66" charset="0"/>
              </a:rPr>
              <a:t>ens</a:t>
            </a:r>
            <a:r>
              <a:rPr lang="fr-FR" sz="1800" dirty="0" smtClean="0">
                <a:latin typeface="Comic Sans MS" panose="030F0702030302020204" pitchFamily="66" charset="0"/>
              </a:rPr>
              <a:t> – </a:t>
            </a:r>
          </a:p>
          <a:p>
            <a:endParaRPr lang="fr-FR" sz="1800" dirty="0">
              <a:latin typeface="Comic Sans MS" panose="030F0702030302020204" pitchFamily="66" charset="0"/>
            </a:endParaRPr>
          </a:p>
          <a:p>
            <a:r>
              <a:rPr lang="fr-FR" sz="1800" dirty="0" smtClean="0">
                <a:latin typeface="Comic Sans MS" panose="030F0702030302020204" pitchFamily="66" charset="0"/>
              </a:rPr>
              <a:t>Le ____</a:t>
            </a:r>
            <a:r>
              <a:rPr lang="fr-FR" sz="1800" dirty="0" err="1" smtClean="0">
                <a:latin typeface="Comic Sans MS" panose="030F0702030302020204" pitchFamily="66" charset="0"/>
              </a:rPr>
              <a:t>enou</a:t>
            </a:r>
            <a:r>
              <a:rPr lang="fr-FR" sz="1800" dirty="0" smtClean="0">
                <a:latin typeface="Comic Sans MS" panose="030F0702030302020204" pitchFamily="66" charset="0"/>
              </a:rPr>
              <a:t> – la _____</a:t>
            </a:r>
            <a:r>
              <a:rPr lang="fr-FR" sz="1800" dirty="0" err="1" smtClean="0">
                <a:latin typeface="Comic Sans MS" panose="030F0702030302020204" pitchFamily="66" charset="0"/>
              </a:rPr>
              <a:t>ymnastique</a:t>
            </a:r>
            <a:r>
              <a:rPr lang="fr-FR" sz="1800" dirty="0" smtClean="0">
                <a:latin typeface="Comic Sans MS" panose="030F0702030302020204" pitchFamily="66" charset="0"/>
              </a:rPr>
              <a:t> – la </a:t>
            </a:r>
            <a:r>
              <a:rPr lang="fr-FR" sz="1800" dirty="0" err="1" smtClean="0">
                <a:latin typeface="Comic Sans MS" panose="030F0702030302020204" pitchFamily="66" charset="0"/>
              </a:rPr>
              <a:t>pla</a:t>
            </a:r>
            <a:r>
              <a:rPr lang="fr-FR" sz="1800" dirty="0" smtClean="0">
                <a:latin typeface="Comic Sans MS" panose="030F0702030302020204" pitchFamily="66" charset="0"/>
              </a:rPr>
              <a:t>____e </a:t>
            </a:r>
          </a:p>
          <a:p>
            <a:endParaRPr lang="fr-FR" sz="1800" dirty="0">
              <a:latin typeface="Comic Sans MS" panose="030F0702030302020204" pitchFamily="66" charset="0"/>
            </a:endParaRPr>
          </a:p>
          <a:p>
            <a:r>
              <a:rPr lang="fr-FR" sz="1800" dirty="0" smtClean="0">
                <a:latin typeface="Comic Sans MS" panose="030F0702030302020204" pitchFamily="66" charset="0"/>
              </a:rPr>
              <a:t>Un </a:t>
            </a:r>
            <a:r>
              <a:rPr lang="fr-FR" sz="1800" dirty="0" err="1" smtClean="0">
                <a:latin typeface="Comic Sans MS" panose="030F0702030302020204" pitchFamily="66" charset="0"/>
              </a:rPr>
              <a:t>plon</a:t>
            </a:r>
            <a:r>
              <a:rPr lang="fr-FR" sz="1800" dirty="0" smtClean="0">
                <a:latin typeface="Comic Sans MS" panose="030F0702030302020204" pitchFamily="66" charset="0"/>
              </a:rPr>
              <a:t>_____</a:t>
            </a:r>
            <a:r>
              <a:rPr lang="fr-FR" sz="1800" dirty="0" err="1" smtClean="0">
                <a:latin typeface="Comic Sans MS" panose="030F0702030302020204" pitchFamily="66" charset="0"/>
              </a:rPr>
              <a:t>oir</a:t>
            </a:r>
            <a:r>
              <a:rPr lang="fr-FR" sz="1800" dirty="0" smtClean="0">
                <a:latin typeface="Comic Sans MS" panose="030F0702030302020204" pitchFamily="66" charset="0"/>
              </a:rPr>
              <a:t> – un </a:t>
            </a:r>
            <a:r>
              <a:rPr lang="fr-FR" sz="1800" dirty="0" err="1" smtClean="0">
                <a:latin typeface="Comic Sans MS" panose="030F0702030302020204" pitchFamily="66" charset="0"/>
              </a:rPr>
              <a:t>nua______e</a:t>
            </a:r>
            <a:r>
              <a:rPr lang="fr-FR" sz="1800" dirty="0" smtClean="0">
                <a:latin typeface="Comic Sans MS" panose="030F0702030302020204" pitchFamily="66" charset="0"/>
              </a:rPr>
              <a:t> – du </a:t>
            </a:r>
          </a:p>
          <a:p>
            <a:endParaRPr lang="fr-FR" sz="1800" dirty="0">
              <a:latin typeface="Comic Sans MS" panose="030F0702030302020204" pitchFamily="66" charset="0"/>
            </a:endParaRPr>
          </a:p>
          <a:p>
            <a:r>
              <a:rPr lang="fr-FR" sz="1800" dirty="0" err="1" smtClean="0">
                <a:latin typeface="Comic Sans MS" panose="030F0702030302020204" pitchFamily="66" charset="0"/>
              </a:rPr>
              <a:t>froma</a:t>
            </a:r>
            <a:r>
              <a:rPr lang="fr-FR" sz="1800" dirty="0" smtClean="0">
                <a:latin typeface="Comic Sans MS" panose="030F0702030302020204" pitchFamily="66" charset="0"/>
              </a:rPr>
              <a:t>_____e – un </a:t>
            </a:r>
            <a:r>
              <a:rPr lang="fr-FR" sz="1800" dirty="0" err="1" smtClean="0">
                <a:latin typeface="Comic Sans MS" panose="030F0702030302020204" pitchFamily="66" charset="0"/>
              </a:rPr>
              <a:t>menson</a:t>
            </a:r>
            <a:r>
              <a:rPr lang="fr-FR" sz="1800" dirty="0" smtClean="0">
                <a:latin typeface="Comic Sans MS" panose="030F0702030302020204" pitchFamily="66" charset="0"/>
              </a:rPr>
              <a:t>_____e – un  </a:t>
            </a:r>
          </a:p>
          <a:p>
            <a:endParaRPr lang="fr-FR" sz="1800" dirty="0">
              <a:latin typeface="Comic Sans MS" panose="030F0702030302020204" pitchFamily="66" charset="0"/>
            </a:endParaRPr>
          </a:p>
          <a:p>
            <a:r>
              <a:rPr lang="fr-FR" sz="1800" dirty="0" err="1" smtClean="0">
                <a:latin typeface="Comic Sans MS" panose="030F0702030302020204" pitchFamily="66" charset="0"/>
              </a:rPr>
              <a:t>bou</a:t>
            </a:r>
            <a:r>
              <a:rPr lang="fr-FR" sz="1800" dirty="0" smtClean="0">
                <a:latin typeface="Comic Sans MS" panose="030F0702030302020204" pitchFamily="66" charset="0"/>
              </a:rPr>
              <a:t>_____</a:t>
            </a:r>
            <a:r>
              <a:rPr lang="fr-FR" sz="1800" dirty="0" err="1" smtClean="0">
                <a:latin typeface="Comic Sans MS" panose="030F0702030302020204" pitchFamily="66" charset="0"/>
              </a:rPr>
              <a:t>oir</a:t>
            </a:r>
            <a:r>
              <a:rPr lang="fr-FR" sz="1800" dirty="0" smtClean="0">
                <a:latin typeface="Comic Sans MS" panose="030F0702030302020204" pitchFamily="66" charset="0"/>
              </a:rPr>
              <a:t> - _____</a:t>
            </a:r>
            <a:r>
              <a:rPr lang="fr-FR" sz="1800" dirty="0" err="1" smtClean="0">
                <a:latin typeface="Comic Sans MS" panose="030F0702030302020204" pitchFamily="66" charset="0"/>
              </a:rPr>
              <a:t>entil</a:t>
            </a:r>
            <a:r>
              <a:rPr lang="fr-FR" sz="1800" dirty="0" smtClean="0">
                <a:latin typeface="Comic Sans MS" panose="030F0702030302020204" pitchFamily="66" charset="0"/>
              </a:rPr>
              <a:t> – la </a:t>
            </a:r>
            <a:r>
              <a:rPr lang="fr-FR" sz="1800" dirty="0" err="1" smtClean="0">
                <a:latin typeface="Comic Sans MS" panose="030F0702030302020204" pitchFamily="66" charset="0"/>
              </a:rPr>
              <a:t>nei</a:t>
            </a:r>
            <a:r>
              <a:rPr lang="fr-FR" sz="1800" dirty="0" smtClean="0">
                <a:latin typeface="Comic Sans MS" panose="030F0702030302020204" pitchFamily="66" charset="0"/>
              </a:rPr>
              <a:t>____e - </a:t>
            </a:r>
          </a:p>
          <a:p>
            <a:endParaRPr lang="fr-FR" sz="1800" dirty="0">
              <a:latin typeface="Comic Sans MS" panose="030F0702030302020204" pitchFamily="66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774201" y="1294154"/>
            <a:ext cx="4831365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1400" dirty="0">
                <a:latin typeface="Comic Sans MS" panose="030F0702030302020204" pitchFamily="66" charset="0"/>
              </a:rPr>
              <a:t>j</a:t>
            </a:r>
            <a:r>
              <a:rPr lang="fr-FR" sz="1400" dirty="0" smtClean="0">
                <a:latin typeface="Comic Sans MS" panose="030F0702030302020204" pitchFamily="66" charset="0"/>
              </a:rPr>
              <a:t>ambon – jupe – jeu – jeudi – jardin - joli</a:t>
            </a:r>
            <a:endParaRPr lang="fr-FR" sz="1400" dirty="0" smtClean="0">
              <a:latin typeface="Comic Sans MS" panose="030F0702030302020204" pitchFamily="66" charset="0"/>
            </a:endParaRPr>
          </a:p>
          <a:p>
            <a:r>
              <a:rPr lang="fr-FR" sz="1400" dirty="0" smtClean="0">
                <a:latin typeface="Comic Sans MS" panose="030F0702030302020204" pitchFamily="66" charset="0"/>
              </a:rPr>
              <a:t>_________________________________________</a:t>
            </a:r>
            <a:endParaRPr lang="fr-FR" sz="1400" dirty="0"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fr-FR" sz="1400" dirty="0" smtClean="0"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1400" dirty="0">
                <a:latin typeface="Comic Sans MS" panose="030F0702030302020204" pitchFamily="66" charset="0"/>
              </a:rPr>
              <a:t>g</a:t>
            </a:r>
            <a:r>
              <a:rPr lang="fr-FR" sz="1400" dirty="0" smtClean="0">
                <a:latin typeface="Comic Sans MS" panose="030F0702030302020204" pitchFamily="66" charset="0"/>
              </a:rPr>
              <a:t>entil – girafe – garage – grenouille – glaçon - gant</a:t>
            </a:r>
            <a:endParaRPr lang="fr-FR" sz="1400" dirty="0" smtClean="0">
              <a:latin typeface="Comic Sans MS" panose="030F0702030302020204" pitchFamily="66" charset="0"/>
            </a:endParaRPr>
          </a:p>
          <a:p>
            <a:r>
              <a:rPr lang="fr-FR" sz="1400" dirty="0" smtClean="0">
                <a:latin typeface="Comic Sans MS" panose="030F0702030302020204" pitchFamily="66" charset="0"/>
              </a:rPr>
              <a:t>_________________________________________</a:t>
            </a:r>
          </a:p>
          <a:p>
            <a:endParaRPr lang="fr-FR" sz="1400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400" dirty="0">
                <a:latin typeface="Comic Sans MS" panose="030F0702030302020204" pitchFamily="66" charset="0"/>
              </a:rPr>
              <a:t>v</a:t>
            </a:r>
            <a:r>
              <a:rPr lang="fr-FR" sz="1400" dirty="0" smtClean="0">
                <a:latin typeface="Comic Sans MS" panose="030F0702030302020204" pitchFamily="66" charset="0"/>
              </a:rPr>
              <a:t>oyage – vacances – voilier – vue – vivre - vélo</a:t>
            </a:r>
            <a:endParaRPr lang="fr-FR" sz="1400" dirty="0" smtClean="0">
              <a:latin typeface="Comic Sans MS" panose="030F0702030302020204" pitchFamily="66" charset="0"/>
            </a:endParaRPr>
          </a:p>
          <a:p>
            <a:r>
              <a:rPr lang="fr-FR" sz="1400" dirty="0" smtClean="0">
                <a:latin typeface="Comic Sans MS" panose="030F0702030302020204" pitchFamily="66" charset="0"/>
              </a:rPr>
              <a:t>_________________________________________</a:t>
            </a:r>
          </a:p>
          <a:p>
            <a:endParaRPr lang="fr-FR" sz="1400" dirty="0">
              <a:latin typeface="Comic Sans MS" panose="030F0702030302020204" pitchFamily="66" charset="0"/>
            </a:endParaRPr>
          </a:p>
          <a:p>
            <a:endParaRPr lang="fr-FR" sz="1400" dirty="0" smtClean="0">
              <a:latin typeface="Comic Sans MS" panose="030F0702030302020204" pitchFamily="66" charset="0"/>
            </a:endParaRPr>
          </a:p>
          <a:p>
            <a:r>
              <a:rPr lang="fr-FR" sz="1800" u="sng" dirty="0" smtClean="0">
                <a:latin typeface="Comic Sans MS" panose="030F0702030302020204" pitchFamily="66" charset="0"/>
              </a:rPr>
              <a:t>Je cherche dans le dictionnaire </a:t>
            </a:r>
            <a:endParaRPr lang="fr-FR" sz="1800" u="sng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800" u="sng" dirty="0" smtClean="0">
                <a:latin typeface="Comic Sans MS" panose="030F0702030302020204" pitchFamily="66" charset="0"/>
              </a:rPr>
              <a:t>5 noms de papillons:</a:t>
            </a:r>
            <a:endParaRPr lang="fr-FR" sz="1800" u="sng" dirty="0" smtClean="0">
              <a:latin typeface="Comic Sans MS" panose="030F0702030302020204" pitchFamily="66" charset="0"/>
            </a:endParaRPr>
          </a:p>
          <a:p>
            <a:r>
              <a:rPr lang="fr-FR" sz="1800" u="sng" dirty="0" smtClean="0">
                <a:latin typeface="Comic Sans MS" panose="030F0702030302020204" pitchFamily="66" charset="0"/>
              </a:rPr>
              <a:t>___________________________</a:t>
            </a:r>
            <a:endParaRPr lang="fr-FR" sz="1800" u="sng" dirty="0" smtClean="0">
              <a:latin typeface="Comic Sans MS" panose="030F0702030302020204" pitchFamily="66" charset="0"/>
            </a:endParaRPr>
          </a:p>
          <a:p>
            <a:r>
              <a:rPr lang="fr-FR" sz="1800" u="sng" dirty="0" smtClean="0">
                <a:latin typeface="Comic Sans MS" panose="030F0702030302020204" pitchFamily="66" charset="0"/>
              </a:rPr>
              <a:t>___________________________</a:t>
            </a:r>
          </a:p>
          <a:p>
            <a:endParaRPr lang="fr-FR" sz="1800" u="sng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800" u="sng" dirty="0" smtClean="0">
                <a:latin typeface="Comic Sans MS" panose="030F0702030302020204" pitchFamily="66" charset="0"/>
              </a:rPr>
              <a:t>5 noms de fleurs:</a:t>
            </a:r>
            <a:endParaRPr lang="fr-FR" sz="1800" u="sng" dirty="0" smtClean="0">
              <a:latin typeface="Comic Sans MS" panose="030F0702030302020204" pitchFamily="66" charset="0"/>
            </a:endParaRPr>
          </a:p>
          <a:p>
            <a:r>
              <a:rPr lang="fr-FR" sz="1800" u="sng" dirty="0" smtClean="0">
                <a:latin typeface="Comic Sans MS" panose="030F0702030302020204" pitchFamily="66" charset="0"/>
              </a:rPr>
              <a:t>________________________________________________________________</a:t>
            </a:r>
          </a:p>
          <a:p>
            <a:endParaRPr lang="fr-FR" sz="1800" u="sng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800" u="sng" dirty="0" smtClean="0">
                <a:latin typeface="Comic Sans MS" panose="030F0702030302020204" pitchFamily="66" charset="0"/>
              </a:rPr>
              <a:t>5 noms de coquillages</a:t>
            </a:r>
          </a:p>
          <a:p>
            <a:r>
              <a:rPr lang="fr-FR" sz="1800" u="sng" dirty="0" smtClean="0">
                <a:latin typeface="Comic Sans MS" panose="030F0702030302020204" pitchFamily="66" charset="0"/>
              </a:rPr>
              <a:t>________________________________________________________________</a:t>
            </a:r>
            <a:endParaRPr lang="fr-FR" sz="1800" u="sng" dirty="0">
              <a:latin typeface="Comic Sans MS" panose="030F0702030302020204" pitchFamily="66" charset="0"/>
            </a:endParaRPr>
          </a:p>
        </p:txBody>
      </p:sp>
      <p:pic>
        <p:nvPicPr>
          <p:cNvPr id="5122" name="Picture 2" descr="http://www.opensticker.com/405-1034-thickbox/sticker-signe-chinois-le-feu-5-element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0776" y="4319578"/>
            <a:ext cx="814074" cy="81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design-stickers.com/ori-stickers-signe-chinois-paix-295_273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627" y="2913771"/>
            <a:ext cx="707545" cy="68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890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tiquette 1"/>
          <p:cNvSpPr/>
          <p:nvPr/>
        </p:nvSpPr>
        <p:spPr>
          <a:xfrm>
            <a:off x="254474" y="180231"/>
            <a:ext cx="701296" cy="714529"/>
          </a:xfrm>
          <a:prstGeom prst="plaqu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33" tIns="52116" rIns="104233" bIns="52116" spcCol="0"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60816" y="145851"/>
            <a:ext cx="2139897" cy="707821"/>
          </a:xfrm>
          <a:prstGeom prst="rect">
            <a:avLst/>
          </a:prstGeom>
          <a:noFill/>
        </p:spPr>
        <p:txBody>
          <a:bodyPr wrap="square" lIns="91376" tIns="45688" rIns="91376" bIns="45688" rtlCol="0">
            <a:spAutoFit/>
          </a:bodyPr>
          <a:lstStyle/>
          <a:p>
            <a:r>
              <a:rPr lang="fr-FR" sz="4000" dirty="0">
                <a:latin typeface="cats MEOW" panose="020B0603050302020204" pitchFamily="34" charset="0"/>
              </a:rPr>
              <a:t>7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993700" y="54432"/>
            <a:ext cx="5389399" cy="1028580"/>
          </a:xfrm>
          <a:prstGeom prst="rect">
            <a:avLst/>
          </a:prstGeom>
          <a:noFill/>
        </p:spPr>
        <p:txBody>
          <a:bodyPr wrap="square" lIns="104233" tIns="52116" rIns="104233" bIns="52116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Ecriture</a:t>
            </a:r>
          </a:p>
          <a:p>
            <a:r>
              <a:rPr lang="fr-FR" sz="1800" u="sng" dirty="0">
                <a:latin typeface="Comic Sans MS" panose="030F0702030302020204" pitchFamily="66" charset="0"/>
              </a:rPr>
              <a:t>Je copie la phrase</a:t>
            </a:r>
            <a:r>
              <a:rPr lang="fr-FR" sz="1800" dirty="0">
                <a:latin typeface="Comic Sans MS" panose="030F0702030302020204" pitchFamily="66" charset="0"/>
              </a:rPr>
              <a:t>:</a:t>
            </a:r>
          </a:p>
          <a:p>
            <a:endParaRPr lang="fr-FR" b="1" u="sng" dirty="0" smtClean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http://ekladata.com/qNmPPvdkTLwZ01R259eMlxPnNh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64" y="2209395"/>
            <a:ext cx="9625512" cy="120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0" y="907653"/>
            <a:ext cx="6097120" cy="1646540"/>
          </a:xfrm>
          <a:prstGeom prst="rect">
            <a:avLst/>
          </a:prstGeom>
          <a:noFill/>
        </p:spPr>
        <p:txBody>
          <a:bodyPr wrap="square" lIns="91376" tIns="45688" rIns="91376" bIns="45688" rtlCol="0">
            <a:spAutoFit/>
          </a:bodyPr>
          <a:lstStyle/>
          <a:p>
            <a:r>
              <a:rPr lang="fr-FR" sz="2400" dirty="0" smtClean="0">
                <a:latin typeface="Cursive standard" pitchFamily="2" charset="0"/>
              </a:rPr>
              <a:t>L’Asie est le plus grand continent. La</a:t>
            </a:r>
          </a:p>
          <a:p>
            <a:r>
              <a:rPr lang="fr-FR" sz="2400" dirty="0" smtClean="0">
                <a:latin typeface="Cursive standard" pitchFamily="2" charset="0"/>
              </a:rPr>
              <a:t>Chine et le Japon sont deux pays asiatiques. Pékin et Tokyo sont leurs capitales.</a:t>
            </a:r>
            <a:endParaRPr lang="fr-FR" sz="2400" dirty="0" smtClean="0">
              <a:latin typeface="Cursive standard" pitchFamily="2" charset="0"/>
            </a:endParaRPr>
          </a:p>
          <a:p>
            <a:endParaRPr lang="fr-FR" sz="2900" dirty="0">
              <a:latin typeface="Cursive standard" pitchFamily="2" charset="0"/>
            </a:endParaRPr>
          </a:p>
        </p:txBody>
      </p:sp>
      <p:sp>
        <p:nvSpPr>
          <p:cNvPr id="10" name="Étiquette 9"/>
          <p:cNvSpPr/>
          <p:nvPr/>
        </p:nvSpPr>
        <p:spPr>
          <a:xfrm>
            <a:off x="254473" y="3492599"/>
            <a:ext cx="709605" cy="714529"/>
          </a:xfrm>
          <a:prstGeom prst="plaqu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33" tIns="52116" rIns="104233" bIns="52116" spcCol="0"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160816" y="3466743"/>
            <a:ext cx="1368152" cy="707885"/>
          </a:xfrm>
          <a:prstGeom prst="rect">
            <a:avLst/>
          </a:prstGeom>
          <a:noFill/>
        </p:spPr>
        <p:txBody>
          <a:bodyPr wrap="square" lIns="91376" tIns="45688" rIns="91376" bIns="45688" rtlCol="0">
            <a:spAutoFit/>
          </a:bodyPr>
          <a:lstStyle/>
          <a:p>
            <a:r>
              <a:rPr lang="fr-FR" sz="4000" dirty="0">
                <a:latin typeface="cats MEOW" panose="020B0603050302020204" pitchFamily="34" charset="0"/>
              </a:rPr>
              <a:t>8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899983" y="3432203"/>
            <a:ext cx="5389399" cy="751581"/>
          </a:xfrm>
          <a:prstGeom prst="rect">
            <a:avLst/>
          </a:prstGeom>
          <a:noFill/>
        </p:spPr>
        <p:txBody>
          <a:bodyPr wrap="square" lIns="104233" tIns="52116" rIns="104233" bIns="52116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Numération</a:t>
            </a:r>
          </a:p>
          <a:p>
            <a:endParaRPr lang="fr-FR" b="1" u="sng" dirty="0" smtClean="0">
              <a:latin typeface="Comic Sans MS" panose="030F0702030302020204" pitchFamily="66" charset="0"/>
            </a:endParaRPr>
          </a:p>
        </p:txBody>
      </p:sp>
      <p:cxnSp>
        <p:nvCxnSpPr>
          <p:cNvPr id="18" name="Connecteur droit 17"/>
          <p:cNvCxnSpPr/>
          <p:nvPr/>
        </p:nvCxnSpPr>
        <p:spPr>
          <a:xfrm>
            <a:off x="5634736" y="0"/>
            <a:ext cx="72009" cy="7561263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http://ekladata.com/LWOJuCy80_Nceiat2rdHSWkoDQ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549" y="-34911"/>
            <a:ext cx="1734071" cy="106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Étiquette 88"/>
          <p:cNvSpPr/>
          <p:nvPr/>
        </p:nvSpPr>
        <p:spPr>
          <a:xfrm>
            <a:off x="5800399" y="135479"/>
            <a:ext cx="842094" cy="500285"/>
          </a:xfrm>
          <a:prstGeom prst="plaqu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33" tIns="52116" rIns="104233" bIns="52116" spcCol="0" rtlCol="0" anchor="ctr"/>
          <a:lstStyle/>
          <a:p>
            <a:pPr algn="ctr"/>
            <a:endParaRPr lang="fr-FR"/>
          </a:p>
        </p:txBody>
      </p:sp>
      <p:sp>
        <p:nvSpPr>
          <p:cNvPr id="90" name="ZoneTexte 89"/>
          <p:cNvSpPr txBox="1"/>
          <p:nvPr/>
        </p:nvSpPr>
        <p:spPr>
          <a:xfrm>
            <a:off x="5661683" y="31678"/>
            <a:ext cx="1101083" cy="707885"/>
          </a:xfrm>
          <a:prstGeom prst="rect">
            <a:avLst/>
          </a:prstGeom>
          <a:noFill/>
        </p:spPr>
        <p:txBody>
          <a:bodyPr wrap="square" lIns="91376" tIns="45688" rIns="91376" bIns="45688" rtlCol="0">
            <a:spAutoFit/>
          </a:bodyPr>
          <a:lstStyle/>
          <a:p>
            <a:r>
              <a:rPr lang="fr-FR" sz="4000" dirty="0">
                <a:latin typeface="cats MEOW" panose="020B0603050302020204" pitchFamily="34" charset="0"/>
              </a:rPr>
              <a:t>9</a:t>
            </a:r>
          </a:p>
        </p:txBody>
      </p:sp>
      <p:sp>
        <p:nvSpPr>
          <p:cNvPr id="25" name="AutoShape 4" descr="Résultat de recherche d'images pour &quot;cible flèchette math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1" name="Rectangle 40"/>
          <p:cNvSpPr/>
          <p:nvPr/>
        </p:nvSpPr>
        <p:spPr>
          <a:xfrm>
            <a:off x="7299093" y="6369297"/>
            <a:ext cx="1161337" cy="822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11"/>
          <p:cNvCxnSpPr/>
          <p:nvPr/>
        </p:nvCxnSpPr>
        <p:spPr>
          <a:xfrm>
            <a:off x="7518310" y="2209395"/>
            <a:ext cx="110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flipH="1">
            <a:off x="7202313" y="2556495"/>
            <a:ext cx="20043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Cadre 82"/>
          <p:cNvSpPr/>
          <p:nvPr/>
        </p:nvSpPr>
        <p:spPr>
          <a:xfrm>
            <a:off x="8944766" y="2244547"/>
            <a:ext cx="249816" cy="30786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70740" y="1772811"/>
            <a:ext cx="4438074" cy="1646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993700" y="3807993"/>
            <a:ext cx="3773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 smtClean="0">
                <a:latin typeface="Comic Sans MS" panose="030F0702030302020204" pitchFamily="66" charset="0"/>
              </a:rPr>
              <a:t>Colorie les cases qui représentent le même nombre de la même couleur</a:t>
            </a:r>
            <a:endParaRPr lang="fr-FR" sz="1600" u="sng" dirty="0">
              <a:latin typeface="Comic Sans MS" panose="030F0702030302020204" pitchFamily="66" charset="0"/>
            </a:endParaRPr>
          </a:p>
        </p:txBody>
      </p:sp>
      <p:graphicFrame>
        <p:nvGraphicFramePr>
          <p:cNvPr id="23" name="Tableau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1500183"/>
              </p:ext>
            </p:extLst>
          </p:nvPr>
        </p:nvGraphicFramePr>
        <p:xfrm>
          <a:off x="132183" y="4525105"/>
          <a:ext cx="5502552" cy="28559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5638"/>
                <a:gridCol w="1375638"/>
                <a:gridCol w="1375638"/>
                <a:gridCol w="1375638"/>
              </a:tblGrid>
              <a:tr h="713982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100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2 x 100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250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4 x 40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713982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5 x 50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400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2 x 50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180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713982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8 x 50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160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210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7 x 30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713982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450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9 x 50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3 x 60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200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" name="ZoneTexte 13"/>
          <p:cNvSpPr txBox="1"/>
          <p:nvPr/>
        </p:nvSpPr>
        <p:spPr>
          <a:xfrm>
            <a:off x="6762766" y="54432"/>
            <a:ext cx="355248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Géométrie</a:t>
            </a:r>
            <a:endParaRPr lang="fr-FR" b="1" u="sng" dirty="0">
              <a:latin typeface="Comic Sans MS" panose="030F0702030302020204" pitchFamily="66" charset="0"/>
            </a:endParaRPr>
          </a:p>
        </p:txBody>
      </p:sp>
      <p:pic>
        <p:nvPicPr>
          <p:cNvPr id="2057" name="Picture 9" descr="http://www.opensticker.com/403-1030-thickbox/sticker-signe-chinois-eau-5-element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166" y="3492599"/>
            <a:ext cx="820629" cy="82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http://www.123-stickers.com/6223-6589-large/stickers-signe-chinois-chanc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984" y="-34911"/>
            <a:ext cx="851058" cy="85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563" y="1034433"/>
            <a:ext cx="515974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5800399" y="739563"/>
            <a:ext cx="451485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latin typeface="Comic Sans MS" panose="030F0702030302020204" pitchFamily="66" charset="0"/>
              </a:rPr>
              <a:t>Trace le symétrique des figures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755" y="3207003"/>
            <a:ext cx="502035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705" y="5492849"/>
            <a:ext cx="5052405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4896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tiquette 2"/>
          <p:cNvSpPr/>
          <p:nvPr/>
        </p:nvSpPr>
        <p:spPr>
          <a:xfrm>
            <a:off x="72685" y="103272"/>
            <a:ext cx="842094" cy="714529"/>
          </a:xfrm>
          <a:prstGeom prst="plaqu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33" tIns="52116" rIns="104233" bIns="52116" spcCol="0" rtlCol="0" anchor="ctr"/>
          <a:lstStyle/>
          <a:p>
            <a:pPr algn="ctr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-108046" y="103272"/>
            <a:ext cx="2045650" cy="646266"/>
          </a:xfrm>
          <a:prstGeom prst="rect">
            <a:avLst/>
          </a:prstGeom>
          <a:noFill/>
        </p:spPr>
        <p:txBody>
          <a:bodyPr wrap="square" lIns="91376" tIns="45688" rIns="91376" bIns="45688" rtlCol="0">
            <a:spAutoFit/>
          </a:bodyPr>
          <a:lstStyle/>
          <a:p>
            <a:r>
              <a:rPr lang="fr-FR" sz="3600" dirty="0" smtClean="0">
                <a:latin typeface="cats MEOW" panose="020B0603050302020204" pitchFamily="34" charset="0"/>
              </a:rPr>
              <a:t>10</a:t>
            </a:r>
            <a:endParaRPr lang="fr-FR" sz="3600" dirty="0">
              <a:latin typeface="cats MEOW" panose="020B060305030202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052010" y="218656"/>
            <a:ext cx="21444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Opérations</a:t>
            </a:r>
            <a:endParaRPr lang="fr-FR" b="1" u="sng" dirty="0">
              <a:latin typeface="Comic Sans MS" panose="030F0702030302020204" pitchFamily="66" charset="0"/>
            </a:endParaRPr>
          </a:p>
        </p:txBody>
      </p:sp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113671"/>
              </p:ext>
            </p:extLst>
          </p:nvPr>
        </p:nvGraphicFramePr>
        <p:xfrm>
          <a:off x="475779" y="1138461"/>
          <a:ext cx="1308364" cy="15399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091"/>
                <a:gridCol w="327091"/>
                <a:gridCol w="327091"/>
                <a:gridCol w="327091"/>
              </a:tblGrid>
              <a:tr h="384981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5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0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0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84981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-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2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8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5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84981"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84981"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304291"/>
              </p:ext>
            </p:extLst>
          </p:nvPr>
        </p:nvGraphicFramePr>
        <p:xfrm>
          <a:off x="2162746" y="1138461"/>
          <a:ext cx="1308364" cy="15929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091"/>
                <a:gridCol w="327091"/>
                <a:gridCol w="327091"/>
                <a:gridCol w="327091"/>
              </a:tblGrid>
              <a:tr h="384981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</a:t>
                      </a:r>
                      <a:endParaRPr lang="fr-FR" dirty="0"/>
                    </a:p>
                  </a:txBody>
                  <a:tcPr/>
                </a:tc>
              </a:tr>
              <a:tr h="384981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-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9</a:t>
                      </a:r>
                      <a:endParaRPr lang="fr-FR" dirty="0"/>
                    </a:p>
                  </a:txBody>
                  <a:tcPr/>
                </a:tc>
              </a:tr>
              <a:tr h="384981"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84981"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Tableau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0075769"/>
              </p:ext>
            </p:extLst>
          </p:nvPr>
        </p:nvGraphicFramePr>
        <p:xfrm>
          <a:off x="3762524" y="1204629"/>
          <a:ext cx="1308364" cy="15929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091"/>
                <a:gridCol w="327091"/>
                <a:gridCol w="327091"/>
                <a:gridCol w="327091"/>
              </a:tblGrid>
              <a:tr h="384981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</a:t>
                      </a:r>
                      <a:endParaRPr lang="fr-FR" dirty="0"/>
                    </a:p>
                  </a:txBody>
                  <a:tcPr/>
                </a:tc>
              </a:tr>
              <a:tr h="384981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-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</a:t>
                      </a:r>
                      <a:endParaRPr lang="fr-FR" dirty="0"/>
                    </a:p>
                  </a:txBody>
                  <a:tcPr/>
                </a:tc>
              </a:tr>
              <a:tr h="384981"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84981"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Tableau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9209933"/>
              </p:ext>
            </p:extLst>
          </p:nvPr>
        </p:nvGraphicFramePr>
        <p:xfrm>
          <a:off x="388510" y="3204567"/>
          <a:ext cx="1308364" cy="15929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091"/>
                <a:gridCol w="327091"/>
                <a:gridCol w="327091"/>
                <a:gridCol w="327091"/>
              </a:tblGrid>
              <a:tr h="384981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</a:t>
                      </a:r>
                      <a:endParaRPr lang="fr-FR" dirty="0"/>
                    </a:p>
                  </a:txBody>
                  <a:tcPr/>
                </a:tc>
              </a:tr>
              <a:tr h="384981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-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9</a:t>
                      </a:r>
                      <a:endParaRPr lang="fr-FR" dirty="0"/>
                    </a:p>
                  </a:txBody>
                  <a:tcPr/>
                </a:tc>
              </a:tr>
              <a:tr h="384981"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84981"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Tableau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5706729"/>
              </p:ext>
            </p:extLst>
          </p:nvPr>
        </p:nvGraphicFramePr>
        <p:xfrm>
          <a:off x="2079848" y="3204567"/>
          <a:ext cx="1308364" cy="15929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091"/>
                <a:gridCol w="327091"/>
                <a:gridCol w="327091"/>
                <a:gridCol w="327091"/>
              </a:tblGrid>
              <a:tr h="384981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6</a:t>
                      </a:r>
                      <a:endParaRPr lang="fr-FR" dirty="0"/>
                    </a:p>
                  </a:txBody>
                  <a:tcPr/>
                </a:tc>
              </a:tr>
              <a:tr h="384981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-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7</a:t>
                      </a:r>
                      <a:endParaRPr lang="fr-FR" dirty="0"/>
                    </a:p>
                  </a:txBody>
                  <a:tcPr/>
                </a:tc>
              </a:tr>
              <a:tr h="384981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84981"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Tableau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7330144"/>
              </p:ext>
            </p:extLst>
          </p:nvPr>
        </p:nvGraphicFramePr>
        <p:xfrm>
          <a:off x="3714955" y="3204567"/>
          <a:ext cx="1308364" cy="15929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091"/>
                <a:gridCol w="327091"/>
                <a:gridCol w="327091"/>
                <a:gridCol w="327091"/>
              </a:tblGrid>
              <a:tr h="384981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8</a:t>
                      </a:r>
                      <a:endParaRPr lang="fr-FR" dirty="0"/>
                    </a:p>
                  </a:txBody>
                  <a:tcPr/>
                </a:tc>
              </a:tr>
              <a:tr h="384981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-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9</a:t>
                      </a:r>
                      <a:endParaRPr lang="fr-FR" dirty="0"/>
                    </a:p>
                  </a:txBody>
                  <a:tcPr/>
                </a:tc>
              </a:tr>
              <a:tr h="384981"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84981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" name="Tableau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251107"/>
              </p:ext>
            </p:extLst>
          </p:nvPr>
        </p:nvGraphicFramePr>
        <p:xfrm>
          <a:off x="403083" y="5530949"/>
          <a:ext cx="1308364" cy="15929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091"/>
                <a:gridCol w="327091"/>
                <a:gridCol w="327091"/>
                <a:gridCol w="327091"/>
              </a:tblGrid>
              <a:tr h="384981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</a:t>
                      </a:r>
                      <a:endParaRPr lang="fr-FR" dirty="0"/>
                    </a:p>
                  </a:txBody>
                  <a:tcPr/>
                </a:tc>
              </a:tr>
              <a:tr h="384981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</a:t>
                      </a:r>
                      <a:endParaRPr lang="fr-FR" dirty="0"/>
                    </a:p>
                  </a:txBody>
                  <a:tcPr/>
                </a:tc>
              </a:tr>
              <a:tr h="384981"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84981"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Tableau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168769"/>
              </p:ext>
            </p:extLst>
          </p:nvPr>
        </p:nvGraphicFramePr>
        <p:xfrm>
          <a:off x="2053274" y="5530949"/>
          <a:ext cx="1308364" cy="15929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091"/>
                <a:gridCol w="327091"/>
                <a:gridCol w="327091"/>
                <a:gridCol w="327091"/>
              </a:tblGrid>
              <a:tr h="384981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</a:t>
                      </a:r>
                      <a:endParaRPr lang="fr-FR" dirty="0"/>
                    </a:p>
                  </a:txBody>
                  <a:tcPr/>
                </a:tc>
              </a:tr>
              <a:tr h="384981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5</a:t>
                      </a:r>
                      <a:endParaRPr lang="fr-FR" dirty="0"/>
                    </a:p>
                  </a:txBody>
                  <a:tcPr/>
                </a:tc>
              </a:tr>
              <a:tr h="384981"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84981"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1" name="Tableau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5633456"/>
              </p:ext>
            </p:extLst>
          </p:nvPr>
        </p:nvGraphicFramePr>
        <p:xfrm>
          <a:off x="3719959" y="5532227"/>
          <a:ext cx="1308364" cy="15929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091"/>
                <a:gridCol w="327091"/>
                <a:gridCol w="327091"/>
                <a:gridCol w="327091"/>
              </a:tblGrid>
              <a:tr h="384981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7</a:t>
                      </a:r>
                      <a:endParaRPr lang="fr-FR" dirty="0"/>
                    </a:p>
                  </a:txBody>
                  <a:tcPr/>
                </a:tc>
              </a:tr>
              <a:tr h="384981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5</a:t>
                      </a:r>
                      <a:endParaRPr lang="fr-FR" dirty="0"/>
                    </a:p>
                  </a:txBody>
                  <a:tcPr/>
                </a:tc>
              </a:tr>
              <a:tr h="384981"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84981"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9" name="Connecteur droit 8"/>
          <p:cNvCxnSpPr/>
          <p:nvPr/>
        </p:nvCxnSpPr>
        <p:spPr>
          <a:xfrm>
            <a:off x="493732" y="2052439"/>
            <a:ext cx="144016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2180004" y="2072070"/>
            <a:ext cx="128776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3730261" y="2056906"/>
            <a:ext cx="128776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403083" y="4140671"/>
            <a:ext cx="128776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2053274" y="4140671"/>
            <a:ext cx="128776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3730261" y="4153983"/>
            <a:ext cx="128776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429958" y="6444927"/>
            <a:ext cx="128776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>
            <a:off x="2053114" y="6464640"/>
            <a:ext cx="128776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3730261" y="6464321"/>
            <a:ext cx="128776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403083" y="2916535"/>
            <a:ext cx="4438002" cy="0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403083" y="5148783"/>
            <a:ext cx="4438002" cy="0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0" name="Image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928" y="179511"/>
            <a:ext cx="1142568" cy="1054881"/>
          </a:xfrm>
          <a:prstGeom prst="rect">
            <a:avLst/>
          </a:prstGeom>
        </p:spPr>
      </p:pic>
      <p:pic>
        <p:nvPicPr>
          <p:cNvPr id="6148" name="Picture 4" descr="http://www.design-stickers.com/ori-stickers-signe-chinois-eternite-294_27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085" y="123651"/>
            <a:ext cx="898011" cy="82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google.fr/url?source=imglanding&amp;ct=img&amp;q=http://s.tfou.fr/mmdia/i/35/7/maman-panda-et-bebe-panda-10684357qaquo_1933.jpg?v=1&amp;sa=X&amp;ei=9P5EVaQXtK3sBv6DgIAJ&amp;ved=0CAkQ8wc&amp;usg=AFQjCNEBaDfpYUT7G4Ni_XGR5gfdnf2Ch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351" y="473723"/>
            <a:ext cx="5006650" cy="708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9883204" y="6876975"/>
            <a:ext cx="810196" cy="684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5861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chine-chinois.com/blog-chine/wp-content/uploads/2011/02/00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0" y="37627"/>
            <a:ext cx="10504456" cy="750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4686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573</Words>
  <Application>Microsoft Office PowerPoint</Application>
  <PresentationFormat>Personnalisé</PresentationFormat>
  <Paragraphs>183</Paragraphs>
  <Slides>6</Slides>
  <Notes>2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8" baseType="lpstr">
      <vt:lpstr>Thème Office</vt:lpstr>
      <vt:lpstr>Image bitmap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corinne</dc:creator>
  <cp:lastModifiedBy>corinne</cp:lastModifiedBy>
  <cp:revision>5</cp:revision>
  <dcterms:created xsi:type="dcterms:W3CDTF">2015-05-02T16:03:00Z</dcterms:created>
  <dcterms:modified xsi:type="dcterms:W3CDTF">2015-05-02T16:51:56Z</dcterms:modified>
</cp:coreProperties>
</file>