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6858000" cy="9144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100" d="100"/>
          <a:sy n="100" d="100"/>
        </p:scale>
        <p:origin x="-2052" y="-7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2840568"/>
            <a:ext cx="5829300" cy="1960033"/>
          </a:xfrm>
        </p:spPr>
        <p:txBody>
          <a:bodyPr/>
          <a:lstStyle/>
          <a:p>
            <a:r>
              <a:rPr lang="fr-FR" smtClean="0"/>
              <a:t>Modifiez le style du titre</a:t>
            </a:r>
            <a:endParaRPr lang="fr-FR"/>
          </a:p>
        </p:txBody>
      </p:sp>
      <p:sp>
        <p:nvSpPr>
          <p:cNvPr id="3" name="Sous-titr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79E42423-704E-4A57-B477-0722684309F9}" type="datetimeFigureOut">
              <a:rPr lang="fr-FR" smtClean="0"/>
              <a:t>07/02/2016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ECD763-6BC9-4637-A282-05E3949FC024}" type="slidenum">
              <a:rPr lang="fr-FR" smtClean="0"/>
              <a:t>‹N°›</a:t>
            </a:fld>
            <a:endParaRPr lang="fr-FR"/>
          </a:p>
        </p:txBody>
      </p:sp>
    </p:spTree>
    <p:extLst>
      <p:ext uri="{BB962C8B-B14F-4D97-AF65-F5344CB8AC3E}">
        <p14:creationId xmlns:p14="http://schemas.microsoft.com/office/powerpoint/2010/main" val="1667471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9E42423-704E-4A57-B477-0722684309F9}" type="datetimeFigureOut">
              <a:rPr lang="fr-FR" smtClean="0"/>
              <a:t>07/02/2016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ECD763-6BC9-4637-A282-05E3949FC024}" type="slidenum">
              <a:rPr lang="fr-FR" smtClean="0"/>
              <a:t>‹N°›</a:t>
            </a:fld>
            <a:endParaRPr lang="fr-FR"/>
          </a:p>
        </p:txBody>
      </p:sp>
    </p:spTree>
    <p:extLst>
      <p:ext uri="{BB962C8B-B14F-4D97-AF65-F5344CB8AC3E}">
        <p14:creationId xmlns:p14="http://schemas.microsoft.com/office/powerpoint/2010/main" val="1527182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729037" y="488951"/>
            <a:ext cx="1157288" cy="104013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257175" y="488951"/>
            <a:ext cx="3357563" cy="104013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9E42423-704E-4A57-B477-0722684309F9}" type="datetimeFigureOut">
              <a:rPr lang="fr-FR" smtClean="0"/>
              <a:t>07/02/2016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ECD763-6BC9-4637-A282-05E3949FC024}" type="slidenum">
              <a:rPr lang="fr-FR" smtClean="0"/>
              <a:t>‹N°›</a:t>
            </a:fld>
            <a:endParaRPr lang="fr-FR"/>
          </a:p>
        </p:txBody>
      </p:sp>
    </p:spTree>
    <p:extLst>
      <p:ext uri="{BB962C8B-B14F-4D97-AF65-F5344CB8AC3E}">
        <p14:creationId xmlns:p14="http://schemas.microsoft.com/office/powerpoint/2010/main" val="607875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9E42423-704E-4A57-B477-0722684309F9}" type="datetimeFigureOut">
              <a:rPr lang="fr-FR" smtClean="0"/>
              <a:t>07/02/2016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ECD763-6BC9-4637-A282-05E3949FC024}" type="slidenum">
              <a:rPr lang="fr-FR" smtClean="0"/>
              <a:t>‹N°›</a:t>
            </a:fld>
            <a:endParaRPr lang="fr-FR"/>
          </a:p>
        </p:txBody>
      </p:sp>
    </p:spTree>
    <p:extLst>
      <p:ext uri="{BB962C8B-B14F-4D97-AF65-F5344CB8AC3E}">
        <p14:creationId xmlns:p14="http://schemas.microsoft.com/office/powerpoint/2010/main" val="3386827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5875867"/>
            <a:ext cx="5829300" cy="1816100"/>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9E42423-704E-4A57-B477-0722684309F9}" type="datetimeFigureOut">
              <a:rPr lang="fr-FR" smtClean="0"/>
              <a:t>07/02/2016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ECD763-6BC9-4637-A282-05E3949FC024}" type="slidenum">
              <a:rPr lang="fr-FR" smtClean="0"/>
              <a:t>‹N°›</a:t>
            </a:fld>
            <a:endParaRPr lang="fr-FR"/>
          </a:p>
        </p:txBody>
      </p:sp>
    </p:spTree>
    <p:extLst>
      <p:ext uri="{BB962C8B-B14F-4D97-AF65-F5344CB8AC3E}">
        <p14:creationId xmlns:p14="http://schemas.microsoft.com/office/powerpoint/2010/main" val="2455948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9E42423-704E-4A57-B477-0722684309F9}" type="datetimeFigureOut">
              <a:rPr lang="fr-FR" smtClean="0"/>
              <a:t>07/02/2016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8ECD763-6BC9-4637-A282-05E3949FC024}" type="slidenum">
              <a:rPr lang="fr-FR" smtClean="0"/>
              <a:t>‹N°›</a:t>
            </a:fld>
            <a:endParaRPr lang="fr-FR"/>
          </a:p>
        </p:txBody>
      </p:sp>
    </p:spTree>
    <p:extLst>
      <p:ext uri="{BB962C8B-B14F-4D97-AF65-F5344CB8AC3E}">
        <p14:creationId xmlns:p14="http://schemas.microsoft.com/office/powerpoint/2010/main" val="1275584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42900" y="366184"/>
            <a:ext cx="6172200" cy="1524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9E42423-704E-4A57-B477-0722684309F9}" type="datetimeFigureOut">
              <a:rPr lang="fr-FR" smtClean="0"/>
              <a:t>07/02/2016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8ECD763-6BC9-4637-A282-05E3949FC024}" type="slidenum">
              <a:rPr lang="fr-FR" smtClean="0"/>
              <a:t>‹N°›</a:t>
            </a:fld>
            <a:endParaRPr lang="fr-FR"/>
          </a:p>
        </p:txBody>
      </p:sp>
    </p:spTree>
    <p:extLst>
      <p:ext uri="{BB962C8B-B14F-4D97-AF65-F5344CB8AC3E}">
        <p14:creationId xmlns:p14="http://schemas.microsoft.com/office/powerpoint/2010/main" val="2473261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9E42423-704E-4A57-B477-0722684309F9}" type="datetimeFigureOut">
              <a:rPr lang="fr-FR" smtClean="0"/>
              <a:t>07/02/2016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8ECD763-6BC9-4637-A282-05E3949FC024}" type="slidenum">
              <a:rPr lang="fr-FR" smtClean="0"/>
              <a:t>‹N°›</a:t>
            </a:fld>
            <a:endParaRPr lang="fr-FR"/>
          </a:p>
        </p:txBody>
      </p:sp>
    </p:spTree>
    <p:extLst>
      <p:ext uri="{BB962C8B-B14F-4D97-AF65-F5344CB8AC3E}">
        <p14:creationId xmlns:p14="http://schemas.microsoft.com/office/powerpoint/2010/main" val="655438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9E42423-704E-4A57-B477-0722684309F9}" type="datetimeFigureOut">
              <a:rPr lang="fr-FR" smtClean="0"/>
              <a:t>07/02/2016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8ECD763-6BC9-4637-A282-05E3949FC024}" type="slidenum">
              <a:rPr lang="fr-FR" smtClean="0"/>
              <a:t>‹N°›</a:t>
            </a:fld>
            <a:endParaRPr lang="fr-FR"/>
          </a:p>
        </p:txBody>
      </p:sp>
    </p:spTree>
    <p:extLst>
      <p:ext uri="{BB962C8B-B14F-4D97-AF65-F5344CB8AC3E}">
        <p14:creationId xmlns:p14="http://schemas.microsoft.com/office/powerpoint/2010/main" val="2900444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64067"/>
            <a:ext cx="2256235" cy="154940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9E42423-704E-4A57-B477-0722684309F9}" type="datetimeFigureOut">
              <a:rPr lang="fr-FR" smtClean="0"/>
              <a:t>07/02/2016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8ECD763-6BC9-4637-A282-05E3949FC024}" type="slidenum">
              <a:rPr lang="fr-FR" smtClean="0"/>
              <a:t>‹N°›</a:t>
            </a:fld>
            <a:endParaRPr lang="fr-FR"/>
          </a:p>
        </p:txBody>
      </p:sp>
    </p:spTree>
    <p:extLst>
      <p:ext uri="{BB962C8B-B14F-4D97-AF65-F5344CB8AC3E}">
        <p14:creationId xmlns:p14="http://schemas.microsoft.com/office/powerpoint/2010/main" val="462567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400800"/>
            <a:ext cx="4114800" cy="755651"/>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9E42423-704E-4A57-B477-0722684309F9}" type="datetimeFigureOut">
              <a:rPr lang="fr-FR" smtClean="0"/>
              <a:t>07/02/2016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8ECD763-6BC9-4637-A282-05E3949FC024}" type="slidenum">
              <a:rPr lang="fr-FR" smtClean="0"/>
              <a:t>‹N°›</a:t>
            </a:fld>
            <a:endParaRPr lang="fr-FR"/>
          </a:p>
        </p:txBody>
      </p:sp>
    </p:spTree>
    <p:extLst>
      <p:ext uri="{BB962C8B-B14F-4D97-AF65-F5344CB8AC3E}">
        <p14:creationId xmlns:p14="http://schemas.microsoft.com/office/powerpoint/2010/main" val="1914412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79E42423-704E-4A57-B477-0722684309F9}" type="datetimeFigureOut">
              <a:rPr lang="fr-FR" smtClean="0"/>
              <a:t>07/02/2016</a:t>
            </a:fld>
            <a:endParaRPr lang="fr-FR"/>
          </a:p>
        </p:txBody>
      </p:sp>
      <p:sp>
        <p:nvSpPr>
          <p:cNvPr id="5" name="Espace réservé du pied de page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8ECD763-6BC9-4637-A282-05E3949FC024}" type="slidenum">
              <a:rPr lang="fr-FR" smtClean="0"/>
              <a:t>‹N°›</a:t>
            </a:fld>
            <a:endParaRPr lang="fr-FR"/>
          </a:p>
        </p:txBody>
      </p:sp>
    </p:spTree>
    <p:extLst>
      <p:ext uri="{BB962C8B-B14F-4D97-AF65-F5344CB8AC3E}">
        <p14:creationId xmlns:p14="http://schemas.microsoft.com/office/powerpoint/2010/main" val="1989615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tmp"/><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000" y="91108"/>
            <a:ext cx="6768000" cy="45000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5000" y="4580385"/>
            <a:ext cx="6768000" cy="45000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p:cNvCxnSpPr/>
          <p:nvPr/>
        </p:nvCxnSpPr>
        <p:spPr>
          <a:xfrm>
            <a:off x="3933056" y="1225189"/>
            <a:ext cx="0" cy="3018265"/>
          </a:xfrm>
          <a:prstGeom prst="line">
            <a:avLst/>
          </a:prstGeom>
          <a:ln w="28575" cmpd="dbl">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4" name="Groupe 13"/>
          <p:cNvGrpSpPr/>
          <p:nvPr/>
        </p:nvGrpSpPr>
        <p:grpSpPr>
          <a:xfrm>
            <a:off x="221564" y="178558"/>
            <a:ext cx="6473401" cy="761404"/>
            <a:chOff x="221564" y="165545"/>
            <a:chExt cx="6473401" cy="761404"/>
          </a:xfrm>
        </p:grpSpPr>
        <p:sp>
          <p:nvSpPr>
            <p:cNvPr id="7" name="ZoneTexte 6"/>
            <p:cNvSpPr txBox="1"/>
            <p:nvPr/>
          </p:nvSpPr>
          <p:spPr>
            <a:xfrm>
              <a:off x="239486" y="206949"/>
              <a:ext cx="702078" cy="276999"/>
            </a:xfrm>
            <a:prstGeom prst="rect">
              <a:avLst/>
            </a:prstGeom>
            <a:noFill/>
          </p:spPr>
          <p:txBody>
            <a:bodyPr wrap="square" rtlCol="0">
              <a:spAutoFit/>
            </a:bodyPr>
            <a:lstStyle/>
            <a:p>
              <a:pPr algn="ctr"/>
              <a:r>
                <a:rPr lang="fr-FR" sz="1200" dirty="0" smtClean="0">
                  <a:latin typeface="A Gentle Touch" panose="02000603000000000000" pitchFamily="2" charset="0"/>
                  <a:ea typeface="A Gentle Touch" panose="02000603000000000000" pitchFamily="2" charset="0"/>
                </a:rPr>
                <a:t>Domaine</a:t>
              </a:r>
              <a:endParaRPr lang="fr-FR" sz="1200" dirty="0">
                <a:latin typeface="A Gentle Touch" panose="02000603000000000000" pitchFamily="2" charset="0"/>
                <a:ea typeface="A Gentle Touch" panose="02000603000000000000" pitchFamily="2" charset="0"/>
              </a:endParaRPr>
            </a:p>
          </p:txBody>
        </p:sp>
        <p:sp>
          <p:nvSpPr>
            <p:cNvPr id="8" name="ZoneTexte 7"/>
            <p:cNvSpPr txBox="1"/>
            <p:nvPr/>
          </p:nvSpPr>
          <p:spPr>
            <a:xfrm>
              <a:off x="5983926" y="165545"/>
              <a:ext cx="702078" cy="276999"/>
            </a:xfrm>
            <a:prstGeom prst="rect">
              <a:avLst/>
            </a:prstGeom>
            <a:noFill/>
          </p:spPr>
          <p:txBody>
            <a:bodyPr wrap="square" rtlCol="0">
              <a:spAutoFit/>
            </a:bodyPr>
            <a:lstStyle/>
            <a:p>
              <a:pPr algn="ctr"/>
              <a:r>
                <a:rPr lang="fr-FR" sz="1200" dirty="0" smtClean="0">
                  <a:latin typeface="A Gentle Touch" panose="02000603000000000000" pitchFamily="2" charset="0"/>
                  <a:ea typeface="A Gentle Touch" panose="02000603000000000000" pitchFamily="2" charset="0"/>
                </a:rPr>
                <a:t>Epoque</a:t>
              </a:r>
              <a:endParaRPr lang="fr-FR" sz="1200" dirty="0">
                <a:latin typeface="A Gentle Touch" panose="02000603000000000000" pitchFamily="2" charset="0"/>
                <a:ea typeface="A Gentle Touch" panose="02000603000000000000" pitchFamily="2" charset="0"/>
              </a:endParaRPr>
            </a:p>
          </p:txBody>
        </p:sp>
        <p:grpSp>
          <p:nvGrpSpPr>
            <p:cNvPr id="2" name="Groupe 1"/>
            <p:cNvGrpSpPr/>
            <p:nvPr/>
          </p:nvGrpSpPr>
          <p:grpSpPr>
            <a:xfrm>
              <a:off x="221564" y="206949"/>
              <a:ext cx="6473401" cy="720000"/>
              <a:chOff x="221564" y="206949"/>
              <a:chExt cx="6473401" cy="912910"/>
            </a:xfrm>
          </p:grpSpPr>
          <p:sp>
            <p:nvSpPr>
              <p:cNvPr id="5" name="Rectangle 4"/>
              <p:cNvSpPr/>
              <p:nvPr/>
            </p:nvSpPr>
            <p:spPr>
              <a:xfrm>
                <a:off x="221564" y="206949"/>
                <a:ext cx="720000" cy="9129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974965" y="206949"/>
                <a:ext cx="720000" cy="9129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124744" y="206949"/>
                <a:ext cx="4680520" cy="9129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 name="ZoneTexte 15"/>
            <p:cNvSpPr txBox="1"/>
            <p:nvPr/>
          </p:nvSpPr>
          <p:spPr>
            <a:xfrm>
              <a:off x="1037636" y="326466"/>
              <a:ext cx="4767628" cy="523220"/>
            </a:xfrm>
            <a:prstGeom prst="rect">
              <a:avLst/>
            </a:prstGeom>
            <a:noFill/>
          </p:spPr>
          <p:txBody>
            <a:bodyPr wrap="square" rtlCol="0">
              <a:spAutoFit/>
            </a:bodyPr>
            <a:lstStyle/>
            <a:p>
              <a:pPr algn="ctr"/>
              <a:r>
                <a:rPr lang="fr-FR" sz="2800" dirty="0" smtClean="0">
                  <a:effectLst>
                    <a:outerShdw blurRad="50800" dist="38100" dir="5400000" algn="t" rotWithShape="0">
                      <a:prstClr val="black">
                        <a:alpha val="40000"/>
                      </a:prstClr>
                    </a:outerShdw>
                  </a:effectLst>
                  <a:latin typeface="the Blue Cabin" panose="02000000000000000000" pitchFamily="2" charset="0"/>
                </a:rPr>
                <a:t>Louis XIV en costume de sacre</a:t>
              </a:r>
              <a:endParaRPr lang="fr-FR" sz="2800" dirty="0">
                <a:effectLst>
                  <a:outerShdw blurRad="50800" dist="38100" dir="5400000" algn="t" rotWithShape="0">
                    <a:prstClr val="black">
                      <a:alpha val="40000"/>
                    </a:prstClr>
                  </a:outerShdw>
                </a:effectLst>
                <a:latin typeface="the Blue Cabin" panose="02000000000000000000" pitchFamily="2" charset="0"/>
              </a:endParaRPr>
            </a:p>
          </p:txBody>
        </p:sp>
      </p:grpSp>
      <p:sp>
        <p:nvSpPr>
          <p:cNvPr id="18" name="ZoneTexte 17"/>
          <p:cNvSpPr txBox="1"/>
          <p:nvPr/>
        </p:nvSpPr>
        <p:spPr>
          <a:xfrm>
            <a:off x="36489" y="1024399"/>
            <a:ext cx="4006388" cy="2339102"/>
          </a:xfrm>
          <a:prstGeom prst="rect">
            <a:avLst/>
          </a:prstGeom>
          <a:noFill/>
        </p:spPr>
        <p:txBody>
          <a:bodyPr wrap="square" rtlCol="0">
            <a:spAutoFit/>
          </a:bodyPr>
          <a:lstStyle/>
          <a:p>
            <a:r>
              <a:rPr lang="fr-FR" sz="1600" b="1" i="1" dirty="0" smtClean="0">
                <a:latin typeface="CAC Pinafore" panose="00000400000000000000" pitchFamily="2" charset="0"/>
                <a:cs typeface="Andalus" panose="02020603050405020304" pitchFamily="18" charset="-78"/>
              </a:rPr>
              <a:t>L’œuvre</a:t>
            </a:r>
            <a:r>
              <a:rPr lang="fr-FR" sz="1300" dirty="0" smtClean="0">
                <a:latin typeface="Andalus" panose="02020603050405020304" pitchFamily="18" charset="-78"/>
                <a:cs typeface="Andalus" panose="02020603050405020304" pitchFamily="18" charset="-78"/>
              </a:rPr>
              <a:t> : </a:t>
            </a:r>
          </a:p>
          <a:p>
            <a:r>
              <a:rPr lang="fr-FR" sz="1300" dirty="0" smtClean="0">
                <a:latin typeface="Andalus" panose="02020603050405020304" pitchFamily="18" charset="-78"/>
                <a:cs typeface="Andalus" panose="02020603050405020304" pitchFamily="18" charset="-78"/>
              </a:rPr>
              <a:t>Le roi est représenté debout, de trois quart, une jambe avancé. Louis XIV est déjà âgé mais le peintre réussi à mettre en avant sa puissance et sa force, notamment grâce à ses jambes en position de danseur et au premier plan. Le visage cependant montre l’âge réel du roi. </a:t>
            </a:r>
          </a:p>
          <a:p>
            <a:r>
              <a:rPr lang="fr-FR" sz="1300" dirty="0" smtClean="0">
                <a:latin typeface="Andalus" panose="02020603050405020304" pitchFamily="18" charset="-78"/>
                <a:cs typeface="Andalus" panose="02020603050405020304" pitchFamily="18" charset="-78"/>
              </a:rPr>
              <a:t>On trouve autour de Louis XIV les objets qui symbolisent sa position et son pouvoir : la couronne, le manteau aux fleurs de lys, le sceptre, la main de justice et l’épée de Charlemagne. </a:t>
            </a:r>
          </a:p>
          <a:p>
            <a:endParaRPr lang="fr-FR" sz="1300" dirty="0" smtClean="0">
              <a:latin typeface="Andalus" panose="02020603050405020304" pitchFamily="18" charset="-78"/>
              <a:cs typeface="Andalus" panose="02020603050405020304" pitchFamily="18" charset="-78"/>
            </a:endParaRPr>
          </a:p>
        </p:txBody>
      </p:sp>
      <p:sp>
        <p:nvSpPr>
          <p:cNvPr id="19" name="ZoneTexte 18"/>
          <p:cNvSpPr txBox="1"/>
          <p:nvPr/>
        </p:nvSpPr>
        <p:spPr>
          <a:xfrm>
            <a:off x="101852" y="3238688"/>
            <a:ext cx="3529846" cy="1785104"/>
          </a:xfrm>
          <a:prstGeom prst="rect">
            <a:avLst/>
          </a:prstGeom>
          <a:noFill/>
        </p:spPr>
        <p:txBody>
          <a:bodyPr wrap="square" rtlCol="0">
            <a:spAutoFit/>
          </a:bodyPr>
          <a:lstStyle/>
          <a:p>
            <a:r>
              <a:rPr lang="fr-FR" sz="1600" b="1" i="1" dirty="0" smtClean="0">
                <a:latin typeface="CAC Pinafore" panose="00000400000000000000" pitchFamily="2" charset="0"/>
                <a:cs typeface="Andalus" panose="02020603050405020304" pitchFamily="18" charset="-78"/>
              </a:rPr>
              <a:t>Auteur ou artiste</a:t>
            </a:r>
          </a:p>
          <a:p>
            <a:r>
              <a:rPr lang="fr-FR" sz="1300" dirty="0" smtClean="0">
                <a:latin typeface="Andalus" panose="02020603050405020304" pitchFamily="18" charset="-78"/>
                <a:cs typeface="Andalus" panose="02020603050405020304" pitchFamily="18" charset="-78"/>
              </a:rPr>
              <a:t>Hyacinthe Rigaud (1659-1743) est connu essentiellement pour ce portrait qui le rendra célèbre, et qui reste désormais le portrait officiel de Louis XIV</a:t>
            </a:r>
            <a:r>
              <a:rPr lang="fr-FR" sz="1400" dirty="0" smtClean="0">
                <a:latin typeface="Andalus" panose="02020603050405020304" pitchFamily="18" charset="-78"/>
                <a:cs typeface="Andalus" panose="02020603050405020304" pitchFamily="18" charset="-78"/>
              </a:rPr>
              <a:t>. </a:t>
            </a:r>
            <a:r>
              <a:rPr lang="fr-FR" sz="1300" dirty="0" smtClean="0">
                <a:latin typeface="Andalus" panose="02020603050405020304" pitchFamily="18" charset="-78"/>
                <a:cs typeface="Andalus" panose="02020603050405020304" pitchFamily="18" charset="-78"/>
              </a:rPr>
              <a:t>C’est un peintre reconnu à son époque.</a:t>
            </a:r>
          </a:p>
          <a:p>
            <a:endParaRPr lang="fr-FR" sz="1400" dirty="0" smtClean="0">
              <a:latin typeface="Andalus" panose="02020603050405020304" pitchFamily="18" charset="-78"/>
              <a:cs typeface="Andalus" panose="02020603050405020304" pitchFamily="18" charset="-78"/>
            </a:endParaRPr>
          </a:p>
          <a:p>
            <a:endParaRPr lang="fr-FR" sz="1300" dirty="0" smtClean="0">
              <a:latin typeface="Andalus" panose="02020603050405020304" pitchFamily="18" charset="-78"/>
              <a:cs typeface="Andalus" panose="02020603050405020304" pitchFamily="18" charset="-78"/>
            </a:endParaRPr>
          </a:p>
        </p:txBody>
      </p:sp>
      <p:cxnSp>
        <p:nvCxnSpPr>
          <p:cNvPr id="20" name="Connecteur droit 19"/>
          <p:cNvCxnSpPr/>
          <p:nvPr/>
        </p:nvCxnSpPr>
        <p:spPr>
          <a:xfrm>
            <a:off x="381814" y="3203848"/>
            <a:ext cx="3137306" cy="0"/>
          </a:xfrm>
          <a:prstGeom prst="line">
            <a:avLst/>
          </a:prstGeom>
          <a:ln w="28575" cmpd="dbl">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9" name="Groupe 28"/>
          <p:cNvGrpSpPr/>
          <p:nvPr/>
        </p:nvGrpSpPr>
        <p:grpSpPr>
          <a:xfrm>
            <a:off x="212603" y="4716016"/>
            <a:ext cx="6473401" cy="761404"/>
            <a:chOff x="221564" y="165545"/>
            <a:chExt cx="6473401" cy="761404"/>
          </a:xfrm>
        </p:grpSpPr>
        <p:sp>
          <p:nvSpPr>
            <p:cNvPr id="32" name="ZoneTexte 31"/>
            <p:cNvSpPr txBox="1"/>
            <p:nvPr/>
          </p:nvSpPr>
          <p:spPr>
            <a:xfrm>
              <a:off x="239486" y="206949"/>
              <a:ext cx="702078" cy="276999"/>
            </a:xfrm>
            <a:prstGeom prst="rect">
              <a:avLst/>
            </a:prstGeom>
            <a:noFill/>
          </p:spPr>
          <p:txBody>
            <a:bodyPr wrap="square" rtlCol="0">
              <a:spAutoFit/>
            </a:bodyPr>
            <a:lstStyle/>
            <a:p>
              <a:pPr algn="ctr"/>
              <a:r>
                <a:rPr lang="fr-FR" sz="1200" dirty="0" smtClean="0">
                  <a:latin typeface="A Gentle Touch" panose="02000603000000000000" pitchFamily="2" charset="0"/>
                  <a:ea typeface="A Gentle Touch" panose="02000603000000000000" pitchFamily="2" charset="0"/>
                </a:rPr>
                <a:t>Domaine</a:t>
              </a:r>
              <a:endParaRPr lang="fr-FR" sz="1200" dirty="0">
                <a:latin typeface="A Gentle Touch" panose="02000603000000000000" pitchFamily="2" charset="0"/>
                <a:ea typeface="A Gentle Touch" panose="02000603000000000000" pitchFamily="2" charset="0"/>
              </a:endParaRPr>
            </a:p>
          </p:txBody>
        </p:sp>
        <p:sp>
          <p:nvSpPr>
            <p:cNvPr id="33" name="ZoneTexte 32"/>
            <p:cNvSpPr txBox="1"/>
            <p:nvPr/>
          </p:nvSpPr>
          <p:spPr>
            <a:xfrm>
              <a:off x="5983926" y="165545"/>
              <a:ext cx="702078" cy="276999"/>
            </a:xfrm>
            <a:prstGeom prst="rect">
              <a:avLst/>
            </a:prstGeom>
            <a:noFill/>
          </p:spPr>
          <p:txBody>
            <a:bodyPr wrap="square" rtlCol="0">
              <a:spAutoFit/>
            </a:bodyPr>
            <a:lstStyle/>
            <a:p>
              <a:pPr algn="ctr"/>
              <a:r>
                <a:rPr lang="fr-FR" sz="1200" dirty="0" smtClean="0">
                  <a:latin typeface="A Gentle Touch" panose="02000603000000000000" pitchFamily="2" charset="0"/>
                  <a:ea typeface="A Gentle Touch" panose="02000603000000000000" pitchFamily="2" charset="0"/>
                </a:rPr>
                <a:t>Epoque</a:t>
              </a:r>
              <a:endParaRPr lang="fr-FR" sz="1200" dirty="0">
                <a:latin typeface="A Gentle Touch" panose="02000603000000000000" pitchFamily="2" charset="0"/>
                <a:ea typeface="A Gentle Touch" panose="02000603000000000000" pitchFamily="2" charset="0"/>
              </a:endParaRPr>
            </a:p>
          </p:txBody>
        </p:sp>
        <p:grpSp>
          <p:nvGrpSpPr>
            <p:cNvPr id="34" name="Groupe 33"/>
            <p:cNvGrpSpPr/>
            <p:nvPr/>
          </p:nvGrpSpPr>
          <p:grpSpPr>
            <a:xfrm>
              <a:off x="221564" y="206949"/>
              <a:ext cx="6473401" cy="720000"/>
              <a:chOff x="221564" y="206949"/>
              <a:chExt cx="6473401" cy="912910"/>
            </a:xfrm>
          </p:grpSpPr>
          <p:sp>
            <p:nvSpPr>
              <p:cNvPr id="36" name="Rectangle 35"/>
              <p:cNvSpPr/>
              <p:nvPr/>
            </p:nvSpPr>
            <p:spPr>
              <a:xfrm>
                <a:off x="221564" y="206949"/>
                <a:ext cx="720000" cy="9129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5974965" y="206949"/>
                <a:ext cx="720000" cy="9129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1124744" y="206949"/>
                <a:ext cx="4680520" cy="9129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cxnSp>
        <p:nvCxnSpPr>
          <p:cNvPr id="39" name="Connecteur droit 38"/>
          <p:cNvCxnSpPr/>
          <p:nvPr/>
        </p:nvCxnSpPr>
        <p:spPr>
          <a:xfrm>
            <a:off x="3456043" y="5652120"/>
            <a:ext cx="0" cy="3096344"/>
          </a:xfrm>
          <a:prstGeom prst="line">
            <a:avLst/>
          </a:prstGeom>
          <a:ln w="28575" cmpd="dbl">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281" y="6821505"/>
            <a:ext cx="1528626" cy="2211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ZoneTexte 41"/>
          <p:cNvSpPr txBox="1"/>
          <p:nvPr/>
        </p:nvSpPr>
        <p:spPr>
          <a:xfrm>
            <a:off x="101852" y="5570527"/>
            <a:ext cx="3363152" cy="738664"/>
          </a:xfrm>
          <a:prstGeom prst="rect">
            <a:avLst/>
          </a:prstGeom>
          <a:noFill/>
        </p:spPr>
        <p:txBody>
          <a:bodyPr wrap="square" rtlCol="0">
            <a:spAutoFit/>
          </a:bodyPr>
          <a:lstStyle/>
          <a:p>
            <a:r>
              <a:rPr lang="fr-FR" sz="1600" b="1" i="1" dirty="0" smtClean="0">
                <a:latin typeface="CAC Pinafore" panose="00000400000000000000" pitchFamily="2" charset="0"/>
                <a:cs typeface="Andalus" panose="02020603050405020304" pitchFamily="18" charset="-78"/>
              </a:rPr>
              <a:t>Du même auteur ou artiste</a:t>
            </a:r>
          </a:p>
          <a:p>
            <a:r>
              <a:rPr lang="fr-FR" sz="1300" dirty="0" smtClean="0">
                <a:latin typeface="Andalus" panose="02020603050405020304" pitchFamily="18" charset="-78"/>
                <a:cs typeface="Andalus" panose="02020603050405020304" pitchFamily="18" charset="-78"/>
              </a:rPr>
              <a:t>Rigaud  a fait beaucoup de portraits de Cour dont trois du futur Louis XV. </a:t>
            </a:r>
          </a:p>
        </p:txBody>
      </p:sp>
      <p:sp>
        <p:nvSpPr>
          <p:cNvPr id="44" name="ZoneTexte 43"/>
          <p:cNvSpPr txBox="1"/>
          <p:nvPr/>
        </p:nvSpPr>
        <p:spPr>
          <a:xfrm>
            <a:off x="3585898" y="5601305"/>
            <a:ext cx="3100106" cy="1738938"/>
          </a:xfrm>
          <a:prstGeom prst="rect">
            <a:avLst/>
          </a:prstGeom>
          <a:noFill/>
        </p:spPr>
        <p:txBody>
          <a:bodyPr wrap="square" rtlCol="0">
            <a:spAutoFit/>
          </a:bodyPr>
          <a:lstStyle/>
          <a:p>
            <a:r>
              <a:rPr lang="fr-FR" sz="1600" b="1" i="1" dirty="0" smtClean="0">
                <a:latin typeface="CAC Pinafore" panose="00000400000000000000" pitchFamily="2" charset="0"/>
                <a:cs typeface="Andalus" panose="02020603050405020304" pitchFamily="18" charset="-78"/>
              </a:rPr>
              <a:t>Pour aller plus loin…</a:t>
            </a:r>
          </a:p>
          <a:p>
            <a:r>
              <a:rPr lang="fr-FR" sz="1300" dirty="0" smtClean="0">
                <a:latin typeface="Andalus" panose="02020603050405020304" pitchFamily="18" charset="-78"/>
                <a:cs typeface="Andalus" panose="02020603050405020304" pitchFamily="18" charset="-78"/>
              </a:rPr>
              <a:t>Les portraits des rois sont un moyen de les faire connaitre partout dans le monde, et d’impressionner ceux qui les voient, en mettant en avant leur puissance. Louis XIV met en avant tous les symboles nécessaires, et réussit à montrer qu’il est encore très fort, alors qu’il a déjà plus de 63 ans. </a:t>
            </a:r>
            <a:endParaRPr lang="fr-FR" sz="1300" b="1" i="1" dirty="0" smtClean="0">
              <a:latin typeface="CAC Pinafore" panose="00000400000000000000" pitchFamily="2" charset="0"/>
              <a:cs typeface="Andalus" panose="02020603050405020304" pitchFamily="18" charset="-78"/>
            </a:endParaRPr>
          </a:p>
        </p:txBody>
      </p:sp>
      <p:grpSp>
        <p:nvGrpSpPr>
          <p:cNvPr id="43" name="Groupe 42"/>
          <p:cNvGrpSpPr/>
          <p:nvPr/>
        </p:nvGrpSpPr>
        <p:grpSpPr>
          <a:xfrm>
            <a:off x="2877684" y="7873046"/>
            <a:ext cx="3808320" cy="1038840"/>
            <a:chOff x="213125" y="3068960"/>
            <a:chExt cx="3808320" cy="1038840"/>
          </a:xfrm>
        </p:grpSpPr>
        <p:pic>
          <p:nvPicPr>
            <p:cNvPr id="49" name="Image 48" descr="Le loup qui voyageait dans le temps - Google Chrome"/>
            <p:cNvPicPr>
              <a:picLocks noChangeAspect="1"/>
            </p:cNvPicPr>
            <p:nvPr/>
          </p:nvPicPr>
          <p:blipFill rotWithShape="1">
            <a:blip r:embed="rId3">
              <a:extLst>
                <a:ext uri="{28A0092B-C50C-407E-A947-70E740481C1C}">
                  <a14:useLocalDpi xmlns:a14="http://schemas.microsoft.com/office/drawing/2010/main" val="0"/>
                </a:ext>
              </a:extLst>
            </a:blip>
            <a:srcRect l="26954" t="31285" r="27677" b="48257"/>
            <a:stretch/>
          </p:blipFill>
          <p:spPr>
            <a:xfrm>
              <a:off x="213125" y="3068960"/>
              <a:ext cx="3808320" cy="1038840"/>
            </a:xfrm>
            <a:prstGeom prst="rect">
              <a:avLst/>
            </a:prstGeom>
          </p:spPr>
        </p:pic>
        <p:sp>
          <p:nvSpPr>
            <p:cNvPr id="50" name="Rectangle à coins arrondis 49"/>
            <p:cNvSpPr/>
            <p:nvPr/>
          </p:nvSpPr>
          <p:spPr>
            <a:xfrm>
              <a:off x="2355240" y="3068960"/>
              <a:ext cx="792088" cy="1038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824" y="454751"/>
            <a:ext cx="445478" cy="449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824" y="4993015"/>
            <a:ext cx="445478" cy="449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2726" y="438066"/>
            <a:ext cx="464477" cy="464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6610" y="4932773"/>
            <a:ext cx="464477" cy="464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ZoneTexte 39"/>
          <p:cNvSpPr txBox="1"/>
          <p:nvPr/>
        </p:nvSpPr>
        <p:spPr>
          <a:xfrm>
            <a:off x="1072229" y="4895919"/>
            <a:ext cx="4767628" cy="523220"/>
          </a:xfrm>
          <a:prstGeom prst="rect">
            <a:avLst/>
          </a:prstGeom>
          <a:noFill/>
        </p:spPr>
        <p:txBody>
          <a:bodyPr wrap="square" rtlCol="0">
            <a:spAutoFit/>
          </a:bodyPr>
          <a:lstStyle/>
          <a:p>
            <a:pPr algn="ctr"/>
            <a:r>
              <a:rPr lang="fr-FR" sz="2800" dirty="0" smtClean="0">
                <a:effectLst>
                  <a:outerShdw blurRad="50800" dist="38100" dir="5400000" algn="t" rotWithShape="0">
                    <a:prstClr val="black">
                      <a:alpha val="40000"/>
                    </a:prstClr>
                  </a:outerShdw>
                </a:effectLst>
                <a:latin typeface="the Blue Cabin" panose="02000000000000000000" pitchFamily="2" charset="0"/>
              </a:rPr>
              <a:t>Louis XIV en costume de sacre</a:t>
            </a:r>
            <a:endParaRPr lang="fr-FR" sz="2800" dirty="0">
              <a:effectLst>
                <a:outerShdw blurRad="50800" dist="38100" dir="5400000" algn="t" rotWithShape="0">
                  <a:prstClr val="black">
                    <a:alpha val="40000"/>
                  </a:prstClr>
                </a:outerShdw>
              </a:effectLst>
              <a:latin typeface="the Blue Cabin" panose="02000000000000000000" pitchFamily="2" charset="0"/>
            </a:endParaRPr>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9513" y="1018084"/>
            <a:ext cx="2476500" cy="351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732" y="6343162"/>
            <a:ext cx="1044119" cy="1444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2856" y="6354345"/>
            <a:ext cx="964996" cy="1433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673846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234</Words>
  <Application>Microsoft Office PowerPoint</Application>
  <PresentationFormat>Affichage à l'écran (4:3)</PresentationFormat>
  <Paragraphs>15</Paragraphs>
  <Slides>1</Slides>
  <Notes>0</Notes>
  <HiddenSlides>0</HiddenSlides>
  <MMClips>0</MMClips>
  <ScaleCrop>false</ScaleCrop>
  <HeadingPairs>
    <vt:vector size="4" baseType="variant">
      <vt:variant>
        <vt:lpstr>Thème</vt:lpstr>
      </vt:variant>
      <vt:variant>
        <vt:i4>1</vt:i4>
      </vt:variant>
      <vt:variant>
        <vt:lpstr>Titres des diapositives</vt:lpstr>
      </vt:variant>
      <vt:variant>
        <vt:i4>1</vt:i4>
      </vt:variant>
    </vt:vector>
  </HeadingPairs>
  <TitlesOfParts>
    <vt:vector size="2" baseType="lpstr">
      <vt:lpstr>Thème Office</vt:lpstr>
      <vt:lpstr>Présentation PowerPoint</vt:lpstr>
    </vt:vector>
  </TitlesOfParts>
  <Company>SARL familiale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sagebooker</dc:creator>
  <cp:lastModifiedBy>CROCHEMORE Alain</cp:lastModifiedBy>
  <cp:revision>14</cp:revision>
  <dcterms:created xsi:type="dcterms:W3CDTF">2016-02-01T19:43:57Z</dcterms:created>
  <dcterms:modified xsi:type="dcterms:W3CDTF">2016-02-07T18:11:25Z</dcterms:modified>
</cp:coreProperties>
</file>