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73" r:id="rId3"/>
    <p:sldId id="275" r:id="rId4"/>
    <p:sldId id="276" r:id="rId5"/>
    <p:sldId id="263" r:id="rId6"/>
    <p:sldId id="268" r:id="rId7"/>
    <p:sldId id="270" r:id="rId8"/>
    <p:sldId id="277" r:id="rId9"/>
    <p:sldId id="278" r:id="rId10"/>
    <p:sldId id="267" r:id="rId11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3"/>
      <p:bold r:id="rId14"/>
      <p:italic r:id="rId15"/>
      <p:boldItalic r:id="rId16"/>
    </p:embeddedFont>
    <p:embeddedFont>
      <p:font typeface="PT Sans Narrow" panose="020B0506020203020204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74" autoAdjust="0"/>
  </p:normalViewPr>
  <p:slideViewPr>
    <p:cSldViewPr snapToGrid="0">
      <p:cViewPr varScale="1">
        <p:scale>
          <a:sx n="77" d="100"/>
          <a:sy n="77" d="100"/>
        </p:scale>
        <p:origin x="78" y="10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e95cd455e6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e95cd455e6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95cd455e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95cd455e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5578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95cd455e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95cd455e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878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95cd455e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95cd455e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6351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e95cd455e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e95cd455e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a11c3104d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ea11c3104d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95cd455e6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95cd455e6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f02b7cb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f02b7cb3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057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f02b7cb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f02b7cb3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6625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 verbe et le groupe du verbe</a:t>
            </a:r>
            <a:endParaRPr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Séance 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136336" y="2071651"/>
            <a:ext cx="2387132" cy="7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Exercice additionnel</a:t>
            </a:r>
            <a:endParaRPr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34A9DDBC-3392-33DD-6C58-DA74A417E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675" y="810294"/>
            <a:ext cx="6762325" cy="3230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551100" y="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Rounded"/>
                <a:ea typeface="Arial Rounded"/>
                <a:cs typeface="Arial Rounded"/>
                <a:sym typeface="Arial Rounded"/>
              </a:rPr>
              <a:t>Lisons le texte</a:t>
            </a:r>
            <a:endParaRPr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3D57292-A7A4-7455-9E16-446777140EFF}"/>
              </a:ext>
            </a:extLst>
          </p:cNvPr>
          <p:cNvCxnSpPr/>
          <p:nvPr/>
        </p:nvCxnSpPr>
        <p:spPr>
          <a:xfrm>
            <a:off x="4461300" y="0"/>
            <a:ext cx="0" cy="5143500"/>
          </a:xfrm>
          <a:prstGeom prst="line">
            <a:avLst/>
          </a:prstGeom>
          <a:ln w="19050">
            <a:solidFill>
              <a:srgbClr val="EF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BDD1515D-325D-FC20-DF3D-D7579F17AE9E}"/>
              </a:ext>
            </a:extLst>
          </p:cNvPr>
          <p:cNvSpPr txBox="1"/>
          <p:nvPr/>
        </p:nvSpPr>
        <p:spPr>
          <a:xfrm>
            <a:off x="4461300" y="0"/>
            <a:ext cx="46827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effectLst/>
                <a:ea typeface="SimSun" panose="02010600030101010101" pitchFamily="2" charset="-122"/>
                <a:cs typeface="Times-Semibold"/>
              </a:rPr>
              <a:t>Nos voisins les Anglais</a:t>
            </a:r>
            <a:endParaRPr lang="fr-FR" sz="12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fr-FR" sz="1200" b="1" u="none" strike="noStrike" dirty="0">
                <a:effectLst/>
                <a:ea typeface="SimSun" panose="02010600030101010101" pitchFamily="2" charset="-122"/>
                <a:cs typeface="Times-Semibold"/>
              </a:rPr>
              <a:t> </a:t>
            </a:r>
            <a:endParaRPr lang="fr-FR" sz="12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Les Anglais habitent en Grande-Bretagne. La Grande-Bretagne est une ile.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Les Anglais aiment leur reine, Elisabeth II. Des gardes protègent la famille royale.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Dans les magasins, les Anglais ne payent pas en euros. Ils conservent leur monnaie anglaise, la livre sterling.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Leurs habitudes alimentaires sont un peu différentes des nôtres. Le matin, ils prennent un petit-déjeuner copieux avec des œufs, du bacon, du pain grillé, de la confiture… parfois, des haricots à la tomate. Le midi, les écoliers ne mangent pas à la cantine. Ils apportent leur piquenique. Les Anglais adorent le thé. Ils en boivent très souvent.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Dans les voitures, le volant se trouve à la droite, les Anglais roulent à gauche de la route. En France, c’est l’inverse, le volant se trouve à gauche et nous roulons à droite !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Peut-être qu’un jour, nous roulerons tous du même côté !...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C3F0E4D-A6C3-FA65-68F4-3FCA5894F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353" y="3877984"/>
            <a:ext cx="1471482" cy="126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2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551100" y="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Rounded"/>
                <a:ea typeface="Arial Rounded"/>
                <a:cs typeface="Arial Rounded"/>
                <a:sym typeface="Arial Rounded"/>
              </a:rPr>
              <a:t>Lisons le texte</a:t>
            </a:r>
            <a:endParaRPr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3D57292-A7A4-7455-9E16-446777140EFF}"/>
              </a:ext>
            </a:extLst>
          </p:cNvPr>
          <p:cNvCxnSpPr/>
          <p:nvPr/>
        </p:nvCxnSpPr>
        <p:spPr>
          <a:xfrm>
            <a:off x="4461300" y="0"/>
            <a:ext cx="0" cy="5143500"/>
          </a:xfrm>
          <a:prstGeom prst="line">
            <a:avLst/>
          </a:prstGeom>
          <a:ln w="19050">
            <a:solidFill>
              <a:srgbClr val="EF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oogle Shape;74;p14">
            <a:extLst>
              <a:ext uri="{FF2B5EF4-FFF2-40B4-BE49-F238E27FC236}">
                <a16:creationId xmlns:a16="http://schemas.microsoft.com/office/drawing/2014/main" id="{259624E3-1169-1C4B-EBC9-31A27839E7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-1" y="704250"/>
            <a:ext cx="4321473" cy="4439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1. Barre ce qui est faux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Comme les Anglais, les Français ont une reine.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La monnaie anglaise est la livre sterling.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En Grande-Bretagne, les Anglais payent leurs achats en euros.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Le matin, les Anglais prennent un petit-déjeuner frugal.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En Grande-Bretagne, le thé est très apprécié.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Les écoliers anglais apportent leur piquenique le midi.</a:t>
            </a:r>
          </a:p>
          <a:p>
            <a:pPr marL="495285" indent="-495285">
              <a:lnSpc>
                <a:spcPct val="200000"/>
              </a:lnSpc>
              <a:buAutoNum type="arabicPeriod"/>
            </a:pPr>
            <a:r>
              <a:rPr lang="fr-FR" sz="1200" dirty="0">
                <a:latin typeface="+mn-lt"/>
              </a:rPr>
              <a:t>En France, comme en Angleterre, les voitures roulent du côté gauche.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6D47223-7A81-BA10-32CD-BB43EE08C2CE}"/>
              </a:ext>
            </a:extLst>
          </p:cNvPr>
          <p:cNvSpPr txBox="1"/>
          <p:nvPr/>
        </p:nvSpPr>
        <p:spPr>
          <a:xfrm>
            <a:off x="4461300" y="0"/>
            <a:ext cx="46827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effectLst/>
                <a:ea typeface="SimSun" panose="02010600030101010101" pitchFamily="2" charset="-122"/>
                <a:cs typeface="Times-Semibold"/>
              </a:rPr>
              <a:t>Nos voisins les Anglais</a:t>
            </a:r>
            <a:endParaRPr lang="fr-FR" sz="12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fr-FR" sz="1200" b="1" u="none" strike="noStrike" dirty="0">
                <a:effectLst/>
                <a:ea typeface="SimSun" panose="02010600030101010101" pitchFamily="2" charset="-122"/>
                <a:cs typeface="Times-Semibold"/>
              </a:rPr>
              <a:t> </a:t>
            </a:r>
            <a:endParaRPr lang="fr-FR" sz="12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Les Anglais habitent en Grande-Bretagne. La Grande-Bretagne est une ile.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Les Anglais aiment leur reine, Elisabeth II. Des gardes protègent la famille royale.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Dans les magasins, les Anglais ne payent pas en euros. Ils conservent leur monnaie anglaise, la livre sterling.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Leurs habitudes alimentaires sont un peu différentes des nôtres. Le matin, ils prennent un petit-déjeuner copieux avec des œufs, du bacon, du pain grillé, de la confiture… parfois, des haricots à la tomate. Le midi, les écoliers ne mangent pas à la cantine. Ils apportent leur piquenique. Les Anglais adorent le thé. Ils en boivent très souvent.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Dans les voitures, le volant se trouve à la droite, les Anglais roulent à gauche de la route. En France, c’est l’inverse, le volant se trouve à gauche et nous roulons à droite ! </a:t>
            </a:r>
          </a:p>
          <a:p>
            <a:pPr algn="just">
              <a:spcBef>
                <a:spcPts val="600"/>
              </a:spcBef>
            </a:pPr>
            <a:r>
              <a:rPr lang="fr-FR" sz="12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Peut-être qu’un jour, nous roulerons tous du même côté !...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CEA3119-EEB0-F26B-299D-F2CC2BEFE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353" y="3877984"/>
            <a:ext cx="1471482" cy="126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0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551100" y="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Rounded"/>
                <a:ea typeface="Arial Rounded"/>
                <a:cs typeface="Arial Rounded"/>
                <a:sym typeface="Arial Rounded"/>
              </a:rPr>
              <a:t>Lisons le texte</a:t>
            </a:r>
            <a:endParaRPr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3D57292-A7A4-7455-9E16-446777140EFF}"/>
              </a:ext>
            </a:extLst>
          </p:cNvPr>
          <p:cNvCxnSpPr/>
          <p:nvPr/>
        </p:nvCxnSpPr>
        <p:spPr>
          <a:xfrm>
            <a:off x="4461300" y="0"/>
            <a:ext cx="0" cy="5143500"/>
          </a:xfrm>
          <a:prstGeom prst="line">
            <a:avLst/>
          </a:prstGeom>
          <a:ln w="19050">
            <a:solidFill>
              <a:srgbClr val="EF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Google Shape;74;p14">
            <a:extLst>
              <a:ext uri="{FF2B5EF4-FFF2-40B4-BE49-F238E27FC236}">
                <a16:creationId xmlns:a16="http://schemas.microsoft.com/office/drawing/2014/main" id="{D9205014-FED6-9955-BF69-3760F8552D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-1" y="704250"/>
            <a:ext cx="4461299" cy="4439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2. Dans les phrases suivantes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2125" indent="-492125">
              <a:lnSpc>
                <a:spcPct val="200000"/>
              </a:lnSpc>
              <a:buAutoNum type="arabicPeriod"/>
            </a:pPr>
            <a:r>
              <a:rPr lang="fr-FR" sz="1300" dirty="0">
                <a:latin typeface="+mn-lt"/>
              </a:rPr>
              <a:t>Surligne en jaune les phrases qui sont à la forme affirmative et souligne en bleu les phrases qui sont à la forme négative.</a:t>
            </a:r>
          </a:p>
          <a:p>
            <a:pPr marL="492125" indent="-492125">
              <a:lnSpc>
                <a:spcPct val="200000"/>
              </a:lnSpc>
              <a:buAutoNum type="arabicPeriod"/>
            </a:pPr>
            <a:r>
              <a:rPr lang="fr-FR" sz="1300" dirty="0">
                <a:latin typeface="+mn-lt"/>
              </a:rPr>
              <a:t>Entoure, dans les phrases négatives, les deux petits mots qui marquent la négation.</a:t>
            </a:r>
          </a:p>
          <a:p>
            <a:pPr marL="492125" indent="-492125">
              <a:lnSpc>
                <a:spcPct val="200000"/>
              </a:lnSpc>
              <a:buAutoNum type="arabicPeriod"/>
            </a:pPr>
            <a:r>
              <a:rPr lang="fr-FR" sz="1300" dirty="0">
                <a:latin typeface="+mn-lt"/>
              </a:rPr>
              <a:t>Encadre en rouge, dans les phrases négatives, le mot qui se trouve entre les deux petits mots « ne » et « pas ». Comment appelle-t-on ce mot ? Ce mot est un ……………………………..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0AD4FFC-BDDE-87E3-8FB7-772579FA6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353" y="3877984"/>
            <a:ext cx="1471482" cy="1265515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C970533F-161D-69EC-9FFA-1832AAD2B778}"/>
              </a:ext>
            </a:extLst>
          </p:cNvPr>
          <p:cNvSpPr txBox="1"/>
          <p:nvPr/>
        </p:nvSpPr>
        <p:spPr>
          <a:xfrm>
            <a:off x="5069371" y="1475145"/>
            <a:ext cx="3547446" cy="1448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/>
              <a:t>Les Anglais aiment leur roi, Charles III.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Des gardes protègent la famille royale.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Dans les magasins, les Anglais ne payent pas en euros.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Le midi, les écoliers ne mangent pas à la cantine.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Les anglais adorent le thé.</a:t>
            </a:r>
          </a:p>
        </p:txBody>
      </p:sp>
    </p:spTree>
    <p:extLst>
      <p:ext uri="{BB962C8B-B14F-4D97-AF65-F5344CB8AC3E}">
        <p14:creationId xmlns:p14="http://schemas.microsoft.com/office/powerpoint/2010/main" val="4180931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 verbe et le groupe du verbe</a:t>
            </a:r>
            <a:endParaRPr dirty="0"/>
          </a:p>
        </p:txBody>
      </p:sp>
      <p:sp>
        <p:nvSpPr>
          <p:cNvPr id="132" name="Google Shape;132;p20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Séance 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Synthèse</a:t>
            </a:r>
            <a:endParaRPr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C38B45E8-FB61-E7CC-0631-33FA304A6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300" y="707400"/>
            <a:ext cx="6243400" cy="4436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 verbe et le groupe du verbe</a:t>
            </a:r>
            <a:endParaRPr dirty="0"/>
          </a:p>
        </p:txBody>
      </p:sp>
      <p:sp>
        <p:nvSpPr>
          <p:cNvPr id="181" name="Google Shape;181;p2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Séance 3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exercices</a:t>
            </a:r>
            <a:endParaRPr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2A152D-1269-5B4A-2E3B-045BA9724E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2241"/>
          <a:stretch/>
        </p:blipFill>
        <p:spPr>
          <a:xfrm>
            <a:off x="2217495" y="586374"/>
            <a:ext cx="6926505" cy="397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9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exercices</a:t>
            </a:r>
            <a:endParaRPr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F37A557-C243-FADE-61C6-827E959003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717"/>
          <a:stretch/>
        </p:blipFill>
        <p:spPr>
          <a:xfrm>
            <a:off x="2217495" y="481476"/>
            <a:ext cx="6926505" cy="418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80993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598</Words>
  <Application>Microsoft Office PowerPoint</Application>
  <PresentationFormat>Affichage à l'écran (16:9)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 Rounded</vt:lpstr>
      <vt:lpstr>Open Sans</vt:lpstr>
      <vt:lpstr>SimSun</vt:lpstr>
      <vt:lpstr>Arial</vt:lpstr>
      <vt:lpstr>PT Sans Narrow</vt:lpstr>
      <vt:lpstr>Tropic</vt:lpstr>
      <vt:lpstr>Le verbe et le groupe du verbe</vt:lpstr>
      <vt:lpstr>Lisons le texte</vt:lpstr>
      <vt:lpstr>Lisons le texte</vt:lpstr>
      <vt:lpstr>Lisons le texte</vt:lpstr>
      <vt:lpstr>Le verbe et le groupe du verbe</vt:lpstr>
      <vt:lpstr>Synthèse</vt:lpstr>
      <vt:lpstr>Le verbe et le groupe du verbe</vt:lpstr>
      <vt:lpstr>exercices</vt:lpstr>
      <vt:lpstr>exercices</vt:lpstr>
      <vt:lpstr>Exercice additionnel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</dc:creator>
  <cp:lastModifiedBy>Julie Hacquard</cp:lastModifiedBy>
  <cp:revision>7</cp:revision>
  <dcterms:modified xsi:type="dcterms:W3CDTF">2024-08-17T21:00:32Z</dcterms:modified>
</cp:coreProperties>
</file>