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61" r:id="rId3"/>
    <p:sldId id="256" r:id="rId4"/>
    <p:sldId id="257" r:id="rId5"/>
    <p:sldId id="258" r:id="rId6"/>
  </p:sldIdLst>
  <p:sldSz cx="10693400" cy="7562850"/>
  <p:notesSz cx="10693400" cy="75628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0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79"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1157112"/>
            <a:ext cx="1885949" cy="241931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343150" y="1133618"/>
            <a:ext cx="1871721" cy="244281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215139" y="1157097"/>
            <a:ext cx="3709665" cy="2419334"/>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929890" y="1132347"/>
            <a:ext cx="1882258" cy="2444084"/>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57200" y="4248875"/>
            <a:ext cx="9420224" cy="241874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b="0" i="0">
                <a:solidFill>
                  <a:schemeClr val="tx1"/>
                </a:solidFil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7000" y="352547"/>
            <a:ext cx="7899400" cy="5619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body" idx="1"/>
          </p:nvPr>
        </p:nvSpPr>
        <p:spPr>
          <a:xfrm>
            <a:off x="534670" y="1739455"/>
            <a:ext cx="962405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7"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2943225"/>
            <a:ext cx="10134600" cy="452431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solidFill>
                  <a:schemeClr val="tx1"/>
                </a:solidFill>
              </a:rPr>
              <a:t>-Montrer les images aux élèves (ou une seule). Echanger sur ce que cela représente</a:t>
            </a:r>
          </a:p>
          <a:p>
            <a:r>
              <a:rPr lang="fr-FR" dirty="0">
                <a:solidFill>
                  <a:schemeClr val="tx1"/>
                </a:solidFill>
              </a:rPr>
              <a:t>-Leur demander d'identifier des métiers.</a:t>
            </a:r>
          </a:p>
          <a:p>
            <a:r>
              <a:rPr lang="fr-FR" dirty="0">
                <a:solidFill>
                  <a:schemeClr val="tx1"/>
                </a:solidFill>
              </a:rPr>
              <a:t>-</a:t>
            </a:r>
            <a:r>
              <a:rPr lang="fr-FR" dirty="0" err="1">
                <a:solidFill>
                  <a:schemeClr val="tx1"/>
                </a:solidFill>
              </a:rPr>
              <a:t>Ont-il</a:t>
            </a:r>
            <a:r>
              <a:rPr lang="fr-FR" dirty="0">
                <a:solidFill>
                  <a:schemeClr val="tx1"/>
                </a:solidFill>
              </a:rPr>
              <a:t> des gens qui font ces métiers dans leur entourage? Ont-ils discuté avec eux de leur travail durant le confinement?</a:t>
            </a:r>
          </a:p>
          <a:p>
            <a:r>
              <a:rPr lang="fr-FR" dirty="0">
                <a:solidFill>
                  <a:schemeClr val="tx1"/>
                </a:solidFill>
              </a:rPr>
              <a:t>	-que leur ont-ils dit sur leur manière de travailler? </a:t>
            </a:r>
          </a:p>
          <a:p>
            <a:r>
              <a:rPr lang="fr-FR" dirty="0">
                <a:solidFill>
                  <a:schemeClr val="tx1"/>
                </a:solidFill>
              </a:rPr>
              <a:t>-Lire l’article de la Voix du Nord.</a:t>
            </a:r>
          </a:p>
          <a:p>
            <a:r>
              <a:rPr lang="fr-FR" dirty="0">
                <a:solidFill>
                  <a:schemeClr val="tx1"/>
                </a:solidFill>
              </a:rPr>
              <a:t>-Pourquoi ce journal a –t-il fait cette démarche?</a:t>
            </a:r>
          </a:p>
          <a:p>
            <a:r>
              <a:rPr lang="fr-FR" dirty="0">
                <a:solidFill>
                  <a:schemeClr val="tx1"/>
                </a:solidFill>
              </a:rPr>
              <a:t>	</a:t>
            </a:r>
            <a:r>
              <a:rPr lang="fr-FR" i="1" dirty="0">
                <a:solidFill>
                  <a:schemeClr val="tx1"/>
                </a:solidFill>
              </a:rPr>
              <a:t>on pourra ici évoquer les valeurs de la République. Évoquer la devise de la République. Évoquer la Fraternité</a:t>
            </a:r>
          </a:p>
          <a:p>
            <a:r>
              <a:rPr lang="fr-FR" dirty="0">
                <a:solidFill>
                  <a:schemeClr val="tx1"/>
                </a:solidFill>
              </a:rPr>
              <a:t>-Echanger avec les élèves sur l’importance de ces personnes pour faire fonctionner la société</a:t>
            </a:r>
          </a:p>
          <a:p>
            <a:endParaRPr lang="fr-FR" dirty="0">
              <a:solidFill>
                <a:schemeClr val="tx1"/>
              </a:solidFill>
            </a:endParaRPr>
          </a:p>
          <a:p>
            <a:r>
              <a:rPr lang="fr-FR" b="1" u="sng" dirty="0">
                <a:solidFill>
                  <a:schemeClr val="tx1"/>
                </a:solidFill>
              </a:rPr>
              <a:t>Activité individuelle d’écriture:</a:t>
            </a:r>
          </a:p>
          <a:p>
            <a:pPr algn="just"/>
            <a:r>
              <a:rPr lang="fr-FR" dirty="0">
                <a:solidFill>
                  <a:schemeClr val="tx1"/>
                </a:solidFill>
              </a:rPr>
              <a:t>On peut demander de choisir un métier et d’écrire une lettre pour créer un contact, dire merci… Celle-ci  pourrait être publiée sur le site de l’école, à la porte de celle-ci, être envoyée, voire donnée à une personne.</a:t>
            </a:r>
          </a:p>
          <a:p>
            <a:pPr algn="just"/>
            <a:r>
              <a:rPr lang="fr-FR" dirty="0">
                <a:solidFill>
                  <a:schemeClr val="tx1"/>
                </a:solidFill>
              </a:rPr>
              <a:t>Pour les élèves plus petits, on pourra choisir un métier et écrire une lettre sous forme de dictée à l’adulte. </a:t>
            </a:r>
          </a:p>
        </p:txBody>
      </p:sp>
      <p:sp>
        <p:nvSpPr>
          <p:cNvPr id="9" name="ZoneTexte 8"/>
          <p:cNvSpPr txBox="1"/>
          <p:nvPr/>
        </p:nvSpPr>
        <p:spPr>
          <a:xfrm>
            <a:off x="1854060" y="196543"/>
            <a:ext cx="6934200" cy="523220"/>
          </a:xfrm>
          <a:prstGeom prst="rect">
            <a:avLst/>
          </a:prstGeom>
          <a:gradFill rotWithShape="1">
            <a:gsLst>
              <a:gs pos="0">
                <a:srgbClr val="B88472">
                  <a:shade val="15000"/>
                  <a:satMod val="180000"/>
                </a:srgbClr>
              </a:gs>
              <a:gs pos="50000">
                <a:srgbClr val="B88472">
                  <a:shade val="45000"/>
                  <a:satMod val="170000"/>
                </a:srgbClr>
              </a:gs>
              <a:gs pos="70000">
                <a:srgbClr val="B88472">
                  <a:tint val="99000"/>
                  <a:shade val="65000"/>
                  <a:satMod val="155000"/>
                </a:srgbClr>
              </a:gs>
              <a:gs pos="100000">
                <a:srgbClr val="B88472">
                  <a:tint val="95500"/>
                  <a:shade val="100000"/>
                  <a:satMod val="155000"/>
                </a:srgb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B88472">
                <a:satMod val="300000"/>
              </a:srgbClr>
            </a:contourClr>
          </a:sp3d>
        </p:spPr>
        <p:txBody>
          <a:bodyPr wrap="square" rtlCol="0">
            <a:spAutoFit/>
          </a:bodyPr>
          <a:lstStyle/>
          <a:p>
            <a:pPr lvl="0" algn="ctr"/>
            <a:r>
              <a:rPr lang="fr-FR" sz="2800" kern="0" dirty="0">
                <a:solidFill>
                  <a:prstClr val="white"/>
                </a:solidFill>
                <a:effectLst>
                  <a:outerShdw blurRad="38100" dist="38100" dir="2700000" algn="tl">
                    <a:srgbClr val="000000">
                      <a:alpha val="43137"/>
                    </a:srgbClr>
                  </a:outerShdw>
                </a:effectLst>
                <a:latin typeface="Lucida Sans Unicode"/>
              </a:rPr>
              <a:t>#NosHérosDuQuotidien#Covid19</a:t>
            </a:r>
          </a:p>
        </p:txBody>
      </p:sp>
      <p:sp>
        <p:nvSpPr>
          <p:cNvPr id="10" name="Rectangle à coins arrondis 9"/>
          <p:cNvSpPr/>
          <p:nvPr/>
        </p:nvSpPr>
        <p:spPr>
          <a:xfrm>
            <a:off x="297070" y="917094"/>
            <a:ext cx="10048180" cy="1828800"/>
          </a:xfrm>
          <a:prstGeom prst="roundRect">
            <a:avLst/>
          </a:prstGeom>
          <a:gradFill rotWithShape="1">
            <a:gsLst>
              <a:gs pos="0">
                <a:srgbClr val="B88472">
                  <a:tint val="62000"/>
                  <a:satMod val="180000"/>
                </a:srgbClr>
              </a:gs>
              <a:gs pos="65000">
                <a:srgbClr val="B88472">
                  <a:tint val="32000"/>
                  <a:satMod val="250000"/>
                </a:srgbClr>
              </a:gs>
              <a:gs pos="100000">
                <a:srgbClr val="B88472">
                  <a:tint val="23000"/>
                  <a:satMod val="300000"/>
                </a:srgbClr>
              </a:gs>
            </a:gsLst>
            <a:lin ang="16200000" scaled="0"/>
          </a:gradFill>
          <a:ln w="9525" cap="flat" cmpd="sng" algn="ctr">
            <a:solidFill>
              <a:srgbClr val="B88472"/>
            </a:solidFill>
            <a:prstDash val="solid"/>
          </a:ln>
          <a:effectLst>
            <a:outerShdw blurRad="50800" dist="38100" dir="5400000" rotWithShape="0">
              <a:srgbClr val="000000">
                <a:alpha val="35000"/>
              </a:srgbClr>
            </a:outerShdw>
          </a:effectLst>
        </p:spPr>
        <p:txBody>
          <a:bodyPr rtlCol="0" anchor="ctr"/>
          <a:lstStyle/>
          <a:p>
            <a:pPr lvl="0" algn="just"/>
            <a:r>
              <a:rPr lang="fr-FR" sz="1600" kern="0" dirty="0">
                <a:solidFill>
                  <a:prstClr val="black"/>
                </a:solidFill>
                <a:cs typeface="Calibri" panose="020F0502020204030204" pitchFamily="34" charset="0"/>
              </a:rPr>
              <a:t>La voix du Nord publie depuis le début du confinement des posters pour rendre hommage aux anonymes qui permettent à la société de fonctionner. Les élèves sont confrontes dans leur quotidien à ces personnes. Entrer par les métiers c’est permettre une expression positive de cette crise, mais aussi permettre aux élèves de réfléchir sur l'importance de ces métiers du quotidien. C’est aussi une façon de travailler la culture de l’engagement que l’on retrouve dans l’EMC.</a:t>
            </a:r>
          </a:p>
          <a:p>
            <a:pPr lvl="0" algn="just"/>
            <a:endParaRPr lang="fr-FR" sz="1600" kern="0" dirty="0">
              <a:solidFill>
                <a:prstClr val="black"/>
              </a:solidFill>
              <a:cs typeface="Calibri" panose="020F0502020204030204" pitchFamily="34" charset="0"/>
            </a:endParaRPr>
          </a:p>
          <a:p>
            <a:pPr algn="just"/>
            <a:r>
              <a:rPr lang="fr-FR" sz="1600" i="1" spc="-30" dirty="0">
                <a:cs typeface="Comic Sans MS"/>
              </a:rPr>
              <a:t>https://www.lavoixdunord.fr/731148/article/2020-03-25/la-voix-rend-hommage-au-xheros-du-quotidien</a:t>
            </a:r>
          </a:p>
        </p:txBody>
      </p:sp>
    </p:spTree>
    <p:extLst>
      <p:ext uri="{BB962C8B-B14F-4D97-AF65-F5344CB8AC3E}">
        <p14:creationId xmlns:p14="http://schemas.microsoft.com/office/powerpoint/2010/main" val="11801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00" y="37686"/>
            <a:ext cx="3124200" cy="7270867"/>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42300" y="102683"/>
            <a:ext cx="2133600" cy="7170669"/>
          </a:xfrm>
          <a:prstGeom prst="rect">
            <a:avLst/>
          </a:prstGeom>
        </p:spPr>
      </p:pic>
      <p:sp>
        <p:nvSpPr>
          <p:cNvPr id="7" name="Rectangle 6"/>
          <p:cNvSpPr/>
          <p:nvPr/>
        </p:nvSpPr>
        <p:spPr>
          <a:xfrm>
            <a:off x="2984500" y="733362"/>
            <a:ext cx="5257800" cy="5909310"/>
          </a:xfrm>
          <a:prstGeom prst="rect">
            <a:avLst/>
          </a:prstGeom>
          <a:solidFill>
            <a:schemeClr val="accent6">
              <a:lumMod val="40000"/>
              <a:lumOff val="60000"/>
            </a:schemeClr>
          </a:solidFill>
        </p:spPr>
        <p:txBody>
          <a:bodyPr wrap="square">
            <a:spAutoFit/>
          </a:bodyPr>
          <a:lstStyle/>
          <a:p>
            <a:pPr algn="just"/>
            <a:r>
              <a:rPr lang="fr-FR" dirty="0"/>
              <a:t>Il faut parfois des circonstances exceptionnelles pour se rappeler que les personnes qui comptent le plus sont parfois  les moins visibles. Ils sont des milliers à se mobiliser aujourd’hui pour nous soigner, nous nourrir, nous protéger, livrer le journal, transporter les produits essentiels, ramasser nos ordures… bref, pour que la société continue à tourner, même au </a:t>
            </a:r>
            <a:r>
              <a:rPr lang="fr-FR"/>
              <a:t>ralenti.</a:t>
            </a:r>
          </a:p>
          <a:p>
            <a:pPr algn="just"/>
            <a:endParaRPr lang="fr-FR" dirty="0"/>
          </a:p>
          <a:p>
            <a:pPr algn="just"/>
            <a:r>
              <a:rPr lang="fr-FR" dirty="0"/>
              <a:t>Nous avons décidé de rendre hommage au jour le jour à tous ces anonymes en publiant des posters que nous vous invitons à apposer sur vos fenêtres, sur les vitres de votre voiture, sur les murs de votre entreprise si elle fonctionne encore. Il y en aura bien d’autres parce que la solidarité s’organise, parce qu’il y a plein de gens formidables autour de nous et que ça, c’est une bonne nouvelle.</a:t>
            </a:r>
          </a:p>
          <a:p>
            <a:pPr algn="just"/>
            <a:r>
              <a:rPr lang="fr-FR" dirty="0"/>
              <a:t>Faites bon usage de ces pages, elles et ils ont besoin de notre soutien.</a:t>
            </a:r>
          </a:p>
          <a:p>
            <a:pPr algn="just"/>
            <a:endParaRPr lang="fr-FR" dirty="0"/>
          </a:p>
          <a:p>
            <a:pPr algn="just"/>
            <a:r>
              <a:rPr lang="fr-FR" dirty="0"/>
              <a:t>La Voix du Nord</a:t>
            </a:r>
          </a:p>
          <a:p>
            <a:pPr algn="just"/>
            <a:endParaRPr lang="fr-FR" dirty="0"/>
          </a:p>
        </p:txBody>
      </p:sp>
    </p:spTree>
    <p:extLst>
      <p:ext uri="{BB962C8B-B14F-4D97-AF65-F5344CB8AC3E}">
        <p14:creationId xmlns:p14="http://schemas.microsoft.com/office/powerpoint/2010/main" val="354628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132317"/>
            <a:ext cx="9405624" cy="241936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57200" y="3704844"/>
            <a:ext cx="9396099" cy="241871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102756"/>
            <a:ext cx="5600699" cy="241935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124559" y="1132326"/>
            <a:ext cx="3750828" cy="241173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57200" y="3646932"/>
            <a:ext cx="9556101" cy="241426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00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449</Words>
  <Application>Microsoft Office PowerPoint</Application>
  <PresentationFormat>Personnalisé</PresentationFormat>
  <Paragraphs>22</Paragraphs>
  <Slides>5</Slides>
  <Notes>3</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Calibri</vt:lpstr>
      <vt:lpstr>Lucida Sans Unicode</vt:lpstr>
      <vt:lpstr>Office Theme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BIENVENUE</cp:lastModifiedBy>
  <cp:revision>13</cp:revision>
  <dcterms:created xsi:type="dcterms:W3CDTF">2020-04-27T21:25:15Z</dcterms:created>
  <dcterms:modified xsi:type="dcterms:W3CDTF">2020-05-12T13:11:19Z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2020-04-27T00:00:00Z</vt:filetime>
  </property>
  <property fmtid="{D5CDD505-2E9C-101B-9397-08002B2CF9AE}" pid="3" name="LastSaved">
    <vt:filetime>2020-04-27T00:00:00Z</vt:filetime>
  </property>
</Properties>
</file>