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1" r:id="rId8"/>
    <p:sldId id="262" r:id="rId9"/>
    <p:sldId id="263"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8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05E3249-24A6-4D2C-A78D-B06E410FFC83}" type="datetimeFigureOut">
              <a:rPr lang="fr-FR" smtClean="0"/>
              <a:t>04/12/2016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C0198E-7DC4-4B42-B2ED-B8EAB0095738}" type="slidenum">
              <a:rPr lang="fr-FR" smtClean="0"/>
              <a:t>‹N°›</a:t>
            </a:fld>
            <a:endParaRPr lang="fr-FR"/>
          </a:p>
        </p:txBody>
      </p:sp>
    </p:spTree>
    <p:extLst>
      <p:ext uri="{BB962C8B-B14F-4D97-AF65-F5344CB8AC3E}">
        <p14:creationId xmlns:p14="http://schemas.microsoft.com/office/powerpoint/2010/main" val="1054133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05E3249-24A6-4D2C-A78D-B06E410FFC83}" type="datetimeFigureOut">
              <a:rPr lang="fr-FR" smtClean="0"/>
              <a:t>04/12/2016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C0198E-7DC4-4B42-B2ED-B8EAB0095738}" type="slidenum">
              <a:rPr lang="fr-FR" smtClean="0"/>
              <a:t>‹N°›</a:t>
            </a:fld>
            <a:endParaRPr lang="fr-FR"/>
          </a:p>
        </p:txBody>
      </p:sp>
    </p:spTree>
    <p:extLst>
      <p:ext uri="{BB962C8B-B14F-4D97-AF65-F5344CB8AC3E}">
        <p14:creationId xmlns:p14="http://schemas.microsoft.com/office/powerpoint/2010/main" val="3545746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05E3249-24A6-4D2C-A78D-B06E410FFC83}" type="datetimeFigureOut">
              <a:rPr lang="fr-FR" smtClean="0"/>
              <a:t>04/12/2016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C0198E-7DC4-4B42-B2ED-B8EAB0095738}" type="slidenum">
              <a:rPr lang="fr-FR" smtClean="0"/>
              <a:t>‹N°›</a:t>
            </a:fld>
            <a:endParaRPr lang="fr-FR"/>
          </a:p>
        </p:txBody>
      </p:sp>
    </p:spTree>
    <p:extLst>
      <p:ext uri="{BB962C8B-B14F-4D97-AF65-F5344CB8AC3E}">
        <p14:creationId xmlns:p14="http://schemas.microsoft.com/office/powerpoint/2010/main" val="811793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05E3249-24A6-4D2C-A78D-B06E410FFC83}" type="datetimeFigureOut">
              <a:rPr lang="fr-FR" smtClean="0"/>
              <a:t>04/12/2016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C0198E-7DC4-4B42-B2ED-B8EAB0095738}" type="slidenum">
              <a:rPr lang="fr-FR" smtClean="0"/>
              <a:t>‹N°›</a:t>
            </a:fld>
            <a:endParaRPr lang="fr-FR"/>
          </a:p>
        </p:txBody>
      </p:sp>
    </p:spTree>
    <p:extLst>
      <p:ext uri="{BB962C8B-B14F-4D97-AF65-F5344CB8AC3E}">
        <p14:creationId xmlns:p14="http://schemas.microsoft.com/office/powerpoint/2010/main" val="1615785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05E3249-24A6-4D2C-A78D-B06E410FFC83}" type="datetimeFigureOut">
              <a:rPr lang="fr-FR" smtClean="0"/>
              <a:t>04/12/2016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BC0198E-7DC4-4B42-B2ED-B8EAB0095738}" type="slidenum">
              <a:rPr lang="fr-FR" smtClean="0"/>
              <a:t>‹N°›</a:t>
            </a:fld>
            <a:endParaRPr lang="fr-FR"/>
          </a:p>
        </p:txBody>
      </p:sp>
    </p:spTree>
    <p:extLst>
      <p:ext uri="{BB962C8B-B14F-4D97-AF65-F5344CB8AC3E}">
        <p14:creationId xmlns:p14="http://schemas.microsoft.com/office/powerpoint/2010/main" val="2823057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05E3249-24A6-4D2C-A78D-B06E410FFC83}" type="datetimeFigureOut">
              <a:rPr lang="fr-FR" smtClean="0"/>
              <a:t>04/12/2016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C0198E-7DC4-4B42-B2ED-B8EAB0095738}" type="slidenum">
              <a:rPr lang="fr-FR" smtClean="0"/>
              <a:t>‹N°›</a:t>
            </a:fld>
            <a:endParaRPr lang="fr-FR"/>
          </a:p>
        </p:txBody>
      </p:sp>
    </p:spTree>
    <p:extLst>
      <p:ext uri="{BB962C8B-B14F-4D97-AF65-F5344CB8AC3E}">
        <p14:creationId xmlns:p14="http://schemas.microsoft.com/office/powerpoint/2010/main" val="3713344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05E3249-24A6-4D2C-A78D-B06E410FFC83}" type="datetimeFigureOut">
              <a:rPr lang="fr-FR" smtClean="0"/>
              <a:t>04/12/2016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BC0198E-7DC4-4B42-B2ED-B8EAB0095738}" type="slidenum">
              <a:rPr lang="fr-FR" smtClean="0"/>
              <a:t>‹N°›</a:t>
            </a:fld>
            <a:endParaRPr lang="fr-FR"/>
          </a:p>
        </p:txBody>
      </p:sp>
    </p:spTree>
    <p:extLst>
      <p:ext uri="{BB962C8B-B14F-4D97-AF65-F5344CB8AC3E}">
        <p14:creationId xmlns:p14="http://schemas.microsoft.com/office/powerpoint/2010/main" val="3866600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05E3249-24A6-4D2C-A78D-B06E410FFC83}" type="datetimeFigureOut">
              <a:rPr lang="fr-FR" smtClean="0"/>
              <a:t>04/12/2016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BC0198E-7DC4-4B42-B2ED-B8EAB0095738}" type="slidenum">
              <a:rPr lang="fr-FR" smtClean="0"/>
              <a:t>‹N°›</a:t>
            </a:fld>
            <a:endParaRPr lang="fr-FR"/>
          </a:p>
        </p:txBody>
      </p:sp>
    </p:spTree>
    <p:extLst>
      <p:ext uri="{BB962C8B-B14F-4D97-AF65-F5344CB8AC3E}">
        <p14:creationId xmlns:p14="http://schemas.microsoft.com/office/powerpoint/2010/main" val="4067818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05E3249-24A6-4D2C-A78D-B06E410FFC83}" type="datetimeFigureOut">
              <a:rPr lang="fr-FR" smtClean="0"/>
              <a:t>04/12/2016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BC0198E-7DC4-4B42-B2ED-B8EAB0095738}" type="slidenum">
              <a:rPr lang="fr-FR" smtClean="0"/>
              <a:t>‹N°›</a:t>
            </a:fld>
            <a:endParaRPr lang="fr-FR"/>
          </a:p>
        </p:txBody>
      </p:sp>
    </p:spTree>
    <p:extLst>
      <p:ext uri="{BB962C8B-B14F-4D97-AF65-F5344CB8AC3E}">
        <p14:creationId xmlns:p14="http://schemas.microsoft.com/office/powerpoint/2010/main" val="1719479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05E3249-24A6-4D2C-A78D-B06E410FFC83}" type="datetimeFigureOut">
              <a:rPr lang="fr-FR" smtClean="0"/>
              <a:t>04/12/2016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C0198E-7DC4-4B42-B2ED-B8EAB0095738}" type="slidenum">
              <a:rPr lang="fr-FR" smtClean="0"/>
              <a:t>‹N°›</a:t>
            </a:fld>
            <a:endParaRPr lang="fr-FR"/>
          </a:p>
        </p:txBody>
      </p:sp>
    </p:spTree>
    <p:extLst>
      <p:ext uri="{BB962C8B-B14F-4D97-AF65-F5344CB8AC3E}">
        <p14:creationId xmlns:p14="http://schemas.microsoft.com/office/powerpoint/2010/main" val="3932056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05E3249-24A6-4D2C-A78D-B06E410FFC83}" type="datetimeFigureOut">
              <a:rPr lang="fr-FR" smtClean="0"/>
              <a:t>04/12/2016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BC0198E-7DC4-4B42-B2ED-B8EAB0095738}" type="slidenum">
              <a:rPr lang="fr-FR" smtClean="0"/>
              <a:t>‹N°›</a:t>
            </a:fld>
            <a:endParaRPr lang="fr-FR"/>
          </a:p>
        </p:txBody>
      </p:sp>
    </p:spTree>
    <p:extLst>
      <p:ext uri="{BB962C8B-B14F-4D97-AF65-F5344CB8AC3E}">
        <p14:creationId xmlns:p14="http://schemas.microsoft.com/office/powerpoint/2010/main" val="3966734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5E3249-24A6-4D2C-A78D-B06E410FFC83}" type="datetimeFigureOut">
              <a:rPr lang="fr-FR" smtClean="0"/>
              <a:t>04/12/2016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C0198E-7DC4-4B42-B2ED-B8EAB0095738}" type="slidenum">
              <a:rPr lang="fr-FR" smtClean="0"/>
              <a:t>‹N°›</a:t>
            </a:fld>
            <a:endParaRPr lang="fr-FR"/>
          </a:p>
        </p:txBody>
      </p:sp>
    </p:spTree>
    <p:extLst>
      <p:ext uri="{BB962C8B-B14F-4D97-AF65-F5344CB8AC3E}">
        <p14:creationId xmlns:p14="http://schemas.microsoft.com/office/powerpoint/2010/main" val="658015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620688"/>
            <a:ext cx="8496944" cy="1470025"/>
          </a:xfrm>
        </p:spPr>
        <p:txBody>
          <a:bodyPr>
            <a:normAutofit fontScale="90000"/>
          </a:bodyPr>
          <a:lstStyle/>
          <a:p>
            <a:r>
              <a:rPr lang="fr-FR" sz="6000" b="1" dirty="0"/>
              <a:t>L’arche de Noël</a:t>
            </a:r>
            <a:r>
              <a:rPr lang="fr-FR" dirty="0"/>
              <a:t/>
            </a:r>
            <a:br>
              <a:rPr lang="fr-FR" dirty="0"/>
            </a:br>
            <a:r>
              <a:rPr lang="fr-FR" i="1" dirty="0"/>
              <a:t>Ghislaine </a:t>
            </a:r>
            <a:r>
              <a:rPr lang="fr-FR" i="1" dirty="0" err="1" smtClean="0"/>
              <a:t>Biondi</a:t>
            </a:r>
            <a:r>
              <a:rPr lang="fr-FR" i="1" dirty="0" smtClean="0"/>
              <a:t>-Isabelle </a:t>
            </a:r>
            <a:r>
              <a:rPr lang="fr-FR" i="1" dirty="0" err="1" smtClean="0"/>
              <a:t>Assémat</a:t>
            </a:r>
            <a:endParaRPr lang="fr-FR" i="1" dirty="0"/>
          </a:p>
        </p:txBody>
      </p:sp>
      <p:pic>
        <p:nvPicPr>
          <p:cNvPr id="1026"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7111" y="2276872"/>
            <a:ext cx="5698914" cy="4144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69122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260648"/>
            <a:ext cx="8453958" cy="1938992"/>
          </a:xfrm>
          <a:prstGeom prst="rect">
            <a:avLst/>
          </a:prstGeom>
        </p:spPr>
        <p:txBody>
          <a:bodyPr wrap="square">
            <a:spAutoFit/>
          </a:bodyPr>
          <a:lstStyle/>
          <a:p>
            <a:pPr algn="just"/>
            <a:r>
              <a:rPr lang="fr-FR" sz="2400" dirty="0" smtClean="0"/>
              <a:t>Cette année, le père Noël est bien embêté : ses rennes ont attrapé la </a:t>
            </a:r>
            <a:r>
              <a:rPr lang="fr-FR" sz="2400" dirty="0" smtClean="0"/>
              <a:t>grippe.</a:t>
            </a:r>
            <a:r>
              <a:rPr lang="fr-FR" sz="2400" dirty="0" smtClean="0"/>
              <a:t> </a:t>
            </a:r>
            <a:r>
              <a:rPr lang="fr-FR" sz="2400" dirty="0" smtClean="0"/>
              <a:t>Le </a:t>
            </a:r>
            <a:r>
              <a:rPr lang="fr-FR" sz="2400" dirty="0" smtClean="0"/>
              <a:t>vétérinaire est formel, Ils doivent prendre du sirop et rester bien au chaud !</a:t>
            </a:r>
            <a:endParaRPr lang="fr-FR" sz="2400" dirty="0"/>
          </a:p>
          <a:p>
            <a:pPr algn="just"/>
            <a:r>
              <a:rPr lang="fr-FR" sz="2400" dirty="0" smtClean="0"/>
              <a:t>Le père Noël s’inquiète : « </a:t>
            </a:r>
            <a:r>
              <a:rPr lang="fr-FR" sz="2400" dirty="0" smtClean="0">
                <a:latin typeface="Arial Rounded MT Bold" panose="020F0704030504030204" pitchFamily="34" charset="0"/>
              </a:rPr>
              <a:t>Oh ! là, là ! Mais qui va tirer le traineau ? </a:t>
            </a:r>
            <a:r>
              <a:rPr lang="fr-FR" sz="2400" dirty="0" smtClean="0"/>
              <a:t>»</a:t>
            </a:r>
            <a:endParaRPr lang="fr-FR"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6743" y="1988840"/>
            <a:ext cx="6430743" cy="4522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67950" y="2243034"/>
            <a:ext cx="2115818" cy="1938992"/>
          </a:xfrm>
          <a:prstGeom prst="rect">
            <a:avLst/>
          </a:prstGeom>
        </p:spPr>
        <p:txBody>
          <a:bodyPr wrap="square">
            <a:spAutoFit/>
          </a:bodyPr>
          <a:lstStyle/>
          <a:p>
            <a:r>
              <a:rPr lang="fr-FR" sz="2400" dirty="0"/>
              <a:t>Tout à coup, son visage s’illumine : « </a:t>
            </a:r>
            <a:r>
              <a:rPr lang="fr-FR" sz="2400" dirty="0">
                <a:latin typeface="Arial Rounded MT Bold" panose="020F0704030504030204" pitchFamily="34" charset="0"/>
              </a:rPr>
              <a:t>Ça y est, j’ai une idée ! </a:t>
            </a:r>
            <a:r>
              <a:rPr lang="fr-FR" sz="2400" dirty="0"/>
              <a:t>»</a:t>
            </a:r>
            <a:endParaRPr lang="fr-FR" sz="2400" dirty="0"/>
          </a:p>
        </p:txBody>
      </p:sp>
    </p:spTree>
    <p:extLst>
      <p:ext uri="{BB962C8B-B14F-4D97-AF65-F5344CB8AC3E}">
        <p14:creationId xmlns:p14="http://schemas.microsoft.com/office/powerpoint/2010/main" val="418042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5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3500"/>
                            </p:stCondLst>
                            <p:childTnLst>
                              <p:par>
                                <p:cTn id="9" presetID="10" presetClass="entr" presetSubtype="0" fill="hold" grpId="0" nodeType="afterEffect">
                                  <p:stCondLst>
                                    <p:cond delay="0"/>
                                  </p:stCondLst>
                                  <p:iterate type="wd">
                                    <p:tmPct val="50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260648"/>
            <a:ext cx="8453958" cy="1569660"/>
          </a:xfrm>
          <a:prstGeom prst="rect">
            <a:avLst/>
          </a:prstGeom>
        </p:spPr>
        <p:txBody>
          <a:bodyPr wrap="square">
            <a:spAutoFit/>
          </a:bodyPr>
          <a:lstStyle/>
          <a:p>
            <a:pPr algn="just"/>
            <a:r>
              <a:rPr lang="fr-FR" sz="2400" dirty="0" smtClean="0"/>
              <a:t>Le lendemain, les lutins du père Noël partent coller des affiches dans toute la forêt. </a:t>
            </a:r>
            <a:endParaRPr lang="fr-FR" sz="2400" dirty="0" smtClean="0"/>
          </a:p>
          <a:p>
            <a:pPr algn="just"/>
            <a:r>
              <a:rPr lang="fr-FR" sz="2400" dirty="0" smtClean="0"/>
              <a:t>Des </a:t>
            </a:r>
            <a:r>
              <a:rPr lang="fr-FR" sz="2400" dirty="0" smtClean="0"/>
              <a:t>animaux voisins lisent cette annonce et se disent : </a:t>
            </a:r>
            <a:r>
              <a:rPr lang="fr-FR" sz="2400" dirty="0" smtClean="0">
                <a:latin typeface="Arial Rounded MT Bold" panose="020F0704030504030204" pitchFamily="34" charset="0"/>
              </a:rPr>
              <a:t>« Nous sommes assez costauds pour tirer ce traineau! »</a:t>
            </a:r>
            <a:endParaRPr lang="fr-FR" sz="2400" dirty="0">
              <a:latin typeface="Arial Rounded MT Bold" panose="020F070403050403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362" y="1830308"/>
            <a:ext cx="7693291" cy="4887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753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5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260648"/>
            <a:ext cx="8453958" cy="1569660"/>
          </a:xfrm>
          <a:prstGeom prst="rect">
            <a:avLst/>
          </a:prstGeom>
        </p:spPr>
        <p:txBody>
          <a:bodyPr wrap="square">
            <a:spAutoFit/>
          </a:bodyPr>
          <a:lstStyle/>
          <a:p>
            <a:pPr algn="just"/>
            <a:r>
              <a:rPr lang="fr-FR" sz="2400" dirty="0" smtClean="0"/>
              <a:t>Et les voilà partis. L’éléphant se met en tête du cortège pour ouvrir le chemin dans la neige. La girafe, le tigre et le crocodile marchent derrière. Quelques singes les accompagnent, ils ont aussi envie d’aider le père Noël ! </a:t>
            </a:r>
            <a:endParaRPr lang="fr-FR" sz="2400" dirty="0">
              <a:latin typeface="Arial Rounded MT Bold" panose="020F0704030504030204"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28" y="1842668"/>
            <a:ext cx="8563340" cy="4456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60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5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60648"/>
            <a:ext cx="8453958" cy="830997"/>
          </a:xfrm>
          <a:prstGeom prst="rect">
            <a:avLst/>
          </a:prstGeom>
        </p:spPr>
        <p:txBody>
          <a:bodyPr wrap="square">
            <a:spAutoFit/>
          </a:bodyPr>
          <a:lstStyle/>
          <a:p>
            <a:pPr algn="just"/>
            <a:r>
              <a:rPr lang="fr-FR" sz="2400" dirty="0" smtClean="0"/>
              <a:t>Drelin, drelin! Le père Noël se lève. « </a:t>
            </a:r>
            <a:r>
              <a:rPr lang="fr-FR" sz="2400" dirty="0" smtClean="0">
                <a:latin typeface="Arial Rounded MT Bold" panose="020F0704030504030204" pitchFamily="34" charset="0"/>
              </a:rPr>
              <a:t>On a sonné, ce sont sûrement les rennes que j’attends!</a:t>
            </a:r>
            <a:r>
              <a:rPr lang="fr-FR" sz="2400" dirty="0" smtClean="0"/>
              <a:t> </a:t>
            </a:r>
            <a:r>
              <a:rPr lang="fr-FR" sz="2400" dirty="0" smtClean="0"/>
              <a:t>»</a:t>
            </a:r>
            <a:endParaRPr lang="fr-FR" sz="2400" dirty="0">
              <a:latin typeface="Arial Rounded MT Bold" panose="020F070403050403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76309"/>
            <a:ext cx="7335050" cy="5324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23528" y="1124744"/>
            <a:ext cx="5112568" cy="1569660"/>
          </a:xfrm>
          <a:prstGeom prst="rect">
            <a:avLst/>
          </a:prstGeom>
        </p:spPr>
        <p:txBody>
          <a:bodyPr wrap="square">
            <a:spAutoFit/>
          </a:bodyPr>
          <a:lstStyle/>
          <a:p>
            <a:pPr algn="just"/>
            <a:r>
              <a:rPr lang="fr-FR" sz="2400" dirty="0"/>
              <a:t>Mais le père Noël a une bien drôle de surprise en ouvrant la porte. « </a:t>
            </a:r>
            <a:r>
              <a:rPr lang="fr-FR" sz="2400" dirty="0">
                <a:latin typeface="Arial Rounded MT Bold" panose="020F0704030504030204" pitchFamily="34" charset="0"/>
              </a:rPr>
              <a:t>Nous venons pour l’annonce</a:t>
            </a:r>
            <a:r>
              <a:rPr lang="fr-FR" sz="2400" dirty="0"/>
              <a:t> » déclarent les animaux.</a:t>
            </a:r>
            <a:endParaRPr lang="fr-FR" sz="2400" dirty="0">
              <a:latin typeface="Arial Rounded MT Bold" panose="020F0704030504030204" pitchFamily="34" charset="0"/>
            </a:endParaRPr>
          </a:p>
        </p:txBody>
      </p:sp>
    </p:spTree>
    <p:extLst>
      <p:ext uri="{BB962C8B-B14F-4D97-AF65-F5344CB8AC3E}">
        <p14:creationId xmlns:p14="http://schemas.microsoft.com/office/powerpoint/2010/main" val="402727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5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6250"/>
                            </p:stCondLst>
                            <p:childTnLst>
                              <p:par>
                                <p:cTn id="9" presetID="10" presetClass="entr" presetSubtype="0" fill="hold" grpId="0" nodeType="afterEffect">
                                  <p:stCondLst>
                                    <p:cond delay="0"/>
                                  </p:stCondLst>
                                  <p:iterate type="wd">
                                    <p:tmPct val="50000"/>
                                  </p:iterate>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60648"/>
            <a:ext cx="8453958" cy="3416320"/>
          </a:xfrm>
          <a:prstGeom prst="rect">
            <a:avLst/>
          </a:prstGeom>
        </p:spPr>
        <p:txBody>
          <a:bodyPr wrap="square">
            <a:spAutoFit/>
          </a:bodyPr>
          <a:lstStyle/>
          <a:p>
            <a:pPr algn="just"/>
            <a:r>
              <a:rPr lang="fr-FR" sz="2400" dirty="0" smtClean="0"/>
              <a:t>« </a:t>
            </a:r>
            <a:r>
              <a:rPr lang="fr-FR" sz="2400" dirty="0" smtClean="0">
                <a:latin typeface="Arial Rounded MT Bold" panose="020F0704030504030204" pitchFamily="34" charset="0"/>
              </a:rPr>
              <a:t>Mais, mais, j’avais demandé des rennes!</a:t>
            </a:r>
            <a:r>
              <a:rPr lang="fr-FR" sz="2400" dirty="0" smtClean="0"/>
              <a:t> » bredouille le père Noël. </a:t>
            </a:r>
            <a:endParaRPr lang="fr-FR" sz="2400" dirty="0" smtClean="0"/>
          </a:p>
          <a:p>
            <a:pPr algn="just"/>
            <a:r>
              <a:rPr lang="fr-FR" sz="2400" dirty="0" smtClean="0">
                <a:latin typeface="+mj-lt"/>
              </a:rPr>
              <a:t>Le </a:t>
            </a:r>
            <a:r>
              <a:rPr lang="fr-FR" sz="2400" dirty="0" smtClean="0">
                <a:latin typeface="+mj-lt"/>
              </a:rPr>
              <a:t>crocodile et l’éléphant gonflent leurs biscottos</a:t>
            </a:r>
            <a:r>
              <a:rPr lang="fr-FR" sz="2400" dirty="0" smtClean="0">
                <a:latin typeface="+mj-lt"/>
              </a:rPr>
              <a:t>. «</a:t>
            </a:r>
            <a:r>
              <a:rPr lang="fr-FR" sz="2400" dirty="0" smtClean="0">
                <a:latin typeface="+mj-lt"/>
              </a:rPr>
              <a:t> </a:t>
            </a:r>
            <a:r>
              <a:rPr lang="fr-FR" sz="2400" dirty="0" smtClean="0">
                <a:latin typeface="Arial Rounded MT Bold" panose="020F0704030504030204" pitchFamily="34" charset="0"/>
              </a:rPr>
              <a:t>Nous sommes aussi forts que des rennes pour tirer votre traineau!</a:t>
            </a:r>
            <a:r>
              <a:rPr lang="fr-FR" sz="2400" dirty="0" smtClean="0">
                <a:latin typeface="+mj-lt"/>
              </a:rPr>
              <a:t> »</a:t>
            </a:r>
          </a:p>
          <a:p>
            <a:pPr algn="just"/>
            <a:r>
              <a:rPr lang="fr-FR" sz="2400" dirty="0" smtClean="0">
                <a:latin typeface="+mj-lt"/>
              </a:rPr>
              <a:t>Le tigre ajoute : « </a:t>
            </a:r>
            <a:r>
              <a:rPr lang="fr-FR" sz="2400" dirty="0" smtClean="0">
                <a:latin typeface="Arial Rounded MT Bold" panose="020F0704030504030204" pitchFamily="34" charset="0"/>
              </a:rPr>
              <a:t>les grands voyages, ça me connait, je pourrais vous guider!</a:t>
            </a:r>
            <a:r>
              <a:rPr lang="fr-FR" sz="2400" dirty="0" smtClean="0">
                <a:latin typeface="+mj-lt"/>
              </a:rPr>
              <a:t> »</a:t>
            </a:r>
          </a:p>
          <a:p>
            <a:pPr algn="just"/>
            <a:r>
              <a:rPr lang="fr-FR" sz="2400" dirty="0" smtClean="0">
                <a:latin typeface="+mj-lt"/>
              </a:rPr>
              <a:t>«</a:t>
            </a:r>
            <a:r>
              <a:rPr lang="fr-FR" sz="2400" dirty="0" smtClean="0">
                <a:latin typeface="Arial Rounded MT Bold" panose="020F0704030504030204" pitchFamily="34" charset="0"/>
              </a:rPr>
              <a:t> Et s’il y a des nuages</a:t>
            </a:r>
            <a:r>
              <a:rPr lang="fr-FR" sz="2400" dirty="0" smtClean="0">
                <a:latin typeface="+mj-lt"/>
              </a:rPr>
              <a:t>, dit la girafe, </a:t>
            </a:r>
            <a:r>
              <a:rPr lang="fr-FR" sz="2400" dirty="0" smtClean="0">
                <a:latin typeface="Arial Rounded MT Bold" panose="020F0704030504030204" pitchFamily="34" charset="0"/>
              </a:rPr>
              <a:t>on ne risque pas de se perdre, car ma tête passe à travers! </a:t>
            </a:r>
            <a:r>
              <a:rPr lang="fr-FR" sz="2400" dirty="0" smtClean="0">
                <a:latin typeface="+mj-lt"/>
              </a:rPr>
              <a:t>»</a:t>
            </a:r>
          </a:p>
        </p:txBody>
      </p:sp>
      <p:pic>
        <p:nvPicPr>
          <p:cNvPr id="2050" name="Picture 2" descr="Afficher l'image d'origine"/>
          <p:cNvPicPr>
            <a:picLocks noChangeAspect="1" noChangeArrowheads="1"/>
          </p:cNvPicPr>
          <p:nvPr/>
        </p:nvPicPr>
        <p:blipFill rotWithShape="1">
          <a:blip r:embed="rId2">
            <a:extLst>
              <a:ext uri="{28A0092B-C50C-407E-A947-70E740481C1C}">
                <a14:useLocalDpi xmlns:a14="http://schemas.microsoft.com/office/drawing/2010/main" val="0"/>
              </a:ext>
            </a:extLst>
          </a:blip>
          <a:srcRect l="20153" r="19929"/>
          <a:stretch/>
        </p:blipFill>
        <p:spPr bwMode="auto">
          <a:xfrm flipH="1">
            <a:off x="344295" y="4170229"/>
            <a:ext cx="1502533" cy="233380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4030" y="4284005"/>
            <a:ext cx="2323634" cy="222003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fficher l'image d'origine"/>
          <p:cNvPicPr>
            <a:picLocks noChangeAspect="1" noChangeArrowheads="1"/>
          </p:cNvPicPr>
          <p:nvPr/>
        </p:nvPicPr>
        <p:blipFill rotWithShape="1">
          <a:blip r:embed="rId4">
            <a:extLst>
              <a:ext uri="{28A0092B-C50C-407E-A947-70E740481C1C}">
                <a14:useLocalDpi xmlns:a14="http://schemas.microsoft.com/office/drawing/2010/main" val="0"/>
              </a:ext>
            </a:extLst>
          </a:blip>
          <a:srcRect l="9749" r="8683"/>
          <a:stretch/>
        </p:blipFill>
        <p:spPr bwMode="auto">
          <a:xfrm>
            <a:off x="4401795" y="4078821"/>
            <a:ext cx="2190734" cy="271978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fficher l'image d'origine"/>
          <p:cNvPicPr>
            <a:picLocks noChangeAspect="1" noChangeArrowheads="1"/>
          </p:cNvPicPr>
          <p:nvPr/>
        </p:nvPicPr>
        <p:blipFill rotWithShape="1">
          <a:blip r:embed="rId5">
            <a:extLst>
              <a:ext uri="{28A0092B-C50C-407E-A947-70E740481C1C}">
                <a14:useLocalDpi xmlns:a14="http://schemas.microsoft.com/office/drawing/2010/main" val="0"/>
              </a:ext>
            </a:extLst>
          </a:blip>
          <a:srcRect l="22101" t="9731" r="23426" b="9154"/>
          <a:stretch/>
        </p:blipFill>
        <p:spPr bwMode="auto">
          <a:xfrm>
            <a:off x="7020272" y="3284984"/>
            <a:ext cx="1528362" cy="3219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20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5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3084" y="1700808"/>
            <a:ext cx="3571686"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59043" y="404664"/>
            <a:ext cx="8418443" cy="1569660"/>
          </a:xfrm>
          <a:prstGeom prst="rect">
            <a:avLst/>
          </a:prstGeom>
        </p:spPr>
        <p:txBody>
          <a:bodyPr wrap="square">
            <a:spAutoFit/>
          </a:bodyPr>
          <a:lstStyle/>
          <a:p>
            <a:pPr algn="just"/>
            <a:r>
              <a:rPr lang="fr-FR" sz="2400" dirty="0" smtClean="0">
                <a:latin typeface="+mj-lt"/>
              </a:rPr>
              <a:t>Le père Noël réfléchit : « </a:t>
            </a:r>
            <a:r>
              <a:rPr lang="fr-FR" sz="2400" dirty="0" smtClean="0">
                <a:latin typeface="Arial Rounded MT Bold" panose="020F0704030504030204" pitchFamily="34" charset="0"/>
              </a:rPr>
              <a:t>Après tout pourquoi pas, </a:t>
            </a:r>
            <a:r>
              <a:rPr lang="fr-FR" sz="2400" dirty="0" smtClean="0">
                <a:latin typeface="Arial Rounded MT Bold" panose="020F0704030504030204" pitchFamily="34" charset="0"/>
              </a:rPr>
              <a:t>le </a:t>
            </a:r>
            <a:r>
              <a:rPr lang="fr-FR" sz="2400" dirty="0" smtClean="0">
                <a:latin typeface="Arial Rounded MT Bold" panose="020F0704030504030204" pitchFamily="34" charset="0"/>
              </a:rPr>
              <a:t>principal est que les enfants aient leurs cadeaux</a:t>
            </a:r>
            <a:r>
              <a:rPr lang="fr-FR" sz="2400" dirty="0" smtClean="0">
                <a:latin typeface="+mj-lt"/>
              </a:rPr>
              <a:t> »</a:t>
            </a:r>
          </a:p>
          <a:p>
            <a:pPr algn="just"/>
            <a:r>
              <a:rPr lang="fr-FR" sz="2400" dirty="0" smtClean="0">
                <a:latin typeface="+mj-lt"/>
              </a:rPr>
              <a:t>Mais il regarde les singes : </a:t>
            </a:r>
            <a:r>
              <a:rPr lang="fr-FR" sz="2400" dirty="0" smtClean="0">
                <a:latin typeface="Arial Rounded MT Bold" panose="020F0704030504030204" pitchFamily="34" charset="0"/>
              </a:rPr>
              <a:t>« Vous êtes trop petits pour tirer le traineau! </a:t>
            </a:r>
            <a:r>
              <a:rPr lang="fr-FR" sz="2400" dirty="0" smtClean="0">
                <a:latin typeface="Arial Rounded MT Bold" panose="020F0704030504030204" pitchFamily="34" charset="0"/>
              </a:rPr>
              <a:t>»</a:t>
            </a:r>
            <a:endParaRPr lang="fr-FR" sz="2400" dirty="0" smtClean="0">
              <a:latin typeface="Arial Rounded MT Bold" panose="020F0704030504030204" pitchFamily="34" charset="0"/>
            </a:endParaRPr>
          </a:p>
        </p:txBody>
      </p:sp>
      <p:sp>
        <p:nvSpPr>
          <p:cNvPr id="3" name="Rectangle 2"/>
          <p:cNvSpPr/>
          <p:nvPr/>
        </p:nvSpPr>
        <p:spPr>
          <a:xfrm>
            <a:off x="359043" y="1988840"/>
            <a:ext cx="4572000" cy="3416320"/>
          </a:xfrm>
          <a:prstGeom prst="rect">
            <a:avLst/>
          </a:prstGeom>
        </p:spPr>
        <p:txBody>
          <a:bodyPr>
            <a:spAutoFit/>
          </a:bodyPr>
          <a:lstStyle/>
          <a:p>
            <a:pPr algn="just"/>
            <a:r>
              <a:rPr lang="fr-FR" sz="2400" dirty="0"/>
              <a:t>«</a:t>
            </a:r>
            <a:r>
              <a:rPr lang="fr-FR" sz="2400" dirty="0">
                <a:latin typeface="Arial Rounded MT Bold" panose="020F0704030504030204" pitchFamily="34" charset="0"/>
              </a:rPr>
              <a:t> Oui mais il n’y a pas plus habile que nous pour grimper partout » </a:t>
            </a:r>
            <a:r>
              <a:rPr lang="fr-FR" sz="2400" dirty="0"/>
              <a:t>répondent les singes en faisant quelques cabrioles. </a:t>
            </a:r>
            <a:endParaRPr lang="fr-FR" sz="2400" dirty="0" smtClean="0"/>
          </a:p>
          <a:p>
            <a:pPr algn="just"/>
            <a:r>
              <a:rPr lang="fr-FR" sz="2400" dirty="0" smtClean="0"/>
              <a:t>Et </a:t>
            </a:r>
            <a:r>
              <a:rPr lang="fr-FR" sz="2400" dirty="0"/>
              <a:t>ils proposent au père Noël : </a:t>
            </a:r>
            <a:r>
              <a:rPr lang="fr-FR" sz="2400" dirty="0">
                <a:latin typeface="Arial Rounded MT Bold" panose="020F0704030504030204" pitchFamily="34" charset="0"/>
              </a:rPr>
              <a:t>« cette année, vous resterez dans le traineau et nous grimperons sur les toits pour livrer les cadeaux! »</a:t>
            </a:r>
            <a:endParaRPr lang="fr-FR" sz="2400" dirty="0">
              <a:latin typeface="Arial Rounded MT Bold" panose="020F0704030504030204" pitchFamily="34" charset="0"/>
            </a:endParaRPr>
          </a:p>
        </p:txBody>
      </p:sp>
    </p:spTree>
    <p:extLst>
      <p:ext uri="{BB962C8B-B14F-4D97-AF65-F5344CB8AC3E}">
        <p14:creationId xmlns:p14="http://schemas.microsoft.com/office/powerpoint/2010/main" val="50670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5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9750"/>
                            </p:stCondLst>
                            <p:childTnLst>
                              <p:par>
                                <p:cTn id="9" presetID="10" presetClass="entr" presetSubtype="0" fill="hold" grpId="0" nodeType="afterEffect">
                                  <p:stCondLst>
                                    <p:cond delay="0"/>
                                  </p:stCondLst>
                                  <p:iterate type="wd">
                                    <p:tmPct val="50000"/>
                                  </p:iterate>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452" r="28612"/>
          <a:stretch/>
        </p:blipFill>
        <p:spPr bwMode="auto">
          <a:xfrm>
            <a:off x="262747" y="1772816"/>
            <a:ext cx="8539034" cy="4583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23528" y="260648"/>
            <a:ext cx="8453958" cy="1200329"/>
          </a:xfrm>
          <a:prstGeom prst="rect">
            <a:avLst/>
          </a:prstGeom>
        </p:spPr>
        <p:txBody>
          <a:bodyPr wrap="square">
            <a:spAutoFit/>
          </a:bodyPr>
          <a:lstStyle/>
          <a:p>
            <a:r>
              <a:rPr lang="fr-FR" sz="2400" dirty="0" smtClean="0">
                <a:latin typeface="+mj-lt"/>
              </a:rPr>
              <a:t>Ce soir, tout est prêt pour la grande tournée.</a:t>
            </a:r>
          </a:p>
          <a:p>
            <a:r>
              <a:rPr lang="fr-FR" sz="2400" dirty="0" smtClean="0">
                <a:latin typeface="+mj-lt"/>
              </a:rPr>
              <a:t>Le père Noël s’installe confortablement. Il prend dans sa poche un peu de poudre magique et souffle – </a:t>
            </a:r>
            <a:r>
              <a:rPr lang="fr-FR" sz="2400" dirty="0" err="1" smtClean="0">
                <a:latin typeface="+mj-lt"/>
              </a:rPr>
              <a:t>sfffffff</a:t>
            </a:r>
            <a:r>
              <a:rPr lang="fr-FR" sz="2400" dirty="0" smtClean="0">
                <a:latin typeface="+mj-lt"/>
              </a:rPr>
              <a:t>! – sur tous les </a:t>
            </a:r>
            <a:r>
              <a:rPr lang="fr-FR" sz="2400" dirty="0" smtClean="0">
                <a:latin typeface="+mj-lt"/>
              </a:rPr>
              <a:t>animaux.</a:t>
            </a:r>
            <a:endParaRPr lang="fr-FR" sz="2400" dirty="0" smtClean="0">
              <a:latin typeface="+mj-lt"/>
            </a:endParaRPr>
          </a:p>
        </p:txBody>
      </p:sp>
      <p:sp>
        <p:nvSpPr>
          <p:cNvPr id="2" name="Rectangle 1"/>
          <p:cNvSpPr/>
          <p:nvPr/>
        </p:nvSpPr>
        <p:spPr>
          <a:xfrm>
            <a:off x="2843808" y="1556792"/>
            <a:ext cx="5957973"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2181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5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60648"/>
            <a:ext cx="8453958" cy="1938992"/>
          </a:xfrm>
          <a:prstGeom prst="rect">
            <a:avLst/>
          </a:prstGeom>
        </p:spPr>
        <p:txBody>
          <a:bodyPr wrap="square">
            <a:spAutoFit/>
          </a:bodyPr>
          <a:lstStyle/>
          <a:p>
            <a:pPr algn="just"/>
            <a:r>
              <a:rPr lang="fr-FR" sz="2400" dirty="0" smtClean="0">
                <a:latin typeface="+mj-lt"/>
              </a:rPr>
              <a:t>Puis il murmure la formule magique pour faire voler ses bêtes : </a:t>
            </a:r>
            <a:r>
              <a:rPr lang="fr-FR" sz="2400" dirty="0" smtClean="0">
                <a:latin typeface="Arial Rounded MT Bold" panose="020F0704030504030204" pitchFamily="34" charset="0"/>
              </a:rPr>
              <a:t>« Poudre d’étoiles et d’escampette, que l’esprit de la lune vous donne des ailes de libellule! »</a:t>
            </a:r>
          </a:p>
          <a:p>
            <a:pPr algn="just"/>
            <a:r>
              <a:rPr lang="fr-FR" sz="2400" dirty="0" smtClean="0">
                <a:latin typeface="+mj-lt"/>
              </a:rPr>
              <a:t>Tout le traineau se sent léger, léger, léger! Et le traineau file avec son drôle d’attelage dans le ciel.</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809" y="2199640"/>
            <a:ext cx="8486775"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877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5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233</Words>
  <Application>Microsoft Office PowerPoint</Application>
  <PresentationFormat>Affichage à l'écran (4:3)</PresentationFormat>
  <Paragraphs>21</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Thème Office</vt:lpstr>
      <vt:lpstr>L’arche de Noël Ghislaine Biondi-Isabelle Assémat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L’arche de Noël Ghislaine Biondi-Isabelle Assémat</dc:title>
  <dc:creator>Véronique</dc:creator>
  <cp:lastModifiedBy>Véronique</cp:lastModifiedBy>
  <cp:revision>9</cp:revision>
  <dcterms:created xsi:type="dcterms:W3CDTF">2016-10-12T13:26:21Z</dcterms:created>
  <dcterms:modified xsi:type="dcterms:W3CDTF">2016-12-04T13:06:21Z</dcterms:modified>
</cp:coreProperties>
</file>