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92" r:id="rId5"/>
    <p:sldId id="314" r:id="rId6"/>
    <p:sldId id="285" r:id="rId7"/>
    <p:sldId id="315" r:id="rId8"/>
    <p:sldId id="293" r:id="rId9"/>
    <p:sldId id="305" r:id="rId10"/>
    <p:sldId id="282" r:id="rId11"/>
    <p:sldId id="307" r:id="rId12"/>
    <p:sldId id="270" r:id="rId13"/>
    <p:sldId id="294" r:id="rId14"/>
    <p:sldId id="275" r:id="rId15"/>
    <p:sldId id="308" r:id="rId16"/>
    <p:sldId id="287" r:id="rId17"/>
    <p:sldId id="309" r:id="rId18"/>
    <p:sldId id="299" r:id="rId19"/>
    <p:sldId id="300" r:id="rId20"/>
    <p:sldId id="310" r:id="rId21"/>
    <p:sldId id="316" r:id="rId22"/>
    <p:sldId id="301" r:id="rId23"/>
    <p:sldId id="311" r:id="rId24"/>
    <p:sldId id="281" r:id="rId25"/>
    <p:sldId id="312" r:id="rId26"/>
    <p:sldId id="317" r:id="rId27"/>
    <p:sldId id="288" r:id="rId28"/>
    <p:sldId id="313" r:id="rId29"/>
    <p:sldId id="298" r:id="rId30"/>
    <p:sldId id="306" r:id="rId31"/>
    <p:sldId id="28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2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8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3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2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7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25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8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90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A03-F67F-4477-AB03-163962D8E1E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4CA8-0718-424D-A354-3F8223307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7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.png"/><Relationship Id="rId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13753" y="628073"/>
            <a:ext cx="956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artoon Relief" panose="03050504000000020004" pitchFamily="66" charset="0"/>
              </a:rPr>
              <a:t>Aménager sa classe en centres </a:t>
            </a:r>
          </a:p>
          <a:p>
            <a:pPr algn="ctr"/>
            <a:r>
              <a:rPr lang="fr-FR" sz="6000" dirty="0" smtClean="0">
                <a:latin typeface="Cartoon Relief" panose="03050504000000020004" pitchFamily="66" charset="0"/>
              </a:rPr>
              <a:t>pour développer l'autonomie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10" y="3153670"/>
            <a:ext cx="2163047" cy="216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2467" y="5292964"/>
            <a:ext cx="1149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66"/>
                </a:solidFill>
                <a:latin typeface="Cartoon Relief" panose="03050504000000020004" pitchFamily="66" charset="0"/>
              </a:rPr>
              <a:t>Maitresse Aurel - CP                 </a:t>
            </a:r>
            <a:r>
              <a:rPr lang="fr-FR" sz="3600" dirty="0" smtClean="0">
                <a:solidFill>
                  <a:srgbClr val="3BB2AC"/>
                </a:solidFill>
                <a:latin typeface="Cartoon Relief" panose="03050504000000020004" pitchFamily="66" charset="0"/>
              </a:rPr>
              <a:t>La maitresse Sev -  CE1/CE2</a:t>
            </a:r>
          </a:p>
          <a:p>
            <a:endParaRPr lang="fr-FR" sz="4400" dirty="0">
              <a:latin typeface="Sketch Nice" panose="02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2129882" y="3153670"/>
            <a:ext cx="135325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900281"/>
            <a:ext cx="10521466" cy="46505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671" y="298818"/>
            <a:ext cx="1101314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Le fonctionnement en demi-classe</a:t>
            </a:r>
            <a:endParaRPr lang="fr-FR" sz="4800" dirty="0">
              <a:latin typeface="Cartoon Relief" panose="03050504000000020004" pitchFamily="66" charset="0"/>
            </a:endParaRPr>
          </a:p>
          <a:p>
            <a:pPr>
              <a:lnSpc>
                <a:spcPct val="150000"/>
              </a:lnSpc>
            </a:pPr>
            <a:endParaRPr lang="fr-FR" sz="5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Travail en petits groupes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(10 à 14 élèves) selon les domaines et les besoins (principalement en Mathématiques et en Etude de la langue)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Groupes hétérogènes ou homogènes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selon les besoins.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Réduis « l’effet de masse » et favorise la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proximité enseignant-élèves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endParaRPr lang="fr-FR" dirty="0">
              <a:solidFill>
                <a:schemeClr val="bg1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Observer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 et donc aider chacun de manière plus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précise ;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Etre </a:t>
            </a: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disponible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pour tous les élèves de manière plus importante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88" y="144805"/>
            <a:ext cx="996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L'emploi du temps (1)</a:t>
            </a:r>
            <a:endParaRPr lang="fr-FR" sz="4800" dirty="0">
              <a:latin typeface="Cartoon Relief" panose="030505040000000200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8028" t="17562" r="15949" b="7261"/>
          <a:stretch/>
        </p:blipFill>
        <p:spPr>
          <a:xfrm>
            <a:off x="1715170" y="975802"/>
            <a:ext cx="8590208" cy="54992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88" y="144805"/>
            <a:ext cx="996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L'emploi du temps (2)</a:t>
            </a:r>
            <a:endParaRPr lang="fr-FR" sz="4800" dirty="0">
              <a:latin typeface="Cartoon Relief" panose="030505040000000200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22" y="1075205"/>
            <a:ext cx="8772103" cy="54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6"/>
          <a:stretch/>
        </p:blipFill>
        <p:spPr>
          <a:xfrm>
            <a:off x="1068946" y="-192505"/>
            <a:ext cx="11509420" cy="71921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4830" y="301128"/>
            <a:ext cx="10942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Les centres d'autonomie </a:t>
            </a:r>
            <a:r>
              <a:rPr lang="fr-FR" sz="3600" dirty="0" smtClean="0">
                <a:latin typeface="Cartoon Relief" panose="03050504000000020004" pitchFamily="66" charset="0"/>
              </a:rPr>
              <a:t>- description</a:t>
            </a:r>
            <a:endParaRPr lang="fr-FR" sz="3600" dirty="0">
              <a:latin typeface="Comic Sans MS" panose="030F0702030302020204" pitchFamily="66" charset="0"/>
            </a:endParaRPr>
          </a:p>
          <a:p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Pour chaque centre, attribution d’un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espace spécifique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correspondance avec un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domaine précis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Français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langage oral,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lecture et grands livres, écriture / copie et production écrite, étude de la langue (alphabet et mots / grammaire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/ conjugaison, orthographe /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vocabulaire) ; 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Mathématiques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numération, calcul, géométrie,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mesures, problèmes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; </a:t>
            </a:r>
            <a:endParaRPr lang="fr-FR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Autres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: Questionner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le Monde ; Langue Vivante ; Arts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plastiques ; Ecoute et Informatique. 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élèves doivent réaliser ces activités de manière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totalement autonome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. Ils peuvent s’entraider afin d’effectuer les tâches (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enseignement réciproque entre pairs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) 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L’enseignant reste toutefois disponible en cas de difficulté persistante (« 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SOS MAITRESSE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 »).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225853" y="5420478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1047"/>
          <a:stretch/>
        </p:blipFill>
        <p:spPr>
          <a:xfrm>
            <a:off x="218940" y="0"/>
            <a:ext cx="11603866" cy="65267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6728" y="153211"/>
            <a:ext cx="11191164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Les centres d'autonomie </a:t>
            </a:r>
            <a:r>
              <a:rPr lang="fr-FR" sz="3600" dirty="0" smtClean="0">
                <a:latin typeface="Cartoon Relief" panose="03050504000000020004" pitchFamily="66" charset="0"/>
              </a:rPr>
              <a:t>- aménagement de la classe</a:t>
            </a:r>
            <a:endParaRPr lang="fr-FR" sz="3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Espace classe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Partie </a:t>
            </a: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apprentissage et regroupement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les tables en « U 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». Les élèves y ont une place imposée afin de faciliter encore le travail de différenciation. </a:t>
            </a: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Partie </a:t>
            </a: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autonomie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îlots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de tables,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tables de deux contre le mur, assises flexibles (ballons, coussins, dessertes, tabourets, poufs, etc.).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Matériel :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Sacs laissés dans les couloirs, seul le matériel nécessaire est récupéré ; </a:t>
            </a: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Caisses pour les cahiers et pour le matériel ; </a:t>
            </a: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centres d’autonomie (meubles à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tiroirs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bacs de rangement pour le stockage).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244439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3" r="1048" b="45100"/>
          <a:stretch/>
        </p:blipFill>
        <p:spPr>
          <a:xfrm>
            <a:off x="229766" y="2936383"/>
            <a:ext cx="5228728" cy="35832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2484" y="-1686504"/>
            <a:ext cx="1767722" cy="57331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/>
          <a:stretch/>
        </p:blipFill>
        <p:spPr>
          <a:xfrm>
            <a:off x="6328627" y="273284"/>
            <a:ext cx="5258348" cy="1790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241" y="932826"/>
            <a:ext cx="1800105" cy="3134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30" y="1423306"/>
            <a:ext cx="2635874" cy="19769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5" b="15486"/>
          <a:stretch/>
        </p:blipFill>
        <p:spPr>
          <a:xfrm rot="5400000">
            <a:off x="8311632" y="4378015"/>
            <a:ext cx="2982851" cy="1479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23" y="3186525"/>
            <a:ext cx="2737908" cy="22339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8" b="8732"/>
          <a:stretch/>
        </p:blipFill>
        <p:spPr>
          <a:xfrm>
            <a:off x="6228659" y="5311927"/>
            <a:ext cx="2638801" cy="12971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229766" y="5376704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7" t="59822" r="1047"/>
          <a:stretch/>
        </p:blipFill>
        <p:spPr>
          <a:xfrm>
            <a:off x="504426" y="3897318"/>
            <a:ext cx="5638800" cy="26223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18592" r="188" b="14366"/>
          <a:stretch/>
        </p:blipFill>
        <p:spPr>
          <a:xfrm>
            <a:off x="335467" y="626277"/>
            <a:ext cx="3515562" cy="23569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679" y="387493"/>
            <a:ext cx="4329130" cy="30527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623" y="2717207"/>
            <a:ext cx="4890345" cy="30923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3"/>
          <a:stretch/>
        </p:blipFill>
        <p:spPr>
          <a:xfrm>
            <a:off x="9498782" y="278354"/>
            <a:ext cx="1710944" cy="23482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335467" y="5353322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t="14091"/>
          <a:stretch/>
        </p:blipFill>
        <p:spPr>
          <a:xfrm>
            <a:off x="1764405" y="283575"/>
            <a:ext cx="8152327" cy="62169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8224" y="297180"/>
            <a:ext cx="10972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Gestion</a:t>
            </a:r>
            <a:r>
              <a:rPr lang="fr-FR" sz="4000" dirty="0" smtClean="0">
                <a:latin typeface="Cartoon Relief" panose="03050504000000020004" pitchFamily="66" charset="0"/>
              </a:rPr>
              <a:t> </a:t>
            </a:r>
            <a:r>
              <a:rPr lang="fr-FR" sz="3600" dirty="0" smtClean="0">
                <a:latin typeface="Cartoon Relief" panose="03050504000000020004" pitchFamily="66" charset="0"/>
              </a:rPr>
              <a:t>- le tableau de programmation</a:t>
            </a:r>
            <a:endParaRPr lang="fr-FR" sz="36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Activités imposées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afin de familiariser les élèves au fonctionnement et à la gestion des temps d’autonomie.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Par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binômes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, les élèves ont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deux centres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à réaliser sur la journée (deux créneaux de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30 minutes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).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Lorsque le binôme a terminé son activité, ils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retournent l’étiquette du centre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correspondant dans le tableau de programmation.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9012" y="445852"/>
            <a:ext cx="1088167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Gestion </a:t>
            </a:r>
            <a:r>
              <a:rPr lang="fr-FR" sz="3600" dirty="0">
                <a:latin typeface="Cartoon Relief" panose="03050504000000020004" pitchFamily="66" charset="0"/>
              </a:rPr>
              <a:t>-</a:t>
            </a:r>
            <a:r>
              <a:rPr lang="fr-FR" sz="3600" dirty="0" smtClean="0">
                <a:latin typeface="Cartoon Relief" panose="03050504000000020004" pitchFamily="66" charset="0"/>
              </a:rPr>
              <a:t> </a:t>
            </a:r>
            <a:r>
              <a:rPr lang="fr-FR" sz="3600" dirty="0">
                <a:latin typeface="Cartoon Relief" panose="03050504000000020004" pitchFamily="66" charset="0"/>
              </a:rPr>
              <a:t>le </a:t>
            </a:r>
            <a:r>
              <a:rPr lang="fr-FR" sz="3600" dirty="0" smtClean="0">
                <a:latin typeface="Cartoon Relief" panose="03050504000000020004" pitchFamily="66" charset="0"/>
              </a:rPr>
              <a:t>plan de travail individuel</a:t>
            </a:r>
          </a:p>
          <a:p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centres d’autonomie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activités sont proposées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pour la semaine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l’ordre de réalisation est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libre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;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travail écrit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est effectué dans le cahier de centre, le cahier d’écrivain ou sur fiches ;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La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manipulation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est privilégiée : jeux autocorrectifs ; validation avec prise de photos ;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Pour chaque centre est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précisé le domaine, le code de la compétence, la consigne et le matériel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;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Lorsque l’élève a terminé son activité, il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coche la case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correspondante.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centres de validation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ême fonctionnement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;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activités sont à réaliser dans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le cahier de réussite, le cahier des centres ou le fichier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319513" y="5420478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33380" r="57771" b="27154"/>
          <a:stretch/>
        </p:blipFill>
        <p:spPr>
          <a:xfrm>
            <a:off x="206062" y="3992452"/>
            <a:ext cx="4715815" cy="2575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47" y="274807"/>
            <a:ext cx="4461188" cy="29606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713" y="1983345"/>
            <a:ext cx="5191598" cy="36260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5910" y="395258"/>
            <a:ext cx="11081981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Les centres d'autonomie </a:t>
            </a:r>
            <a:r>
              <a:rPr lang="fr-FR" sz="3600" dirty="0" smtClean="0">
                <a:latin typeface="Cartoon Relief" panose="03050504000000020004" pitchFamily="66" charset="0"/>
              </a:rPr>
              <a:t>- cas particuliers</a:t>
            </a:r>
            <a:endParaRPr lang="fr-FR" sz="4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Elèves à Besoins Educatifs Particuliers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L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plan de travail collectif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pour les élèves ayant des difficultés à gérer un travail autonome hebdomadaire ;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projets supplémentaires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pour les élèves qui réalisent et valident leur plan de travail en avance.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cours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multiples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(doubles, triples, classes uniques)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La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classe de cycle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cycle 1 / cycle 2 / cycle 3 / collège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94" y="478492"/>
            <a:ext cx="8991332" cy="54274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89128" y="319255"/>
            <a:ext cx="11134299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Suivi et évaluation des élèves (1)</a:t>
            </a:r>
            <a:endParaRPr lang="fr-FR" sz="20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Cahier d’observation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prises de notes tout au long de la journée ou lors d’entretiens individuels.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Cahier des centres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retour sur ce qui a été fait en autonomie et validation des compétences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Cahier d’écrivain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joggings d’écriture ou production écrite libre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Fichiers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de lecture, de mathématiques et d’écriture : voir cahier des centres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Cahier de réussite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voir cahier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des centres ; </a:t>
            </a:r>
            <a:endParaRPr lang="fr-FR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89128" y="319255"/>
            <a:ext cx="11134299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Suivi et évaluation des élèves (2)</a:t>
            </a:r>
            <a:endParaRPr lang="fr-FR" sz="20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Fiche collective de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suivi du plan de travail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: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suivi des activités réalisées durant la semaine avec précision du degré de réussite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Cahier / Fichier de progrès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bilan des compétences acquises par chaque élève.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Grilles de compétences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: récapitulatif des compétences validées par domaine ; 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Bulletins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: bilan général des acquis.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38" y="976823"/>
            <a:ext cx="8200893" cy="47670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4537" y="360198"/>
            <a:ext cx="11161595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Autres apports </a:t>
            </a:r>
            <a:r>
              <a:rPr lang="fr-FR" sz="3600" dirty="0" smtClean="0">
                <a:latin typeface="Cartoon Relief" panose="03050504000000020004" pitchFamily="66" charset="0"/>
              </a:rPr>
              <a:t>- les apprentissages transversaux</a:t>
            </a:r>
            <a:endParaRPr lang="fr-FR" sz="20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centres sont un excellent moyen de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faire de l’EMC au quotidien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de manière concrète. La classe devient un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microcosme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dans lequel chaque élève a son rôle à jouer.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autonomie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et la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prise d’initiative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;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L’investissement dans leur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rôle d’élève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;</a:t>
            </a:r>
            <a:endParaRPr lang="fr-FR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La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responsabilisation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par rapport à la gestion de la classe (matériel, organisation)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;</a:t>
            </a:r>
            <a:endParaRPr lang="fr-FR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 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tutorat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et l’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entre-aide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: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autocorrection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et la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prise de conscience des acquis par les élèves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eux-mêmes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(</a:t>
            </a:r>
            <a:r>
              <a:rPr lang="fr-FR" b="1" dirty="0" smtClean="0">
                <a:solidFill>
                  <a:schemeClr val="accent2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rétroaction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).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8" y="390490"/>
            <a:ext cx="8435554" cy="5377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4830" y="434498"/>
            <a:ext cx="1073839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artoon Relief" panose="03050504000000020004" pitchFamily="66" charset="0"/>
              </a:rPr>
              <a:t>Sommaire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Présentation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de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l’école.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Constats de départ : élèves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enseignants.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Le fonctionnement en demi classe</a:t>
            </a:r>
            <a:r>
              <a:rPr lang="fr-FR" dirty="0" smtClean="0">
                <a:solidFill>
                  <a:schemeClr val="bg1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..</a:t>
            </a:r>
            <a:endParaRPr lang="fr-FR" dirty="0">
              <a:solidFill>
                <a:schemeClr val="bg1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L’emploi du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temps.</a:t>
            </a:r>
            <a:endParaRPr lang="fr-FR" dirty="0">
              <a:solidFill>
                <a:schemeClr val="bg1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Les centres d’autonomie : description ; aménagement de la classe ; gestion (tableau de programmation et plan de travail) ; cas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particuliers.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Suivi et évaluation des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élèves.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Autres apports : les apprentissages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transversaux.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Références.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Questions et remarques.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14400" y="390489"/>
            <a:ext cx="1006152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Références</a:t>
            </a:r>
            <a:endParaRPr lang="fr-FR" sz="4800" dirty="0">
              <a:latin typeface="Cartoon Relief" panose="03050504000000020004" pitchFamily="66" charset="0"/>
            </a:endParaRPr>
          </a:p>
          <a:p>
            <a:endParaRPr lang="fr-FR" sz="500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Site « </a:t>
            </a:r>
            <a:r>
              <a:rPr lang="fr-FR" b="1" dirty="0" err="1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Maisquefaitlamaîtresse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 » et autres blog US et canadiens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Livres de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Debbie </a:t>
            </a:r>
            <a:r>
              <a:rPr lang="fr-FR" b="1" dirty="0" err="1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Diller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aux Editions Pirouettes :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i="1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Les centres de </a:t>
            </a:r>
            <a:r>
              <a:rPr lang="fr-FR" i="1" dirty="0" err="1">
                <a:latin typeface="Coming Soon" panose="02000000000000000000" pitchFamily="2" charset="0"/>
                <a:ea typeface="Coming Soon" panose="02000000000000000000" pitchFamily="2" charset="0"/>
              </a:rPr>
              <a:t>L</a:t>
            </a:r>
            <a:r>
              <a:rPr lang="fr-FR" i="1" dirty="0" err="1" smtClean="0">
                <a:latin typeface="Coming Soon" panose="02000000000000000000" pitchFamily="2" charset="0"/>
                <a:ea typeface="Coming Soon" panose="02000000000000000000" pitchFamily="2" charset="0"/>
              </a:rPr>
              <a:t>ittératie</a:t>
            </a:r>
            <a:r>
              <a:rPr lang="fr-FR" i="1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et de Mathématiques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i="1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L’enseignement par petits groupes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i="1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Aménager sa classe pour favoriser les apprentissages</a:t>
            </a:r>
            <a:endParaRPr lang="fr-FR" i="1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2056" name="Picture 8" descr="http://maisquefaitlamaitresse.com/imagesite/ava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950">
            <a:off x="9116625" y="803081"/>
            <a:ext cx="1460660" cy="14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ebbie diller les centres de littéra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97" y="4452705"/>
            <a:ext cx="124915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ebbie diller les centres de littérat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27" y="4452705"/>
            <a:ext cx="126562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debbie diller les centres de littérat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10" y="4452705"/>
            <a:ext cx="124016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debbie diller les centres de littér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09" y="4452705"/>
            <a:ext cx="12925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58432" y="532980"/>
            <a:ext cx="8980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Cartoon Relief" panose="03050504000000020004" pitchFamily="66" charset="0"/>
              </a:rPr>
              <a:t>Questions et remarques</a:t>
            </a:r>
            <a:r>
              <a:rPr lang="fr-FR" sz="2000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</a:p>
        </p:txBody>
      </p:sp>
      <p:pic>
        <p:nvPicPr>
          <p:cNvPr id="4" name="Picture 2" descr="Image result for mu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056039"/>
            <a:ext cx="4791086" cy="37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03" y="561465"/>
            <a:ext cx="10687050" cy="5486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375" y="438806"/>
            <a:ext cx="1003069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Présentation de l'école</a:t>
            </a:r>
          </a:p>
          <a:p>
            <a:pPr>
              <a:lnSpc>
                <a:spcPct val="150000"/>
              </a:lnSpc>
            </a:pPr>
            <a:endParaRPr lang="fr-FR" sz="500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13 classes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du CP au CM2, dont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1 dispositif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ULIS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(Unité Localisé pour l’Inclusion Scolaire) ;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Milieu urbain populaire (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anciennement REP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) ;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Milieux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socio-culturels variés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(Maghreb, Serbo-croates, Italiens, Emirats Arabes Unis, etc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.) ;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De nombreux parents sont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non francophones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et/ou pas forcément à l’aise avec l’école.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5" y="186816"/>
            <a:ext cx="8113690" cy="56795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7036" y="415261"/>
            <a:ext cx="996617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Constats de départ - élèves</a:t>
            </a:r>
            <a:endParaRPr lang="fr-FR" sz="4800" dirty="0">
              <a:latin typeface="Cartoon Relief" panose="03050504000000020004" pitchFamily="66" charset="0"/>
            </a:endParaRPr>
          </a:p>
          <a:p>
            <a:endParaRPr lang="fr-FR" sz="500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Des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classes chargées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(25 et 26 élèves).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Difficultés en terme de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comportement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(bavardages, troubles de l’attention et de la concentration, relations difficiles avec les autres, profil ITEP).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Difficultés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en terme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d’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apprentissage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(retard, précocité,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non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francophones, AVS,  DYS, suivi RASED, profil ULIS) ; </a:t>
            </a:r>
            <a:endParaRPr lang="fr-FR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Ecole de plus en plus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concurrencée par le numérique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(Internet, les jeux vidéos ou encore la télévision) : les élèves sont de plus en plus passifs et semblent subir l’obligation de venir.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0" y="550797"/>
            <a:ext cx="9141939" cy="52446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556451" y="5344316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8169" y="476245"/>
            <a:ext cx="1107895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rtoon Relief" panose="03050504000000020004" pitchFamily="66" charset="0"/>
              </a:rPr>
              <a:t>Constats de départ - enseignants</a:t>
            </a:r>
            <a:endParaRPr lang="fr-FR" sz="4800" dirty="0">
              <a:latin typeface="Cartoon Relief" panose="03050504000000020004" pitchFamily="66" charset="0"/>
            </a:endParaRPr>
          </a:p>
          <a:p>
            <a:pPr>
              <a:lnSpc>
                <a:spcPct val="150000"/>
              </a:lnSpc>
            </a:pPr>
            <a:endParaRPr lang="fr-FR" sz="500" dirty="0">
              <a:latin typeface="Coming Soon" panose="02000000000000000000" pitchFamily="2" charset="0"/>
              <a:ea typeface="Coming Soo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«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 Ras le bol du traditionnel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 » : trouver des alternatives en terme d’aménagement et de pratiques d’enseignement 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Sentiments de ne pas pouvoir suffisamment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individualiser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pour répondre aux besoins de chaque élève 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Rendre les élèves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plus autonomes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et </a:t>
            </a:r>
            <a:r>
              <a:rPr lang="fr-FR" b="1" dirty="0" smtClean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acteurs de leurs apprentissages 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(leur laisser le choix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)</a:t>
            </a:r>
            <a:r>
              <a:rPr lang="fr-FR" dirty="0" smtClean="0">
                <a:latin typeface="Coming Soon" panose="02000000000000000000" pitchFamily="2" charset="0"/>
                <a:ea typeface="Coming Soon" panose="02000000000000000000" pitchFamily="2" charset="0"/>
              </a:rPr>
              <a:t> 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Valoriser l’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entraide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 et le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travail en petits groupes 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Ne plus « bloquer du temps » pour les évaluations mais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optimiser au maximum les temps d’apprentissages et de remédiation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 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Proposer un </a:t>
            </a:r>
            <a:r>
              <a:rPr lang="fr-FR" b="1" dirty="0">
                <a:solidFill>
                  <a:schemeClr val="accent6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cadre de travail plus serein</a:t>
            </a:r>
            <a:r>
              <a:rPr lang="fr-FR" dirty="0">
                <a:latin typeface="Coming Soon" panose="02000000000000000000" pitchFamily="2" charset="0"/>
                <a:ea typeface="Coming Soon" panose="02000000000000000000" pitchFamily="2" charset="0"/>
              </a:rPr>
              <a:t>, facilitant les apprentissages et plus en lien avec ce qu’ils ont connu à la maternelle.</a:t>
            </a:r>
            <a:r>
              <a:rPr lang="fr-FR" dirty="0">
                <a:solidFill>
                  <a:schemeClr val="bg1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 smtClean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57" y="5420478"/>
            <a:ext cx="108152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4" t="2661" r="39328" b="1274"/>
          <a:stretch/>
        </p:blipFill>
        <p:spPr>
          <a:xfrm>
            <a:off x="435110" y="5420478"/>
            <a:ext cx="772058" cy="1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928</Words>
  <Application>Microsoft Office PowerPoint</Application>
  <PresentationFormat>Grand écran</PresentationFormat>
  <Paragraphs>111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Cartoon Relief</vt:lpstr>
      <vt:lpstr>Comic Sans MS</vt:lpstr>
      <vt:lpstr>Coming Soon</vt:lpstr>
      <vt:lpstr>Sketch Nice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Severine Walker</dc:creator>
  <cp:lastModifiedBy>Aurélia LECLAIRE</cp:lastModifiedBy>
  <cp:revision>266</cp:revision>
  <dcterms:created xsi:type="dcterms:W3CDTF">2017-08-27T13:34:11Z</dcterms:created>
  <dcterms:modified xsi:type="dcterms:W3CDTF">2018-05-18T11:12:41Z</dcterms:modified>
</cp:coreProperties>
</file>