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63" r:id="rId5"/>
    <p:sldId id="264" r:id="rId6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17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639BD-5A37-4774-A1E5-117AB6E09A8B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1DD7-A12A-4447-B2C3-C9BB0AB4E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4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8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5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19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6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5EFA-493B-4935-9727-B828F7DA1019}" type="datetimeFigureOut">
              <a:rPr lang="fr-FR" smtClean="0"/>
              <a:t>01/02/2015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AF0F-E055-4672-AFB2-A08A0B40D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2" y="287377"/>
            <a:ext cx="3199957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25675" y="1156465"/>
            <a:ext cx="500986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11–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07247"/>
              </p:ext>
            </p:extLst>
          </p:nvPr>
        </p:nvGraphicFramePr>
        <p:xfrm>
          <a:off x="211292" y="2175755"/>
          <a:ext cx="3452584" cy="4036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5743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3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2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939994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13319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21520"/>
              </p:ext>
            </p:extLst>
          </p:nvPr>
        </p:nvGraphicFramePr>
        <p:xfrm>
          <a:off x="7816134" y="3911688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8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68333"/>
              </p:ext>
            </p:extLst>
          </p:nvPr>
        </p:nvGraphicFramePr>
        <p:xfrm>
          <a:off x="3976709" y="5082343"/>
          <a:ext cx="3580786" cy="10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6"/>
            <a:ext cx="101051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pic>
        <p:nvPicPr>
          <p:cNvPr id="1026" name="Picture 2" descr="http://1-ps.googleusercontent.com/xk/WVg4yJsQMHIz4UTpss1e0UdH71/www.paperblog.fr/media.paperblog.fr/i/527/5270315/secrets-crepes-chandeleur-L-BzVkFE.jpeg.pagespeed.ce.BVXo5cxD2i929PJAbTJ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59" y="627894"/>
            <a:ext cx="1608646" cy="13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_tqgJYU07gzQ/SYYzgjZVLWI/AAAAAAAAEGM/dk_oslcKVl8/s400/307_crep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27689"/>
            <a:ext cx="887735" cy="10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êp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7" y="43815"/>
            <a:ext cx="1267978" cy="11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86" y="207233"/>
            <a:ext cx="709613" cy="785813"/>
          </a:xfrm>
          <a:prstGeom prst="rect">
            <a:avLst/>
          </a:prstGeom>
        </p:spPr>
      </p:pic>
      <p:pic>
        <p:nvPicPr>
          <p:cNvPr id="1032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922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17" y="6461120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9" y="6461120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6461120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27" y="6396677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t2.ftcdn.net/jpg/00/49/04/47/400_F_49044713_YxMdcsVw6Ay2us3kSlxrUXrNrk92IfM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3" y="6409203"/>
            <a:ext cx="1554972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1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0043" y="1745475"/>
            <a:ext cx="5184576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1800" b="1" u="sng" dirty="0" smtClean="0">
                <a:latin typeface="Comic Sans MS" panose="030F0702030302020204" pitchFamily="66" charset="0"/>
              </a:rPr>
              <a:t>Je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colorie en respectant le code de couleur</a:t>
            </a:r>
            <a:r>
              <a:rPr lang="fr-FR" b="1" dirty="0" smtClean="0">
                <a:latin typeface="Comic Sans MS" panose="030F0702030302020204" pitchFamily="66" charset="0"/>
              </a:rPr>
              <a:t>:</a:t>
            </a:r>
            <a:endParaRPr lang="fr-FR" b="1" dirty="0" smtClean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34732" y="413412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6723" y="426177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43480" y="394788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44175" y="132011"/>
            <a:ext cx="407743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5" y="132013"/>
            <a:ext cx="4249227" cy="858808"/>
          </a:xfrm>
          <a:prstGeom prst="rect">
            <a:avLst/>
          </a:prstGeom>
          <a:noFill/>
        </p:spPr>
        <p:txBody>
          <a:bodyPr wrap="square" lIns="118961" tIns="59481" rIns="118961" bIns="5948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6) 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09855"/>
              </p:ext>
            </p:extLst>
          </p:nvPr>
        </p:nvGraphicFramePr>
        <p:xfrm>
          <a:off x="5644787" y="922515"/>
          <a:ext cx="4753956" cy="2909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après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La neige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Action Jackson" panose="00000400000000000000" pitchFamily="2" charset="0"/>
                        </a:rPr>
                        <a:t>La tête</a:t>
                      </a:r>
                      <a:endParaRPr lang="fr-FR" sz="12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La neige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après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Son père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faire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La tête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La neige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Bookworm" pitchFamily="2" charset="0"/>
                        </a:rPr>
                        <a:t>La tête</a:t>
                      </a:r>
                      <a:endParaRPr lang="fr-FR" sz="18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faire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Son père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HotSweat" panose="02000500000000000000" pitchFamily="2" charset="0"/>
                        </a:rPr>
                        <a:t>faire</a:t>
                      </a:r>
                      <a:endParaRPr lang="fr-FR" sz="14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Son père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après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89" y="99555"/>
            <a:ext cx="1097280" cy="1645920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14115"/>
              </p:ext>
            </p:extLst>
          </p:nvPr>
        </p:nvGraphicFramePr>
        <p:xfrm>
          <a:off x="97217" y="2270670"/>
          <a:ext cx="5321492" cy="4297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373"/>
                <a:gridCol w="1330373"/>
                <a:gridCol w="1330373"/>
                <a:gridCol w="1330373"/>
              </a:tblGrid>
              <a:tr h="14321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206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une abeille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la tête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du lait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une pelle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14321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9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des lunettes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un balai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une forêt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des lèvres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35870"/>
              </p:ext>
            </p:extLst>
          </p:nvPr>
        </p:nvGraphicFramePr>
        <p:xfrm>
          <a:off x="162124" y="6804967"/>
          <a:ext cx="5352495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499"/>
                <a:gridCol w="1070499"/>
                <a:gridCol w="1070499"/>
                <a:gridCol w="1070499"/>
                <a:gridCol w="107049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è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ê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Comic Sans MS" panose="030F0702030302020204" pitchFamily="66" charset="0"/>
                        </a:rPr>
                        <a:t>ei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ai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9" y="2412479"/>
            <a:ext cx="1169287" cy="115212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2378128"/>
            <a:ext cx="872306" cy="115301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6" y="4644727"/>
            <a:ext cx="1211123" cy="104407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16" y="2378128"/>
            <a:ext cx="1037974" cy="118647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60" y="4531517"/>
            <a:ext cx="1072138" cy="10281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2441855"/>
            <a:ext cx="1158610" cy="105902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" y="4606185"/>
            <a:ext cx="1192186" cy="101709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32" y="4644727"/>
            <a:ext cx="1169697" cy="833409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8155012" y="4003512"/>
            <a:ext cx="404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: J’écris les mots: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28596"/>
              </p:ext>
            </p:extLst>
          </p:nvPr>
        </p:nvGraphicFramePr>
        <p:xfrm>
          <a:off x="5556723" y="4899371"/>
          <a:ext cx="4964884" cy="2409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221"/>
                <a:gridCol w="1241221"/>
                <a:gridCol w="1241221"/>
                <a:gridCol w="1241221"/>
              </a:tblGrid>
              <a:tr h="12048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0482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4" descr="C:\Users\Florence\Desktop\Ecole\CLE USB CATHERINE\Lecture PLUS\banque d'images\BALEINE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8507" y="5025651"/>
            <a:ext cx="959155" cy="932136"/>
          </a:xfrm>
          <a:prstGeom prst="rect">
            <a:avLst/>
          </a:prstGeom>
          <a:noFill/>
        </p:spPr>
      </p:pic>
      <p:pic>
        <p:nvPicPr>
          <p:cNvPr id="50" name="Picture 8" descr="C:\Users\Florence\Desktop\Ecole\CLE USB CATHERINE\Lecture PLUS\banque d'images\REINE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55012" y="5059505"/>
            <a:ext cx="936104" cy="898282"/>
          </a:xfrm>
          <a:prstGeom prst="rect">
            <a:avLst/>
          </a:prstGeom>
          <a:noFill/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70" y="6156895"/>
            <a:ext cx="598039" cy="100024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17" y="6228902"/>
            <a:ext cx="907199" cy="98851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07" y="4351297"/>
            <a:ext cx="577302" cy="60709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68" y="1089004"/>
            <a:ext cx="629412" cy="53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34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24561" y="120548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6552" y="34930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827765"/>
            <a:ext cx="6563738" cy="123985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35671" y="248198"/>
            <a:ext cx="3754125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069" y="928651"/>
            <a:ext cx="592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’est la chandeleur! </a:t>
            </a:r>
            <a:r>
              <a:rPr lang="fr-FR" sz="2800" dirty="0" smtClean="0">
                <a:latin typeface="Comic Sans MS" panose="030F0702030302020204" pitchFamily="66" charset="0"/>
              </a:rPr>
              <a:t>N</a:t>
            </a:r>
            <a:r>
              <a:rPr lang="fr-FR" sz="2800" dirty="0" smtClean="0">
                <a:latin typeface="Cursive standard" pitchFamily="2" charset="0"/>
              </a:rPr>
              <a:t>ous allons</a:t>
            </a:r>
          </a:p>
          <a:p>
            <a:r>
              <a:rPr lang="fr-FR" sz="2800" dirty="0" smtClean="0">
                <a:latin typeface="Cursive standard" pitchFamily="2" charset="0"/>
              </a:rPr>
              <a:t>déguster des crêpes!</a:t>
            </a:r>
            <a:r>
              <a:rPr lang="fr-FR" sz="2800" dirty="0" smtClean="0">
                <a:latin typeface="Cursive standard" pitchFamily="2" charset="0"/>
              </a:rPr>
              <a:t>.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2067624"/>
            <a:ext cx="6563738" cy="1239859"/>
          </a:xfrm>
          <a:prstGeom prst="rect">
            <a:avLst/>
          </a:prstGeom>
        </p:spPr>
      </p:pic>
      <p:cxnSp>
        <p:nvCxnSpPr>
          <p:cNvPr id="52" name="Connecteur droit avec flèche 51"/>
          <p:cNvCxnSpPr/>
          <p:nvPr/>
        </p:nvCxnSpPr>
        <p:spPr>
          <a:xfrm>
            <a:off x="63925" y="2543500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01234" y="826022"/>
            <a:ext cx="3797099" cy="248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Larme 53"/>
          <p:cNvSpPr/>
          <p:nvPr/>
        </p:nvSpPr>
        <p:spPr>
          <a:xfrm>
            <a:off x="190032" y="348091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190032" y="3608563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2787" y="3400814"/>
            <a:ext cx="3378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48641" y="101428"/>
            <a:ext cx="39106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 vocabulaire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Lis les consignes et complète le dessin avec les informations manquantes: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0871" y="3730135"/>
            <a:ext cx="506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Je cherche sur ma </a:t>
            </a:r>
            <a:r>
              <a:rPr lang="fr-FR" sz="1600" dirty="0" smtClean="0">
                <a:latin typeface="Comic Sans MS" panose="030F0702030302020204" pitchFamily="66" charset="0"/>
              </a:rPr>
              <a:t>fiche 1 </a:t>
            </a:r>
            <a:r>
              <a:rPr lang="fr-FR" sz="1600" dirty="0" smtClean="0">
                <a:latin typeface="Comic Sans MS" panose="030F0702030302020204" pitchFamily="66" charset="0"/>
              </a:rPr>
              <a:t>du son « </a:t>
            </a:r>
            <a:r>
              <a:rPr lang="fr-FR" sz="1600" dirty="0">
                <a:latin typeface="Comic Sans MS" panose="030F0702030302020204" pitchFamily="66" charset="0"/>
              </a:rPr>
              <a:t>è</a:t>
            </a:r>
            <a:r>
              <a:rPr lang="fr-FR" sz="1600" dirty="0" smtClean="0">
                <a:latin typeface="Comic Sans MS" panose="030F0702030302020204" pitchFamily="66" charset="0"/>
              </a:rPr>
              <a:t> » les </a:t>
            </a:r>
            <a:r>
              <a:rPr lang="fr-FR" sz="1600" dirty="0" smtClean="0">
                <a:latin typeface="Comic Sans MS" panose="030F0702030302020204" pitchFamily="66" charset="0"/>
              </a:rPr>
              <a:t>réponses (les chiffres correspondent au numéro des colonnes):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25" y="4422953"/>
            <a:ext cx="6180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Elle se cache dans la galette (4):____________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La Terre est une (2): 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Je suis très chaud et malade , j’ai de la (3)______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Les poissons y vivent: (3) 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C’est l’endroit où vit le renard: (4) 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Elle vit dans la mer (2): 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C’est une boisson (3) _______________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C’est le père de mon père(1): _______________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Dans notre classe, il y en a 24 (2) ____________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jeu.123boutchou.com/_images/123jeu/coloriage/coloriage-mardi-gras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39" y="1378090"/>
            <a:ext cx="4015150" cy="43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33575" y="5725320"/>
            <a:ext cx="4325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Le chat est orange et gris. Il y a une petite souris à sa gauche. Le chien est noir et blanc. Les enfants sont blonds. La crêpe est jaune. Il y a un pot de confiture à droite. Le chapeau de cuisinier est rouge.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63" y="101428"/>
            <a:ext cx="940857" cy="847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29" y="2890923"/>
            <a:ext cx="979081" cy="83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68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5641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14" y="30787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2490" y="108223"/>
            <a:ext cx="395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colorie le nuage en vert si c’est singulier (un, une) et en rouge si c’est pluriel (des, les)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8" name="Larme 7"/>
          <p:cNvSpPr/>
          <p:nvPr/>
        </p:nvSpPr>
        <p:spPr>
          <a:xfrm>
            <a:off x="5778748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16481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81266" y="426877"/>
            <a:ext cx="405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continue </a:t>
            </a:r>
            <a:r>
              <a:rPr lang="fr-FR" sz="1800" dirty="0" smtClean="0">
                <a:latin typeface="Comic Sans MS" panose="030F0702030302020204" pitchFamily="66" charset="0"/>
              </a:rPr>
              <a:t>la frise </a:t>
            </a:r>
            <a:r>
              <a:rPr lang="fr-FR" sz="1800" dirty="0" smtClean="0">
                <a:latin typeface="Comic Sans MS" panose="030F0702030302020204" pitchFamily="66" charset="0"/>
              </a:rPr>
              <a:t>et je </a:t>
            </a:r>
            <a:r>
              <a:rPr lang="fr-FR" sz="1800" dirty="0" smtClean="0">
                <a:latin typeface="Comic Sans MS" panose="030F0702030302020204" pitchFamily="66" charset="0"/>
              </a:rPr>
              <a:t>la </a:t>
            </a:r>
            <a:r>
              <a:rPr lang="fr-FR" sz="1800" dirty="0" smtClean="0">
                <a:latin typeface="Comic Sans MS" panose="030F0702030302020204" pitchFamily="66" charset="0"/>
              </a:rPr>
              <a:t>colorie: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3" name="Larme 12"/>
          <p:cNvSpPr/>
          <p:nvPr/>
        </p:nvSpPr>
        <p:spPr>
          <a:xfrm>
            <a:off x="4891599" y="5263671"/>
            <a:ext cx="456506" cy="52986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734226" y="529163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31377" y="2866919"/>
            <a:ext cx="41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</a:t>
            </a:r>
            <a:r>
              <a:rPr lang="fr-FR" sz="1800" dirty="0" smtClean="0">
                <a:latin typeface="Comic Sans MS" panose="030F0702030302020204" pitchFamily="66" charset="0"/>
              </a:rPr>
              <a:t>colorie avec trois couleurs: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58575" y="83171"/>
            <a:ext cx="175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73257"/>
              </p:ext>
            </p:extLst>
          </p:nvPr>
        </p:nvGraphicFramePr>
        <p:xfrm>
          <a:off x="100408" y="1200650"/>
          <a:ext cx="4631403" cy="62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801"/>
                <a:gridCol w="1543801"/>
                <a:gridCol w="1543801"/>
              </a:tblGrid>
              <a:tr h="12499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Nuage 35"/>
          <p:cNvSpPr/>
          <p:nvPr/>
        </p:nvSpPr>
        <p:spPr>
          <a:xfrm>
            <a:off x="78611" y="205821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Nuage 43"/>
          <p:cNvSpPr/>
          <p:nvPr/>
        </p:nvSpPr>
        <p:spPr>
          <a:xfrm>
            <a:off x="1654316" y="206087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Nuage 44"/>
          <p:cNvSpPr/>
          <p:nvPr/>
        </p:nvSpPr>
        <p:spPr>
          <a:xfrm>
            <a:off x="3209380" y="206087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Nuage 45"/>
          <p:cNvSpPr/>
          <p:nvPr/>
        </p:nvSpPr>
        <p:spPr>
          <a:xfrm>
            <a:off x="154968" y="445371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Nuage 46"/>
          <p:cNvSpPr/>
          <p:nvPr/>
        </p:nvSpPr>
        <p:spPr>
          <a:xfrm>
            <a:off x="116255" y="324109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Nuage 47"/>
          <p:cNvSpPr/>
          <p:nvPr/>
        </p:nvSpPr>
        <p:spPr>
          <a:xfrm>
            <a:off x="151951" y="575086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>
            <a:off x="116255" y="6973885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Nuage 49"/>
          <p:cNvSpPr/>
          <p:nvPr/>
        </p:nvSpPr>
        <p:spPr>
          <a:xfrm>
            <a:off x="1703149" y="2617522"/>
            <a:ext cx="581915" cy="3302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Nuage 50"/>
          <p:cNvSpPr/>
          <p:nvPr/>
        </p:nvSpPr>
        <p:spPr>
          <a:xfrm>
            <a:off x="3244485" y="2642648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>
            <a:off x="1654316" y="4547430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Nuage 52"/>
          <p:cNvSpPr/>
          <p:nvPr/>
        </p:nvSpPr>
        <p:spPr>
          <a:xfrm>
            <a:off x="3211739" y="454259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Nuage 53"/>
          <p:cNvSpPr/>
          <p:nvPr/>
        </p:nvSpPr>
        <p:spPr>
          <a:xfrm>
            <a:off x="1768546" y="582403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Nuage 54"/>
          <p:cNvSpPr/>
          <p:nvPr/>
        </p:nvSpPr>
        <p:spPr>
          <a:xfrm>
            <a:off x="3211739" y="5793534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Nuage 55"/>
          <p:cNvSpPr/>
          <p:nvPr/>
        </p:nvSpPr>
        <p:spPr>
          <a:xfrm>
            <a:off x="1654316" y="7008803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Nuage 56"/>
          <p:cNvSpPr/>
          <p:nvPr/>
        </p:nvSpPr>
        <p:spPr>
          <a:xfrm>
            <a:off x="3235410" y="6973885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://www.art4apps.org/images/downloadable/fr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1297056"/>
            <a:ext cx="928607" cy="9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t4apps.org/images/downloadable/cre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13" y="1297056"/>
            <a:ext cx="834578" cy="8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xabay.com/static/uploads/photo/2012/04/24/16/14/egg-40292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84" y="1277056"/>
            <a:ext cx="1139437" cy="8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frCSXMK6JU8/UJkPsWgXOKI/AAAAAAAAFyM/UKlZ3WoNkQs/s1600/brique-de-la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2563826"/>
            <a:ext cx="911826" cy="10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astronomades.canalblog.com/images/farin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60" y="2782647"/>
            <a:ext cx="769014" cy="9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dididou.fr/coloriage/cuisine/aliments/sucr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47" y="2999372"/>
            <a:ext cx="1057569" cy="6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3" y="3759726"/>
            <a:ext cx="826888" cy="853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4" y="4044711"/>
            <a:ext cx="799691" cy="4246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58" y="3798458"/>
            <a:ext cx="1006425" cy="4925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83" y="5074849"/>
            <a:ext cx="896591" cy="67601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4" y="5025821"/>
            <a:ext cx="979582" cy="7250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71" y="5128969"/>
            <a:ext cx="761461" cy="6950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2" y="6207984"/>
            <a:ext cx="986434" cy="82202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55" y="6349750"/>
            <a:ext cx="806861" cy="81610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72" y="6267554"/>
            <a:ext cx="458553" cy="48666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1" y="6375666"/>
            <a:ext cx="458553" cy="48666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79" y="6906088"/>
            <a:ext cx="458553" cy="486663"/>
          </a:xfrm>
          <a:prstGeom prst="rect">
            <a:avLst/>
          </a:prstGeom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0" y="876931"/>
            <a:ext cx="5857199" cy="19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77" y="3149471"/>
            <a:ext cx="5762024" cy="211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5716481" y="5220791"/>
            <a:ext cx="2789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36200" y="5699601"/>
            <a:ext cx="324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10 + 10 + 10 + 2 =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10 + 10 + 9 =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10 + 10 + 10 +10 + 7 =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10 + 10 + 10 +10 +10 + 3 =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10 +10 + 8 =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10 +10 +10 +5 =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311257" y="5514935"/>
            <a:ext cx="292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20 + ____ = 28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30 + ____ = 36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___ + 9 = 19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____ + 7 = 37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50 + _____ = 54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20 + _____ = 23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8155012" y="5291635"/>
            <a:ext cx="0" cy="226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57" y="155581"/>
            <a:ext cx="732758" cy="62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266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golescargot.com/main/albums_images/69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437" y="-1208057"/>
            <a:ext cx="7088520" cy="100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9811196" y="324247"/>
            <a:ext cx="648072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96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447</Words>
  <Application>Microsoft Office PowerPoint</Application>
  <PresentationFormat>Personnalisé</PresentationFormat>
  <Paragraphs>101</Paragraphs>
  <Slides>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6</cp:revision>
  <dcterms:created xsi:type="dcterms:W3CDTF">2015-02-01T09:51:45Z</dcterms:created>
  <dcterms:modified xsi:type="dcterms:W3CDTF">2015-02-01T10:49:42Z</dcterms:modified>
</cp:coreProperties>
</file>