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4"/>
  </p:notesMasterIdLst>
  <p:sldIdLst>
    <p:sldId id="256" r:id="rId2"/>
    <p:sldId id="311" r:id="rId3"/>
    <p:sldId id="285" r:id="rId4"/>
    <p:sldId id="357" r:id="rId5"/>
    <p:sldId id="365" r:id="rId6"/>
    <p:sldId id="274" r:id="rId7"/>
    <p:sldId id="366" r:id="rId8"/>
    <p:sldId id="276" r:id="rId9"/>
    <p:sldId id="367" r:id="rId10"/>
    <p:sldId id="368" r:id="rId11"/>
    <p:sldId id="369" r:id="rId12"/>
    <p:sldId id="282" r:id="rId13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15"/>
      <p:bold r:id="rId16"/>
      <p:italic r:id="rId17"/>
      <p:boldItalic r:id="rId18"/>
    </p:embeddedFont>
    <p:embeddedFont>
      <p:font typeface="Cambria Math" panose="02040503050406030204" pitchFamily="18" charset="0"/>
      <p:regular r:id="rId19"/>
    </p:embeddedFont>
    <p:embeddedFont>
      <p:font typeface="Maiandra GD" panose="020E0502030308020204" pitchFamily="34" charset="0"/>
      <p:regular r:id="rId20"/>
    </p:embeddedFont>
  </p:embeddedFont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61" autoAdjust="0"/>
    <p:restoredTop sz="94660"/>
  </p:normalViewPr>
  <p:slideViewPr>
    <p:cSldViewPr>
      <p:cViewPr varScale="1">
        <p:scale>
          <a:sx n="108" d="100"/>
          <a:sy n="108" d="100"/>
        </p:scale>
        <p:origin x="708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D0C425-5B1C-4372-BB12-99874B787233}" type="datetimeFigureOut">
              <a:rPr lang="fr-FR" smtClean="0"/>
              <a:t>03/08/2019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56639D-FFD6-40C5-AA39-DACF349194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1211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D257-7008-4E73-BB0B-F57FEA8C2E5E}" type="datetimeFigureOut">
              <a:rPr lang="fr-FR" smtClean="0"/>
              <a:t>03/08/2019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F6FB-7BE6-4EAC-9C91-B057FF0EA3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3659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D257-7008-4E73-BB0B-F57FEA8C2E5E}" type="datetimeFigureOut">
              <a:rPr lang="fr-FR" smtClean="0"/>
              <a:t>03/08/2019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F6FB-7BE6-4EAC-9C91-B057FF0EA3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6627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D257-7008-4E73-BB0B-F57FEA8C2E5E}" type="datetimeFigureOut">
              <a:rPr lang="fr-FR" smtClean="0"/>
              <a:t>03/08/2019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F6FB-7BE6-4EAC-9C91-B057FF0EA3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9914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D257-7008-4E73-BB0B-F57FEA8C2E5E}" type="datetimeFigureOut">
              <a:rPr lang="fr-FR" smtClean="0"/>
              <a:t>03/08/2019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F6FB-7BE6-4EAC-9C91-B057FF0EA3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4157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D257-7008-4E73-BB0B-F57FEA8C2E5E}" type="datetimeFigureOut">
              <a:rPr lang="fr-FR" smtClean="0"/>
              <a:t>03/08/2019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F6FB-7BE6-4EAC-9C91-B057FF0EA3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6374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D257-7008-4E73-BB0B-F57FEA8C2E5E}" type="datetimeFigureOut">
              <a:rPr lang="fr-FR" smtClean="0"/>
              <a:t>03/08/2019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F6FB-7BE6-4EAC-9C91-B057FF0EA3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679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D257-7008-4E73-BB0B-F57FEA8C2E5E}" type="datetimeFigureOut">
              <a:rPr lang="fr-FR" smtClean="0"/>
              <a:t>03/08/2019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F6FB-7BE6-4EAC-9C91-B057FF0EA3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2028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D257-7008-4E73-BB0B-F57FEA8C2E5E}" type="datetimeFigureOut">
              <a:rPr lang="fr-FR" smtClean="0"/>
              <a:t>03/08/2019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F6FB-7BE6-4EAC-9C91-B057FF0EA3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5703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D257-7008-4E73-BB0B-F57FEA8C2E5E}" type="datetimeFigureOut">
              <a:rPr lang="fr-FR" smtClean="0"/>
              <a:t>03/08/2019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F6FB-7BE6-4EAC-9C91-B057FF0EA3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5316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D257-7008-4E73-BB0B-F57FEA8C2E5E}" type="datetimeFigureOut">
              <a:rPr lang="fr-FR" smtClean="0"/>
              <a:t>03/08/2019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F6FB-7BE6-4EAC-9C91-B057FF0EA3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0927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D257-7008-4E73-BB0B-F57FEA8C2E5E}" type="datetimeFigureOut">
              <a:rPr lang="fr-FR" smtClean="0"/>
              <a:t>03/08/2019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F6FB-7BE6-4EAC-9C91-B057FF0EA3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032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BD257-7008-4E73-BB0B-F57FEA8C2E5E}" type="datetimeFigureOut">
              <a:rPr lang="fr-FR" smtClean="0"/>
              <a:t>03/08/2019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DF6FB-7BE6-4EAC-9C91-B057FF0EA3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9326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395536" y="1124744"/>
            <a:ext cx="8496944" cy="3168352"/>
          </a:xfrm>
        </p:spPr>
        <p:txBody>
          <a:bodyPr>
            <a:normAutofit/>
          </a:bodyPr>
          <a:lstStyle/>
          <a:p>
            <a:pPr eaLnBrk="1" hangingPunct="1"/>
            <a:r>
              <a:rPr lang="fr-FR" sz="8000" b="1" dirty="0">
                <a:solidFill>
                  <a:srgbClr val="FF0000"/>
                </a:solidFill>
                <a:latin typeface="Maiandra GD" pitchFamily="34" charset="0"/>
              </a:rPr>
              <a:t>Problèmes multiplicatifs</a:t>
            </a:r>
          </a:p>
        </p:txBody>
      </p:sp>
      <p:sp>
        <p:nvSpPr>
          <p:cNvPr id="5" name="Sous-titre 2"/>
          <p:cNvSpPr>
            <a:spLocks noGrp="1"/>
          </p:cNvSpPr>
          <p:nvPr>
            <p:ph type="subTitle" idx="1"/>
          </p:nvPr>
        </p:nvSpPr>
        <p:spPr>
          <a:xfrm>
            <a:off x="1071563" y="285750"/>
            <a:ext cx="6400800" cy="7143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/>
              <a:t>Mathématiques – </a:t>
            </a:r>
            <a:r>
              <a:rPr lang="fr-FR" i="1" dirty="0"/>
              <a:t>Problèmes</a:t>
            </a:r>
            <a:endParaRPr lang="fr-FR" dirty="0"/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0" y="4357688"/>
            <a:ext cx="914399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685800" indent="-685800" eaLnBrk="1" hangingPunct="1">
              <a:buFont typeface="Wingdings" panose="05000000000000000000" pitchFamily="2" charset="2"/>
              <a:buChar char="ð"/>
            </a:pPr>
            <a:r>
              <a:rPr lang="fr-FR" sz="4800" i="1" dirty="0">
                <a:solidFill>
                  <a:srgbClr val="0070C0"/>
                </a:solidFill>
                <a:latin typeface="Maiandra GD" pitchFamily="34" charset="0"/>
                <a:sym typeface="Wingdings" pitchFamily="2" charset="2"/>
              </a:rPr>
              <a:t>Parts 3</a:t>
            </a:r>
            <a:endParaRPr lang="fr-FR" sz="4800" i="1" dirty="0">
              <a:solidFill>
                <a:srgbClr val="0070C0"/>
              </a:solidFill>
              <a:latin typeface="Maiandra GD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7314" y="216345"/>
            <a:ext cx="740441" cy="687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899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 build="p"/>
      <p:bldP spid="5" grpId="1" build="p"/>
      <p:bldP spid="6" grpId="0"/>
      <p:bldP spid="6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>
            <a:extLst>
              <a:ext uri="{FF2B5EF4-FFF2-40B4-BE49-F238E27FC236}">
                <a16:creationId xmlns:a16="http://schemas.microsoft.com/office/drawing/2014/main" id="{6DC7A4E3-BBE8-40F0-BCD9-1AFC2554342E}"/>
              </a:ext>
            </a:extLst>
          </p:cNvPr>
          <p:cNvSpPr txBox="1"/>
          <p:nvPr/>
        </p:nvSpPr>
        <p:spPr>
          <a:xfrm>
            <a:off x="0" y="0"/>
            <a:ext cx="9144000" cy="206210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Pour le premier match de la saison, un stade a accueilli 1 854 spectateurs, pour une recette de </a:t>
            </a:r>
          </a:p>
          <a:p>
            <a:r>
              <a:rPr lang="fr-FR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25 956 €.</a:t>
            </a:r>
          </a:p>
          <a:p>
            <a:r>
              <a:rPr lang="fr-FR" sz="32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Quel était le prix de l’entrée au stade ?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21AB24AF-AD47-492B-AC3C-4E6BF553D204}"/>
              </a:ext>
            </a:extLst>
          </p:cNvPr>
          <p:cNvSpPr txBox="1"/>
          <p:nvPr/>
        </p:nvSpPr>
        <p:spPr>
          <a:xfrm>
            <a:off x="0" y="2564904"/>
            <a:ext cx="3779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u="sng" dirty="0">
                <a:solidFill>
                  <a:srgbClr val="0070C0"/>
                </a:solidFill>
                <a:latin typeface="Maiandra GD" panose="020E0502030308020204" pitchFamily="34" charset="0"/>
              </a:rPr>
              <a:t>Type du problème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 :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C57C8A0F-1AAC-4578-B44B-B1496FC3E03F}"/>
              </a:ext>
            </a:extLst>
          </p:cNvPr>
          <p:cNvSpPr txBox="1"/>
          <p:nvPr/>
        </p:nvSpPr>
        <p:spPr>
          <a:xfrm>
            <a:off x="3800625" y="2567465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  <a:latin typeface="Maiandra GD" panose="020E0502030308020204" pitchFamily="34" charset="0"/>
              </a:rPr>
              <a:t>B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CD8ADEA3-4583-4141-AE1C-BCB8A38BA427}"/>
              </a:ext>
            </a:extLst>
          </p:cNvPr>
          <p:cNvSpPr txBox="1"/>
          <p:nvPr/>
        </p:nvSpPr>
        <p:spPr>
          <a:xfrm>
            <a:off x="0" y="3213807"/>
            <a:ext cx="3779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u="sng" dirty="0">
                <a:solidFill>
                  <a:srgbClr val="0070C0"/>
                </a:solidFill>
                <a:latin typeface="Maiandra GD" panose="020E0502030308020204" pitchFamily="34" charset="0"/>
              </a:rPr>
              <a:t>Opération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 :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5BBC86E0-5E3C-47BA-961D-1A9B5B81AE8C}"/>
              </a:ext>
            </a:extLst>
          </p:cNvPr>
          <p:cNvSpPr txBox="1"/>
          <p:nvPr/>
        </p:nvSpPr>
        <p:spPr>
          <a:xfrm>
            <a:off x="2267744" y="3216368"/>
            <a:ext cx="30963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  <a:latin typeface="Maiandra GD" panose="020E0502030308020204" pitchFamily="34" charset="0"/>
              </a:rPr>
              <a:t>25 956 ÷ 1 854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79AA3F08-B59C-4928-952F-F234530DB8D3}"/>
              </a:ext>
            </a:extLst>
          </p:cNvPr>
          <p:cNvCxnSpPr/>
          <p:nvPr/>
        </p:nvCxnSpPr>
        <p:spPr>
          <a:xfrm flipV="1">
            <a:off x="-180528" y="3789040"/>
            <a:ext cx="9577064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771ACE06-2515-42AC-B6C4-E9A5E4C896E3}"/>
              </a:ext>
            </a:extLst>
          </p:cNvPr>
          <p:cNvSpPr txBox="1"/>
          <p:nvPr/>
        </p:nvSpPr>
        <p:spPr>
          <a:xfrm>
            <a:off x="0" y="4757492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  <a:latin typeface="Maiandra GD" panose="020E0502030308020204" pitchFamily="34" charset="0"/>
              </a:rPr>
              <a:t>A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77164B57-43F7-4738-8F27-8413970DBD73}"/>
              </a:ext>
            </a:extLst>
          </p:cNvPr>
          <p:cNvSpPr txBox="1"/>
          <p:nvPr/>
        </p:nvSpPr>
        <p:spPr>
          <a:xfrm>
            <a:off x="5184000" y="490076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  <a:latin typeface="Maiandra GD" panose="020E0502030308020204" pitchFamily="34" charset="0"/>
              </a:rPr>
              <a:t>B</a:t>
            </a: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9239CF2F-7C4C-4307-84E2-EEED45D244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9" y="5485535"/>
            <a:ext cx="4320000" cy="1372465"/>
          </a:xfrm>
          <a:prstGeom prst="rect">
            <a:avLst/>
          </a:prstGeom>
          <a:noFill/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6F78AA62-01F4-44A9-A7E8-80951F2A96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1811" y="5485535"/>
            <a:ext cx="4320000" cy="13720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2804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7" grpId="0"/>
      <p:bldP spid="17" grpId="1"/>
      <p:bldP spid="24" grpId="0"/>
      <p:bldP spid="24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>
            <a:extLst>
              <a:ext uri="{FF2B5EF4-FFF2-40B4-BE49-F238E27FC236}">
                <a16:creationId xmlns:a16="http://schemas.microsoft.com/office/drawing/2014/main" id="{6DC7A4E3-BBE8-40F0-BCD9-1AFC2554342E}"/>
              </a:ext>
            </a:extLst>
          </p:cNvPr>
          <p:cNvSpPr txBox="1"/>
          <p:nvPr/>
        </p:nvSpPr>
        <p:spPr>
          <a:xfrm>
            <a:off x="0" y="0"/>
            <a:ext cx="9144000" cy="156966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La production de 21 400 pots de confiture a été rangée dans des cartons de 25 pots.</a:t>
            </a:r>
          </a:p>
          <a:p>
            <a:r>
              <a:rPr lang="fr-FR" sz="32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Combien de cartons ont été remplis ?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21AB24AF-AD47-492B-AC3C-4E6BF553D204}"/>
              </a:ext>
            </a:extLst>
          </p:cNvPr>
          <p:cNvSpPr txBox="1"/>
          <p:nvPr/>
        </p:nvSpPr>
        <p:spPr>
          <a:xfrm>
            <a:off x="0" y="2564904"/>
            <a:ext cx="3779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u="sng" dirty="0">
                <a:solidFill>
                  <a:srgbClr val="0070C0"/>
                </a:solidFill>
                <a:latin typeface="Maiandra GD" panose="020E0502030308020204" pitchFamily="34" charset="0"/>
              </a:rPr>
              <a:t>Type du problème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 :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C57C8A0F-1AAC-4578-B44B-B1496FC3E03F}"/>
              </a:ext>
            </a:extLst>
          </p:cNvPr>
          <p:cNvSpPr txBox="1"/>
          <p:nvPr/>
        </p:nvSpPr>
        <p:spPr>
          <a:xfrm>
            <a:off x="3800625" y="2567465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  <a:latin typeface="Maiandra GD" panose="020E0502030308020204" pitchFamily="34" charset="0"/>
              </a:rPr>
              <a:t>A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CD8ADEA3-4583-4141-AE1C-BCB8A38BA427}"/>
              </a:ext>
            </a:extLst>
          </p:cNvPr>
          <p:cNvSpPr txBox="1"/>
          <p:nvPr/>
        </p:nvSpPr>
        <p:spPr>
          <a:xfrm>
            <a:off x="0" y="3213807"/>
            <a:ext cx="3779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u="sng" dirty="0">
                <a:solidFill>
                  <a:srgbClr val="0070C0"/>
                </a:solidFill>
                <a:latin typeface="Maiandra GD" panose="020E0502030308020204" pitchFamily="34" charset="0"/>
              </a:rPr>
              <a:t>Opération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 :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5BBC86E0-5E3C-47BA-961D-1A9B5B81AE8C}"/>
              </a:ext>
            </a:extLst>
          </p:cNvPr>
          <p:cNvSpPr txBox="1"/>
          <p:nvPr/>
        </p:nvSpPr>
        <p:spPr>
          <a:xfrm>
            <a:off x="2267744" y="3216368"/>
            <a:ext cx="30963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  <a:latin typeface="Maiandra GD" panose="020E0502030308020204" pitchFamily="34" charset="0"/>
              </a:rPr>
              <a:t>21 400 ÷ 25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79AA3F08-B59C-4928-952F-F234530DB8D3}"/>
              </a:ext>
            </a:extLst>
          </p:cNvPr>
          <p:cNvCxnSpPr/>
          <p:nvPr/>
        </p:nvCxnSpPr>
        <p:spPr>
          <a:xfrm flipV="1">
            <a:off x="-180528" y="3789040"/>
            <a:ext cx="9577064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771ACE06-2515-42AC-B6C4-E9A5E4C896E3}"/>
              </a:ext>
            </a:extLst>
          </p:cNvPr>
          <p:cNvSpPr txBox="1"/>
          <p:nvPr/>
        </p:nvSpPr>
        <p:spPr>
          <a:xfrm>
            <a:off x="0" y="4757492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  <a:latin typeface="Maiandra GD" panose="020E0502030308020204" pitchFamily="34" charset="0"/>
              </a:rPr>
              <a:t>A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77164B57-43F7-4738-8F27-8413970DBD73}"/>
              </a:ext>
            </a:extLst>
          </p:cNvPr>
          <p:cNvSpPr txBox="1"/>
          <p:nvPr/>
        </p:nvSpPr>
        <p:spPr>
          <a:xfrm>
            <a:off x="5184000" y="490076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  <a:latin typeface="Maiandra GD" panose="020E0502030308020204" pitchFamily="34" charset="0"/>
              </a:rPr>
              <a:t>B</a:t>
            </a: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9239CF2F-7C4C-4307-84E2-EEED45D244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9" y="5485535"/>
            <a:ext cx="4320000" cy="1372465"/>
          </a:xfrm>
          <a:prstGeom prst="rect">
            <a:avLst/>
          </a:prstGeom>
          <a:noFill/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6F78AA62-01F4-44A9-A7E8-80951F2A96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1811" y="5485535"/>
            <a:ext cx="4320000" cy="13720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2877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6" grpId="0"/>
      <p:bldP spid="17" grpId="0"/>
      <p:bldP spid="17" grpId="1"/>
      <p:bldP spid="18" grpId="0"/>
      <p:bldP spid="24" grpId="0"/>
      <p:bldP spid="2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>
            <a:extLst>
              <a:ext uri="{FF2B5EF4-FFF2-40B4-BE49-F238E27FC236}">
                <a16:creationId xmlns:a16="http://schemas.microsoft.com/office/drawing/2014/main" id="{2A2AD0E3-0ADB-4B7A-BB14-6A2D3EB8BD04}"/>
              </a:ext>
            </a:extLst>
          </p:cNvPr>
          <p:cNvSpPr txBox="1"/>
          <p:nvPr/>
        </p:nvSpPr>
        <p:spPr>
          <a:xfrm>
            <a:off x="0" y="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Maintenant à vous de jouer : pour chaque problème, vous devrez d’abord déterminer s’il est du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type A ou B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, puis vous le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résoudrez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.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B60E700E-8C1A-4CDB-AAD8-633BBBC7C30E}"/>
              </a:ext>
            </a:extLst>
          </p:cNvPr>
          <p:cNvSpPr txBox="1"/>
          <p:nvPr/>
        </p:nvSpPr>
        <p:spPr>
          <a:xfrm>
            <a:off x="1556" y="156405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Au travail !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EC47C842-378E-4582-B4FE-39F04026CE84}"/>
              </a:ext>
            </a:extLst>
          </p:cNvPr>
          <p:cNvSpPr txBox="1"/>
          <p:nvPr/>
        </p:nvSpPr>
        <p:spPr>
          <a:xfrm>
            <a:off x="0" y="4757492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  <a:latin typeface="Maiandra GD" panose="020E0502030308020204" pitchFamily="34" charset="0"/>
              </a:rPr>
              <a:t>A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AAC30BF-F14D-4054-8980-9B9D1DAFE0E5}"/>
              </a:ext>
            </a:extLst>
          </p:cNvPr>
          <p:cNvSpPr txBox="1"/>
          <p:nvPr/>
        </p:nvSpPr>
        <p:spPr>
          <a:xfrm>
            <a:off x="5184000" y="490076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  <a:latin typeface="Maiandra GD" panose="020E0502030308020204" pitchFamily="34" charset="0"/>
              </a:rPr>
              <a:t>B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5023EEA0-0199-40C1-8121-779328B8BB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9" y="5485535"/>
            <a:ext cx="4320000" cy="1372465"/>
          </a:xfrm>
          <a:prstGeom prst="rect">
            <a:avLst/>
          </a:prstGeom>
          <a:noFill/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69CAEC18-409A-4007-88CB-9ED10F8BDE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1811" y="5485535"/>
            <a:ext cx="4320000" cy="13720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7760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22" grpId="0"/>
      <p:bldP spid="22" grpId="1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56E4E20C-A928-4455-83E3-AB5F39654A63}"/>
              </a:ext>
            </a:extLst>
          </p:cNvPr>
          <p:cNvSpPr txBox="1"/>
          <p:nvPr/>
        </p:nvSpPr>
        <p:spPr>
          <a:xfrm>
            <a:off x="-6" y="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0070C0"/>
                </a:solidFill>
                <a:latin typeface="Maiandra GD" panose="020E0502030308020204" pitchFamily="34" charset="0"/>
              </a:rPr>
              <a:t>Cette leçon porte sur des </a:t>
            </a:r>
            <a:r>
              <a:rPr lang="fr-FR" sz="3600" dirty="0">
                <a:solidFill>
                  <a:srgbClr val="FF0000"/>
                </a:solidFill>
                <a:latin typeface="Maiandra GD" panose="020E0502030308020204" pitchFamily="34" charset="0"/>
              </a:rPr>
              <a:t>problèmes multiplicatifs</a:t>
            </a:r>
            <a:r>
              <a:rPr lang="fr-FR" sz="3600" dirty="0">
                <a:solidFill>
                  <a:srgbClr val="0070C0"/>
                </a:solidFill>
                <a:latin typeface="Maiandra GD" panose="020E0502030308020204" pitchFamily="34" charset="0"/>
              </a:rPr>
              <a:t>.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D884F27-65BD-4853-9F1F-7AC493BEF774}"/>
              </a:ext>
            </a:extLst>
          </p:cNvPr>
          <p:cNvSpPr txBox="1"/>
          <p:nvPr/>
        </p:nvSpPr>
        <p:spPr>
          <a:xfrm>
            <a:off x="-2964" y="1020038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0070C0"/>
                </a:solidFill>
                <a:latin typeface="Maiandra GD" panose="020E0502030308020204" pitchFamily="34" charset="0"/>
              </a:rPr>
              <a:t>Un problème multiplicatif est un problème qui peut être résolu par une </a:t>
            </a:r>
            <a:r>
              <a:rPr lang="fr-FR" sz="3600" dirty="0">
                <a:solidFill>
                  <a:srgbClr val="FF0000"/>
                </a:solidFill>
                <a:latin typeface="Maiandra GD" panose="020E0502030308020204" pitchFamily="34" charset="0"/>
              </a:rPr>
              <a:t>multiplication </a:t>
            </a:r>
            <a:r>
              <a:rPr lang="fr-FR" sz="3600" dirty="0">
                <a:solidFill>
                  <a:srgbClr val="0070C0"/>
                </a:solidFill>
                <a:latin typeface="Maiandra GD" panose="020E0502030308020204" pitchFamily="34" charset="0"/>
              </a:rPr>
              <a:t>ou une </a:t>
            </a:r>
            <a:r>
              <a:rPr lang="fr-FR" sz="3600" dirty="0">
                <a:solidFill>
                  <a:srgbClr val="FF0000"/>
                </a:solidFill>
                <a:latin typeface="Maiandra GD" panose="020E0502030308020204" pitchFamily="34" charset="0"/>
              </a:rPr>
              <a:t>division</a:t>
            </a:r>
            <a:r>
              <a:rPr lang="fr-FR" sz="3600" dirty="0">
                <a:solidFill>
                  <a:srgbClr val="0070C0"/>
                </a:solidFill>
                <a:latin typeface="Maiandra GD" panose="020E0502030308020204" pitchFamily="34" charset="0"/>
              </a:rPr>
              <a:t>.  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166F718B-C6C4-497E-B482-1C0300AA255A}"/>
              </a:ext>
            </a:extLst>
          </p:cNvPr>
          <p:cNvSpPr txBox="1"/>
          <p:nvPr/>
        </p:nvSpPr>
        <p:spPr>
          <a:xfrm>
            <a:off x="2964" y="269065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0070C0"/>
                </a:solidFill>
                <a:latin typeface="Maiandra GD" panose="020E0502030308020204" pitchFamily="34" charset="0"/>
              </a:rPr>
              <a:t>Pour trouver la bonne opération, il faut bien </a:t>
            </a:r>
            <a:r>
              <a:rPr lang="fr-FR" sz="3600" dirty="0">
                <a:solidFill>
                  <a:srgbClr val="FF0000"/>
                </a:solidFill>
                <a:latin typeface="Maiandra GD" panose="020E0502030308020204" pitchFamily="34" charset="0"/>
              </a:rPr>
              <a:t>comprendre le problème</a:t>
            </a:r>
            <a:r>
              <a:rPr lang="fr-FR" sz="3600" dirty="0">
                <a:solidFill>
                  <a:srgbClr val="0070C0"/>
                </a:solidFill>
                <a:latin typeface="Maiandra GD" panose="020E0502030308020204" pitchFamily="34" charset="0"/>
              </a:rPr>
              <a:t>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E8B9077-CE93-4BE1-BAAA-D320750FFD09}"/>
              </a:ext>
            </a:extLst>
          </p:cNvPr>
          <p:cNvSpPr txBox="1"/>
          <p:nvPr/>
        </p:nvSpPr>
        <p:spPr>
          <a:xfrm>
            <a:off x="-2964" y="3906922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0070C0"/>
                </a:solidFill>
                <a:latin typeface="Maiandra GD" panose="020E0502030308020204" pitchFamily="34" charset="0"/>
              </a:rPr>
              <a:t>Pour vous aider à bien comprendre un problème, nous allons étudier </a:t>
            </a:r>
            <a:r>
              <a:rPr lang="fr-FR" sz="3600" dirty="0">
                <a:solidFill>
                  <a:srgbClr val="FF0000"/>
                </a:solidFill>
                <a:latin typeface="Maiandra GD" panose="020E0502030308020204" pitchFamily="34" charset="0"/>
              </a:rPr>
              <a:t>différentes sortes de problèmes</a:t>
            </a:r>
            <a:r>
              <a:rPr lang="fr-FR" sz="3600" dirty="0">
                <a:solidFill>
                  <a:srgbClr val="0070C0"/>
                </a:solidFill>
                <a:latin typeface="Maiandra GD" panose="020E0502030308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565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8" grpId="0"/>
      <p:bldP spid="8" grpId="1"/>
      <p:bldP spid="11" grpId="0"/>
      <p:bldP spid="11" grpId="1"/>
      <p:bldP spid="7" grpId="0"/>
      <p:bldP spid="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56E4E20C-A928-4455-83E3-AB5F39654A63}"/>
              </a:ext>
            </a:extLst>
          </p:cNvPr>
          <p:cNvSpPr txBox="1"/>
          <p:nvPr/>
        </p:nvSpPr>
        <p:spPr>
          <a:xfrm>
            <a:off x="-6" y="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Comme la dernière fois, nous allons travailler sur des problèmes de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A474315-2744-4D2D-AC07-E9FC850DF457}"/>
              </a:ext>
            </a:extLst>
          </p:cNvPr>
          <p:cNvSpPr txBox="1"/>
          <p:nvPr/>
        </p:nvSpPr>
        <p:spPr>
          <a:xfrm>
            <a:off x="-6" y="482624"/>
            <a:ext cx="9108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			    parts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.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17D152D8-8B05-432B-A19C-3EE166B46190}"/>
              </a:ext>
            </a:extLst>
          </p:cNvPr>
          <p:cNvSpPr txBox="1"/>
          <p:nvPr/>
        </p:nvSpPr>
        <p:spPr>
          <a:xfrm>
            <a:off x="0" y="1011414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Dans ces problèmes, une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collection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 est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partagée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 en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parts égales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.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64E5E445-E046-45FA-B59E-FF241F8ADC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689" y="4556942"/>
            <a:ext cx="6986622" cy="2188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675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7" grpId="0"/>
      <p:bldP spid="7" grpId="1"/>
      <p:bldP spid="16" grpId="0"/>
      <p:bldP spid="1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12">
            <a:extLst>
              <a:ext uri="{FF2B5EF4-FFF2-40B4-BE49-F238E27FC236}">
                <a16:creationId xmlns:a16="http://schemas.microsoft.com/office/drawing/2014/main" id="{9D427772-0C1A-4159-92EE-E46FAA6D9DFD}"/>
              </a:ext>
            </a:extLst>
          </p:cNvPr>
          <p:cNvSpPr txBox="1"/>
          <p:nvPr/>
        </p:nvSpPr>
        <p:spPr>
          <a:xfrm>
            <a:off x="-6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Lors de la première séance, nous devions trouver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72D79120-E002-4418-82CE-664244504FE7}"/>
              </a:ext>
            </a:extLst>
          </p:cNvPr>
          <p:cNvSpPr txBox="1"/>
          <p:nvPr/>
        </p:nvSpPr>
        <p:spPr>
          <a:xfrm>
            <a:off x="-6" y="47667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le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nombre de parts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.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7F32E787-700F-412B-8597-6CEBE1FB90A0}"/>
              </a:ext>
            </a:extLst>
          </p:cNvPr>
          <p:cNvSpPr txBox="1"/>
          <p:nvPr/>
        </p:nvSpPr>
        <p:spPr>
          <a:xfrm>
            <a:off x="-12" y="1066657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Nous devions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diviser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 le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nombre d’éléments de la collection 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par la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 valeur d’une part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.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AEE41DF5-4C6E-4ACA-94F2-2D48B291D7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689" y="4556942"/>
            <a:ext cx="6986622" cy="2188211"/>
          </a:xfrm>
          <a:prstGeom prst="rect">
            <a:avLst/>
          </a:prstGeom>
        </p:spPr>
      </p:pic>
      <p:sp>
        <p:nvSpPr>
          <p:cNvPr id="22" name="Flèche : droite 21">
            <a:extLst>
              <a:ext uri="{FF2B5EF4-FFF2-40B4-BE49-F238E27FC236}">
                <a16:creationId xmlns:a16="http://schemas.microsoft.com/office/drawing/2014/main" id="{9F7C13BA-9F48-46D9-9080-CE3913595853}"/>
              </a:ext>
            </a:extLst>
          </p:cNvPr>
          <p:cNvSpPr/>
          <p:nvPr/>
        </p:nvSpPr>
        <p:spPr>
          <a:xfrm rot="8385166">
            <a:off x="4856301" y="3861824"/>
            <a:ext cx="1800200" cy="64807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14321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5" grpId="0"/>
      <p:bldP spid="15" grpId="1"/>
      <p:bldP spid="23" grpId="0"/>
      <p:bldP spid="23" grpId="1"/>
      <p:bldP spid="22" grpId="0" animBg="1"/>
      <p:bldP spid="2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12">
            <a:extLst>
              <a:ext uri="{FF2B5EF4-FFF2-40B4-BE49-F238E27FC236}">
                <a16:creationId xmlns:a16="http://schemas.microsoft.com/office/drawing/2014/main" id="{9D427772-0C1A-4159-92EE-E46FAA6D9DFD}"/>
              </a:ext>
            </a:extLst>
          </p:cNvPr>
          <p:cNvSpPr txBox="1"/>
          <p:nvPr/>
        </p:nvSpPr>
        <p:spPr>
          <a:xfrm>
            <a:off x="-6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Lors de la deuxième séance, nous devions trouver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72D79120-E002-4418-82CE-664244504FE7}"/>
              </a:ext>
            </a:extLst>
          </p:cNvPr>
          <p:cNvSpPr txBox="1"/>
          <p:nvPr/>
        </p:nvSpPr>
        <p:spPr>
          <a:xfrm>
            <a:off x="-6" y="47667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la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valeur d’une part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.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7F32E787-700F-412B-8597-6CEBE1FB90A0}"/>
              </a:ext>
            </a:extLst>
          </p:cNvPr>
          <p:cNvSpPr txBox="1"/>
          <p:nvPr/>
        </p:nvSpPr>
        <p:spPr>
          <a:xfrm>
            <a:off x="-12" y="1066657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Nous devions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diviser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 le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nombre d’éléments de la collection 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par le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 nombre de parts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.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AEE41DF5-4C6E-4ACA-94F2-2D48B291D7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689" y="4556942"/>
            <a:ext cx="6986622" cy="2188211"/>
          </a:xfrm>
          <a:prstGeom prst="rect">
            <a:avLst/>
          </a:prstGeom>
        </p:spPr>
      </p:pic>
      <p:sp>
        <p:nvSpPr>
          <p:cNvPr id="22" name="Flèche : droite 21">
            <a:extLst>
              <a:ext uri="{FF2B5EF4-FFF2-40B4-BE49-F238E27FC236}">
                <a16:creationId xmlns:a16="http://schemas.microsoft.com/office/drawing/2014/main" id="{9F7C13BA-9F48-46D9-9080-CE3913595853}"/>
              </a:ext>
            </a:extLst>
          </p:cNvPr>
          <p:cNvSpPr/>
          <p:nvPr/>
        </p:nvSpPr>
        <p:spPr>
          <a:xfrm rot="2980410">
            <a:off x="-107085" y="4571402"/>
            <a:ext cx="1800200" cy="64807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6646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5" grpId="0"/>
      <p:bldP spid="15" grpId="1"/>
      <p:bldP spid="23" grpId="0"/>
      <p:bldP spid="23" grpId="1"/>
      <p:bldP spid="22" grpId="0" animBg="1"/>
      <p:bldP spid="2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56E4E20C-A928-4455-83E3-AB5F39654A63}"/>
              </a:ext>
            </a:extLst>
          </p:cNvPr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Voici donc les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deux sortes 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de problèmes de parts :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D6B9D8B0-1553-4D60-BD2F-42A15CFA622C}"/>
              </a:ext>
            </a:extLst>
          </p:cNvPr>
          <p:cNvSpPr txBox="1"/>
          <p:nvPr/>
        </p:nvSpPr>
        <p:spPr>
          <a:xfrm>
            <a:off x="-32189" y="584775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A - On cherche le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nombre de parts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.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82E8211A-E1D8-4BB9-90B5-06DE646ADC28}"/>
              </a:ext>
            </a:extLst>
          </p:cNvPr>
          <p:cNvSpPr txBox="1"/>
          <p:nvPr/>
        </p:nvSpPr>
        <p:spPr>
          <a:xfrm>
            <a:off x="-32189" y="1101135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B - On cherche la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valeur d’une part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.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536A09FE-5CF7-4888-81A4-D7640467867C}"/>
              </a:ext>
            </a:extLst>
          </p:cNvPr>
          <p:cNvSpPr txBox="1"/>
          <p:nvPr/>
        </p:nvSpPr>
        <p:spPr>
          <a:xfrm>
            <a:off x="0" y="4757492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  <a:latin typeface="Maiandra GD" panose="020E0502030308020204" pitchFamily="34" charset="0"/>
              </a:rPr>
              <a:t>A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8A5D8304-545C-46F8-B58A-B04C67CD0F9F}"/>
              </a:ext>
            </a:extLst>
          </p:cNvPr>
          <p:cNvSpPr txBox="1"/>
          <p:nvPr/>
        </p:nvSpPr>
        <p:spPr>
          <a:xfrm>
            <a:off x="5184000" y="490076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  <a:latin typeface="Maiandra GD" panose="020E0502030308020204" pitchFamily="34" charset="0"/>
              </a:rPr>
              <a:t>B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011D1D9A-5807-46A4-81E7-34FAC72DEF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9" y="5485535"/>
            <a:ext cx="4320000" cy="1372465"/>
          </a:xfrm>
          <a:prstGeom prst="rect">
            <a:avLst/>
          </a:prstGeom>
          <a:noFill/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25D0072D-C92B-4CD3-BC98-5FBE7DCAD3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1811" y="5485535"/>
            <a:ext cx="4320000" cy="13720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1545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16" grpId="0"/>
      <p:bldP spid="16" grpId="1"/>
      <p:bldP spid="17" grpId="0"/>
      <p:bldP spid="17" grpId="1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oneTexte 18">
            <a:extLst>
              <a:ext uri="{FF2B5EF4-FFF2-40B4-BE49-F238E27FC236}">
                <a16:creationId xmlns:a16="http://schemas.microsoft.com/office/drawing/2014/main" id="{536A09FE-5CF7-4888-81A4-D7640467867C}"/>
              </a:ext>
            </a:extLst>
          </p:cNvPr>
          <p:cNvSpPr txBox="1"/>
          <p:nvPr/>
        </p:nvSpPr>
        <p:spPr>
          <a:xfrm>
            <a:off x="0" y="4757492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  <a:latin typeface="Maiandra GD" panose="020E0502030308020204" pitchFamily="34" charset="0"/>
              </a:rPr>
              <a:t>A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8A5D8304-545C-46F8-B58A-B04C67CD0F9F}"/>
              </a:ext>
            </a:extLst>
          </p:cNvPr>
          <p:cNvSpPr txBox="1"/>
          <p:nvPr/>
        </p:nvSpPr>
        <p:spPr>
          <a:xfrm>
            <a:off x="5184000" y="490076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  <a:latin typeface="Maiandra GD" panose="020E0502030308020204" pitchFamily="34" charset="0"/>
              </a:rPr>
              <a:t>B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011D1D9A-5807-46A4-81E7-34FAC72DEF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9" y="5485535"/>
            <a:ext cx="4320000" cy="1372465"/>
          </a:xfrm>
          <a:prstGeom prst="rect">
            <a:avLst/>
          </a:prstGeom>
          <a:noFill/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25D0072D-C92B-4CD3-BC98-5FBE7DCAD3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1811" y="5485535"/>
            <a:ext cx="4320000" cy="1372017"/>
          </a:xfrm>
          <a:prstGeom prst="rect">
            <a:avLst/>
          </a:prstGeom>
          <a:noFill/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5EB38371-8B28-4A3E-A073-74E22059E442}"/>
              </a:ext>
            </a:extLst>
          </p:cNvPr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Vérifions si tout est bien compris...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9B7B2525-C2B5-4919-B41E-5764B3CE9D45}"/>
              </a:ext>
            </a:extLst>
          </p:cNvPr>
          <p:cNvSpPr txBox="1"/>
          <p:nvPr/>
        </p:nvSpPr>
        <p:spPr>
          <a:xfrm>
            <a:off x="0" y="584775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Pour chaque problème, vous devez dire s’il s’agit d’un problème du type </a:t>
            </a:r>
            <a:r>
              <a:rPr lang="fr-FR" sz="3200" b="1" dirty="0">
                <a:solidFill>
                  <a:srgbClr val="FF0000"/>
                </a:solidFill>
                <a:latin typeface="Maiandra GD" panose="020E0502030308020204" pitchFamily="34" charset="0"/>
              </a:rPr>
              <a:t>A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 ou </a:t>
            </a:r>
            <a:r>
              <a:rPr lang="fr-FR" sz="3200" b="1" dirty="0">
                <a:solidFill>
                  <a:srgbClr val="FF0000"/>
                </a:solidFill>
                <a:latin typeface="Maiandra GD" panose="020E0502030308020204" pitchFamily="34" charset="0"/>
              </a:rPr>
              <a:t>B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.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138DB417-1AE0-41AE-AC6D-165BE1231A48}"/>
              </a:ext>
            </a:extLst>
          </p:cNvPr>
          <p:cNvSpPr txBox="1"/>
          <p:nvPr/>
        </p:nvSpPr>
        <p:spPr>
          <a:xfrm>
            <a:off x="-8871" y="1661993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puis vous devez trouver quelle </a:t>
            </a:r>
            <a:r>
              <a:rPr lang="fr-FR" sz="3200" dirty="0">
                <a:solidFill>
                  <a:srgbClr val="FF0000"/>
                </a:solidFill>
                <a:latin typeface="Maiandra GD" panose="020E0502030308020204" pitchFamily="34" charset="0"/>
              </a:rPr>
              <a:t>opération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 permettra de le résoudre.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450400EB-BF1A-428B-9164-EF03E7EC1459}"/>
              </a:ext>
            </a:extLst>
          </p:cNvPr>
          <p:cNvSpPr txBox="1"/>
          <p:nvPr/>
        </p:nvSpPr>
        <p:spPr>
          <a:xfrm>
            <a:off x="0" y="269554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Allons-y !</a:t>
            </a:r>
          </a:p>
        </p:txBody>
      </p:sp>
    </p:spTree>
    <p:extLst>
      <p:ext uri="{BB962C8B-B14F-4D97-AF65-F5344CB8AC3E}">
        <p14:creationId xmlns:p14="http://schemas.microsoft.com/office/powerpoint/2010/main" val="3026020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>
            <a:extLst>
              <a:ext uri="{FF2B5EF4-FFF2-40B4-BE49-F238E27FC236}">
                <a16:creationId xmlns:a16="http://schemas.microsoft.com/office/drawing/2014/main" id="{6DC7A4E3-BBE8-40F0-BCD9-1AFC2554342E}"/>
              </a:ext>
            </a:extLst>
          </p:cNvPr>
          <p:cNvSpPr txBox="1"/>
          <p:nvPr/>
        </p:nvSpPr>
        <p:spPr>
          <a:xfrm>
            <a:off x="0" y="0"/>
            <a:ext cx="9144000" cy="156966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Le directeur d’une école partage 180 dictionnaires entre les 12 classes de son école.</a:t>
            </a:r>
          </a:p>
          <a:p>
            <a:r>
              <a:rPr lang="fr-FR" sz="32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Combien de dictionnaires aura chaque classe ?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21AB24AF-AD47-492B-AC3C-4E6BF553D204}"/>
              </a:ext>
            </a:extLst>
          </p:cNvPr>
          <p:cNvSpPr txBox="1"/>
          <p:nvPr/>
        </p:nvSpPr>
        <p:spPr>
          <a:xfrm>
            <a:off x="0" y="2564904"/>
            <a:ext cx="3779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u="sng" dirty="0">
                <a:solidFill>
                  <a:srgbClr val="0070C0"/>
                </a:solidFill>
                <a:latin typeface="Maiandra GD" panose="020E0502030308020204" pitchFamily="34" charset="0"/>
              </a:rPr>
              <a:t>Type du problème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 :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C57C8A0F-1AAC-4578-B44B-B1496FC3E03F}"/>
              </a:ext>
            </a:extLst>
          </p:cNvPr>
          <p:cNvSpPr txBox="1"/>
          <p:nvPr/>
        </p:nvSpPr>
        <p:spPr>
          <a:xfrm>
            <a:off x="3800625" y="2567465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  <a:latin typeface="Maiandra GD" panose="020E0502030308020204" pitchFamily="34" charset="0"/>
              </a:rPr>
              <a:t>B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CD8ADEA3-4583-4141-AE1C-BCB8A38BA427}"/>
              </a:ext>
            </a:extLst>
          </p:cNvPr>
          <p:cNvSpPr txBox="1"/>
          <p:nvPr/>
        </p:nvSpPr>
        <p:spPr>
          <a:xfrm>
            <a:off x="0" y="3213807"/>
            <a:ext cx="3779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u="sng" dirty="0">
                <a:solidFill>
                  <a:srgbClr val="0070C0"/>
                </a:solidFill>
                <a:latin typeface="Maiandra GD" panose="020E0502030308020204" pitchFamily="34" charset="0"/>
              </a:rPr>
              <a:t>Opération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 :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5BBC86E0-5E3C-47BA-961D-1A9B5B81AE8C}"/>
              </a:ext>
            </a:extLst>
          </p:cNvPr>
          <p:cNvSpPr txBox="1"/>
          <p:nvPr/>
        </p:nvSpPr>
        <p:spPr>
          <a:xfrm>
            <a:off x="2267744" y="3216368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  <a:latin typeface="Maiandra GD" panose="020E0502030308020204" pitchFamily="34" charset="0"/>
              </a:rPr>
              <a:t>180 ÷ 12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79AA3F08-B59C-4928-952F-F234530DB8D3}"/>
              </a:ext>
            </a:extLst>
          </p:cNvPr>
          <p:cNvCxnSpPr/>
          <p:nvPr/>
        </p:nvCxnSpPr>
        <p:spPr>
          <a:xfrm flipV="1">
            <a:off x="-180528" y="3789040"/>
            <a:ext cx="9577064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771ACE06-2515-42AC-B6C4-E9A5E4C896E3}"/>
              </a:ext>
            </a:extLst>
          </p:cNvPr>
          <p:cNvSpPr txBox="1"/>
          <p:nvPr/>
        </p:nvSpPr>
        <p:spPr>
          <a:xfrm>
            <a:off x="0" y="4757492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  <a:latin typeface="Maiandra GD" panose="020E0502030308020204" pitchFamily="34" charset="0"/>
              </a:rPr>
              <a:t>A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77164B57-43F7-4738-8F27-8413970DBD73}"/>
              </a:ext>
            </a:extLst>
          </p:cNvPr>
          <p:cNvSpPr txBox="1"/>
          <p:nvPr/>
        </p:nvSpPr>
        <p:spPr>
          <a:xfrm>
            <a:off x="5184000" y="490076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  <a:latin typeface="Maiandra GD" panose="020E0502030308020204" pitchFamily="34" charset="0"/>
              </a:rPr>
              <a:t>B</a:t>
            </a: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9239CF2F-7C4C-4307-84E2-EEED45D244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9" y="5485535"/>
            <a:ext cx="4320000" cy="1372465"/>
          </a:xfrm>
          <a:prstGeom prst="rect">
            <a:avLst/>
          </a:prstGeom>
          <a:noFill/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6F78AA62-01F4-44A9-A7E8-80951F2A96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1811" y="5485535"/>
            <a:ext cx="4320000" cy="13720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8297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6" grpId="0"/>
      <p:bldP spid="17" grpId="0"/>
      <p:bldP spid="17" grpId="1"/>
      <p:bldP spid="18" grpId="0"/>
      <p:bldP spid="24" grpId="0"/>
      <p:bldP spid="24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>
            <a:extLst>
              <a:ext uri="{FF2B5EF4-FFF2-40B4-BE49-F238E27FC236}">
                <a16:creationId xmlns:a16="http://schemas.microsoft.com/office/drawing/2014/main" id="{6DC7A4E3-BBE8-40F0-BCD9-1AFC2554342E}"/>
              </a:ext>
            </a:extLst>
          </p:cNvPr>
          <p:cNvSpPr txBox="1"/>
          <p:nvPr/>
        </p:nvSpPr>
        <p:spPr>
          <a:xfrm>
            <a:off x="0" y="0"/>
            <a:ext cx="9144000" cy="156966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r-FR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Au goûter, les enfants d’un centre aéré ont mangé 6 biscuits chacun. 234 biscuits ont été distribués.</a:t>
            </a:r>
          </a:p>
          <a:p>
            <a:r>
              <a:rPr lang="fr-FR" sz="32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Combien d’enfants étaient présents ?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21AB24AF-AD47-492B-AC3C-4E6BF553D204}"/>
              </a:ext>
            </a:extLst>
          </p:cNvPr>
          <p:cNvSpPr txBox="1"/>
          <p:nvPr/>
        </p:nvSpPr>
        <p:spPr>
          <a:xfrm>
            <a:off x="0" y="2564904"/>
            <a:ext cx="3779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u="sng" dirty="0">
                <a:solidFill>
                  <a:srgbClr val="0070C0"/>
                </a:solidFill>
                <a:latin typeface="Maiandra GD" panose="020E0502030308020204" pitchFamily="34" charset="0"/>
              </a:rPr>
              <a:t>Type du problème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 :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C57C8A0F-1AAC-4578-B44B-B1496FC3E03F}"/>
              </a:ext>
            </a:extLst>
          </p:cNvPr>
          <p:cNvSpPr txBox="1"/>
          <p:nvPr/>
        </p:nvSpPr>
        <p:spPr>
          <a:xfrm>
            <a:off x="3800625" y="2567465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  <a:latin typeface="Maiandra GD" panose="020E0502030308020204" pitchFamily="34" charset="0"/>
              </a:rPr>
              <a:t>A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CD8ADEA3-4583-4141-AE1C-BCB8A38BA427}"/>
              </a:ext>
            </a:extLst>
          </p:cNvPr>
          <p:cNvSpPr txBox="1"/>
          <p:nvPr/>
        </p:nvSpPr>
        <p:spPr>
          <a:xfrm>
            <a:off x="0" y="3213807"/>
            <a:ext cx="3779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u="sng" dirty="0">
                <a:solidFill>
                  <a:srgbClr val="0070C0"/>
                </a:solidFill>
                <a:latin typeface="Maiandra GD" panose="020E0502030308020204" pitchFamily="34" charset="0"/>
              </a:rPr>
              <a:t>Opération</a:t>
            </a:r>
            <a:r>
              <a:rPr lang="fr-FR" sz="3200" dirty="0">
                <a:solidFill>
                  <a:srgbClr val="0070C0"/>
                </a:solidFill>
                <a:latin typeface="Maiandra GD" panose="020E0502030308020204" pitchFamily="34" charset="0"/>
              </a:rPr>
              <a:t> :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5BBC86E0-5E3C-47BA-961D-1A9B5B81AE8C}"/>
              </a:ext>
            </a:extLst>
          </p:cNvPr>
          <p:cNvSpPr txBox="1"/>
          <p:nvPr/>
        </p:nvSpPr>
        <p:spPr>
          <a:xfrm>
            <a:off x="2267744" y="3216368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  <a:latin typeface="Maiandra GD" panose="020E0502030308020204" pitchFamily="34" charset="0"/>
              </a:rPr>
              <a:t>234 ÷ 6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79AA3F08-B59C-4928-952F-F234530DB8D3}"/>
              </a:ext>
            </a:extLst>
          </p:cNvPr>
          <p:cNvCxnSpPr/>
          <p:nvPr/>
        </p:nvCxnSpPr>
        <p:spPr>
          <a:xfrm flipV="1">
            <a:off x="-180528" y="3789040"/>
            <a:ext cx="9577064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771ACE06-2515-42AC-B6C4-E9A5E4C896E3}"/>
              </a:ext>
            </a:extLst>
          </p:cNvPr>
          <p:cNvSpPr txBox="1"/>
          <p:nvPr/>
        </p:nvSpPr>
        <p:spPr>
          <a:xfrm>
            <a:off x="0" y="4757492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  <a:latin typeface="Maiandra GD" panose="020E0502030308020204" pitchFamily="34" charset="0"/>
              </a:rPr>
              <a:t>A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77164B57-43F7-4738-8F27-8413970DBD73}"/>
              </a:ext>
            </a:extLst>
          </p:cNvPr>
          <p:cNvSpPr txBox="1"/>
          <p:nvPr/>
        </p:nvSpPr>
        <p:spPr>
          <a:xfrm>
            <a:off x="5184000" y="490076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  <a:latin typeface="Maiandra GD" panose="020E0502030308020204" pitchFamily="34" charset="0"/>
              </a:rPr>
              <a:t>B</a:t>
            </a: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9239CF2F-7C4C-4307-84E2-EEED45D244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9" y="5485535"/>
            <a:ext cx="4320000" cy="1372465"/>
          </a:xfrm>
          <a:prstGeom prst="rect">
            <a:avLst/>
          </a:prstGeom>
          <a:noFill/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6F78AA62-01F4-44A9-A7E8-80951F2A96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1811" y="5485535"/>
            <a:ext cx="4320000" cy="13720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6603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7" grpId="0"/>
      <p:bldP spid="17" grpId="1"/>
      <p:bldP spid="24" grpId="0"/>
      <p:bldP spid="24" grpId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3122</TotalTime>
  <Words>401</Words>
  <Application>Microsoft Office PowerPoint</Application>
  <PresentationFormat>Affichage à l'écran (4:3)</PresentationFormat>
  <Paragraphs>64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8" baseType="lpstr">
      <vt:lpstr>Calibri</vt:lpstr>
      <vt:lpstr>Cambria Math</vt:lpstr>
      <vt:lpstr>Arial</vt:lpstr>
      <vt:lpstr>Maiandra GD</vt:lpstr>
      <vt:lpstr>Wingdings</vt:lpstr>
      <vt:lpstr>Thème Office</vt:lpstr>
      <vt:lpstr>Problèmes multiplicatifs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révolution industrielle</dc:title>
  <dc:creator>Maxime Paul</dc:creator>
  <cp:lastModifiedBy>Maxime Paul</cp:lastModifiedBy>
  <cp:revision>184</cp:revision>
  <dcterms:created xsi:type="dcterms:W3CDTF">2013-01-27T09:55:18Z</dcterms:created>
  <dcterms:modified xsi:type="dcterms:W3CDTF">2019-08-03T07:57:40Z</dcterms:modified>
</cp:coreProperties>
</file>