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7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1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8B21543-A345-421C-94EE-7262DAD2DCC5}" type="datetimeFigureOut">
              <a:rPr lang="fr-CA" smtClean="0"/>
              <a:pPr/>
              <a:t>2012-03-14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5328991-0663-4E01-932C-8797363F0665}"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21543-A345-421C-94EE-7262DAD2DCC5}" type="datetimeFigureOut">
              <a:rPr lang="fr-CA" smtClean="0"/>
              <a:pPr/>
              <a:t>2012-03-14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28991-0663-4E01-932C-8797363F0665}"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899592" y="188640"/>
            <a:ext cx="7128792" cy="584775"/>
          </a:xfrm>
          <a:prstGeom prst="rect">
            <a:avLst/>
          </a:prstGeom>
          <a:noFill/>
        </p:spPr>
        <p:txBody>
          <a:bodyPr wrap="square" rtlCol="0">
            <a:spAutoFit/>
          </a:bodyPr>
          <a:lstStyle/>
          <a:p>
            <a:pPr algn="ctr"/>
            <a:r>
              <a:rPr lang="fr-CA" sz="3200" b="1" u="sng" dirty="0" smtClean="0">
                <a:solidFill>
                  <a:srgbClr val="FF0000"/>
                </a:solidFill>
              </a:rPr>
              <a:t>Le Printemps arabe</a:t>
            </a:r>
            <a:endParaRPr lang="fr-CA" sz="3200" b="1" u="sng" dirty="0">
              <a:solidFill>
                <a:srgbClr val="FF0000"/>
              </a:solidFill>
            </a:endParaRPr>
          </a:p>
        </p:txBody>
      </p:sp>
      <p:sp>
        <p:nvSpPr>
          <p:cNvPr id="10" name="ZoneTexte 9"/>
          <p:cNvSpPr txBox="1"/>
          <p:nvPr/>
        </p:nvSpPr>
        <p:spPr>
          <a:xfrm>
            <a:off x="1259632" y="6093296"/>
            <a:ext cx="6840760" cy="369332"/>
          </a:xfrm>
          <a:prstGeom prst="rect">
            <a:avLst/>
          </a:prstGeom>
          <a:noFill/>
        </p:spPr>
        <p:txBody>
          <a:bodyPr wrap="square" rtlCol="0">
            <a:spAutoFit/>
          </a:bodyPr>
          <a:lstStyle/>
          <a:p>
            <a:pPr algn="ctr"/>
            <a:r>
              <a:rPr lang="fr-CA" b="1" i="1" dirty="0" smtClean="0">
                <a:solidFill>
                  <a:srgbClr val="002060"/>
                </a:solidFill>
                <a:latin typeface="Arial Narrow" pitchFamily="34" charset="0"/>
              </a:rPr>
              <a:t>Une présentation de </a:t>
            </a:r>
            <a:r>
              <a:rPr lang="fr-CA" b="1" i="1" dirty="0" err="1" smtClean="0">
                <a:solidFill>
                  <a:srgbClr val="002060"/>
                </a:solidFill>
                <a:latin typeface="Arial Narrow" pitchFamily="34" charset="0"/>
              </a:rPr>
              <a:t>Sebastian</a:t>
            </a:r>
            <a:r>
              <a:rPr lang="fr-CA" b="1" i="1" dirty="0" smtClean="0">
                <a:solidFill>
                  <a:srgbClr val="002060"/>
                </a:solidFill>
                <a:latin typeface="Arial Narrow" pitchFamily="34" charset="0"/>
              </a:rPr>
              <a:t> </a:t>
            </a:r>
            <a:r>
              <a:rPr lang="fr-CA" b="1" i="1" dirty="0" err="1" smtClean="0">
                <a:solidFill>
                  <a:srgbClr val="002060"/>
                </a:solidFill>
                <a:latin typeface="Arial Narrow" pitchFamily="34" charset="0"/>
              </a:rPr>
              <a:t>Kluth</a:t>
            </a:r>
            <a:endParaRPr lang="fr-CA" b="1" i="1" dirty="0">
              <a:solidFill>
                <a:srgbClr val="002060"/>
              </a:solidFill>
              <a:latin typeface="Arial Narrow" pitchFamily="34" charset="0"/>
            </a:endParaRPr>
          </a:p>
        </p:txBody>
      </p:sp>
      <p:sp>
        <p:nvSpPr>
          <p:cNvPr id="11" name="ZoneTexte 10"/>
          <p:cNvSpPr txBox="1"/>
          <p:nvPr/>
        </p:nvSpPr>
        <p:spPr>
          <a:xfrm rot="19525038">
            <a:off x="-9173" y="344742"/>
            <a:ext cx="1403648" cy="369332"/>
          </a:xfrm>
          <a:prstGeom prst="rect">
            <a:avLst/>
          </a:prstGeom>
          <a:noFill/>
        </p:spPr>
        <p:txBody>
          <a:bodyPr wrap="square" rtlCol="0">
            <a:spAutoFit/>
          </a:bodyPr>
          <a:lstStyle/>
          <a:p>
            <a:pPr algn="ctr"/>
            <a:r>
              <a:rPr lang="fr-CA" b="1" i="1" u="sng" dirty="0" smtClean="0">
                <a:solidFill>
                  <a:srgbClr val="FFFF00"/>
                </a:solidFill>
              </a:rPr>
              <a:t>2010</a:t>
            </a:r>
            <a:endParaRPr lang="fr-CA" b="1" i="1" u="sng" dirty="0">
              <a:solidFill>
                <a:srgbClr val="FFFF00"/>
              </a:solidFill>
            </a:endParaRPr>
          </a:p>
        </p:txBody>
      </p:sp>
      <p:sp>
        <p:nvSpPr>
          <p:cNvPr id="12" name="ZoneTexte 11"/>
          <p:cNvSpPr txBox="1"/>
          <p:nvPr/>
        </p:nvSpPr>
        <p:spPr>
          <a:xfrm rot="2033064">
            <a:off x="7681256" y="382867"/>
            <a:ext cx="1485975" cy="369332"/>
          </a:xfrm>
          <a:prstGeom prst="rect">
            <a:avLst/>
          </a:prstGeom>
          <a:noFill/>
        </p:spPr>
        <p:txBody>
          <a:bodyPr wrap="square" rtlCol="0">
            <a:spAutoFit/>
          </a:bodyPr>
          <a:lstStyle/>
          <a:p>
            <a:pPr algn="ctr"/>
            <a:r>
              <a:rPr lang="fr-CA" b="1" u="sng" dirty="0" smtClean="0">
                <a:solidFill>
                  <a:srgbClr val="FFFF00"/>
                </a:solidFill>
              </a:rPr>
              <a:t>2011</a:t>
            </a:r>
            <a:endParaRPr lang="fr-CA" b="1" u="sng"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355976" y="-23792"/>
            <a:ext cx="4788024" cy="6881792"/>
          </a:xfrm>
          <a:prstGeom prst="rect">
            <a:avLst/>
          </a:prstGeom>
          <a:noFill/>
          <a:ln w="9525">
            <a:noFill/>
            <a:miter lim="800000"/>
            <a:headEnd/>
            <a:tailEnd/>
          </a:ln>
        </p:spPr>
      </p:pic>
      <p:sp>
        <p:nvSpPr>
          <p:cNvPr id="5" name="Rectangle 4"/>
          <p:cNvSpPr/>
          <p:nvPr/>
        </p:nvSpPr>
        <p:spPr>
          <a:xfrm rot="19456416">
            <a:off x="4129401" y="4703429"/>
            <a:ext cx="5517088" cy="584775"/>
          </a:xfrm>
          <a:prstGeom prst="rect">
            <a:avLst/>
          </a:prstGeom>
        </p:spPr>
        <p:txBody>
          <a:bodyPr wrap="none">
            <a:spAutoFit/>
          </a:bodyPr>
          <a:lstStyle/>
          <a:p>
            <a:pPr algn="ctr"/>
            <a:r>
              <a:rPr lang="fr-CA" sz="3200" b="1" u="sng" dirty="0" smtClean="0">
                <a:solidFill>
                  <a:schemeClr val="bg1"/>
                </a:solidFill>
              </a:rPr>
              <a:t>Le Printemps arabe en Jordanie</a:t>
            </a:r>
            <a:endParaRPr lang="fr-CA" sz="3200" b="1" u="sng" dirty="0">
              <a:solidFill>
                <a:schemeClr val="bg1"/>
              </a:solidFill>
            </a:endParaRPr>
          </a:p>
        </p:txBody>
      </p:sp>
      <p:sp>
        <p:nvSpPr>
          <p:cNvPr id="6" name="ZoneTexte 5"/>
          <p:cNvSpPr txBox="1"/>
          <p:nvPr/>
        </p:nvSpPr>
        <p:spPr>
          <a:xfrm>
            <a:off x="0" y="188640"/>
            <a:ext cx="4392488" cy="584775"/>
          </a:xfrm>
          <a:prstGeom prst="rect">
            <a:avLst/>
          </a:prstGeom>
          <a:noFill/>
        </p:spPr>
        <p:txBody>
          <a:bodyPr wrap="square" rtlCol="0">
            <a:spAutoFit/>
          </a:bodyPr>
          <a:lstStyle/>
          <a:p>
            <a:pPr algn="ctr"/>
            <a:r>
              <a:rPr lang="fr-CA" sz="3200" b="1" u="sng" dirty="0" smtClean="0"/>
              <a:t>Abdallah II de Jordanie</a:t>
            </a:r>
            <a:endParaRPr lang="fr-CA" sz="3200" b="1" u="sng" dirty="0"/>
          </a:p>
        </p:txBody>
      </p:sp>
      <p:sp>
        <p:nvSpPr>
          <p:cNvPr id="7" name="ZoneTexte 6"/>
          <p:cNvSpPr txBox="1"/>
          <p:nvPr/>
        </p:nvSpPr>
        <p:spPr>
          <a:xfrm>
            <a:off x="179512" y="836712"/>
            <a:ext cx="3960440" cy="369332"/>
          </a:xfrm>
          <a:prstGeom prst="rect">
            <a:avLst/>
          </a:prstGeom>
          <a:noFill/>
        </p:spPr>
        <p:txBody>
          <a:bodyPr wrap="square" rtlCol="0">
            <a:spAutoFit/>
          </a:bodyPr>
          <a:lstStyle/>
          <a:p>
            <a:pPr algn="ctr"/>
            <a:r>
              <a:rPr lang="fr-CA" b="1" i="1" dirty="0" smtClean="0">
                <a:latin typeface="Arial Narrow" pitchFamily="34" charset="0"/>
              </a:rPr>
              <a:t>Roi de Jordanie depuis le 7 février 1999</a:t>
            </a:r>
            <a:endParaRPr lang="fr-CA" b="1" i="1" dirty="0">
              <a:latin typeface="Arial Narrow" pitchFamily="34" charset="0"/>
            </a:endParaRPr>
          </a:p>
        </p:txBody>
      </p:sp>
      <p:sp>
        <p:nvSpPr>
          <p:cNvPr id="8" name="ZoneTexte 7"/>
          <p:cNvSpPr txBox="1"/>
          <p:nvPr/>
        </p:nvSpPr>
        <p:spPr>
          <a:xfrm>
            <a:off x="0" y="1484784"/>
            <a:ext cx="4355976" cy="4247317"/>
          </a:xfrm>
          <a:prstGeom prst="rect">
            <a:avLst/>
          </a:prstGeom>
          <a:noFill/>
        </p:spPr>
        <p:txBody>
          <a:bodyPr wrap="square" rtlCol="0">
            <a:spAutoFit/>
          </a:bodyPr>
          <a:lstStyle/>
          <a:p>
            <a:pPr algn="just">
              <a:buFont typeface="Arial" pitchFamily="34" charset="0"/>
              <a:buChar char="•"/>
            </a:pPr>
            <a:r>
              <a:rPr lang="fr-CA" dirty="0"/>
              <a:t> </a:t>
            </a:r>
            <a:r>
              <a:rPr lang="fr-CA" dirty="0" smtClean="0"/>
              <a:t>1981: Il devient sous-lieutenant à l’Académie royale militaire de Sandhurst au Royaume-Uni.</a:t>
            </a:r>
          </a:p>
          <a:p>
            <a:pPr algn="just">
              <a:buFont typeface="Arial" pitchFamily="34" charset="0"/>
              <a:buChar char="•"/>
            </a:pPr>
            <a:r>
              <a:rPr lang="fr-CA" dirty="0"/>
              <a:t> </a:t>
            </a:r>
            <a:r>
              <a:rPr lang="fr-CA" dirty="0" smtClean="0"/>
              <a:t>1982: Études à l’Université d’Oxford.</a:t>
            </a:r>
          </a:p>
          <a:p>
            <a:pPr algn="just">
              <a:buFont typeface="Arial" pitchFamily="34" charset="0"/>
              <a:buChar char="•"/>
            </a:pPr>
            <a:r>
              <a:rPr lang="fr-CA" dirty="0"/>
              <a:t> </a:t>
            </a:r>
            <a:r>
              <a:rPr lang="fr-CA" dirty="0" smtClean="0"/>
              <a:t>1987: Il intègre Georgetown </a:t>
            </a:r>
            <a:r>
              <a:rPr lang="fr-CA" dirty="0" err="1" smtClean="0"/>
              <a:t>University</a:t>
            </a:r>
            <a:r>
              <a:rPr lang="fr-CA" dirty="0" smtClean="0"/>
              <a:t> à Washington D.C.</a:t>
            </a:r>
          </a:p>
          <a:p>
            <a:pPr algn="just">
              <a:buFont typeface="Arial" pitchFamily="34" charset="0"/>
              <a:buChar char="•"/>
            </a:pPr>
            <a:r>
              <a:rPr lang="fr-CA" dirty="0"/>
              <a:t> </a:t>
            </a:r>
            <a:r>
              <a:rPr lang="fr-CA" dirty="0" smtClean="0"/>
              <a:t>1994: Élévation au rang de Commandant des Forces spéciales de la Jordanie.</a:t>
            </a:r>
          </a:p>
          <a:p>
            <a:pPr algn="just">
              <a:buFont typeface="Arial" pitchFamily="34" charset="0"/>
              <a:buChar char="•"/>
            </a:pPr>
            <a:r>
              <a:rPr lang="fr-CA" dirty="0"/>
              <a:t> </a:t>
            </a:r>
            <a:r>
              <a:rPr lang="fr-CA" dirty="0" smtClean="0"/>
              <a:t>1996: Il décroche un rôle comme statiste dans la série Star Trek: Voyager</a:t>
            </a:r>
          </a:p>
          <a:p>
            <a:pPr algn="just">
              <a:buFont typeface="Arial" pitchFamily="34" charset="0"/>
              <a:buChar char="•"/>
            </a:pPr>
            <a:r>
              <a:rPr lang="fr-CA" dirty="0"/>
              <a:t> </a:t>
            </a:r>
            <a:r>
              <a:rPr lang="fr-CA" dirty="0" smtClean="0"/>
              <a:t>1999: Modernisation de l’armée jordanienne avec le know-how des États-Unis.</a:t>
            </a:r>
          </a:p>
          <a:p>
            <a:pPr algn="just">
              <a:buFont typeface="Arial" pitchFamily="34" charset="0"/>
              <a:buChar char="•"/>
            </a:pPr>
            <a:r>
              <a:rPr lang="fr-CA" dirty="0"/>
              <a:t> </a:t>
            </a:r>
            <a:r>
              <a:rPr lang="fr-CA" dirty="0" smtClean="0"/>
              <a:t>2000: Croissance économique et modernisation de l’enseignement démarre.</a:t>
            </a:r>
            <a:endParaRPr lang="fr-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rcRect/>
          <a:stretch>
            <a:fillRect/>
          </a:stretch>
        </p:blipFill>
        <p:spPr bwMode="auto">
          <a:xfrm>
            <a:off x="6012160" y="2492896"/>
            <a:ext cx="3131840" cy="1584176"/>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2411760" y="2492896"/>
            <a:ext cx="3672408" cy="1584176"/>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1" y="2470879"/>
            <a:ext cx="2411759" cy="1606192"/>
          </a:xfrm>
          <a:prstGeom prst="rect">
            <a:avLst/>
          </a:prstGeom>
          <a:noFill/>
          <a:ln w="9525">
            <a:noFill/>
            <a:miter lim="800000"/>
            <a:headEnd/>
            <a:tailEnd/>
          </a:ln>
        </p:spPr>
      </p:pic>
      <p:sp>
        <p:nvSpPr>
          <p:cNvPr id="4" name="ZoneTexte 3"/>
          <p:cNvSpPr txBox="1"/>
          <p:nvPr/>
        </p:nvSpPr>
        <p:spPr>
          <a:xfrm>
            <a:off x="323528" y="0"/>
            <a:ext cx="8640960" cy="2585323"/>
          </a:xfrm>
          <a:prstGeom prst="rect">
            <a:avLst/>
          </a:prstGeom>
          <a:noFill/>
        </p:spPr>
        <p:txBody>
          <a:bodyPr wrap="square" rtlCol="0">
            <a:spAutoFit/>
          </a:bodyPr>
          <a:lstStyle/>
          <a:p>
            <a:pPr algn="just">
              <a:buFont typeface="Arial" pitchFamily="34" charset="0"/>
              <a:buChar char="•"/>
            </a:pPr>
            <a:r>
              <a:rPr lang="fr-CA" dirty="0" smtClean="0"/>
              <a:t> 7 janvier 2011: Début des manifestations demandant un changement des conditions de vie matérielles qui passe par un changement politique durable, plus de libertés, plus de démocratie et le respect des droits de l'Homme ainsi que la lutte contre le chômage et l'arrêt de l'inflation.</a:t>
            </a:r>
          </a:p>
          <a:p>
            <a:pPr algn="just">
              <a:buFont typeface="Arial" pitchFamily="34" charset="0"/>
              <a:buChar char="•"/>
            </a:pPr>
            <a:r>
              <a:rPr lang="fr-CA" dirty="0"/>
              <a:t> </a:t>
            </a:r>
            <a:r>
              <a:rPr lang="fr-CA" dirty="0" smtClean="0"/>
              <a:t>26 janvier 2011: Manifestation contre le premier ministre Samir </a:t>
            </a:r>
            <a:r>
              <a:rPr lang="fr-CA" dirty="0" err="1" smtClean="0"/>
              <a:t>Rifaï</a:t>
            </a:r>
            <a:r>
              <a:rPr lang="fr-CA" dirty="0" smtClean="0"/>
              <a:t>; les manifestants demandent sa démission.</a:t>
            </a:r>
          </a:p>
          <a:p>
            <a:pPr algn="just">
              <a:buFont typeface="Arial" pitchFamily="34" charset="0"/>
              <a:buChar char="•"/>
            </a:pPr>
            <a:r>
              <a:rPr lang="fr-CA" dirty="0"/>
              <a:t> </a:t>
            </a:r>
            <a:r>
              <a:rPr lang="fr-CA" dirty="0" smtClean="0"/>
              <a:t>1</a:t>
            </a:r>
            <a:r>
              <a:rPr lang="fr-CA" baseline="30000" dirty="0" smtClean="0"/>
              <a:t>er</a:t>
            </a:r>
            <a:r>
              <a:rPr lang="fr-CA" dirty="0" smtClean="0"/>
              <a:t> février 2011: Abdallah II remplace le premier ministre par le général </a:t>
            </a:r>
            <a:r>
              <a:rPr lang="fr-CA" dirty="0" err="1" smtClean="0"/>
              <a:t>Maarouf</a:t>
            </a:r>
            <a:r>
              <a:rPr lang="fr-CA" dirty="0" smtClean="0"/>
              <a:t> </a:t>
            </a:r>
            <a:r>
              <a:rPr lang="fr-CA" dirty="0" err="1" smtClean="0"/>
              <a:t>Bakhit</a:t>
            </a:r>
            <a:r>
              <a:rPr lang="fr-CA" dirty="0" smtClean="0"/>
              <a:t>.</a:t>
            </a:r>
          </a:p>
          <a:p>
            <a:pPr algn="just">
              <a:buFont typeface="Arial" pitchFamily="34" charset="0"/>
              <a:buChar char="•"/>
            </a:pPr>
            <a:r>
              <a:rPr lang="fr-CA" dirty="0"/>
              <a:t> </a:t>
            </a:r>
            <a:r>
              <a:rPr lang="fr-CA" dirty="0" smtClean="0"/>
              <a:t>10 février 2011: Formation d’un nouveau gouvernement avec des membres gauchistes et islamistes.</a:t>
            </a:r>
          </a:p>
        </p:txBody>
      </p:sp>
      <p:sp>
        <p:nvSpPr>
          <p:cNvPr id="5" name="Rectangle 4"/>
          <p:cNvSpPr/>
          <p:nvPr/>
        </p:nvSpPr>
        <p:spPr>
          <a:xfrm>
            <a:off x="1475656" y="2924944"/>
            <a:ext cx="5517088" cy="584775"/>
          </a:xfrm>
          <a:prstGeom prst="rect">
            <a:avLst/>
          </a:prstGeom>
        </p:spPr>
        <p:txBody>
          <a:bodyPr wrap="none">
            <a:spAutoFit/>
          </a:bodyPr>
          <a:lstStyle/>
          <a:p>
            <a:pPr algn="ctr"/>
            <a:r>
              <a:rPr lang="fr-CA" sz="3200" b="1" u="sng" dirty="0" smtClean="0">
                <a:solidFill>
                  <a:srgbClr val="FF0000"/>
                </a:solidFill>
              </a:rPr>
              <a:t>Le Printemps arabe en Jordanie</a:t>
            </a:r>
            <a:endParaRPr lang="fr-CA" sz="3200" b="1" u="sng" dirty="0">
              <a:solidFill>
                <a:srgbClr val="FF0000"/>
              </a:solidFill>
            </a:endParaRPr>
          </a:p>
        </p:txBody>
      </p:sp>
      <p:sp>
        <p:nvSpPr>
          <p:cNvPr id="6" name="ZoneTexte 5"/>
          <p:cNvSpPr txBox="1"/>
          <p:nvPr/>
        </p:nvSpPr>
        <p:spPr>
          <a:xfrm>
            <a:off x="323528" y="3995678"/>
            <a:ext cx="8568952" cy="2862322"/>
          </a:xfrm>
          <a:prstGeom prst="rect">
            <a:avLst/>
          </a:prstGeom>
          <a:noFill/>
        </p:spPr>
        <p:txBody>
          <a:bodyPr wrap="square" rtlCol="0">
            <a:spAutoFit/>
          </a:bodyPr>
          <a:lstStyle/>
          <a:p>
            <a:pPr algn="just">
              <a:buFont typeface="Arial" pitchFamily="34" charset="0"/>
              <a:buChar char="•"/>
            </a:pPr>
            <a:r>
              <a:rPr lang="fr-CA" dirty="0" smtClean="0"/>
              <a:t> 25 février 2011: Manifestants publient un manifeste contre la corruption.</a:t>
            </a:r>
          </a:p>
          <a:p>
            <a:pPr algn="just">
              <a:buFont typeface="Arial" pitchFamily="34" charset="0"/>
              <a:buChar char="•"/>
            </a:pPr>
            <a:r>
              <a:rPr lang="fr-CA" dirty="0" smtClean="0"/>
              <a:t> 21 mars 2011: Manifestants publient un manifeste contre les crimes économiques et la lenteur des réformes.</a:t>
            </a:r>
          </a:p>
          <a:p>
            <a:pPr algn="just">
              <a:buFont typeface="Arial" pitchFamily="34" charset="0"/>
              <a:buChar char="•"/>
            </a:pPr>
            <a:r>
              <a:rPr lang="fr-CA" dirty="0" smtClean="0"/>
              <a:t> 24 mars 2011: Fondation du mouvement des «jeunes du 24 mars» par des jeunes militants soutenus par le Front Islamique.</a:t>
            </a:r>
          </a:p>
          <a:p>
            <a:pPr algn="just">
              <a:buFont typeface="Arial" pitchFamily="34" charset="0"/>
              <a:buChar char="•"/>
            </a:pPr>
            <a:r>
              <a:rPr lang="fr-CA" dirty="0" smtClean="0"/>
              <a:t> 25 mars 2011: Manifestation à Amman est réprimée au coût d’un décès et entre 130 et 140 blessés.</a:t>
            </a:r>
          </a:p>
          <a:p>
            <a:pPr algn="just">
              <a:buFont typeface="Arial" pitchFamily="34" charset="0"/>
              <a:buChar char="•"/>
            </a:pPr>
            <a:r>
              <a:rPr lang="fr-CA" dirty="0" smtClean="0"/>
              <a:t> 15 avril 2011: Affrontements violents entre des manifestants islamistes et des manifestants pro-régime.</a:t>
            </a:r>
          </a:p>
          <a:p>
            <a:pPr algn="just">
              <a:buFont typeface="Arial" pitchFamily="34" charset="0"/>
              <a:buChar char="•"/>
            </a:pPr>
            <a:r>
              <a:rPr lang="fr-CA" dirty="0" smtClean="0"/>
              <a:t> 13 juin 2011: Le convoi du roi est </a:t>
            </a:r>
            <a:r>
              <a:rPr lang="fr-CA" dirty="0" err="1" smtClean="0"/>
              <a:t>caillassé</a:t>
            </a:r>
            <a:r>
              <a:rPr lang="fr-CA" dirty="0" smtClean="0"/>
              <a:t> à </a:t>
            </a:r>
            <a:r>
              <a:rPr lang="fr-CA" dirty="0" err="1" smtClean="0"/>
              <a:t>Tafileh</a:t>
            </a:r>
            <a:r>
              <a:rPr lang="fr-CA" dirty="0" smtClean="0"/>
              <a:t> par des manifestants. </a:t>
            </a:r>
            <a:endParaRPr lang="fr-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3717032"/>
          </a:xfrm>
          <a:prstGeom prst="rect">
            <a:avLst/>
          </a:prstGeom>
          <a:noFill/>
          <a:ln w="9525">
            <a:noFill/>
            <a:miter lim="800000"/>
            <a:headEnd/>
            <a:tailEnd/>
          </a:ln>
        </p:spPr>
      </p:pic>
      <p:sp>
        <p:nvSpPr>
          <p:cNvPr id="5" name="ZoneTexte 4"/>
          <p:cNvSpPr txBox="1"/>
          <p:nvPr/>
        </p:nvSpPr>
        <p:spPr>
          <a:xfrm>
            <a:off x="1043608" y="2924944"/>
            <a:ext cx="7200800" cy="584775"/>
          </a:xfrm>
          <a:prstGeom prst="rect">
            <a:avLst/>
          </a:prstGeom>
          <a:noFill/>
        </p:spPr>
        <p:txBody>
          <a:bodyPr wrap="square" rtlCol="0">
            <a:spAutoFit/>
          </a:bodyPr>
          <a:lstStyle/>
          <a:p>
            <a:pPr algn="ctr"/>
            <a:r>
              <a:rPr lang="fr-CA" sz="3200" b="1" u="sng" dirty="0" smtClean="0"/>
              <a:t>Le Printemps arabe en Syrie</a:t>
            </a:r>
            <a:endParaRPr lang="fr-CA" sz="3200" b="1" u="sng" dirty="0"/>
          </a:p>
        </p:txBody>
      </p:sp>
      <p:sp>
        <p:nvSpPr>
          <p:cNvPr id="6" name="ZoneTexte 5"/>
          <p:cNvSpPr txBox="1"/>
          <p:nvPr/>
        </p:nvSpPr>
        <p:spPr>
          <a:xfrm>
            <a:off x="827584" y="3645024"/>
            <a:ext cx="7560840" cy="584775"/>
          </a:xfrm>
          <a:prstGeom prst="rect">
            <a:avLst/>
          </a:prstGeom>
          <a:noFill/>
        </p:spPr>
        <p:txBody>
          <a:bodyPr wrap="square" rtlCol="0">
            <a:spAutoFit/>
          </a:bodyPr>
          <a:lstStyle/>
          <a:p>
            <a:pPr algn="ctr"/>
            <a:r>
              <a:rPr lang="fr-CA" sz="3200" b="1" u="sng" dirty="0" err="1" smtClean="0"/>
              <a:t>Bachar</a:t>
            </a:r>
            <a:r>
              <a:rPr lang="fr-CA" sz="3200" b="1" u="sng" dirty="0" smtClean="0"/>
              <a:t> el-</a:t>
            </a:r>
            <a:r>
              <a:rPr lang="fr-CA" sz="3200" b="1" u="sng" dirty="0" err="1" smtClean="0"/>
              <a:t>Assad</a:t>
            </a:r>
            <a:endParaRPr lang="fr-CA" sz="3200" b="1" u="sng" dirty="0"/>
          </a:p>
        </p:txBody>
      </p:sp>
      <p:sp>
        <p:nvSpPr>
          <p:cNvPr id="7" name="ZoneTexte 6"/>
          <p:cNvSpPr txBox="1"/>
          <p:nvPr/>
        </p:nvSpPr>
        <p:spPr>
          <a:xfrm>
            <a:off x="1475656" y="4293096"/>
            <a:ext cx="6480720" cy="369332"/>
          </a:xfrm>
          <a:prstGeom prst="rect">
            <a:avLst/>
          </a:prstGeom>
          <a:noFill/>
        </p:spPr>
        <p:txBody>
          <a:bodyPr wrap="square" rtlCol="0">
            <a:spAutoFit/>
          </a:bodyPr>
          <a:lstStyle/>
          <a:p>
            <a:r>
              <a:rPr lang="fr-CA" b="1" i="1" dirty="0" smtClean="0"/>
              <a:t>Président de la République arabe syrienne depuis le 17 juillet 2000</a:t>
            </a:r>
            <a:endParaRPr lang="fr-CA" b="1" i="1" dirty="0"/>
          </a:p>
        </p:txBody>
      </p:sp>
      <p:sp>
        <p:nvSpPr>
          <p:cNvPr id="8" name="ZoneTexte 7"/>
          <p:cNvSpPr txBox="1"/>
          <p:nvPr/>
        </p:nvSpPr>
        <p:spPr>
          <a:xfrm>
            <a:off x="0" y="4653136"/>
            <a:ext cx="9144000" cy="2031325"/>
          </a:xfrm>
          <a:prstGeom prst="rect">
            <a:avLst/>
          </a:prstGeom>
          <a:noFill/>
        </p:spPr>
        <p:txBody>
          <a:bodyPr wrap="square" rtlCol="0">
            <a:spAutoFit/>
          </a:bodyPr>
          <a:lstStyle/>
          <a:p>
            <a:pPr algn="just">
              <a:buFont typeface="Arial" pitchFamily="34" charset="0"/>
              <a:buChar char="•"/>
            </a:pPr>
            <a:r>
              <a:rPr lang="fr-CA" dirty="0"/>
              <a:t> </a:t>
            </a:r>
            <a:r>
              <a:rPr lang="fr-CA" dirty="0" smtClean="0"/>
              <a:t>1992: Départ pour Londres afin de s’y spécialiser en ophtalmologie après l’acquisition de son doctorat en médecine.</a:t>
            </a:r>
          </a:p>
          <a:p>
            <a:pPr algn="just">
              <a:buFont typeface="Arial" pitchFamily="34" charset="0"/>
              <a:buChar char="•"/>
            </a:pPr>
            <a:r>
              <a:rPr lang="fr-CA" dirty="0"/>
              <a:t> </a:t>
            </a:r>
            <a:r>
              <a:rPr lang="fr-CA" dirty="0" smtClean="0"/>
              <a:t>1994: Son frère </a:t>
            </a:r>
            <a:r>
              <a:rPr lang="fr-CA" dirty="0" err="1" smtClean="0"/>
              <a:t>Bassel</a:t>
            </a:r>
            <a:r>
              <a:rPr lang="fr-CA" dirty="0" smtClean="0"/>
              <a:t> el-</a:t>
            </a:r>
            <a:r>
              <a:rPr lang="fr-CA" dirty="0" err="1" smtClean="0"/>
              <a:t>Hassad</a:t>
            </a:r>
            <a:r>
              <a:rPr lang="fr-CA" dirty="0" smtClean="0"/>
              <a:t> meurt dans un accident de voiture et c’est </a:t>
            </a:r>
            <a:r>
              <a:rPr lang="fr-CA" dirty="0" err="1" smtClean="0"/>
              <a:t>Bachar</a:t>
            </a:r>
            <a:r>
              <a:rPr lang="fr-CA" dirty="0" smtClean="0"/>
              <a:t> el-</a:t>
            </a:r>
            <a:r>
              <a:rPr lang="fr-CA" dirty="0" err="1" smtClean="0"/>
              <a:t>Assad</a:t>
            </a:r>
            <a:r>
              <a:rPr lang="fr-CA" dirty="0" smtClean="0"/>
              <a:t> qui prends sa place pour devenir l’héritier du trône de son père.</a:t>
            </a:r>
          </a:p>
          <a:p>
            <a:pPr algn="just">
              <a:buFont typeface="Arial" pitchFamily="34" charset="0"/>
              <a:buChar char="•"/>
            </a:pPr>
            <a:r>
              <a:rPr lang="fr-CA" dirty="0"/>
              <a:t> </a:t>
            </a:r>
            <a:r>
              <a:rPr lang="fr-CA" dirty="0" smtClean="0"/>
              <a:t>2000: Élu par référendum par la population, </a:t>
            </a:r>
            <a:r>
              <a:rPr lang="fr-CA" dirty="0" err="1" smtClean="0"/>
              <a:t>Bachar</a:t>
            </a:r>
            <a:r>
              <a:rPr lang="fr-CA" dirty="0" smtClean="0"/>
              <a:t> el-</a:t>
            </a:r>
            <a:r>
              <a:rPr lang="fr-CA" dirty="0" err="1" smtClean="0"/>
              <a:t>Assad</a:t>
            </a:r>
            <a:r>
              <a:rPr lang="fr-CA" dirty="0" smtClean="0"/>
              <a:t> amorce le «Printemps de Damas» et libéralise et démocratise le pays peu à peu, mais sous la pression de la vieille garde du régime, il cesse ce mouvement bientôt.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2483768" y="0"/>
            <a:ext cx="6660232" cy="7017306"/>
          </a:xfrm>
          <a:prstGeom prst="rect">
            <a:avLst/>
          </a:prstGeom>
          <a:noFill/>
        </p:spPr>
        <p:txBody>
          <a:bodyPr wrap="square" rtlCol="0">
            <a:spAutoFit/>
          </a:bodyPr>
          <a:lstStyle/>
          <a:p>
            <a:pPr>
              <a:buFont typeface="Arial" pitchFamily="34" charset="0"/>
              <a:buChar char="•"/>
            </a:pPr>
            <a:r>
              <a:rPr lang="fr-CA" b="1" dirty="0">
                <a:solidFill>
                  <a:srgbClr val="00B050"/>
                </a:solidFill>
              </a:rPr>
              <a:t> </a:t>
            </a:r>
            <a:r>
              <a:rPr lang="fr-CA" b="1" dirty="0" smtClean="0">
                <a:solidFill>
                  <a:srgbClr val="00B050"/>
                </a:solidFill>
              </a:rPr>
              <a:t>4 février 2011: L’opposition fait en vain appel à la manifestation sur les réseaux sociaux</a:t>
            </a:r>
          </a:p>
          <a:p>
            <a:pPr>
              <a:buFont typeface="Arial" pitchFamily="34" charset="0"/>
              <a:buChar char="•"/>
            </a:pPr>
            <a:r>
              <a:rPr lang="fr-CA" b="1" dirty="0">
                <a:solidFill>
                  <a:srgbClr val="00B050"/>
                </a:solidFill>
              </a:rPr>
              <a:t> </a:t>
            </a:r>
            <a:r>
              <a:rPr lang="fr-CA" b="1" dirty="0" smtClean="0">
                <a:solidFill>
                  <a:srgbClr val="00B050"/>
                </a:solidFill>
              </a:rPr>
              <a:t>17 février 2011: Premier soulèvement majeur à </a:t>
            </a:r>
            <a:r>
              <a:rPr lang="fr-CA" b="1" dirty="0" err="1" smtClean="0">
                <a:solidFill>
                  <a:srgbClr val="00B050"/>
                </a:solidFill>
              </a:rPr>
              <a:t>Damascus</a:t>
            </a:r>
            <a:r>
              <a:rPr lang="fr-CA" b="1" dirty="0" smtClean="0">
                <a:solidFill>
                  <a:srgbClr val="00B050"/>
                </a:solidFill>
              </a:rPr>
              <a:t> après des actes de violence policière contre un commerçant.</a:t>
            </a:r>
          </a:p>
          <a:p>
            <a:pPr>
              <a:buFont typeface="Arial" pitchFamily="34" charset="0"/>
              <a:buChar char="•"/>
            </a:pPr>
            <a:r>
              <a:rPr lang="fr-CA" b="1" dirty="0">
                <a:solidFill>
                  <a:srgbClr val="00B050"/>
                </a:solidFill>
              </a:rPr>
              <a:t> </a:t>
            </a:r>
            <a:r>
              <a:rPr lang="fr-CA" b="1" dirty="0" smtClean="0">
                <a:solidFill>
                  <a:srgbClr val="00B050"/>
                </a:solidFill>
              </a:rPr>
              <a:t>7 mars 2011: Grève de faim par 15 prisonniers politiques.</a:t>
            </a:r>
          </a:p>
          <a:p>
            <a:pPr>
              <a:buFont typeface="Arial" pitchFamily="34" charset="0"/>
              <a:buChar char="•"/>
            </a:pPr>
            <a:r>
              <a:rPr lang="fr-CA" b="1" dirty="0">
                <a:solidFill>
                  <a:srgbClr val="00B050"/>
                </a:solidFill>
              </a:rPr>
              <a:t> </a:t>
            </a:r>
            <a:r>
              <a:rPr lang="fr-CA" b="1" dirty="0" smtClean="0">
                <a:solidFill>
                  <a:srgbClr val="00B050"/>
                </a:solidFill>
              </a:rPr>
              <a:t>15 mars 2011: </a:t>
            </a:r>
            <a:r>
              <a:rPr lang="fr-CA" b="1" dirty="0">
                <a:solidFill>
                  <a:srgbClr val="00B050"/>
                </a:solidFill>
              </a:rPr>
              <a:t>U</a:t>
            </a:r>
            <a:r>
              <a:rPr lang="fr-CA" b="1" dirty="0" smtClean="0">
                <a:solidFill>
                  <a:srgbClr val="00B050"/>
                </a:solidFill>
              </a:rPr>
              <a:t>ne dizaine de manifestants suivent de nouveaux appels à des manifestations sur </a:t>
            </a:r>
            <a:r>
              <a:rPr lang="fr-CA" b="1" dirty="0" err="1" smtClean="0">
                <a:solidFill>
                  <a:srgbClr val="00B050"/>
                </a:solidFill>
              </a:rPr>
              <a:t>Facebook</a:t>
            </a:r>
            <a:r>
              <a:rPr lang="fr-CA" b="1" dirty="0" smtClean="0">
                <a:solidFill>
                  <a:srgbClr val="00B050"/>
                </a:solidFill>
              </a:rPr>
              <a:t>.</a:t>
            </a:r>
          </a:p>
          <a:p>
            <a:pPr>
              <a:buFont typeface="Arial" pitchFamily="34" charset="0"/>
              <a:buChar char="•"/>
            </a:pPr>
            <a:r>
              <a:rPr lang="fr-CA" b="1" dirty="0">
                <a:solidFill>
                  <a:srgbClr val="00B050"/>
                </a:solidFill>
              </a:rPr>
              <a:t> </a:t>
            </a:r>
            <a:r>
              <a:rPr lang="fr-CA" b="1" dirty="0" smtClean="0">
                <a:solidFill>
                  <a:srgbClr val="00B050"/>
                </a:solidFill>
              </a:rPr>
              <a:t>18 mars 2011: Plusieurs premières manifestations majeures lors du «vendredi de la dignité».</a:t>
            </a:r>
          </a:p>
          <a:p>
            <a:pPr>
              <a:buFont typeface="Arial" pitchFamily="34" charset="0"/>
              <a:buChar char="•"/>
            </a:pPr>
            <a:r>
              <a:rPr lang="fr-CA" b="1" dirty="0">
                <a:solidFill>
                  <a:srgbClr val="00B050"/>
                </a:solidFill>
              </a:rPr>
              <a:t> </a:t>
            </a:r>
            <a:r>
              <a:rPr lang="fr-CA" b="1" dirty="0" smtClean="0">
                <a:solidFill>
                  <a:srgbClr val="00B050"/>
                </a:solidFill>
              </a:rPr>
              <a:t>25 mars 2011: Expansion des manifestations sur le pays entier.</a:t>
            </a:r>
          </a:p>
          <a:p>
            <a:pPr>
              <a:buFont typeface="Arial" pitchFamily="34" charset="0"/>
              <a:buChar char="•"/>
            </a:pPr>
            <a:r>
              <a:rPr lang="fr-CA" b="1" dirty="0">
                <a:solidFill>
                  <a:srgbClr val="00B050"/>
                </a:solidFill>
              </a:rPr>
              <a:t> </a:t>
            </a:r>
            <a:r>
              <a:rPr lang="fr-CA" b="1" dirty="0" smtClean="0">
                <a:solidFill>
                  <a:srgbClr val="00B050"/>
                </a:solidFill>
              </a:rPr>
              <a:t>14 avril 2011: Un nouveau gouvernement est nommé sans pouvoir apaiser les manifestations de manière significative.</a:t>
            </a:r>
          </a:p>
          <a:p>
            <a:pPr>
              <a:buFont typeface="Arial" pitchFamily="34" charset="0"/>
              <a:buChar char="•"/>
            </a:pPr>
            <a:r>
              <a:rPr lang="fr-CA" b="1" dirty="0">
                <a:solidFill>
                  <a:srgbClr val="00B050"/>
                </a:solidFill>
              </a:rPr>
              <a:t> </a:t>
            </a:r>
            <a:r>
              <a:rPr lang="fr-CA" b="1" dirty="0" smtClean="0">
                <a:solidFill>
                  <a:srgbClr val="00B050"/>
                </a:solidFill>
              </a:rPr>
              <a:t>25 avril 2011: Attaque militaire de la ville de Deraa au cœur des rebelles.</a:t>
            </a:r>
          </a:p>
          <a:p>
            <a:pPr>
              <a:buFont typeface="Arial" pitchFamily="34" charset="0"/>
              <a:buChar char="•"/>
            </a:pPr>
            <a:r>
              <a:rPr lang="fr-CA" b="1" dirty="0">
                <a:solidFill>
                  <a:srgbClr val="00B050"/>
                </a:solidFill>
              </a:rPr>
              <a:t> </a:t>
            </a:r>
            <a:r>
              <a:rPr lang="fr-CA" b="1" dirty="0" smtClean="0">
                <a:solidFill>
                  <a:srgbClr val="00B050"/>
                </a:solidFill>
              </a:rPr>
              <a:t>4 mai 2011: Siège militaire sur deux villes rebelles:</a:t>
            </a:r>
          </a:p>
          <a:p>
            <a:pPr>
              <a:buFont typeface="Arial" pitchFamily="34" charset="0"/>
              <a:buChar char="•"/>
            </a:pPr>
            <a:r>
              <a:rPr lang="fr-CA" b="1" dirty="0">
                <a:solidFill>
                  <a:srgbClr val="00B050"/>
                </a:solidFill>
              </a:rPr>
              <a:t> </a:t>
            </a:r>
            <a:r>
              <a:rPr lang="fr-CA" b="1" dirty="0" smtClean="0">
                <a:solidFill>
                  <a:srgbClr val="00B050"/>
                </a:solidFill>
              </a:rPr>
              <a:t>21 juin 2011: Coordination nationale des comités locaux de jeunes révolutionnaires publie son programme politique visant la démocratie parlementaire.</a:t>
            </a:r>
          </a:p>
          <a:p>
            <a:pPr>
              <a:buFont typeface="Arial" pitchFamily="34" charset="0"/>
              <a:buChar char="•"/>
            </a:pPr>
            <a:r>
              <a:rPr lang="fr-CA" b="1" dirty="0">
                <a:solidFill>
                  <a:srgbClr val="00B050"/>
                </a:solidFill>
              </a:rPr>
              <a:t> </a:t>
            </a:r>
            <a:r>
              <a:rPr lang="fr-CA" b="1" dirty="0" smtClean="0">
                <a:solidFill>
                  <a:srgbClr val="00B050"/>
                </a:solidFill>
              </a:rPr>
              <a:t>31 juillet 2011: Escalade complète de la situation suite au «Massacre du Ramadan».</a:t>
            </a:r>
          </a:p>
          <a:p>
            <a:pPr>
              <a:buFont typeface="Arial" pitchFamily="34" charset="0"/>
              <a:buChar char="•"/>
            </a:pPr>
            <a:r>
              <a:rPr lang="fr-CA" b="1" dirty="0">
                <a:solidFill>
                  <a:srgbClr val="00B050"/>
                </a:solidFill>
              </a:rPr>
              <a:t> </a:t>
            </a:r>
            <a:r>
              <a:rPr lang="fr-CA" b="1" dirty="0" smtClean="0">
                <a:solidFill>
                  <a:srgbClr val="00B050"/>
                </a:solidFill>
              </a:rPr>
              <a:t>3 septembre 2011: Embargo de l’Union Européenne sur le pétrole de la Syrie.</a:t>
            </a:r>
          </a:p>
          <a:p>
            <a:pPr>
              <a:buFont typeface="Arial" pitchFamily="34" charset="0"/>
              <a:buChar char="•"/>
            </a:pPr>
            <a:r>
              <a:rPr lang="fr-CA" b="1" dirty="0">
                <a:solidFill>
                  <a:srgbClr val="00B050"/>
                </a:solidFill>
              </a:rPr>
              <a:t> </a:t>
            </a:r>
            <a:r>
              <a:rPr lang="fr-CA" b="1" dirty="0" smtClean="0">
                <a:solidFill>
                  <a:srgbClr val="00B050"/>
                </a:solidFill>
              </a:rPr>
              <a:t>30 septembre 2011: Désertions d’un grand nombre des soldats et affrontements entre les deux nouveaux groupes de soldats par la suite.</a:t>
            </a:r>
            <a:endParaRPr lang="fr-CA" b="1" dirty="0">
              <a:solidFill>
                <a:srgbClr val="00B050"/>
              </a:solidFill>
            </a:endParaRPr>
          </a:p>
        </p:txBody>
      </p:sp>
      <p:pic>
        <p:nvPicPr>
          <p:cNvPr id="17411" name="Picture 3"/>
          <p:cNvPicPr>
            <a:picLocks noChangeAspect="1" noChangeArrowheads="1"/>
          </p:cNvPicPr>
          <p:nvPr/>
        </p:nvPicPr>
        <p:blipFill>
          <a:blip r:embed="rId3" cstate="print"/>
          <a:srcRect/>
          <a:stretch>
            <a:fillRect/>
          </a:stretch>
        </p:blipFill>
        <p:spPr bwMode="auto">
          <a:xfrm>
            <a:off x="0" y="0"/>
            <a:ext cx="2506537" cy="1484784"/>
          </a:xfrm>
          <a:prstGeom prst="rect">
            <a:avLst/>
          </a:prstGeom>
          <a:noFill/>
          <a:ln w="9525">
            <a:noFill/>
            <a:miter lim="800000"/>
            <a:headEnd/>
            <a:tailEnd/>
          </a:ln>
        </p:spPr>
      </p:pic>
      <p:sp>
        <p:nvSpPr>
          <p:cNvPr id="7" name="ZoneTexte 6"/>
          <p:cNvSpPr txBox="1"/>
          <p:nvPr/>
        </p:nvSpPr>
        <p:spPr>
          <a:xfrm>
            <a:off x="0" y="0"/>
            <a:ext cx="2664296" cy="1077218"/>
          </a:xfrm>
          <a:prstGeom prst="rect">
            <a:avLst/>
          </a:prstGeom>
          <a:noFill/>
        </p:spPr>
        <p:txBody>
          <a:bodyPr wrap="square" rtlCol="0">
            <a:spAutoFit/>
          </a:bodyPr>
          <a:lstStyle/>
          <a:p>
            <a:r>
              <a:rPr lang="fr-CA" sz="3200" b="1" u="sng" dirty="0" smtClean="0">
                <a:solidFill>
                  <a:srgbClr val="FFFF00"/>
                </a:solidFill>
              </a:rPr>
              <a:t>Le Printemps arabe en Syrie</a:t>
            </a:r>
            <a:endParaRPr lang="fr-CA" sz="3200" b="1" u="sng"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cstate="print"/>
          <a:srcRect/>
          <a:stretch>
            <a:fillRect/>
          </a:stretch>
        </p:blipFill>
        <p:spPr bwMode="auto">
          <a:xfrm>
            <a:off x="0" y="0"/>
            <a:ext cx="9144000" cy="4365104"/>
          </a:xfrm>
          <a:prstGeom prst="rect">
            <a:avLst/>
          </a:prstGeom>
          <a:noFill/>
          <a:ln w="9525">
            <a:noFill/>
            <a:miter lim="800000"/>
            <a:headEnd/>
            <a:tailEnd/>
          </a:ln>
        </p:spPr>
      </p:pic>
      <p:sp>
        <p:nvSpPr>
          <p:cNvPr id="8" name="ZoneTexte 7"/>
          <p:cNvSpPr txBox="1"/>
          <p:nvPr/>
        </p:nvSpPr>
        <p:spPr>
          <a:xfrm>
            <a:off x="2195736" y="4293096"/>
            <a:ext cx="4608512" cy="584775"/>
          </a:xfrm>
          <a:prstGeom prst="rect">
            <a:avLst/>
          </a:prstGeom>
          <a:noFill/>
        </p:spPr>
        <p:txBody>
          <a:bodyPr wrap="square" rtlCol="0">
            <a:spAutoFit/>
          </a:bodyPr>
          <a:lstStyle/>
          <a:p>
            <a:pPr algn="ctr"/>
            <a:r>
              <a:rPr lang="fr-CA" sz="3200" b="1" u="sng" dirty="0" smtClean="0"/>
              <a:t>Ali Abdullah Saleh</a:t>
            </a:r>
            <a:endParaRPr lang="fr-CA" sz="3200" b="1" u="sng" dirty="0"/>
          </a:p>
        </p:txBody>
      </p:sp>
      <p:sp>
        <p:nvSpPr>
          <p:cNvPr id="9" name="ZoneTexte 8"/>
          <p:cNvSpPr txBox="1"/>
          <p:nvPr/>
        </p:nvSpPr>
        <p:spPr>
          <a:xfrm>
            <a:off x="899592" y="4797152"/>
            <a:ext cx="7632848" cy="369332"/>
          </a:xfrm>
          <a:prstGeom prst="rect">
            <a:avLst/>
          </a:prstGeom>
          <a:noFill/>
        </p:spPr>
        <p:txBody>
          <a:bodyPr wrap="square" rtlCol="0">
            <a:spAutoFit/>
          </a:bodyPr>
          <a:lstStyle/>
          <a:p>
            <a:pPr algn="ctr"/>
            <a:r>
              <a:rPr lang="fr-CA" b="1" i="1" dirty="0" smtClean="0"/>
              <a:t>Président de la République du Yémen depuis le 22 mai 1990</a:t>
            </a:r>
            <a:endParaRPr lang="fr-CA" b="1" i="1" dirty="0"/>
          </a:p>
        </p:txBody>
      </p:sp>
      <p:sp>
        <p:nvSpPr>
          <p:cNvPr id="10" name="ZoneTexte 9"/>
          <p:cNvSpPr txBox="1"/>
          <p:nvPr/>
        </p:nvSpPr>
        <p:spPr>
          <a:xfrm>
            <a:off x="0" y="5103674"/>
            <a:ext cx="9144000" cy="1754326"/>
          </a:xfrm>
          <a:prstGeom prst="rect">
            <a:avLst/>
          </a:prstGeom>
          <a:noFill/>
        </p:spPr>
        <p:txBody>
          <a:bodyPr wrap="square" rtlCol="0">
            <a:spAutoFit/>
          </a:bodyPr>
          <a:lstStyle/>
          <a:p>
            <a:pPr algn="just">
              <a:buFont typeface="Arial" pitchFamily="34" charset="0"/>
              <a:buChar char="•"/>
            </a:pPr>
            <a:r>
              <a:rPr lang="fr-CA" dirty="0" smtClean="0"/>
              <a:t> 1978: Présidence de douze ans de la République arabe du Yémen.</a:t>
            </a:r>
          </a:p>
          <a:p>
            <a:pPr algn="just">
              <a:buFont typeface="Arial" pitchFamily="34" charset="0"/>
              <a:buChar char="•"/>
            </a:pPr>
            <a:r>
              <a:rPr lang="fr-CA" dirty="0"/>
              <a:t> </a:t>
            </a:r>
            <a:r>
              <a:rPr lang="fr-CA" dirty="0" smtClean="0"/>
              <a:t>1990: Pouvoir continue lors de la réunification de la République arabe et de la République démocratique populaire du Yémen.</a:t>
            </a:r>
          </a:p>
          <a:p>
            <a:pPr algn="just">
              <a:buFont typeface="Arial" pitchFamily="34" charset="0"/>
              <a:buChar char="•"/>
            </a:pPr>
            <a:r>
              <a:rPr lang="fr-CA" dirty="0"/>
              <a:t> </a:t>
            </a:r>
            <a:r>
              <a:rPr lang="fr-CA" dirty="0" smtClean="0"/>
              <a:t>1991: Soutien de Saddam Hussein lors de la guerre du Golfe.</a:t>
            </a:r>
          </a:p>
          <a:p>
            <a:pPr algn="just">
              <a:buFont typeface="Arial" pitchFamily="34" charset="0"/>
              <a:buChar char="•"/>
            </a:pPr>
            <a:r>
              <a:rPr lang="fr-CA" dirty="0"/>
              <a:t> </a:t>
            </a:r>
            <a:r>
              <a:rPr lang="fr-CA" dirty="0" smtClean="0"/>
              <a:t>1994: Guerre civile au Yémen et représailles des mouvements séparatistes du sud.</a:t>
            </a:r>
          </a:p>
          <a:p>
            <a:pPr algn="just">
              <a:buFont typeface="Arial" pitchFamily="34" charset="0"/>
              <a:buChar char="•"/>
            </a:pPr>
            <a:r>
              <a:rPr lang="fr-CA" dirty="0"/>
              <a:t> </a:t>
            </a:r>
            <a:r>
              <a:rPr lang="fr-CA" dirty="0" smtClean="0"/>
              <a:t>2004: Campagne militaire contre la minorité des </a:t>
            </a:r>
            <a:r>
              <a:rPr lang="fr-CA" dirty="0" err="1" smtClean="0"/>
              <a:t>Houthis</a:t>
            </a:r>
            <a:r>
              <a:rPr lang="fr-CA" dirty="0" smtClean="0"/>
              <a:t>.</a:t>
            </a:r>
            <a:endParaRPr lang="fr-CA" dirty="0"/>
          </a:p>
        </p:txBody>
      </p:sp>
      <p:sp>
        <p:nvSpPr>
          <p:cNvPr id="11" name="Rectangle 10"/>
          <p:cNvSpPr/>
          <p:nvPr/>
        </p:nvSpPr>
        <p:spPr>
          <a:xfrm>
            <a:off x="1979712" y="188640"/>
            <a:ext cx="5211876" cy="584775"/>
          </a:xfrm>
          <a:prstGeom prst="rect">
            <a:avLst/>
          </a:prstGeom>
        </p:spPr>
        <p:txBody>
          <a:bodyPr wrap="none">
            <a:spAutoFit/>
          </a:bodyPr>
          <a:lstStyle/>
          <a:p>
            <a:pPr algn="ctr"/>
            <a:r>
              <a:rPr lang="fr-CA" sz="3200" b="1" u="sng" dirty="0" smtClean="0"/>
              <a:t>Le Printemps arabe au Yémen</a:t>
            </a:r>
            <a:endParaRPr lang="fr-CA" sz="3200" b="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0" y="3717032"/>
            <a:ext cx="9144000" cy="3140969"/>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0" y="1"/>
            <a:ext cx="9144000" cy="3717031"/>
          </a:xfrm>
          <a:prstGeom prst="rect">
            <a:avLst/>
          </a:prstGeom>
          <a:noFill/>
          <a:ln w="9525">
            <a:noFill/>
            <a:miter lim="800000"/>
            <a:headEnd/>
            <a:tailEnd/>
          </a:ln>
        </p:spPr>
      </p:pic>
      <p:sp>
        <p:nvSpPr>
          <p:cNvPr id="4" name="ZoneTexte 3"/>
          <p:cNvSpPr txBox="1"/>
          <p:nvPr/>
        </p:nvSpPr>
        <p:spPr>
          <a:xfrm>
            <a:off x="323528" y="0"/>
            <a:ext cx="8568952" cy="3139321"/>
          </a:xfrm>
          <a:prstGeom prst="rect">
            <a:avLst/>
          </a:prstGeom>
          <a:noFill/>
        </p:spPr>
        <p:txBody>
          <a:bodyPr wrap="square" rtlCol="0">
            <a:spAutoFit/>
          </a:bodyPr>
          <a:lstStyle/>
          <a:p>
            <a:pPr algn="just">
              <a:buFont typeface="Arial" pitchFamily="34" charset="0"/>
              <a:buChar char="•"/>
            </a:pPr>
            <a:r>
              <a:rPr lang="fr-CA" dirty="0" smtClean="0">
                <a:solidFill>
                  <a:srgbClr val="FFFF00"/>
                </a:solidFill>
              </a:rPr>
              <a:t> 27 janvier 2011: Début des manifestations contre la politique du président Ali Abdullah Saleh.</a:t>
            </a:r>
          </a:p>
          <a:p>
            <a:pPr algn="just">
              <a:buFont typeface="Arial" pitchFamily="34" charset="0"/>
              <a:buChar char="•"/>
            </a:pPr>
            <a:r>
              <a:rPr lang="fr-CA" dirty="0">
                <a:solidFill>
                  <a:srgbClr val="FFFF00"/>
                </a:solidFill>
              </a:rPr>
              <a:t> </a:t>
            </a:r>
            <a:r>
              <a:rPr lang="fr-CA" dirty="0" smtClean="0">
                <a:solidFill>
                  <a:srgbClr val="FFFF00"/>
                </a:solidFill>
              </a:rPr>
              <a:t>2 février 2011: Saleh annonce qu’il ne déposerait plus sa candidature pour un futur mandat et qu’il ne planifierait pas de donner son pouvoir à son fils non plus.</a:t>
            </a:r>
          </a:p>
          <a:p>
            <a:pPr algn="just">
              <a:buFont typeface="Arial" pitchFamily="34" charset="0"/>
              <a:buChar char="•"/>
            </a:pPr>
            <a:r>
              <a:rPr lang="fr-CA" dirty="0">
                <a:solidFill>
                  <a:srgbClr val="FFFF00"/>
                </a:solidFill>
              </a:rPr>
              <a:t> </a:t>
            </a:r>
            <a:r>
              <a:rPr lang="fr-CA" dirty="0" smtClean="0">
                <a:solidFill>
                  <a:srgbClr val="FFFF00"/>
                </a:solidFill>
              </a:rPr>
              <a:t>17 février 2011: Premières victimes lorsque trois manifestations se font tuer par la police.</a:t>
            </a:r>
          </a:p>
          <a:p>
            <a:pPr algn="just">
              <a:buFont typeface="Arial" pitchFamily="34" charset="0"/>
              <a:buChar char="•"/>
            </a:pPr>
            <a:r>
              <a:rPr lang="fr-CA" dirty="0">
                <a:solidFill>
                  <a:srgbClr val="FFFF00"/>
                </a:solidFill>
              </a:rPr>
              <a:t> </a:t>
            </a:r>
            <a:r>
              <a:rPr lang="fr-CA" dirty="0" smtClean="0">
                <a:solidFill>
                  <a:srgbClr val="FFFF00"/>
                </a:solidFill>
              </a:rPr>
              <a:t>18 février 2011: Manifestations violentes à Sanaa et Ta’izz.</a:t>
            </a:r>
          </a:p>
          <a:p>
            <a:pPr algn="just">
              <a:buFont typeface="Arial" pitchFamily="34" charset="0"/>
              <a:buChar char="•"/>
            </a:pPr>
            <a:r>
              <a:rPr lang="fr-CA" dirty="0">
                <a:solidFill>
                  <a:srgbClr val="FFFF00"/>
                </a:solidFill>
              </a:rPr>
              <a:t> </a:t>
            </a:r>
            <a:r>
              <a:rPr lang="fr-CA" dirty="0" smtClean="0">
                <a:solidFill>
                  <a:srgbClr val="FFFF00"/>
                </a:solidFill>
              </a:rPr>
              <a:t>8 mars 2011: Manifestations dans les universités et libération de 33 membres d’</a:t>
            </a:r>
            <a:r>
              <a:rPr lang="fr-CA" dirty="0" err="1" smtClean="0">
                <a:solidFill>
                  <a:srgbClr val="FFFF00"/>
                </a:solidFill>
              </a:rPr>
              <a:t>Al-Qaida</a:t>
            </a:r>
            <a:r>
              <a:rPr lang="fr-CA" dirty="0" smtClean="0">
                <a:solidFill>
                  <a:srgbClr val="FFFF00"/>
                </a:solidFill>
              </a:rPr>
              <a:t> par les services secrets yéménites. </a:t>
            </a:r>
          </a:p>
          <a:p>
            <a:pPr algn="just">
              <a:buFont typeface="Arial" pitchFamily="34" charset="0"/>
              <a:buChar char="•"/>
            </a:pPr>
            <a:r>
              <a:rPr lang="fr-CA" dirty="0">
                <a:solidFill>
                  <a:srgbClr val="FFFF00"/>
                </a:solidFill>
              </a:rPr>
              <a:t> </a:t>
            </a:r>
            <a:r>
              <a:rPr lang="fr-CA" dirty="0" smtClean="0">
                <a:solidFill>
                  <a:srgbClr val="FFFF00"/>
                </a:solidFill>
              </a:rPr>
              <a:t>10 mars 2011: Saleh annonce la formation d’un nouveau gouvernement et des réformes de la Constitution.</a:t>
            </a:r>
          </a:p>
        </p:txBody>
      </p:sp>
      <p:sp>
        <p:nvSpPr>
          <p:cNvPr id="5" name="ZoneTexte 4"/>
          <p:cNvSpPr txBox="1"/>
          <p:nvPr/>
        </p:nvSpPr>
        <p:spPr>
          <a:xfrm>
            <a:off x="251520" y="4272677"/>
            <a:ext cx="8568952" cy="2585323"/>
          </a:xfrm>
          <a:prstGeom prst="rect">
            <a:avLst/>
          </a:prstGeom>
          <a:noFill/>
        </p:spPr>
        <p:txBody>
          <a:bodyPr wrap="square" rtlCol="0">
            <a:spAutoFit/>
          </a:bodyPr>
          <a:lstStyle/>
          <a:p>
            <a:pPr algn="just">
              <a:buFont typeface="Arial" pitchFamily="34" charset="0"/>
              <a:buChar char="•"/>
            </a:pPr>
            <a:r>
              <a:rPr lang="fr-CA" dirty="0" smtClean="0">
                <a:solidFill>
                  <a:srgbClr val="FFFF00"/>
                </a:solidFill>
              </a:rPr>
              <a:t> 18 mars 2011: 52 manifestants sont tués à Sanaa, 240 blessés et Saleh déclare l’état d’urgence.</a:t>
            </a:r>
          </a:p>
          <a:p>
            <a:pPr algn="just">
              <a:buFont typeface="Arial" pitchFamily="34" charset="0"/>
              <a:buChar char="•"/>
            </a:pPr>
            <a:r>
              <a:rPr lang="fr-CA" dirty="0" smtClean="0">
                <a:solidFill>
                  <a:srgbClr val="FFFF00"/>
                </a:solidFill>
              </a:rPr>
              <a:t> 20 mars 2011: Saleh dissout le gouvernement. </a:t>
            </a:r>
          </a:p>
          <a:p>
            <a:pPr algn="just">
              <a:buFont typeface="Arial" pitchFamily="34" charset="0"/>
              <a:buChar char="•"/>
            </a:pPr>
            <a:r>
              <a:rPr lang="fr-CA" dirty="0" smtClean="0">
                <a:solidFill>
                  <a:srgbClr val="FFFF00"/>
                </a:solidFill>
              </a:rPr>
              <a:t> 3 juin 2011: Le palais du président est attaqué, Saleh se blesse et part pour l’Arabie saoudite pour se faire soigner adéquatement.</a:t>
            </a:r>
          </a:p>
          <a:p>
            <a:pPr algn="just">
              <a:buFont typeface="Arial" pitchFamily="34" charset="0"/>
              <a:buChar char="•"/>
            </a:pPr>
            <a:r>
              <a:rPr lang="fr-CA" dirty="0" smtClean="0">
                <a:solidFill>
                  <a:srgbClr val="FFFF00"/>
                </a:solidFill>
              </a:rPr>
              <a:t> 7 juin 2011: Le pays est plongé dans le chaos et des attaques entre différents groupes surviennent.</a:t>
            </a:r>
          </a:p>
          <a:p>
            <a:pPr algn="just">
              <a:buFont typeface="Arial" pitchFamily="34" charset="0"/>
              <a:buChar char="•"/>
            </a:pPr>
            <a:r>
              <a:rPr lang="fr-CA" dirty="0" smtClean="0">
                <a:solidFill>
                  <a:srgbClr val="FFFF00"/>
                </a:solidFill>
              </a:rPr>
              <a:t> 27 septembre 2011: Saleh revient au Yémen et de nouveaux conflits et manifestations éclatent.</a:t>
            </a:r>
            <a:endParaRPr lang="fr-CA" dirty="0">
              <a:solidFill>
                <a:srgbClr val="FFFF00"/>
              </a:solidFill>
            </a:endParaRPr>
          </a:p>
        </p:txBody>
      </p:sp>
      <p:sp>
        <p:nvSpPr>
          <p:cNvPr id="6" name="Rectangle 5"/>
          <p:cNvSpPr/>
          <p:nvPr/>
        </p:nvSpPr>
        <p:spPr>
          <a:xfrm>
            <a:off x="1835696" y="3140968"/>
            <a:ext cx="5256584" cy="584775"/>
          </a:xfrm>
          <a:prstGeom prst="rect">
            <a:avLst/>
          </a:prstGeom>
        </p:spPr>
        <p:txBody>
          <a:bodyPr wrap="square">
            <a:spAutoFit/>
          </a:bodyPr>
          <a:lstStyle/>
          <a:p>
            <a:pPr algn="ctr"/>
            <a:r>
              <a:rPr lang="fr-CA" sz="3200" b="1" u="sng" dirty="0" smtClean="0">
                <a:solidFill>
                  <a:srgbClr val="FFFF00"/>
                </a:solidFill>
              </a:rPr>
              <a:t>Le Printemps arabe au Yémen</a:t>
            </a:r>
            <a:endParaRPr lang="fr-CA" sz="3200" b="1" u="sng"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4644008" cy="6858000"/>
          </a:xfrm>
          <a:prstGeom prst="rect">
            <a:avLst/>
          </a:prstGeom>
          <a:noFill/>
          <a:ln w="9525">
            <a:noFill/>
            <a:miter lim="800000"/>
            <a:headEnd/>
            <a:tailEnd/>
          </a:ln>
        </p:spPr>
      </p:pic>
      <p:sp>
        <p:nvSpPr>
          <p:cNvPr id="5" name="Rectangle 4"/>
          <p:cNvSpPr/>
          <p:nvPr/>
        </p:nvSpPr>
        <p:spPr>
          <a:xfrm rot="19904691">
            <a:off x="-362989" y="4597023"/>
            <a:ext cx="5386026" cy="584775"/>
          </a:xfrm>
          <a:prstGeom prst="rect">
            <a:avLst/>
          </a:prstGeom>
        </p:spPr>
        <p:txBody>
          <a:bodyPr wrap="none">
            <a:spAutoFit/>
          </a:bodyPr>
          <a:lstStyle/>
          <a:p>
            <a:pPr algn="ctr"/>
            <a:r>
              <a:rPr lang="fr-CA" sz="3200" b="1" u="sng" dirty="0" smtClean="0"/>
              <a:t>Le Printemps arabe au Bahreïn</a:t>
            </a:r>
            <a:endParaRPr lang="fr-CA" sz="3200" b="1" u="sng" dirty="0"/>
          </a:p>
        </p:txBody>
      </p:sp>
      <p:sp>
        <p:nvSpPr>
          <p:cNvPr id="6" name="ZoneTexte 5"/>
          <p:cNvSpPr txBox="1"/>
          <p:nvPr/>
        </p:nvSpPr>
        <p:spPr>
          <a:xfrm>
            <a:off x="4644008" y="0"/>
            <a:ext cx="4499992" cy="584775"/>
          </a:xfrm>
          <a:prstGeom prst="rect">
            <a:avLst/>
          </a:prstGeom>
          <a:noFill/>
        </p:spPr>
        <p:txBody>
          <a:bodyPr wrap="square" rtlCol="0">
            <a:spAutoFit/>
          </a:bodyPr>
          <a:lstStyle/>
          <a:p>
            <a:r>
              <a:rPr lang="fr-CA" sz="3200" b="1" u="sng" dirty="0" smtClean="0"/>
              <a:t>Hamad </a:t>
            </a:r>
            <a:r>
              <a:rPr lang="fr-CA" sz="3200" b="1" u="sng" dirty="0" err="1" smtClean="0"/>
              <a:t>bin</a:t>
            </a:r>
            <a:r>
              <a:rPr lang="fr-CA" sz="3200" b="1" u="sng" dirty="0" smtClean="0"/>
              <a:t> Issa al-Khalifa</a:t>
            </a:r>
            <a:endParaRPr lang="fr-CA" sz="3200" b="1" u="sng" dirty="0"/>
          </a:p>
        </p:txBody>
      </p:sp>
      <p:sp>
        <p:nvSpPr>
          <p:cNvPr id="7" name="ZoneTexte 6"/>
          <p:cNvSpPr txBox="1"/>
          <p:nvPr/>
        </p:nvSpPr>
        <p:spPr>
          <a:xfrm>
            <a:off x="4788024" y="620688"/>
            <a:ext cx="4032448" cy="369332"/>
          </a:xfrm>
          <a:prstGeom prst="rect">
            <a:avLst/>
          </a:prstGeom>
          <a:noFill/>
        </p:spPr>
        <p:txBody>
          <a:bodyPr wrap="square" rtlCol="0">
            <a:spAutoFit/>
          </a:bodyPr>
          <a:lstStyle/>
          <a:p>
            <a:pPr algn="ctr"/>
            <a:r>
              <a:rPr lang="fr-CA" b="1" i="1" dirty="0" smtClean="0"/>
              <a:t>Roi de Bahreïn</a:t>
            </a:r>
            <a:endParaRPr lang="fr-CA" b="1" i="1" dirty="0"/>
          </a:p>
        </p:txBody>
      </p:sp>
      <p:sp>
        <p:nvSpPr>
          <p:cNvPr id="8" name="ZoneTexte 7"/>
          <p:cNvSpPr txBox="1"/>
          <p:nvPr/>
        </p:nvSpPr>
        <p:spPr>
          <a:xfrm>
            <a:off x="4716016" y="1052736"/>
            <a:ext cx="4427984" cy="3970318"/>
          </a:xfrm>
          <a:prstGeom prst="rect">
            <a:avLst/>
          </a:prstGeom>
          <a:noFill/>
        </p:spPr>
        <p:txBody>
          <a:bodyPr wrap="square" rtlCol="0">
            <a:spAutoFit/>
          </a:bodyPr>
          <a:lstStyle/>
          <a:p>
            <a:pPr algn="just">
              <a:buFont typeface="Arial" pitchFamily="34" charset="0"/>
              <a:buChar char="•"/>
            </a:pPr>
            <a:r>
              <a:rPr lang="fr-CA" dirty="0" smtClean="0"/>
              <a:t> 1968: Il fréquente «The </a:t>
            </a:r>
            <a:r>
              <a:rPr lang="fr-CA" dirty="0" err="1" smtClean="0"/>
              <a:t>Leys</a:t>
            </a:r>
            <a:r>
              <a:rPr lang="fr-CA" dirty="0" smtClean="0"/>
              <a:t> </a:t>
            </a:r>
            <a:r>
              <a:rPr lang="fr-CA" dirty="0" err="1" smtClean="0"/>
              <a:t>School</a:t>
            </a:r>
            <a:r>
              <a:rPr lang="fr-CA" dirty="0" smtClean="0"/>
              <a:t>» et ensuite le «Mons </a:t>
            </a:r>
            <a:r>
              <a:rPr lang="fr-CA" dirty="0" err="1" smtClean="0"/>
              <a:t>Officer</a:t>
            </a:r>
            <a:r>
              <a:rPr lang="fr-CA" dirty="0" smtClean="0"/>
              <a:t> Cadet </a:t>
            </a:r>
            <a:r>
              <a:rPr lang="fr-CA" dirty="0" err="1" smtClean="0"/>
              <a:t>School</a:t>
            </a:r>
            <a:r>
              <a:rPr lang="fr-CA" dirty="0" smtClean="0"/>
              <a:t>» de l’armée britannique à </a:t>
            </a:r>
            <a:r>
              <a:rPr lang="fr-CA" dirty="0" err="1" smtClean="0"/>
              <a:t>Aldershot</a:t>
            </a:r>
            <a:r>
              <a:rPr lang="fr-CA" dirty="0" smtClean="0"/>
              <a:t>, Hampshire.</a:t>
            </a:r>
          </a:p>
          <a:p>
            <a:pPr algn="just">
              <a:buFont typeface="Arial" pitchFamily="34" charset="0"/>
              <a:buChar char="•"/>
            </a:pPr>
            <a:r>
              <a:rPr lang="fr-CA" dirty="0"/>
              <a:t> </a:t>
            </a:r>
            <a:r>
              <a:rPr lang="fr-CA" dirty="0" smtClean="0"/>
              <a:t>1971: Il devient ministre de la Défense au Bahreïn et garde ce poste pendant dix-sept ans.</a:t>
            </a:r>
          </a:p>
          <a:p>
            <a:pPr algn="just">
              <a:buFont typeface="Arial" pitchFamily="34" charset="0"/>
              <a:buChar char="•"/>
            </a:pPr>
            <a:r>
              <a:rPr lang="fr-CA" dirty="0"/>
              <a:t> </a:t>
            </a:r>
            <a:r>
              <a:rPr lang="fr-CA" dirty="0" smtClean="0"/>
              <a:t>1972: Il fréquente le «Command And General Staff </a:t>
            </a:r>
            <a:r>
              <a:rPr lang="fr-CA" dirty="0" err="1" smtClean="0"/>
              <a:t>School</a:t>
            </a:r>
            <a:r>
              <a:rPr lang="fr-CA" dirty="0" smtClean="0"/>
              <a:t>» à Fort Leavenworth au Kansas.</a:t>
            </a:r>
          </a:p>
          <a:p>
            <a:pPr algn="just">
              <a:buFont typeface="Arial" pitchFamily="34" charset="0"/>
              <a:buChar char="•"/>
            </a:pPr>
            <a:r>
              <a:rPr lang="fr-CA" dirty="0"/>
              <a:t> </a:t>
            </a:r>
            <a:r>
              <a:rPr lang="fr-CA" dirty="0" smtClean="0"/>
              <a:t>1987: Il organise l’établissement de la Royal </a:t>
            </a:r>
            <a:r>
              <a:rPr lang="fr-CA" dirty="0" err="1" smtClean="0"/>
              <a:t>Bahraini</a:t>
            </a:r>
            <a:r>
              <a:rPr lang="fr-CA" dirty="0" smtClean="0"/>
              <a:t> Air Force.</a:t>
            </a:r>
          </a:p>
          <a:p>
            <a:pPr>
              <a:buFont typeface="Arial" pitchFamily="34" charset="0"/>
              <a:buChar char="•"/>
            </a:pPr>
            <a:r>
              <a:rPr lang="fr-CA" dirty="0"/>
              <a:t> </a:t>
            </a:r>
            <a:r>
              <a:rPr lang="fr-CA" dirty="0" smtClean="0"/>
              <a:t>1999: Il devient Émir du Bahreïn suite à la mort de son père.</a:t>
            </a:r>
          </a:p>
          <a:p>
            <a:pPr>
              <a:buFont typeface="Arial" pitchFamily="34" charset="0"/>
              <a:buChar char="•"/>
            </a:pPr>
            <a:r>
              <a:rPr lang="fr-CA" dirty="0"/>
              <a:t> </a:t>
            </a:r>
            <a:r>
              <a:rPr lang="fr-CA" dirty="0" smtClean="0"/>
              <a:t>2002: Il s’auto-déclare roi</a:t>
            </a:r>
            <a:endParaRPr lang="fr-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5796136" y="2996952"/>
            <a:ext cx="3168352" cy="1637159"/>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2195736" y="2996952"/>
            <a:ext cx="3491880" cy="1656184"/>
          </a:xfrm>
          <a:prstGeom prst="rect">
            <a:avLst/>
          </a:prstGeom>
          <a:noFill/>
          <a:ln w="9525">
            <a:no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0" y="1954610"/>
            <a:ext cx="2257116" cy="4903390"/>
          </a:xfrm>
          <a:prstGeom prst="rect">
            <a:avLst/>
          </a:prstGeom>
          <a:noFill/>
          <a:ln w="9525">
            <a:noFill/>
            <a:miter lim="800000"/>
            <a:headEnd/>
            <a:tailEnd/>
          </a:ln>
        </p:spPr>
      </p:pic>
      <p:sp>
        <p:nvSpPr>
          <p:cNvPr id="4" name="Rectangle 3"/>
          <p:cNvSpPr/>
          <p:nvPr/>
        </p:nvSpPr>
        <p:spPr>
          <a:xfrm>
            <a:off x="0" y="188640"/>
            <a:ext cx="2448272" cy="1569660"/>
          </a:xfrm>
          <a:prstGeom prst="rect">
            <a:avLst/>
          </a:prstGeom>
        </p:spPr>
        <p:txBody>
          <a:bodyPr wrap="square">
            <a:spAutoFit/>
          </a:bodyPr>
          <a:lstStyle/>
          <a:p>
            <a:pPr algn="ctr"/>
            <a:r>
              <a:rPr lang="fr-CA" sz="3200" b="1" u="sng" dirty="0" smtClean="0"/>
              <a:t>Le Printemps arabe au Bahreïn</a:t>
            </a:r>
            <a:endParaRPr lang="fr-CA" sz="3200" b="1" u="sng" dirty="0"/>
          </a:p>
        </p:txBody>
      </p:sp>
      <p:sp>
        <p:nvSpPr>
          <p:cNvPr id="7" name="ZoneTexte 6"/>
          <p:cNvSpPr txBox="1"/>
          <p:nvPr/>
        </p:nvSpPr>
        <p:spPr>
          <a:xfrm>
            <a:off x="2411760" y="0"/>
            <a:ext cx="6732240" cy="3139321"/>
          </a:xfrm>
          <a:prstGeom prst="rect">
            <a:avLst/>
          </a:prstGeom>
          <a:noFill/>
        </p:spPr>
        <p:txBody>
          <a:bodyPr wrap="square" rtlCol="0">
            <a:spAutoFit/>
          </a:bodyPr>
          <a:lstStyle/>
          <a:p>
            <a:pPr algn="just">
              <a:buFont typeface="Arial" pitchFamily="34" charset="0"/>
              <a:buChar char="•"/>
            </a:pPr>
            <a:r>
              <a:rPr lang="fr-CA" dirty="0" smtClean="0"/>
              <a:t> 14 février 2011: Début des premières manifestations réclamant l’abdication du roi, une nouvelle Constitution, un plus grand respect des Droits de l’Homme, certaines revendications sur le plan religieux et une amélioration de la vie sociale et économique au Bahreïn.</a:t>
            </a:r>
          </a:p>
          <a:p>
            <a:pPr algn="just">
              <a:buFont typeface="Arial" pitchFamily="34" charset="0"/>
              <a:buChar char="•"/>
            </a:pPr>
            <a:r>
              <a:rPr lang="fr-CA" dirty="0"/>
              <a:t> </a:t>
            </a:r>
            <a:r>
              <a:rPr lang="fr-CA" dirty="0" smtClean="0"/>
              <a:t>17 février 2011: Première intervention par la force du militaire causant la mort de cinq manifestants sur la Place de la Perle de Manama, le rond-point du centre de la capitale comparable à la place </a:t>
            </a:r>
            <a:r>
              <a:rPr lang="fr-CA" dirty="0" err="1" smtClean="0"/>
              <a:t>Tahrir</a:t>
            </a:r>
            <a:r>
              <a:rPr lang="fr-CA" dirty="0" smtClean="0"/>
              <a:t> au Caire, en Égypte.</a:t>
            </a:r>
          </a:p>
          <a:p>
            <a:pPr algn="just">
              <a:buFont typeface="Arial" pitchFamily="34" charset="0"/>
              <a:buChar char="•"/>
            </a:pPr>
            <a:r>
              <a:rPr lang="fr-CA" dirty="0"/>
              <a:t> </a:t>
            </a:r>
            <a:r>
              <a:rPr lang="fr-CA" dirty="0" smtClean="0"/>
              <a:t>26 février 2011: Quelques reformations gouvernementales ont lieu pour apaiser les manifestants et le leader d’opposition chiite Hassan </a:t>
            </a:r>
            <a:r>
              <a:rPr lang="fr-CA" dirty="0" err="1" smtClean="0"/>
              <a:t>Mouschaïma</a:t>
            </a:r>
            <a:r>
              <a:rPr lang="fr-CA" dirty="0" smtClean="0"/>
              <a:t> revient de son exil pour soutenir la révolution.</a:t>
            </a:r>
          </a:p>
        </p:txBody>
      </p:sp>
      <p:sp>
        <p:nvSpPr>
          <p:cNvPr id="8" name="ZoneTexte 7"/>
          <p:cNvSpPr txBox="1"/>
          <p:nvPr/>
        </p:nvSpPr>
        <p:spPr>
          <a:xfrm>
            <a:off x="2555776" y="4549676"/>
            <a:ext cx="6588224" cy="2308324"/>
          </a:xfrm>
          <a:prstGeom prst="rect">
            <a:avLst/>
          </a:prstGeom>
          <a:noFill/>
        </p:spPr>
        <p:txBody>
          <a:bodyPr wrap="square" rtlCol="0">
            <a:spAutoFit/>
          </a:bodyPr>
          <a:lstStyle/>
          <a:p>
            <a:pPr algn="just">
              <a:buFont typeface="Arial" pitchFamily="34" charset="0"/>
              <a:buChar char="•"/>
            </a:pPr>
            <a:r>
              <a:rPr lang="fr-CA" dirty="0" smtClean="0"/>
              <a:t> 14 mars 2011: Des détachements de troupes venus du Golfe arrivent à Manama et font face aux manifestants chiites.</a:t>
            </a:r>
          </a:p>
          <a:p>
            <a:pPr algn="just">
              <a:buFont typeface="Arial" pitchFamily="34" charset="0"/>
              <a:buChar char="•"/>
            </a:pPr>
            <a:r>
              <a:rPr lang="fr-CA" dirty="0" smtClean="0"/>
              <a:t> 18 mars 2011: Destruction symbolique de la Place de la Perle par le gouvernement et le militaire disant que la place a été «violée» et «désacralisée» et fallait être «nettoyée».</a:t>
            </a:r>
          </a:p>
          <a:p>
            <a:pPr algn="just">
              <a:buFont typeface="Arial" pitchFamily="34" charset="0"/>
              <a:buChar char="•"/>
            </a:pPr>
            <a:r>
              <a:rPr lang="fr-CA" dirty="0" smtClean="0"/>
              <a:t> 29 mars 2011: La Chambre basse accepte la démission de onze sur dix-huit représentants politiques du gouvernement.</a:t>
            </a:r>
          </a:p>
          <a:p>
            <a:pPr algn="just">
              <a:buFont typeface="Arial" pitchFamily="34" charset="0"/>
              <a:buChar char="•"/>
            </a:pPr>
            <a:r>
              <a:rPr lang="fr-CA" dirty="0" smtClean="0"/>
              <a:t> 1</a:t>
            </a:r>
            <a:r>
              <a:rPr lang="fr-CA" baseline="30000" dirty="0" smtClean="0"/>
              <a:t>er</a:t>
            </a:r>
            <a:r>
              <a:rPr lang="fr-CA" dirty="0" smtClean="0"/>
              <a:t> juin 2011: Levée de l’état d’urgence.</a:t>
            </a:r>
            <a:endParaRPr lang="fr-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2" cstate="print"/>
          <a:srcRect/>
          <a:stretch>
            <a:fillRect/>
          </a:stretch>
        </p:blipFill>
        <p:spPr bwMode="auto">
          <a:xfrm>
            <a:off x="0" y="0"/>
            <a:ext cx="9143999" cy="4509120"/>
          </a:xfrm>
          <a:prstGeom prst="rect">
            <a:avLst/>
          </a:prstGeom>
          <a:noFill/>
          <a:ln w="9525">
            <a:noFill/>
            <a:miter lim="800000"/>
            <a:headEnd/>
            <a:tailEnd/>
          </a:ln>
        </p:spPr>
      </p:pic>
      <p:sp>
        <p:nvSpPr>
          <p:cNvPr id="8" name="Rectangle 7"/>
          <p:cNvSpPr/>
          <p:nvPr/>
        </p:nvSpPr>
        <p:spPr>
          <a:xfrm>
            <a:off x="1979712" y="3212976"/>
            <a:ext cx="5159619" cy="584775"/>
          </a:xfrm>
          <a:prstGeom prst="rect">
            <a:avLst/>
          </a:prstGeom>
        </p:spPr>
        <p:txBody>
          <a:bodyPr wrap="none">
            <a:spAutoFit/>
          </a:bodyPr>
          <a:lstStyle/>
          <a:p>
            <a:pPr algn="ctr"/>
            <a:r>
              <a:rPr lang="fr-CA" sz="3200" b="1" u="sng" dirty="0" smtClean="0">
                <a:solidFill>
                  <a:schemeClr val="bg1">
                    <a:lumMod val="95000"/>
                  </a:schemeClr>
                </a:solidFill>
              </a:rPr>
              <a:t>Le Printemps arabe au Maroc</a:t>
            </a:r>
            <a:endParaRPr lang="fr-CA" sz="3200" b="1" u="sng" dirty="0">
              <a:solidFill>
                <a:schemeClr val="bg1">
                  <a:lumMod val="95000"/>
                </a:schemeClr>
              </a:solidFill>
            </a:endParaRPr>
          </a:p>
        </p:txBody>
      </p:sp>
      <p:sp>
        <p:nvSpPr>
          <p:cNvPr id="9" name="ZoneTexte 8"/>
          <p:cNvSpPr txBox="1"/>
          <p:nvPr/>
        </p:nvSpPr>
        <p:spPr>
          <a:xfrm>
            <a:off x="2051720" y="4365104"/>
            <a:ext cx="5184576" cy="584775"/>
          </a:xfrm>
          <a:prstGeom prst="rect">
            <a:avLst/>
          </a:prstGeom>
          <a:noFill/>
        </p:spPr>
        <p:txBody>
          <a:bodyPr wrap="square" rtlCol="0">
            <a:spAutoFit/>
          </a:bodyPr>
          <a:lstStyle/>
          <a:p>
            <a:pPr algn="ctr"/>
            <a:r>
              <a:rPr lang="fr-CA" sz="3200" b="1" u="sng" dirty="0" smtClean="0"/>
              <a:t>Mohammed VI</a:t>
            </a:r>
            <a:endParaRPr lang="fr-CA" sz="3200" b="1" u="sng" dirty="0"/>
          </a:p>
        </p:txBody>
      </p:sp>
      <p:sp>
        <p:nvSpPr>
          <p:cNvPr id="10" name="ZoneTexte 9"/>
          <p:cNvSpPr txBox="1"/>
          <p:nvPr/>
        </p:nvSpPr>
        <p:spPr>
          <a:xfrm>
            <a:off x="2915816" y="4941168"/>
            <a:ext cx="3528392" cy="369332"/>
          </a:xfrm>
          <a:prstGeom prst="rect">
            <a:avLst/>
          </a:prstGeom>
          <a:noFill/>
        </p:spPr>
        <p:txBody>
          <a:bodyPr wrap="square" rtlCol="0">
            <a:spAutoFit/>
          </a:bodyPr>
          <a:lstStyle/>
          <a:p>
            <a:r>
              <a:rPr lang="fr-CA" b="1" i="1" dirty="0" smtClean="0">
                <a:latin typeface="Arial Narrow" pitchFamily="34" charset="0"/>
              </a:rPr>
              <a:t>Roi du Maroc depuis le 23 juillet 1999</a:t>
            </a:r>
            <a:endParaRPr lang="fr-CA" b="1" i="1" dirty="0">
              <a:latin typeface="Arial Narrow" pitchFamily="34" charset="0"/>
            </a:endParaRPr>
          </a:p>
        </p:txBody>
      </p:sp>
      <p:sp>
        <p:nvSpPr>
          <p:cNvPr id="11" name="ZoneTexte 10"/>
          <p:cNvSpPr txBox="1"/>
          <p:nvPr/>
        </p:nvSpPr>
        <p:spPr>
          <a:xfrm>
            <a:off x="0" y="5301208"/>
            <a:ext cx="9144000" cy="923330"/>
          </a:xfrm>
          <a:prstGeom prst="rect">
            <a:avLst/>
          </a:prstGeom>
          <a:noFill/>
        </p:spPr>
        <p:txBody>
          <a:bodyPr wrap="square" rtlCol="0">
            <a:spAutoFit/>
          </a:bodyPr>
          <a:lstStyle/>
          <a:p>
            <a:pPr>
              <a:buFont typeface="Arial" pitchFamily="34" charset="0"/>
              <a:buChar char="•"/>
            </a:pPr>
            <a:r>
              <a:rPr lang="fr-CA" dirty="0"/>
              <a:t> </a:t>
            </a:r>
            <a:r>
              <a:rPr lang="fr-CA" dirty="0" smtClean="0"/>
              <a:t>1988: Stage à Bruxelles chez Jacques Delors, ancien président de la Commission européenne.</a:t>
            </a:r>
          </a:p>
          <a:p>
            <a:pPr>
              <a:buFont typeface="Arial" pitchFamily="34" charset="0"/>
              <a:buChar char="•"/>
            </a:pPr>
            <a:r>
              <a:rPr lang="fr-CA" dirty="0"/>
              <a:t> </a:t>
            </a:r>
            <a:r>
              <a:rPr lang="fr-CA" dirty="0" smtClean="0"/>
              <a:t>1993: Obtention du titre docteur en droit à l’université de Nice Sophia-Antipolis.</a:t>
            </a:r>
          </a:p>
          <a:p>
            <a:pPr>
              <a:buFont typeface="Arial" pitchFamily="34" charset="0"/>
              <a:buChar char="•"/>
            </a:pPr>
            <a:r>
              <a:rPr lang="fr-CA" dirty="0"/>
              <a:t> </a:t>
            </a:r>
            <a:r>
              <a:rPr lang="fr-CA" dirty="0" smtClean="0"/>
              <a:t>2000: Nomination de docteur honoris causa par l’Université George Washington.</a:t>
            </a:r>
            <a:endParaRPr lang="fr-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196752"/>
            <a:ext cx="5159618" cy="584775"/>
          </a:xfrm>
          <a:prstGeom prst="rect">
            <a:avLst/>
          </a:prstGeom>
        </p:spPr>
        <p:txBody>
          <a:bodyPr wrap="none">
            <a:spAutoFit/>
          </a:bodyPr>
          <a:lstStyle/>
          <a:p>
            <a:pPr algn="ctr"/>
            <a:r>
              <a:rPr lang="fr-CA" sz="3200" b="1" u="sng" dirty="0" smtClean="0"/>
              <a:t>Le Printemps arabe au Maroc</a:t>
            </a:r>
            <a:endParaRPr lang="fr-CA" sz="3200" b="1" u="sng" dirty="0"/>
          </a:p>
        </p:txBody>
      </p:sp>
      <p:sp>
        <p:nvSpPr>
          <p:cNvPr id="6" name="ZoneTexte 5"/>
          <p:cNvSpPr txBox="1"/>
          <p:nvPr/>
        </p:nvSpPr>
        <p:spPr>
          <a:xfrm>
            <a:off x="6372200" y="1225689"/>
            <a:ext cx="2304256" cy="5632311"/>
          </a:xfrm>
          <a:prstGeom prst="rect">
            <a:avLst/>
          </a:prstGeom>
          <a:noFill/>
        </p:spPr>
        <p:txBody>
          <a:bodyPr wrap="square" rtlCol="0">
            <a:spAutoFit/>
          </a:bodyPr>
          <a:lstStyle/>
          <a:p>
            <a:pPr algn="just">
              <a:buFont typeface="Arial" pitchFamily="34" charset="0"/>
              <a:buChar char="•"/>
            </a:pPr>
            <a:r>
              <a:rPr lang="fr-CA" dirty="0" smtClean="0"/>
              <a:t> 20 février 2011: Manifestations et revendications politiques prononcées par le «Mouvement du 20 février» et «journée de la dignité».</a:t>
            </a:r>
          </a:p>
          <a:p>
            <a:pPr algn="just">
              <a:buFont typeface="Arial" pitchFamily="34" charset="0"/>
              <a:buChar char="•"/>
            </a:pPr>
            <a:r>
              <a:rPr lang="fr-CA" dirty="0"/>
              <a:t> </a:t>
            </a:r>
            <a:r>
              <a:rPr lang="fr-CA" dirty="0" smtClean="0"/>
              <a:t>9 mars 2011: Mohammed VI annonce une réforme de la Constitution.</a:t>
            </a:r>
          </a:p>
          <a:p>
            <a:pPr algn="just">
              <a:buFont typeface="Arial" pitchFamily="34" charset="0"/>
              <a:buChar char="•"/>
            </a:pPr>
            <a:r>
              <a:rPr lang="fr-CA" dirty="0"/>
              <a:t> </a:t>
            </a:r>
            <a:r>
              <a:rPr lang="fr-CA" dirty="0" smtClean="0"/>
              <a:t>1</a:t>
            </a:r>
            <a:r>
              <a:rPr lang="fr-CA" baseline="30000" dirty="0" smtClean="0"/>
              <a:t>er</a:t>
            </a:r>
            <a:r>
              <a:rPr lang="fr-CA" dirty="0" smtClean="0"/>
              <a:t> juillet 2011: Réforme approuvée par référendum réduisant le pouvoir politique du roi et la langue berbère devient une langue officielle d’état.</a:t>
            </a:r>
            <a:endParaRPr lang="fr-CA" dirty="0"/>
          </a:p>
        </p:txBody>
      </p:sp>
      <p:pic>
        <p:nvPicPr>
          <p:cNvPr id="19458" name="Picture 2"/>
          <p:cNvPicPr>
            <a:picLocks noChangeAspect="1" noChangeArrowheads="1"/>
          </p:cNvPicPr>
          <p:nvPr/>
        </p:nvPicPr>
        <p:blipFill>
          <a:blip r:embed="rId2" cstate="print"/>
          <a:srcRect/>
          <a:stretch>
            <a:fillRect/>
          </a:stretch>
        </p:blipFill>
        <p:spPr bwMode="auto">
          <a:xfrm>
            <a:off x="0" y="1916832"/>
            <a:ext cx="4139952" cy="2917414"/>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0" y="4797152"/>
            <a:ext cx="4139952" cy="2060848"/>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4139952" y="1916832"/>
            <a:ext cx="1944216" cy="4941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8024" y="-315416"/>
            <a:ext cx="4355976" cy="980728"/>
          </a:xfrm>
        </p:spPr>
        <p:txBody>
          <a:bodyPr>
            <a:normAutofit/>
          </a:bodyPr>
          <a:lstStyle/>
          <a:p>
            <a:r>
              <a:rPr lang="fr-CA" sz="3200" b="1" u="sng" dirty="0" err="1" smtClean="0"/>
              <a:t>Zine</a:t>
            </a:r>
            <a:r>
              <a:rPr lang="fr-CA" sz="3200" b="1" u="sng" dirty="0" smtClean="0"/>
              <a:t> </a:t>
            </a:r>
            <a:r>
              <a:rPr lang="fr-CA" sz="3200" b="1" u="sng" dirty="0" smtClean="0">
                <a:latin typeface="+mn-lt"/>
              </a:rPr>
              <a:t>el-</a:t>
            </a:r>
            <a:r>
              <a:rPr lang="fr-CA" sz="3200" b="1" u="sng" dirty="0" err="1" smtClean="0">
                <a:latin typeface="+mn-lt"/>
              </a:rPr>
              <a:t>Abidine</a:t>
            </a:r>
            <a:r>
              <a:rPr lang="fr-CA" sz="3200" b="1" u="sng" dirty="0" smtClean="0"/>
              <a:t> Ben Ali</a:t>
            </a:r>
            <a:endParaRPr lang="fr-CA" sz="3200" b="1" u="sng"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4572000" cy="6818180"/>
          </a:xfrm>
          <a:prstGeom prst="rect">
            <a:avLst/>
          </a:prstGeom>
          <a:noFill/>
          <a:ln w="9525">
            <a:noFill/>
            <a:miter lim="800000"/>
            <a:headEnd/>
            <a:tailEnd/>
          </a:ln>
        </p:spPr>
      </p:pic>
      <p:sp>
        <p:nvSpPr>
          <p:cNvPr id="5" name="ZoneTexte 4"/>
          <p:cNvSpPr txBox="1"/>
          <p:nvPr/>
        </p:nvSpPr>
        <p:spPr>
          <a:xfrm>
            <a:off x="4788024" y="476672"/>
            <a:ext cx="4139952" cy="646331"/>
          </a:xfrm>
          <a:prstGeom prst="rect">
            <a:avLst/>
          </a:prstGeom>
          <a:noFill/>
        </p:spPr>
        <p:txBody>
          <a:bodyPr wrap="square" rtlCol="0">
            <a:spAutoFit/>
          </a:bodyPr>
          <a:lstStyle/>
          <a:p>
            <a:pPr algn="ctr"/>
            <a:r>
              <a:rPr lang="fr-CA" b="1" i="1" dirty="0" smtClean="0">
                <a:latin typeface="Arial Narrow" pitchFamily="34" charset="0"/>
              </a:rPr>
              <a:t>Président de la République tunisienne du 7 novembre 1987 au 14 janvier 2011</a:t>
            </a:r>
            <a:endParaRPr lang="fr-CA" b="1" i="1" dirty="0">
              <a:latin typeface="Arial Narrow" pitchFamily="34" charset="0"/>
            </a:endParaRPr>
          </a:p>
        </p:txBody>
      </p:sp>
      <p:sp>
        <p:nvSpPr>
          <p:cNvPr id="6" name="ZoneTexte 5"/>
          <p:cNvSpPr txBox="1"/>
          <p:nvPr/>
        </p:nvSpPr>
        <p:spPr>
          <a:xfrm>
            <a:off x="4572000" y="1124744"/>
            <a:ext cx="4572000" cy="5632311"/>
          </a:xfrm>
          <a:prstGeom prst="rect">
            <a:avLst/>
          </a:prstGeom>
          <a:noFill/>
        </p:spPr>
        <p:txBody>
          <a:bodyPr wrap="square" rtlCol="0">
            <a:spAutoFit/>
          </a:bodyPr>
          <a:lstStyle/>
          <a:p>
            <a:pPr algn="just">
              <a:buFont typeface="Arial" pitchFamily="34" charset="0"/>
              <a:buChar char="•"/>
            </a:pPr>
            <a:r>
              <a:rPr lang="fr-CA" dirty="0" smtClean="0"/>
              <a:t> 1958 – 1974: Formations internationales: Diplômé  de l’École spéciale militaire de Saint-Cyr et de l’École d’application de l’artillerie de Châlons-sur-Marne en France et suivie de cours de la  Senior Intelligence </a:t>
            </a:r>
            <a:r>
              <a:rPr lang="fr-CA" dirty="0" err="1" smtClean="0"/>
              <a:t>School</a:t>
            </a:r>
            <a:r>
              <a:rPr lang="fr-CA" dirty="0" smtClean="0"/>
              <a:t> de Fort </a:t>
            </a:r>
            <a:r>
              <a:rPr lang="fr-CA" dirty="0" err="1" smtClean="0"/>
              <a:t>Holabird</a:t>
            </a:r>
            <a:r>
              <a:rPr lang="fr-CA" dirty="0" smtClean="0"/>
              <a:t> au Maryland et de la </a:t>
            </a:r>
            <a:r>
              <a:rPr lang="fr-CA" dirty="0" err="1" smtClean="0"/>
              <a:t>School</a:t>
            </a:r>
            <a:r>
              <a:rPr lang="fr-CA" dirty="0" smtClean="0"/>
              <a:t> for Field and Anti-</a:t>
            </a:r>
            <a:r>
              <a:rPr lang="fr-CA" dirty="0" err="1" smtClean="0"/>
              <a:t>Aircraft</a:t>
            </a:r>
            <a:r>
              <a:rPr lang="fr-CA" dirty="0" smtClean="0"/>
              <a:t> de Fort </a:t>
            </a:r>
            <a:r>
              <a:rPr lang="fr-CA" dirty="0" err="1" smtClean="0"/>
              <a:t>Bliss</a:t>
            </a:r>
            <a:r>
              <a:rPr lang="fr-CA" dirty="0" smtClean="0"/>
              <a:t> au Texas.</a:t>
            </a:r>
          </a:p>
          <a:p>
            <a:pPr algn="just">
              <a:buFont typeface="Arial" pitchFamily="34" charset="0"/>
              <a:buChar char="•"/>
            </a:pPr>
            <a:r>
              <a:rPr lang="fr-CA" dirty="0" smtClean="0"/>
              <a:t> 1974: Attaché militaire au Maroc, puis en Espagne.</a:t>
            </a:r>
          </a:p>
          <a:p>
            <a:pPr algn="just">
              <a:buFont typeface="Arial" pitchFamily="34" charset="0"/>
              <a:buChar char="•"/>
            </a:pPr>
            <a:r>
              <a:rPr lang="fr-CA" dirty="0" smtClean="0"/>
              <a:t> 1978: Premier ministre </a:t>
            </a:r>
            <a:r>
              <a:rPr lang="fr-CA" dirty="0" err="1" smtClean="0"/>
              <a:t>Héda</a:t>
            </a:r>
            <a:r>
              <a:rPr lang="fr-CA" dirty="0" smtClean="0"/>
              <a:t> </a:t>
            </a:r>
            <a:r>
              <a:rPr lang="fr-CA" dirty="0" err="1" smtClean="0"/>
              <a:t>Nouira</a:t>
            </a:r>
            <a:r>
              <a:rPr lang="fr-CA" dirty="0" smtClean="0"/>
              <a:t> le nomme à la tête de la sûreté générale suite à la crise du «Jeudi noir» affrontant des syndicaux en grève et le gouvernement.</a:t>
            </a:r>
          </a:p>
          <a:p>
            <a:pPr algn="just">
              <a:buFont typeface="Arial" pitchFamily="34" charset="0"/>
              <a:buChar char="•"/>
            </a:pPr>
            <a:r>
              <a:rPr lang="fr-CA" dirty="0" smtClean="0"/>
              <a:t> 1984: Patron de la sûreté nationale suite  aux «Émeutes du pain».</a:t>
            </a:r>
          </a:p>
          <a:p>
            <a:pPr algn="just">
              <a:buFont typeface="Arial" pitchFamily="34" charset="0"/>
              <a:buChar char="•"/>
            </a:pPr>
            <a:r>
              <a:rPr lang="fr-CA" dirty="0" smtClean="0"/>
              <a:t> 1986: Ministre de l’Intérieur.</a:t>
            </a:r>
          </a:p>
          <a:p>
            <a:pPr algn="just">
              <a:buFont typeface="Arial" pitchFamily="34" charset="0"/>
              <a:buChar char="•"/>
            </a:pPr>
            <a:r>
              <a:rPr lang="fr-CA" dirty="0" smtClean="0"/>
              <a:t> 1987: Premier ministre et dauphin constitutionnel du président Habib Bourguiba pour des raisons médicales.</a:t>
            </a:r>
          </a:p>
          <a:p>
            <a:pPr algn="just">
              <a:buFont typeface="Arial" pitchFamily="34" charset="0"/>
              <a:buChar char="•"/>
            </a:pPr>
            <a:r>
              <a:rPr lang="fr-CA" dirty="0" smtClean="0"/>
              <a:t> 1992: Procès contre l’opposition islamiste.</a:t>
            </a:r>
          </a:p>
        </p:txBody>
      </p:sp>
      <p:sp>
        <p:nvSpPr>
          <p:cNvPr id="8" name="Rectangle 7"/>
          <p:cNvSpPr/>
          <p:nvPr/>
        </p:nvSpPr>
        <p:spPr>
          <a:xfrm rot="19035370">
            <a:off x="-537887" y="3864814"/>
            <a:ext cx="5544616" cy="584775"/>
          </a:xfrm>
          <a:prstGeom prst="rect">
            <a:avLst/>
          </a:prstGeom>
        </p:spPr>
        <p:txBody>
          <a:bodyPr wrap="square">
            <a:spAutoFit/>
          </a:bodyPr>
          <a:lstStyle/>
          <a:p>
            <a:pPr algn="ctr"/>
            <a:r>
              <a:rPr lang="fr-CA" sz="3200" b="1" u="sng" dirty="0" smtClean="0">
                <a:solidFill>
                  <a:schemeClr val="bg1"/>
                </a:solidFill>
              </a:rPr>
              <a:t>Le Printemps arabe en Tunisie</a:t>
            </a:r>
            <a:endParaRPr lang="fr-CA" sz="3200" b="1" u="sng"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9"/>
          <p:cNvPicPr>
            <a:picLocks noChangeAspect="1" noChangeArrowheads="1"/>
          </p:cNvPicPr>
          <p:nvPr/>
        </p:nvPicPr>
        <p:blipFill>
          <a:blip r:embed="rId2" cstate="print"/>
          <a:srcRect/>
          <a:stretch>
            <a:fillRect/>
          </a:stretch>
        </p:blipFill>
        <p:spPr bwMode="auto">
          <a:xfrm>
            <a:off x="6732240" y="4437112"/>
            <a:ext cx="2411759" cy="1368152"/>
          </a:xfrm>
          <a:prstGeom prst="rect">
            <a:avLst/>
          </a:prstGeom>
          <a:noFill/>
          <a:ln w="9525">
            <a:noFill/>
            <a:miter lim="800000"/>
            <a:headEnd/>
            <a:tailEnd/>
          </a:ln>
        </p:spPr>
      </p:pic>
      <p:pic>
        <p:nvPicPr>
          <p:cNvPr id="20488" name="Picture 8"/>
          <p:cNvPicPr>
            <a:picLocks noChangeAspect="1" noChangeArrowheads="1"/>
          </p:cNvPicPr>
          <p:nvPr/>
        </p:nvPicPr>
        <p:blipFill>
          <a:blip r:embed="rId3" cstate="print"/>
          <a:srcRect/>
          <a:stretch>
            <a:fillRect/>
          </a:stretch>
        </p:blipFill>
        <p:spPr bwMode="auto">
          <a:xfrm>
            <a:off x="4716016" y="4293096"/>
            <a:ext cx="2141538" cy="1604086"/>
          </a:xfrm>
          <a:prstGeom prst="rect">
            <a:avLst/>
          </a:prstGeom>
          <a:noFill/>
          <a:ln w="9525">
            <a:noFill/>
            <a:miter lim="800000"/>
            <a:headEnd/>
            <a:tailEnd/>
          </a:ln>
        </p:spPr>
      </p:pic>
      <p:pic>
        <p:nvPicPr>
          <p:cNvPr id="20487" name="Picture 7"/>
          <p:cNvPicPr>
            <a:picLocks noChangeAspect="1" noChangeArrowheads="1"/>
          </p:cNvPicPr>
          <p:nvPr/>
        </p:nvPicPr>
        <p:blipFill>
          <a:blip r:embed="rId4" cstate="print"/>
          <a:srcRect/>
          <a:stretch>
            <a:fillRect/>
          </a:stretch>
        </p:blipFill>
        <p:spPr bwMode="auto">
          <a:xfrm>
            <a:off x="4716016" y="3284984"/>
            <a:ext cx="4427984" cy="1173485"/>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2195736" y="3573016"/>
            <a:ext cx="2520280" cy="2319139"/>
          </a:xfrm>
          <a:prstGeom prst="rect">
            <a:avLst/>
          </a:prstGeom>
          <a:noFill/>
          <a:ln w="9525">
            <a:noFill/>
            <a:miter lim="800000"/>
            <a:headEnd/>
            <a:tailEnd/>
          </a:ln>
        </p:spPr>
      </p:pic>
      <p:pic>
        <p:nvPicPr>
          <p:cNvPr id="20485" name="Picture 5"/>
          <p:cNvPicPr>
            <a:picLocks noChangeAspect="1" noChangeArrowheads="1"/>
          </p:cNvPicPr>
          <p:nvPr/>
        </p:nvPicPr>
        <p:blipFill>
          <a:blip r:embed="rId6" cstate="print"/>
          <a:srcRect/>
          <a:stretch>
            <a:fillRect/>
          </a:stretch>
        </p:blipFill>
        <p:spPr bwMode="auto">
          <a:xfrm>
            <a:off x="3419872" y="5805264"/>
            <a:ext cx="3744416" cy="1052736"/>
          </a:xfrm>
          <a:prstGeom prst="rect">
            <a:avLst/>
          </a:prstGeom>
          <a:noFill/>
          <a:ln w="9525">
            <a:noFill/>
            <a:miter lim="800000"/>
            <a:headEnd/>
            <a:tailEnd/>
          </a:ln>
        </p:spPr>
      </p:pic>
      <p:pic>
        <p:nvPicPr>
          <p:cNvPr id="20484" name="Picture 4"/>
          <p:cNvPicPr>
            <a:picLocks noChangeAspect="1" noChangeArrowheads="1"/>
          </p:cNvPicPr>
          <p:nvPr/>
        </p:nvPicPr>
        <p:blipFill>
          <a:blip r:embed="rId7" cstate="print"/>
          <a:srcRect/>
          <a:stretch>
            <a:fillRect/>
          </a:stretch>
        </p:blipFill>
        <p:spPr bwMode="auto">
          <a:xfrm>
            <a:off x="0" y="5826576"/>
            <a:ext cx="3419872" cy="1031424"/>
          </a:xfrm>
          <a:prstGeom prst="rect">
            <a:avLst/>
          </a:prstGeom>
          <a:noFill/>
          <a:ln w="9525">
            <a:noFill/>
            <a:miter lim="800000"/>
            <a:headEnd/>
            <a:tailEnd/>
          </a:ln>
        </p:spPr>
      </p:pic>
      <p:pic>
        <p:nvPicPr>
          <p:cNvPr id="20483" name="Picture 3"/>
          <p:cNvPicPr>
            <a:picLocks noChangeAspect="1" noChangeArrowheads="1"/>
          </p:cNvPicPr>
          <p:nvPr/>
        </p:nvPicPr>
        <p:blipFill>
          <a:blip r:embed="rId8" cstate="print"/>
          <a:srcRect/>
          <a:stretch>
            <a:fillRect/>
          </a:stretch>
        </p:blipFill>
        <p:spPr bwMode="auto">
          <a:xfrm>
            <a:off x="0" y="4653136"/>
            <a:ext cx="2195736" cy="1152128"/>
          </a:xfrm>
          <a:prstGeom prst="rect">
            <a:avLst/>
          </a:prstGeom>
          <a:noFill/>
          <a:ln w="9525">
            <a:noFill/>
            <a:miter lim="800000"/>
            <a:headEnd/>
            <a:tailEnd/>
          </a:ln>
        </p:spPr>
      </p:pic>
      <p:pic>
        <p:nvPicPr>
          <p:cNvPr id="20482" name="Picture 2"/>
          <p:cNvPicPr>
            <a:picLocks noChangeAspect="1" noChangeArrowheads="1"/>
          </p:cNvPicPr>
          <p:nvPr/>
        </p:nvPicPr>
        <p:blipFill>
          <a:blip r:embed="rId9" cstate="print"/>
          <a:srcRect/>
          <a:stretch>
            <a:fillRect/>
          </a:stretch>
        </p:blipFill>
        <p:spPr bwMode="auto">
          <a:xfrm>
            <a:off x="1" y="3068960"/>
            <a:ext cx="2195735" cy="1638300"/>
          </a:xfrm>
          <a:prstGeom prst="rect">
            <a:avLst/>
          </a:prstGeom>
          <a:noFill/>
          <a:ln w="9525">
            <a:noFill/>
            <a:miter lim="800000"/>
            <a:headEnd/>
            <a:tailEnd/>
          </a:ln>
        </p:spPr>
      </p:pic>
      <p:sp>
        <p:nvSpPr>
          <p:cNvPr id="4" name="ZoneTexte 3"/>
          <p:cNvSpPr txBox="1"/>
          <p:nvPr/>
        </p:nvSpPr>
        <p:spPr>
          <a:xfrm>
            <a:off x="0" y="0"/>
            <a:ext cx="9144000" cy="1077218"/>
          </a:xfrm>
          <a:prstGeom prst="rect">
            <a:avLst/>
          </a:prstGeom>
          <a:noFill/>
        </p:spPr>
        <p:txBody>
          <a:bodyPr wrap="square" rtlCol="0">
            <a:spAutoFit/>
          </a:bodyPr>
          <a:lstStyle/>
          <a:p>
            <a:pPr algn="ctr"/>
            <a:r>
              <a:rPr lang="fr-CA" sz="3200" b="1" u="sng" dirty="0" smtClean="0"/>
              <a:t>Liste des autres pays ayant vécu des protestations mineures lors du printemps arabe:</a:t>
            </a:r>
            <a:endParaRPr lang="fr-CA" sz="3200" b="1" u="sng" dirty="0"/>
          </a:p>
        </p:txBody>
      </p:sp>
      <p:sp>
        <p:nvSpPr>
          <p:cNvPr id="5" name="ZoneTexte 4"/>
          <p:cNvSpPr txBox="1"/>
          <p:nvPr/>
        </p:nvSpPr>
        <p:spPr>
          <a:xfrm rot="1543618">
            <a:off x="7145147" y="2216658"/>
            <a:ext cx="3456384" cy="369332"/>
          </a:xfrm>
          <a:prstGeom prst="rect">
            <a:avLst/>
          </a:prstGeom>
          <a:noFill/>
        </p:spPr>
        <p:txBody>
          <a:bodyPr wrap="square" rtlCol="0">
            <a:spAutoFit/>
          </a:bodyPr>
          <a:lstStyle/>
          <a:p>
            <a:r>
              <a:rPr lang="fr-CA" dirty="0" smtClean="0">
                <a:solidFill>
                  <a:srgbClr val="FF0000"/>
                </a:solidFill>
              </a:rPr>
              <a:t>Sahara occidental</a:t>
            </a:r>
            <a:endParaRPr lang="fr-CA" dirty="0">
              <a:solidFill>
                <a:srgbClr val="FF0000"/>
              </a:solidFill>
            </a:endParaRPr>
          </a:p>
        </p:txBody>
      </p:sp>
      <p:sp>
        <p:nvSpPr>
          <p:cNvPr id="7" name="ZoneTexte 6"/>
          <p:cNvSpPr txBox="1"/>
          <p:nvPr/>
        </p:nvSpPr>
        <p:spPr>
          <a:xfrm rot="914962">
            <a:off x="5807943" y="2400979"/>
            <a:ext cx="2088232" cy="369332"/>
          </a:xfrm>
          <a:prstGeom prst="rect">
            <a:avLst/>
          </a:prstGeom>
          <a:noFill/>
        </p:spPr>
        <p:txBody>
          <a:bodyPr wrap="square" rtlCol="0">
            <a:spAutoFit/>
          </a:bodyPr>
          <a:lstStyle/>
          <a:p>
            <a:r>
              <a:rPr lang="fr-CA" dirty="0" smtClean="0">
                <a:solidFill>
                  <a:srgbClr val="FF0000"/>
                </a:solidFill>
              </a:rPr>
              <a:t>Irak</a:t>
            </a:r>
            <a:endParaRPr lang="fr-CA" dirty="0">
              <a:solidFill>
                <a:srgbClr val="FF0000"/>
              </a:solidFill>
            </a:endParaRPr>
          </a:p>
        </p:txBody>
      </p:sp>
      <p:sp>
        <p:nvSpPr>
          <p:cNvPr id="8" name="ZoneTexte 7"/>
          <p:cNvSpPr txBox="1"/>
          <p:nvPr/>
        </p:nvSpPr>
        <p:spPr>
          <a:xfrm rot="2037426">
            <a:off x="6071767" y="2899314"/>
            <a:ext cx="3888432" cy="369332"/>
          </a:xfrm>
          <a:prstGeom prst="rect">
            <a:avLst/>
          </a:prstGeom>
          <a:noFill/>
        </p:spPr>
        <p:txBody>
          <a:bodyPr wrap="square" rtlCol="0">
            <a:spAutoFit/>
          </a:bodyPr>
          <a:lstStyle/>
          <a:p>
            <a:r>
              <a:rPr lang="fr-CA" dirty="0" smtClean="0">
                <a:solidFill>
                  <a:srgbClr val="FF0000"/>
                </a:solidFill>
              </a:rPr>
              <a:t>Mauritanie</a:t>
            </a:r>
            <a:endParaRPr lang="fr-CA" dirty="0">
              <a:solidFill>
                <a:srgbClr val="FF0000"/>
              </a:solidFill>
            </a:endParaRPr>
          </a:p>
        </p:txBody>
      </p:sp>
      <p:sp>
        <p:nvSpPr>
          <p:cNvPr id="9" name="ZoneTexte 8"/>
          <p:cNvSpPr txBox="1"/>
          <p:nvPr/>
        </p:nvSpPr>
        <p:spPr>
          <a:xfrm rot="20687316">
            <a:off x="6582435" y="732396"/>
            <a:ext cx="3096344" cy="369332"/>
          </a:xfrm>
          <a:prstGeom prst="rect">
            <a:avLst/>
          </a:prstGeom>
          <a:noFill/>
        </p:spPr>
        <p:txBody>
          <a:bodyPr wrap="square" rtlCol="0">
            <a:spAutoFit/>
          </a:bodyPr>
          <a:lstStyle/>
          <a:p>
            <a:r>
              <a:rPr lang="fr-CA" dirty="0" smtClean="0">
                <a:solidFill>
                  <a:srgbClr val="FF0000"/>
                </a:solidFill>
              </a:rPr>
              <a:t>Oman</a:t>
            </a:r>
            <a:endParaRPr lang="fr-CA" dirty="0">
              <a:solidFill>
                <a:srgbClr val="FF0000"/>
              </a:solidFill>
            </a:endParaRPr>
          </a:p>
        </p:txBody>
      </p:sp>
      <p:sp>
        <p:nvSpPr>
          <p:cNvPr id="10" name="ZoneTexte 9"/>
          <p:cNvSpPr txBox="1"/>
          <p:nvPr/>
        </p:nvSpPr>
        <p:spPr>
          <a:xfrm rot="19399967">
            <a:off x="48316" y="1602170"/>
            <a:ext cx="3168352" cy="369332"/>
          </a:xfrm>
          <a:prstGeom prst="rect">
            <a:avLst/>
          </a:prstGeom>
          <a:noFill/>
        </p:spPr>
        <p:txBody>
          <a:bodyPr wrap="square" rtlCol="0">
            <a:spAutoFit/>
          </a:bodyPr>
          <a:lstStyle/>
          <a:p>
            <a:r>
              <a:rPr lang="fr-CA" dirty="0" smtClean="0">
                <a:solidFill>
                  <a:srgbClr val="FF0000"/>
                </a:solidFill>
              </a:rPr>
              <a:t>Arabie saoudite</a:t>
            </a:r>
            <a:endParaRPr lang="fr-CA" dirty="0">
              <a:solidFill>
                <a:srgbClr val="FF0000"/>
              </a:solidFill>
            </a:endParaRPr>
          </a:p>
        </p:txBody>
      </p:sp>
      <p:sp>
        <p:nvSpPr>
          <p:cNvPr id="11" name="ZoneTexte 10"/>
          <p:cNvSpPr txBox="1"/>
          <p:nvPr/>
        </p:nvSpPr>
        <p:spPr>
          <a:xfrm rot="20690151">
            <a:off x="6158097" y="2330881"/>
            <a:ext cx="2664296" cy="369332"/>
          </a:xfrm>
          <a:prstGeom prst="rect">
            <a:avLst/>
          </a:prstGeom>
          <a:noFill/>
        </p:spPr>
        <p:txBody>
          <a:bodyPr wrap="square" rtlCol="0">
            <a:spAutoFit/>
          </a:bodyPr>
          <a:lstStyle/>
          <a:p>
            <a:r>
              <a:rPr lang="fr-CA" dirty="0" smtClean="0">
                <a:solidFill>
                  <a:srgbClr val="FF0000"/>
                </a:solidFill>
              </a:rPr>
              <a:t>Liban</a:t>
            </a:r>
            <a:endParaRPr lang="fr-CA" dirty="0">
              <a:solidFill>
                <a:srgbClr val="FF0000"/>
              </a:solidFill>
            </a:endParaRPr>
          </a:p>
        </p:txBody>
      </p:sp>
      <p:sp>
        <p:nvSpPr>
          <p:cNvPr id="12" name="ZoneTexte 11"/>
          <p:cNvSpPr txBox="1"/>
          <p:nvPr/>
        </p:nvSpPr>
        <p:spPr>
          <a:xfrm rot="1365808">
            <a:off x="88312" y="1990364"/>
            <a:ext cx="4176464" cy="369332"/>
          </a:xfrm>
          <a:prstGeom prst="rect">
            <a:avLst/>
          </a:prstGeom>
          <a:noFill/>
        </p:spPr>
        <p:txBody>
          <a:bodyPr wrap="square" rtlCol="0">
            <a:spAutoFit/>
          </a:bodyPr>
          <a:lstStyle/>
          <a:p>
            <a:r>
              <a:rPr lang="fr-CA" dirty="0" smtClean="0">
                <a:solidFill>
                  <a:srgbClr val="FF0000"/>
                </a:solidFill>
              </a:rPr>
              <a:t>Albanie</a:t>
            </a:r>
            <a:endParaRPr lang="fr-CA" dirty="0">
              <a:solidFill>
                <a:srgbClr val="FF0000"/>
              </a:solidFill>
            </a:endParaRPr>
          </a:p>
        </p:txBody>
      </p:sp>
      <p:sp>
        <p:nvSpPr>
          <p:cNvPr id="13" name="ZoneTexte 12"/>
          <p:cNvSpPr txBox="1"/>
          <p:nvPr/>
        </p:nvSpPr>
        <p:spPr>
          <a:xfrm rot="475266">
            <a:off x="1489424" y="2227783"/>
            <a:ext cx="2448272" cy="369332"/>
          </a:xfrm>
          <a:prstGeom prst="rect">
            <a:avLst/>
          </a:prstGeom>
          <a:noFill/>
        </p:spPr>
        <p:txBody>
          <a:bodyPr wrap="square" rtlCol="0">
            <a:spAutoFit/>
          </a:bodyPr>
          <a:lstStyle/>
          <a:p>
            <a:r>
              <a:rPr lang="fr-CA" dirty="0" smtClean="0">
                <a:solidFill>
                  <a:srgbClr val="FF0000"/>
                </a:solidFill>
              </a:rPr>
              <a:t>Burkina Faso</a:t>
            </a:r>
            <a:endParaRPr lang="fr-CA" dirty="0">
              <a:solidFill>
                <a:srgbClr val="FF0000"/>
              </a:solidFill>
            </a:endParaRPr>
          </a:p>
        </p:txBody>
      </p:sp>
      <p:sp>
        <p:nvSpPr>
          <p:cNvPr id="14" name="ZoneTexte 13"/>
          <p:cNvSpPr txBox="1"/>
          <p:nvPr/>
        </p:nvSpPr>
        <p:spPr>
          <a:xfrm rot="20904857">
            <a:off x="3074550" y="2277579"/>
            <a:ext cx="2195770" cy="369332"/>
          </a:xfrm>
          <a:prstGeom prst="rect">
            <a:avLst/>
          </a:prstGeom>
          <a:noFill/>
        </p:spPr>
        <p:txBody>
          <a:bodyPr wrap="square" rtlCol="0">
            <a:spAutoFit/>
          </a:bodyPr>
          <a:lstStyle/>
          <a:p>
            <a:r>
              <a:rPr lang="fr-CA" dirty="0" smtClean="0">
                <a:solidFill>
                  <a:srgbClr val="FF0000"/>
                </a:solidFill>
              </a:rPr>
              <a:t>Chine</a:t>
            </a:r>
            <a:endParaRPr lang="fr-CA" dirty="0">
              <a:solidFill>
                <a:srgbClr val="FF0000"/>
              </a:solidFill>
            </a:endParaRPr>
          </a:p>
        </p:txBody>
      </p:sp>
      <p:sp>
        <p:nvSpPr>
          <p:cNvPr id="15" name="ZoneTexte 14"/>
          <p:cNvSpPr txBox="1"/>
          <p:nvPr/>
        </p:nvSpPr>
        <p:spPr>
          <a:xfrm rot="1670387">
            <a:off x="5397319" y="1967828"/>
            <a:ext cx="2160240" cy="369332"/>
          </a:xfrm>
          <a:prstGeom prst="rect">
            <a:avLst/>
          </a:prstGeom>
          <a:noFill/>
        </p:spPr>
        <p:txBody>
          <a:bodyPr wrap="square" rtlCol="0">
            <a:spAutoFit/>
          </a:bodyPr>
          <a:lstStyle/>
          <a:p>
            <a:r>
              <a:rPr lang="fr-CA" dirty="0" smtClean="0">
                <a:solidFill>
                  <a:srgbClr val="FF0000"/>
                </a:solidFill>
              </a:rPr>
              <a:t>Iran</a:t>
            </a:r>
            <a:endParaRPr lang="fr-CA" dirty="0">
              <a:solidFill>
                <a:srgbClr val="FF0000"/>
              </a:solidFill>
            </a:endParaRPr>
          </a:p>
        </p:txBody>
      </p:sp>
      <p:sp>
        <p:nvSpPr>
          <p:cNvPr id="16" name="Rectangle 15"/>
          <p:cNvSpPr/>
          <p:nvPr/>
        </p:nvSpPr>
        <p:spPr>
          <a:xfrm>
            <a:off x="1619672" y="2780928"/>
            <a:ext cx="6102424" cy="584775"/>
          </a:xfrm>
          <a:prstGeom prst="rect">
            <a:avLst/>
          </a:prstGeom>
        </p:spPr>
        <p:txBody>
          <a:bodyPr wrap="square">
            <a:spAutoFit/>
          </a:bodyPr>
          <a:lstStyle/>
          <a:p>
            <a:pPr algn="ctr"/>
            <a:r>
              <a:rPr lang="fr-CA" sz="3200" b="1" u="sng" dirty="0" smtClean="0"/>
              <a:t>Réactions internationales:</a:t>
            </a:r>
            <a:endParaRPr lang="fr-CA" sz="3200" b="1" u="sng" dirty="0"/>
          </a:p>
        </p:txBody>
      </p:sp>
      <p:sp>
        <p:nvSpPr>
          <p:cNvPr id="17" name="ZoneTexte 16"/>
          <p:cNvSpPr txBox="1"/>
          <p:nvPr/>
        </p:nvSpPr>
        <p:spPr>
          <a:xfrm rot="484269">
            <a:off x="7255137" y="1182338"/>
            <a:ext cx="1872208" cy="369332"/>
          </a:xfrm>
          <a:prstGeom prst="rect">
            <a:avLst/>
          </a:prstGeom>
          <a:noFill/>
        </p:spPr>
        <p:txBody>
          <a:bodyPr wrap="square" rtlCol="0">
            <a:spAutoFit/>
          </a:bodyPr>
          <a:lstStyle/>
          <a:p>
            <a:r>
              <a:rPr lang="fr-CA" dirty="0" smtClean="0">
                <a:solidFill>
                  <a:srgbClr val="FF0000"/>
                </a:solidFill>
              </a:rPr>
              <a:t>Palestine</a:t>
            </a:r>
            <a:endParaRPr lang="fr-CA" dirty="0">
              <a:solidFill>
                <a:srgbClr val="FF0000"/>
              </a:solidFill>
            </a:endParaRPr>
          </a:p>
        </p:txBody>
      </p:sp>
      <p:sp>
        <p:nvSpPr>
          <p:cNvPr id="18" name="ZoneTexte 17"/>
          <p:cNvSpPr txBox="1"/>
          <p:nvPr/>
        </p:nvSpPr>
        <p:spPr>
          <a:xfrm rot="20990225">
            <a:off x="8047976" y="2636112"/>
            <a:ext cx="1656184" cy="369332"/>
          </a:xfrm>
          <a:prstGeom prst="rect">
            <a:avLst/>
          </a:prstGeom>
          <a:noFill/>
        </p:spPr>
        <p:txBody>
          <a:bodyPr wrap="square" rtlCol="0">
            <a:spAutoFit/>
          </a:bodyPr>
          <a:lstStyle/>
          <a:p>
            <a:r>
              <a:rPr lang="fr-CA" dirty="0" smtClean="0">
                <a:solidFill>
                  <a:srgbClr val="FF0000"/>
                </a:solidFill>
              </a:rPr>
              <a:t>Soudan</a:t>
            </a:r>
            <a:endParaRPr lang="fr-CA" dirty="0">
              <a:solidFill>
                <a:srgbClr val="FF0000"/>
              </a:solidFill>
            </a:endParaRPr>
          </a:p>
        </p:txBody>
      </p:sp>
      <p:sp>
        <p:nvSpPr>
          <p:cNvPr id="19" name="ZoneTexte 18"/>
          <p:cNvSpPr txBox="1"/>
          <p:nvPr/>
        </p:nvSpPr>
        <p:spPr>
          <a:xfrm rot="1183196">
            <a:off x="7548632" y="2340700"/>
            <a:ext cx="1296144" cy="369332"/>
          </a:xfrm>
          <a:prstGeom prst="rect">
            <a:avLst/>
          </a:prstGeom>
          <a:noFill/>
        </p:spPr>
        <p:txBody>
          <a:bodyPr wrap="square" rtlCol="0">
            <a:spAutoFit/>
          </a:bodyPr>
          <a:lstStyle/>
          <a:p>
            <a:r>
              <a:rPr lang="fr-CA" dirty="0" smtClean="0">
                <a:solidFill>
                  <a:srgbClr val="FF0000"/>
                </a:solidFill>
              </a:rPr>
              <a:t>Somalie</a:t>
            </a:r>
            <a:endParaRPr lang="fr-CA" dirty="0">
              <a:solidFill>
                <a:srgbClr val="FF0000"/>
              </a:solidFill>
            </a:endParaRPr>
          </a:p>
        </p:txBody>
      </p:sp>
      <p:sp>
        <p:nvSpPr>
          <p:cNvPr id="20" name="ZoneTexte 19"/>
          <p:cNvSpPr txBox="1"/>
          <p:nvPr/>
        </p:nvSpPr>
        <p:spPr>
          <a:xfrm rot="1141914">
            <a:off x="3718921" y="1552183"/>
            <a:ext cx="1800200" cy="369332"/>
          </a:xfrm>
          <a:prstGeom prst="rect">
            <a:avLst/>
          </a:prstGeom>
          <a:noFill/>
        </p:spPr>
        <p:txBody>
          <a:bodyPr wrap="square" rtlCol="0">
            <a:spAutoFit/>
          </a:bodyPr>
          <a:lstStyle/>
          <a:p>
            <a:r>
              <a:rPr lang="fr-CA" dirty="0" smtClean="0">
                <a:solidFill>
                  <a:srgbClr val="FF0000"/>
                </a:solidFill>
              </a:rPr>
              <a:t>Chypre</a:t>
            </a:r>
            <a:endParaRPr lang="fr-CA" dirty="0">
              <a:solidFill>
                <a:srgbClr val="FF0000"/>
              </a:solidFill>
            </a:endParaRPr>
          </a:p>
        </p:txBody>
      </p:sp>
      <p:sp>
        <p:nvSpPr>
          <p:cNvPr id="21" name="ZoneTexte 20"/>
          <p:cNvSpPr txBox="1"/>
          <p:nvPr/>
        </p:nvSpPr>
        <p:spPr>
          <a:xfrm rot="19773215">
            <a:off x="4377580" y="1844390"/>
            <a:ext cx="2088232" cy="369332"/>
          </a:xfrm>
          <a:prstGeom prst="rect">
            <a:avLst/>
          </a:prstGeom>
          <a:noFill/>
        </p:spPr>
        <p:txBody>
          <a:bodyPr wrap="square" rtlCol="0">
            <a:spAutoFit/>
          </a:bodyPr>
          <a:lstStyle/>
          <a:p>
            <a:r>
              <a:rPr lang="fr-CA" dirty="0" smtClean="0">
                <a:solidFill>
                  <a:srgbClr val="FF0000"/>
                </a:solidFill>
              </a:rPr>
              <a:t>Djibouti</a:t>
            </a:r>
            <a:endParaRPr lang="fr-CA" dirty="0">
              <a:solidFill>
                <a:srgbClr val="FF0000"/>
              </a:solidFill>
            </a:endParaRPr>
          </a:p>
        </p:txBody>
      </p:sp>
      <p:sp>
        <p:nvSpPr>
          <p:cNvPr id="22" name="ZoneTexte 21"/>
          <p:cNvSpPr txBox="1"/>
          <p:nvPr/>
        </p:nvSpPr>
        <p:spPr>
          <a:xfrm>
            <a:off x="2411760" y="3573016"/>
            <a:ext cx="2160240" cy="2308324"/>
          </a:xfrm>
          <a:prstGeom prst="rect">
            <a:avLst/>
          </a:prstGeom>
          <a:noFill/>
        </p:spPr>
        <p:txBody>
          <a:bodyPr wrap="square" rtlCol="0">
            <a:spAutoFit/>
          </a:bodyPr>
          <a:lstStyle/>
          <a:p>
            <a:pPr algn="just"/>
            <a:r>
              <a:rPr lang="fr-CA" b="1" dirty="0" smtClean="0"/>
              <a:t>Nations Unies: Sanctions contre Kadhafi et soutien des rebelles en Libye, sinon appels à la paix et au respect des Droits de l’Homme.</a:t>
            </a:r>
            <a:endParaRPr lang="fr-CA" b="1" dirty="0"/>
          </a:p>
        </p:txBody>
      </p:sp>
      <p:sp>
        <p:nvSpPr>
          <p:cNvPr id="23" name="ZoneTexte 22"/>
          <p:cNvSpPr txBox="1"/>
          <p:nvPr/>
        </p:nvSpPr>
        <p:spPr>
          <a:xfrm>
            <a:off x="4644008" y="3284984"/>
            <a:ext cx="4499992" cy="1200329"/>
          </a:xfrm>
          <a:prstGeom prst="rect">
            <a:avLst/>
          </a:prstGeom>
          <a:noFill/>
        </p:spPr>
        <p:txBody>
          <a:bodyPr wrap="square" rtlCol="0">
            <a:spAutoFit/>
          </a:bodyPr>
          <a:lstStyle/>
          <a:p>
            <a:pPr algn="just"/>
            <a:r>
              <a:rPr lang="fr-CA" b="1" dirty="0" smtClean="0"/>
              <a:t>Ligue arabe: Coopération avec le Conseil national de transition de la Libye et condamnation des bombardements des civils.</a:t>
            </a:r>
            <a:endParaRPr lang="fr-CA" b="1" dirty="0"/>
          </a:p>
        </p:txBody>
      </p:sp>
      <p:sp>
        <p:nvSpPr>
          <p:cNvPr id="24" name="ZoneTexte 23"/>
          <p:cNvSpPr txBox="1"/>
          <p:nvPr/>
        </p:nvSpPr>
        <p:spPr>
          <a:xfrm>
            <a:off x="4716016" y="4725144"/>
            <a:ext cx="2160240" cy="646331"/>
          </a:xfrm>
          <a:prstGeom prst="rect">
            <a:avLst/>
          </a:prstGeom>
          <a:noFill/>
        </p:spPr>
        <p:txBody>
          <a:bodyPr wrap="square" rtlCol="0">
            <a:spAutoFit/>
          </a:bodyPr>
          <a:lstStyle/>
          <a:p>
            <a:pPr algn="ctr"/>
            <a:r>
              <a:rPr lang="fr-CA" b="1" dirty="0" smtClean="0"/>
              <a:t>OTAN: Opérations en Libye.</a:t>
            </a:r>
            <a:endParaRPr lang="fr-CA" b="1" dirty="0"/>
          </a:p>
        </p:txBody>
      </p:sp>
      <p:sp>
        <p:nvSpPr>
          <p:cNvPr id="25" name="ZoneTexte 24"/>
          <p:cNvSpPr txBox="1"/>
          <p:nvPr/>
        </p:nvSpPr>
        <p:spPr>
          <a:xfrm>
            <a:off x="0" y="3212976"/>
            <a:ext cx="2376264" cy="1477328"/>
          </a:xfrm>
          <a:prstGeom prst="rect">
            <a:avLst/>
          </a:prstGeom>
          <a:noFill/>
        </p:spPr>
        <p:txBody>
          <a:bodyPr wrap="square" rtlCol="0">
            <a:spAutoFit/>
          </a:bodyPr>
          <a:lstStyle/>
          <a:p>
            <a:r>
              <a:rPr lang="fr-CA" b="1" dirty="0" smtClean="0"/>
              <a:t>Corée du Sud: Largue des tracts en Corée du Nord en espérant une révolution contre la dictature de Kim.</a:t>
            </a:r>
            <a:endParaRPr lang="fr-CA" b="1" dirty="0"/>
          </a:p>
        </p:txBody>
      </p:sp>
      <p:sp>
        <p:nvSpPr>
          <p:cNvPr id="26" name="ZoneTexte 25"/>
          <p:cNvSpPr txBox="1"/>
          <p:nvPr/>
        </p:nvSpPr>
        <p:spPr>
          <a:xfrm>
            <a:off x="0" y="4869160"/>
            <a:ext cx="2483768" cy="646331"/>
          </a:xfrm>
          <a:prstGeom prst="rect">
            <a:avLst/>
          </a:prstGeom>
          <a:noFill/>
        </p:spPr>
        <p:txBody>
          <a:bodyPr wrap="square" rtlCol="0">
            <a:spAutoFit/>
          </a:bodyPr>
          <a:lstStyle/>
          <a:p>
            <a:r>
              <a:rPr lang="fr-CA" b="1" dirty="0" smtClean="0"/>
              <a:t>États-Unis: Soutien de l’opposition libyenne</a:t>
            </a:r>
            <a:endParaRPr lang="fr-CA" b="1" dirty="0"/>
          </a:p>
        </p:txBody>
      </p:sp>
      <p:sp>
        <p:nvSpPr>
          <p:cNvPr id="27" name="ZoneTexte 26"/>
          <p:cNvSpPr txBox="1"/>
          <p:nvPr/>
        </p:nvSpPr>
        <p:spPr>
          <a:xfrm>
            <a:off x="6876256" y="4509120"/>
            <a:ext cx="2267744" cy="1200329"/>
          </a:xfrm>
          <a:prstGeom prst="rect">
            <a:avLst/>
          </a:prstGeom>
          <a:noFill/>
        </p:spPr>
        <p:txBody>
          <a:bodyPr wrap="square" rtlCol="0">
            <a:spAutoFit/>
          </a:bodyPr>
          <a:lstStyle/>
          <a:p>
            <a:r>
              <a:rPr lang="fr-CA" b="1" dirty="0" smtClean="0"/>
              <a:t>Union Européenne impose des sanctions conte Kadhafi et el-</a:t>
            </a:r>
            <a:r>
              <a:rPr lang="fr-CA" b="1" dirty="0" err="1" smtClean="0"/>
              <a:t>Assad</a:t>
            </a:r>
            <a:endParaRPr lang="fr-CA" b="1" dirty="0"/>
          </a:p>
        </p:txBody>
      </p:sp>
      <p:sp>
        <p:nvSpPr>
          <p:cNvPr id="28" name="ZoneTexte 27"/>
          <p:cNvSpPr txBox="1"/>
          <p:nvPr/>
        </p:nvSpPr>
        <p:spPr>
          <a:xfrm>
            <a:off x="0" y="5805264"/>
            <a:ext cx="7380312" cy="923330"/>
          </a:xfrm>
          <a:prstGeom prst="rect">
            <a:avLst/>
          </a:prstGeom>
          <a:noFill/>
        </p:spPr>
        <p:txBody>
          <a:bodyPr wrap="square" rtlCol="0">
            <a:spAutoFit/>
          </a:bodyPr>
          <a:lstStyle/>
          <a:p>
            <a:r>
              <a:rPr lang="fr-CA" b="1" dirty="0" smtClean="0"/>
              <a:t>France et Angleterre: Présence dans les pays en crise pour le prestige des relations internationales et pour surveiller et influencer de près les nouvelles tendances politiques et économiques en défendant leurs intérêts. </a:t>
            </a:r>
            <a:endParaRPr lang="fr-CA"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2" cstate="print"/>
          <a:srcRect/>
          <a:stretch>
            <a:fillRect/>
          </a:stretch>
        </p:blipFill>
        <p:spPr bwMode="auto">
          <a:xfrm>
            <a:off x="3419872" y="836712"/>
            <a:ext cx="2345800" cy="2016224"/>
          </a:xfrm>
          <a:prstGeom prst="rect">
            <a:avLst/>
          </a:prstGeom>
          <a:noFill/>
          <a:ln w="9525">
            <a:noFill/>
            <a:miter lim="800000"/>
            <a:headEnd/>
            <a:tailEnd/>
          </a:ln>
        </p:spPr>
      </p:pic>
      <p:sp>
        <p:nvSpPr>
          <p:cNvPr id="2" name="Titre 1"/>
          <p:cNvSpPr>
            <a:spLocks noGrp="1"/>
          </p:cNvSpPr>
          <p:nvPr>
            <p:ph type="title"/>
          </p:nvPr>
        </p:nvSpPr>
        <p:spPr>
          <a:xfrm>
            <a:off x="395536" y="0"/>
            <a:ext cx="8229600" cy="1143000"/>
          </a:xfrm>
        </p:spPr>
        <p:txBody>
          <a:bodyPr>
            <a:normAutofit/>
          </a:bodyPr>
          <a:lstStyle/>
          <a:p>
            <a:r>
              <a:rPr lang="fr-CA" sz="3200" b="1" u="sng" dirty="0" smtClean="0">
                <a:latin typeface="+mn-lt"/>
              </a:rPr>
              <a:t>Caricatures</a:t>
            </a:r>
            <a:endParaRPr lang="fr-CA" sz="3200" b="1" u="sng" dirty="0">
              <a:latin typeface="+mn-lt"/>
            </a:endParaRPr>
          </a:p>
        </p:txBody>
      </p:sp>
      <p:pic>
        <p:nvPicPr>
          <p:cNvPr id="21506" name="Picture 2"/>
          <p:cNvPicPr>
            <a:picLocks noChangeAspect="1" noChangeArrowheads="1"/>
          </p:cNvPicPr>
          <p:nvPr/>
        </p:nvPicPr>
        <p:blipFill>
          <a:blip r:embed="rId3" cstate="print"/>
          <a:srcRect/>
          <a:stretch>
            <a:fillRect/>
          </a:stretch>
        </p:blipFill>
        <p:spPr bwMode="auto">
          <a:xfrm>
            <a:off x="0" y="0"/>
            <a:ext cx="3527376" cy="2852936"/>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5543600" y="0"/>
            <a:ext cx="3600400" cy="2780928"/>
          </a:xfrm>
          <a:prstGeom prst="rect">
            <a:avLst/>
          </a:prstGeom>
          <a:noFill/>
          <a:ln w="9525">
            <a:noFill/>
            <a:miter lim="800000"/>
            <a:headEnd/>
            <a:tailEnd/>
          </a:ln>
        </p:spPr>
      </p:pic>
      <p:pic>
        <p:nvPicPr>
          <p:cNvPr id="21508" name="Picture 4"/>
          <p:cNvPicPr>
            <a:picLocks noChangeAspect="1" noChangeArrowheads="1"/>
          </p:cNvPicPr>
          <p:nvPr/>
        </p:nvPicPr>
        <p:blipFill>
          <a:blip r:embed="rId5" cstate="print"/>
          <a:srcRect/>
          <a:stretch>
            <a:fillRect/>
          </a:stretch>
        </p:blipFill>
        <p:spPr bwMode="auto">
          <a:xfrm>
            <a:off x="4355976" y="2852936"/>
            <a:ext cx="4788024" cy="2992388"/>
          </a:xfrm>
          <a:prstGeom prst="rect">
            <a:avLst/>
          </a:prstGeom>
          <a:noFill/>
          <a:ln w="9525">
            <a:noFill/>
            <a:miter lim="800000"/>
            <a:headEnd/>
            <a:tailEnd/>
          </a:ln>
        </p:spPr>
      </p:pic>
      <p:pic>
        <p:nvPicPr>
          <p:cNvPr id="21509" name="Picture 5"/>
          <p:cNvPicPr>
            <a:picLocks noChangeAspect="1" noChangeArrowheads="1"/>
          </p:cNvPicPr>
          <p:nvPr/>
        </p:nvPicPr>
        <p:blipFill>
          <a:blip r:embed="rId6" cstate="print"/>
          <a:srcRect/>
          <a:stretch>
            <a:fillRect/>
          </a:stretch>
        </p:blipFill>
        <p:spPr bwMode="auto">
          <a:xfrm>
            <a:off x="0" y="2924944"/>
            <a:ext cx="4211960" cy="2912330"/>
          </a:xfrm>
          <a:prstGeom prst="rect">
            <a:avLst/>
          </a:prstGeom>
          <a:noFill/>
          <a:ln w="9525">
            <a:noFill/>
            <a:miter lim="800000"/>
            <a:headEnd/>
            <a:tailEnd/>
          </a:ln>
        </p:spPr>
      </p:pic>
      <p:sp>
        <p:nvSpPr>
          <p:cNvPr id="9" name="ZoneTexte 8"/>
          <p:cNvSpPr txBox="1"/>
          <p:nvPr/>
        </p:nvSpPr>
        <p:spPr>
          <a:xfrm>
            <a:off x="2267744" y="6165304"/>
            <a:ext cx="4824536" cy="369332"/>
          </a:xfrm>
          <a:prstGeom prst="rect">
            <a:avLst/>
          </a:prstGeom>
          <a:noFill/>
        </p:spPr>
        <p:txBody>
          <a:bodyPr wrap="square" rtlCol="0">
            <a:spAutoFit/>
          </a:bodyPr>
          <a:lstStyle/>
          <a:p>
            <a:pPr algn="ctr"/>
            <a:r>
              <a:rPr lang="fr-CA" b="1" i="1" dirty="0" smtClean="0">
                <a:latin typeface="Arial Narrow" pitchFamily="34" charset="0"/>
              </a:rPr>
              <a:t>… et merci pour votre attention!</a:t>
            </a:r>
            <a:endParaRPr lang="fr-CA" b="1" i="1"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0" y="3717032"/>
            <a:ext cx="4572000" cy="314096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577322" y="3717032"/>
            <a:ext cx="4566678" cy="314096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0" y="0"/>
            <a:ext cx="4572000" cy="2924944"/>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0" y="0"/>
            <a:ext cx="4572000" cy="2924944"/>
          </a:xfrm>
          <a:prstGeom prst="rect">
            <a:avLst/>
          </a:prstGeom>
          <a:noFill/>
          <a:ln w="9525">
            <a:noFill/>
            <a:miter lim="800000"/>
            <a:headEnd/>
            <a:tailEnd/>
          </a:ln>
        </p:spPr>
      </p:pic>
      <p:sp>
        <p:nvSpPr>
          <p:cNvPr id="4" name="Rectangle 3"/>
          <p:cNvSpPr/>
          <p:nvPr/>
        </p:nvSpPr>
        <p:spPr>
          <a:xfrm>
            <a:off x="1259632" y="3789040"/>
            <a:ext cx="6912768" cy="2862322"/>
          </a:xfrm>
          <a:prstGeom prst="rect">
            <a:avLst/>
          </a:prstGeom>
        </p:spPr>
        <p:txBody>
          <a:bodyPr wrap="square">
            <a:spAutoFit/>
          </a:bodyPr>
          <a:lstStyle/>
          <a:p>
            <a:pPr algn="just">
              <a:buFont typeface="Arial" pitchFamily="34" charset="0"/>
              <a:buChar char="•"/>
            </a:pPr>
            <a:r>
              <a:rPr lang="fr-CA" b="1" dirty="0" smtClean="0">
                <a:solidFill>
                  <a:srgbClr val="FF0000"/>
                </a:solidFill>
              </a:rPr>
              <a:t> 20 juin 2011: Premier procès par contumace à Tunis: Ben Ali et sa femme sont condamnés à 35 ans de prison et 91 millions de dinars d’amende pour détournement de fonds publics et possession illégale de divises étrangères et de bijoux.</a:t>
            </a:r>
          </a:p>
          <a:p>
            <a:pPr algn="just">
              <a:buFont typeface="Arial" pitchFamily="34" charset="0"/>
              <a:buChar char="•"/>
            </a:pPr>
            <a:r>
              <a:rPr lang="fr-CA" b="1" dirty="0">
                <a:solidFill>
                  <a:srgbClr val="FF0000"/>
                </a:solidFill>
              </a:rPr>
              <a:t> </a:t>
            </a:r>
            <a:r>
              <a:rPr lang="fr-CA" b="1" dirty="0" smtClean="0">
                <a:solidFill>
                  <a:srgbClr val="FF0000"/>
                </a:solidFill>
              </a:rPr>
              <a:t>4 juillet 2011: Ben Ali est condamné en son absence à quinze ans et six mois de prison ainsi qu’à une amende de 108 000 dinars pour possession de stupéfiants, détention d’armes et recel de pièces archéologiques.</a:t>
            </a:r>
          </a:p>
          <a:p>
            <a:pPr algn="just">
              <a:buFont typeface="Arial" pitchFamily="34" charset="0"/>
              <a:buChar char="•"/>
            </a:pPr>
            <a:r>
              <a:rPr lang="fr-CA" b="1" dirty="0">
                <a:solidFill>
                  <a:srgbClr val="FF0000"/>
                </a:solidFill>
              </a:rPr>
              <a:t> </a:t>
            </a:r>
            <a:r>
              <a:rPr lang="fr-CA" b="1" dirty="0" smtClean="0">
                <a:solidFill>
                  <a:srgbClr val="FF0000"/>
                </a:solidFill>
              </a:rPr>
              <a:t>28 juillet 2011: Condamnation de Ben Ali à seize ans de prison et 97 millions de dinars d’amende pour corruption et fraude immobilière.</a:t>
            </a:r>
            <a:endParaRPr lang="fr-CA" b="1" dirty="0">
              <a:solidFill>
                <a:srgbClr val="FF0000"/>
              </a:solidFill>
            </a:endParaRPr>
          </a:p>
        </p:txBody>
      </p:sp>
      <p:sp>
        <p:nvSpPr>
          <p:cNvPr id="9" name="ZoneTexte 8"/>
          <p:cNvSpPr txBox="1"/>
          <p:nvPr/>
        </p:nvSpPr>
        <p:spPr>
          <a:xfrm>
            <a:off x="467544" y="2924944"/>
            <a:ext cx="8208912" cy="584775"/>
          </a:xfrm>
          <a:prstGeom prst="rect">
            <a:avLst/>
          </a:prstGeom>
          <a:noFill/>
        </p:spPr>
        <p:txBody>
          <a:bodyPr wrap="square" rtlCol="0">
            <a:spAutoFit/>
          </a:bodyPr>
          <a:lstStyle/>
          <a:p>
            <a:pPr algn="ctr"/>
            <a:r>
              <a:rPr lang="fr-CA" sz="3200" b="1" u="sng" dirty="0" smtClean="0"/>
              <a:t>Le Printemps arabe en Tunisie</a:t>
            </a:r>
            <a:endParaRPr lang="fr-CA" sz="3200" b="1" u="sng" dirty="0"/>
          </a:p>
        </p:txBody>
      </p:sp>
      <p:sp>
        <p:nvSpPr>
          <p:cNvPr id="10" name="ZoneTexte 9"/>
          <p:cNvSpPr txBox="1"/>
          <p:nvPr/>
        </p:nvSpPr>
        <p:spPr>
          <a:xfrm>
            <a:off x="1259632" y="332656"/>
            <a:ext cx="6912768" cy="2031325"/>
          </a:xfrm>
          <a:prstGeom prst="rect">
            <a:avLst/>
          </a:prstGeom>
          <a:noFill/>
        </p:spPr>
        <p:txBody>
          <a:bodyPr wrap="square" rtlCol="0">
            <a:spAutoFit/>
          </a:bodyPr>
          <a:lstStyle/>
          <a:p>
            <a:pPr algn="just">
              <a:buFont typeface="Arial" pitchFamily="34" charset="0"/>
              <a:buChar char="•"/>
            </a:pPr>
            <a:r>
              <a:rPr lang="fr-CA" b="1" dirty="0" smtClean="0">
                <a:solidFill>
                  <a:srgbClr val="7030A0"/>
                </a:solidFill>
              </a:rPr>
              <a:t> </a:t>
            </a:r>
            <a:r>
              <a:rPr lang="fr-CA" b="1" dirty="0" smtClean="0">
                <a:solidFill>
                  <a:srgbClr val="FFFF00"/>
                </a:solidFill>
              </a:rPr>
              <a:t>17 décembre 2010: Immolation par le feu de Mohamed </a:t>
            </a:r>
            <a:r>
              <a:rPr lang="fr-CA" b="1" dirty="0" err="1" smtClean="0">
                <a:solidFill>
                  <a:srgbClr val="FFFF00"/>
                </a:solidFill>
              </a:rPr>
              <a:t>Bouazizi</a:t>
            </a:r>
            <a:r>
              <a:rPr lang="fr-CA" b="1" dirty="0" smtClean="0">
                <a:solidFill>
                  <a:srgbClr val="FFFF00"/>
                </a:solidFill>
              </a:rPr>
              <a:t>  protestant contre la saisie de ses marchandises par les autorités provoque des premières contestations.</a:t>
            </a:r>
          </a:p>
          <a:p>
            <a:pPr algn="just">
              <a:buFont typeface="Arial" pitchFamily="34" charset="0"/>
              <a:buChar char="•"/>
            </a:pPr>
            <a:r>
              <a:rPr lang="fr-CA" b="1" dirty="0" smtClean="0">
                <a:solidFill>
                  <a:srgbClr val="FFFF00"/>
                </a:solidFill>
              </a:rPr>
              <a:t> 14 janvier 2011: Ben Ali ne réussit pas à apaiser les contestations et quitte le pays pour l’Arabie saoudite. </a:t>
            </a:r>
          </a:p>
          <a:p>
            <a:pPr algn="just">
              <a:buFont typeface="Arial" pitchFamily="34" charset="0"/>
              <a:buChar char="•"/>
            </a:pPr>
            <a:r>
              <a:rPr lang="fr-CA" b="1" dirty="0" smtClean="0">
                <a:solidFill>
                  <a:srgbClr val="FFFF00"/>
                </a:solidFill>
              </a:rPr>
              <a:t> 26 janvier 2011: La justice tunisienne émet un mandat d’arrêt international contre lui et son épouse.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004048" y="0"/>
            <a:ext cx="4139952" cy="6858000"/>
          </a:xfrm>
          <a:prstGeom prst="rect">
            <a:avLst/>
          </a:prstGeom>
          <a:noFill/>
          <a:ln w="9525">
            <a:noFill/>
            <a:miter lim="800000"/>
            <a:headEnd/>
            <a:tailEnd/>
          </a:ln>
        </p:spPr>
      </p:pic>
      <p:sp>
        <p:nvSpPr>
          <p:cNvPr id="5" name="Rectangle 4"/>
          <p:cNvSpPr/>
          <p:nvPr/>
        </p:nvSpPr>
        <p:spPr>
          <a:xfrm rot="19402309">
            <a:off x="4350050" y="4698265"/>
            <a:ext cx="5473167" cy="584775"/>
          </a:xfrm>
          <a:prstGeom prst="rect">
            <a:avLst/>
          </a:prstGeom>
        </p:spPr>
        <p:txBody>
          <a:bodyPr wrap="square">
            <a:spAutoFit/>
          </a:bodyPr>
          <a:lstStyle/>
          <a:p>
            <a:pPr algn="ctr"/>
            <a:r>
              <a:rPr lang="fr-CA" sz="3200" b="1" u="sng" dirty="0" smtClean="0"/>
              <a:t>Le Printemps arabe en Égypte</a:t>
            </a:r>
            <a:endParaRPr lang="fr-CA" sz="3200" b="1" u="sng" dirty="0"/>
          </a:p>
        </p:txBody>
      </p:sp>
      <p:sp>
        <p:nvSpPr>
          <p:cNvPr id="7" name="ZoneTexte 6"/>
          <p:cNvSpPr txBox="1"/>
          <p:nvPr/>
        </p:nvSpPr>
        <p:spPr>
          <a:xfrm>
            <a:off x="0" y="692696"/>
            <a:ext cx="5004048" cy="646331"/>
          </a:xfrm>
          <a:prstGeom prst="rect">
            <a:avLst/>
          </a:prstGeom>
          <a:noFill/>
        </p:spPr>
        <p:txBody>
          <a:bodyPr wrap="square" rtlCol="0">
            <a:spAutoFit/>
          </a:bodyPr>
          <a:lstStyle/>
          <a:p>
            <a:pPr algn="ctr"/>
            <a:r>
              <a:rPr lang="fr-CA" b="1" i="1" dirty="0" smtClean="0">
                <a:latin typeface="Arial Narrow" pitchFamily="34" charset="0"/>
              </a:rPr>
              <a:t>Président de la République arabe d’</a:t>
            </a:r>
            <a:r>
              <a:rPr lang="fr-CA" b="1" i="1" dirty="0">
                <a:latin typeface="Arial Narrow" pitchFamily="34" charset="0"/>
              </a:rPr>
              <a:t>É</a:t>
            </a:r>
            <a:r>
              <a:rPr lang="fr-CA" b="1" i="1" dirty="0" smtClean="0">
                <a:latin typeface="Arial Narrow" pitchFamily="34" charset="0"/>
              </a:rPr>
              <a:t>gypte  du 14 octobre 1981 au 11 février 2011</a:t>
            </a:r>
            <a:endParaRPr lang="fr-CA" b="1" i="1" dirty="0">
              <a:latin typeface="Arial Narrow" pitchFamily="34" charset="0"/>
            </a:endParaRPr>
          </a:p>
        </p:txBody>
      </p:sp>
      <p:sp>
        <p:nvSpPr>
          <p:cNvPr id="8" name="ZoneTexte 7"/>
          <p:cNvSpPr txBox="1"/>
          <p:nvPr/>
        </p:nvSpPr>
        <p:spPr>
          <a:xfrm>
            <a:off x="0" y="0"/>
            <a:ext cx="5364088" cy="584775"/>
          </a:xfrm>
          <a:prstGeom prst="rect">
            <a:avLst/>
          </a:prstGeom>
          <a:noFill/>
        </p:spPr>
        <p:txBody>
          <a:bodyPr wrap="square" rtlCol="0">
            <a:spAutoFit/>
          </a:bodyPr>
          <a:lstStyle/>
          <a:p>
            <a:r>
              <a:rPr lang="fr-CA" sz="3200" b="1" u="sng" dirty="0" smtClean="0"/>
              <a:t>Mohammed Hosni Moubarak </a:t>
            </a:r>
            <a:endParaRPr lang="fr-CA" sz="3200" b="1" u="sng" dirty="0"/>
          </a:p>
        </p:txBody>
      </p:sp>
      <p:sp>
        <p:nvSpPr>
          <p:cNvPr id="9" name="ZoneTexte 8"/>
          <p:cNvSpPr txBox="1"/>
          <p:nvPr/>
        </p:nvSpPr>
        <p:spPr>
          <a:xfrm>
            <a:off x="0" y="1556792"/>
            <a:ext cx="5004048" cy="5355312"/>
          </a:xfrm>
          <a:prstGeom prst="rect">
            <a:avLst/>
          </a:prstGeom>
          <a:noFill/>
        </p:spPr>
        <p:txBody>
          <a:bodyPr wrap="square" rtlCol="0">
            <a:spAutoFit/>
          </a:bodyPr>
          <a:lstStyle/>
          <a:p>
            <a:pPr algn="just">
              <a:buFont typeface="Arial" pitchFamily="34" charset="0"/>
              <a:buChar char="•"/>
            </a:pPr>
            <a:r>
              <a:rPr lang="fr-CA" dirty="0" smtClean="0"/>
              <a:t> 1964: Nomination à la tête de la délégation de l’armée égyptienne en Union soviétique.</a:t>
            </a:r>
          </a:p>
          <a:p>
            <a:pPr algn="just">
              <a:buFont typeface="Arial" pitchFamily="34" charset="0"/>
              <a:buChar char="•"/>
            </a:pPr>
            <a:r>
              <a:rPr lang="fr-CA" dirty="0"/>
              <a:t> </a:t>
            </a:r>
            <a:r>
              <a:rPr lang="fr-CA" dirty="0" smtClean="0"/>
              <a:t>1967: Nomination de directeur de l’Académie de l’armée d’</a:t>
            </a:r>
            <a:r>
              <a:rPr lang="fr-CA" dirty="0" err="1"/>
              <a:t>A</a:t>
            </a:r>
            <a:r>
              <a:rPr lang="fr-CA" dirty="0" err="1" smtClean="0"/>
              <a:t>khenchour</a:t>
            </a:r>
            <a:r>
              <a:rPr lang="fr-CA" dirty="0" smtClean="0"/>
              <a:t> et responsable du personnel de l’armée de l’air lors de la guerre d’usure entre l’Égypte et l’Israël.</a:t>
            </a:r>
          </a:p>
          <a:p>
            <a:pPr algn="just">
              <a:buFont typeface="Arial" pitchFamily="34" charset="0"/>
              <a:buChar char="•"/>
            </a:pPr>
            <a:r>
              <a:rPr lang="fr-CA" dirty="0"/>
              <a:t> </a:t>
            </a:r>
            <a:r>
              <a:rPr lang="fr-CA" dirty="0" smtClean="0"/>
              <a:t>1975: Vice-présidence de la République suite à la guerre du Kippour.</a:t>
            </a:r>
          </a:p>
          <a:p>
            <a:pPr algn="just">
              <a:buFont typeface="Arial" pitchFamily="34" charset="0"/>
              <a:buChar char="•"/>
            </a:pPr>
            <a:r>
              <a:rPr lang="fr-CA" dirty="0"/>
              <a:t> </a:t>
            </a:r>
            <a:r>
              <a:rPr lang="fr-CA" dirty="0" smtClean="0"/>
              <a:t>1981: Suite à l’assassinat d’</a:t>
            </a:r>
            <a:r>
              <a:rPr lang="fr-CA" dirty="0" err="1" smtClean="0"/>
              <a:t>Anour</a:t>
            </a:r>
            <a:r>
              <a:rPr lang="fr-CA" dirty="0" smtClean="0"/>
              <a:t> el-Sadate par l’armée du Jihad islamique égyptien après une offensive contre les intellectuels et les activistes de tout spectre idéologique dans le pays, Moubarak est élu président.</a:t>
            </a:r>
          </a:p>
          <a:p>
            <a:pPr algn="just">
              <a:buFont typeface="Arial" pitchFamily="34" charset="0"/>
              <a:buChar char="•"/>
            </a:pPr>
            <a:r>
              <a:rPr lang="fr-CA" dirty="0"/>
              <a:t> </a:t>
            </a:r>
            <a:r>
              <a:rPr lang="fr-CA" dirty="0" smtClean="0"/>
              <a:t>1995: Moubarak échappe de justice à un attentat à Addis-Abeba </a:t>
            </a:r>
            <a:r>
              <a:rPr lang="fr-CA" dirty="0" err="1" smtClean="0"/>
              <a:t>révendiqué</a:t>
            </a:r>
            <a:r>
              <a:rPr lang="fr-CA" dirty="0" smtClean="0"/>
              <a:t>  par les </a:t>
            </a:r>
            <a:r>
              <a:rPr lang="fr-CA" dirty="0" err="1" smtClean="0"/>
              <a:t>Gamaa</a:t>
            </a:r>
            <a:r>
              <a:rPr lang="fr-CA" dirty="0" smtClean="0"/>
              <a:t>-al-</a:t>
            </a:r>
            <a:r>
              <a:rPr lang="fr-CA" dirty="0" err="1" smtClean="0"/>
              <a:t>Islamiya</a:t>
            </a:r>
            <a:r>
              <a:rPr lang="fr-CA" dirty="0" smtClean="0"/>
              <a:t>.</a:t>
            </a:r>
          </a:p>
          <a:p>
            <a:pPr algn="just">
              <a:buFont typeface="Arial" pitchFamily="34" charset="0"/>
              <a:buChar char="•"/>
            </a:pPr>
            <a:r>
              <a:rPr lang="fr-CA" dirty="0"/>
              <a:t> </a:t>
            </a:r>
            <a:r>
              <a:rPr lang="fr-CA" dirty="0" smtClean="0"/>
              <a:t>2004: Moubarak nomme un nouveau Premier ministre et gouvernement qui est ne peut pas arrêter le déclin économique et la corruption.</a:t>
            </a:r>
            <a:endParaRPr lang="fr-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srcRect/>
          <a:stretch>
            <a:fillRect/>
          </a:stretch>
        </p:blipFill>
        <p:spPr bwMode="auto">
          <a:xfrm>
            <a:off x="4572000" y="3789040"/>
            <a:ext cx="4572000" cy="306896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0" y="3780420"/>
            <a:ext cx="4572000" cy="307758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4572000" y="0"/>
            <a:ext cx="4572000" cy="3140968"/>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0" y="0"/>
            <a:ext cx="4572000" cy="3140968"/>
          </a:xfrm>
          <a:prstGeom prst="rect">
            <a:avLst/>
          </a:prstGeom>
          <a:noFill/>
          <a:ln w="9525">
            <a:noFill/>
            <a:miter lim="800000"/>
            <a:headEnd/>
            <a:tailEnd/>
          </a:ln>
        </p:spPr>
      </p:pic>
      <p:sp>
        <p:nvSpPr>
          <p:cNvPr id="6" name="ZoneTexte 5"/>
          <p:cNvSpPr txBox="1"/>
          <p:nvPr/>
        </p:nvSpPr>
        <p:spPr>
          <a:xfrm>
            <a:off x="179512" y="1"/>
            <a:ext cx="8964488" cy="3693319"/>
          </a:xfrm>
          <a:prstGeom prst="rect">
            <a:avLst/>
          </a:prstGeom>
          <a:noFill/>
        </p:spPr>
        <p:txBody>
          <a:bodyPr wrap="square" rtlCol="0">
            <a:spAutoFit/>
          </a:bodyPr>
          <a:lstStyle/>
          <a:p>
            <a:pPr algn="just">
              <a:buFont typeface="Arial" pitchFamily="34" charset="0"/>
              <a:buChar char="•"/>
            </a:pPr>
            <a:r>
              <a:rPr lang="fr-CA" b="1" dirty="0" smtClean="0">
                <a:solidFill>
                  <a:srgbClr val="FF0000"/>
                </a:solidFill>
              </a:rPr>
              <a:t> 25 janvier 2011: Le Mouvement de la Jeunesse du 6 avril appelle à l’aide des réseaux sociaux tels que </a:t>
            </a:r>
            <a:r>
              <a:rPr lang="fr-CA" b="1" dirty="0" err="1" smtClean="0">
                <a:solidFill>
                  <a:srgbClr val="FF0000"/>
                </a:solidFill>
              </a:rPr>
              <a:t>Facebook</a:t>
            </a:r>
            <a:r>
              <a:rPr lang="fr-CA" b="1" dirty="0" smtClean="0">
                <a:solidFill>
                  <a:srgbClr val="FF0000"/>
                </a:solidFill>
              </a:rPr>
              <a:t> à manifester le 25 janvier 2011 pour une journée de </a:t>
            </a:r>
            <a:r>
              <a:rPr lang="fr-CA" b="1" dirty="0" err="1" smtClean="0">
                <a:solidFill>
                  <a:srgbClr val="FF0000"/>
                </a:solidFill>
              </a:rPr>
              <a:t>révendications</a:t>
            </a:r>
            <a:r>
              <a:rPr lang="fr-CA" b="1" dirty="0" smtClean="0">
                <a:solidFill>
                  <a:srgbClr val="FF0000"/>
                </a:solidFill>
              </a:rPr>
              <a:t> politique et cette journée est baptisée la «journée de la colère». </a:t>
            </a:r>
          </a:p>
          <a:p>
            <a:pPr algn="just">
              <a:buFont typeface="Arial" pitchFamily="34" charset="0"/>
              <a:buChar char="•"/>
            </a:pPr>
            <a:r>
              <a:rPr lang="fr-CA" b="1" dirty="0">
                <a:solidFill>
                  <a:srgbClr val="FF0000"/>
                </a:solidFill>
              </a:rPr>
              <a:t> </a:t>
            </a:r>
            <a:r>
              <a:rPr lang="fr-CA" b="1" dirty="0" smtClean="0">
                <a:solidFill>
                  <a:srgbClr val="FF0000"/>
                </a:solidFill>
              </a:rPr>
              <a:t>26 janvier 2011: Affrontements violents entre manifestants et policiers.</a:t>
            </a:r>
          </a:p>
          <a:p>
            <a:pPr algn="just">
              <a:buFont typeface="Arial" pitchFamily="34" charset="0"/>
              <a:buChar char="•"/>
            </a:pPr>
            <a:r>
              <a:rPr lang="fr-CA" b="1" dirty="0">
                <a:solidFill>
                  <a:srgbClr val="FF0000"/>
                </a:solidFill>
              </a:rPr>
              <a:t> </a:t>
            </a:r>
            <a:r>
              <a:rPr lang="fr-CA" b="1" dirty="0" smtClean="0">
                <a:solidFill>
                  <a:srgbClr val="FF0000"/>
                </a:solidFill>
              </a:rPr>
              <a:t>27 janvier 2011: Fermeture de la Bourse égyptienne.</a:t>
            </a:r>
          </a:p>
          <a:p>
            <a:pPr algn="just">
              <a:buFont typeface="Arial" pitchFamily="34" charset="0"/>
              <a:buChar char="•"/>
            </a:pPr>
            <a:r>
              <a:rPr lang="fr-CA" b="1" dirty="0">
                <a:solidFill>
                  <a:srgbClr val="FF0000"/>
                </a:solidFill>
              </a:rPr>
              <a:t> </a:t>
            </a:r>
            <a:r>
              <a:rPr lang="fr-CA" b="1" dirty="0" smtClean="0">
                <a:solidFill>
                  <a:srgbClr val="FF0000"/>
                </a:solidFill>
              </a:rPr>
              <a:t>28 janvier 2011: Incendie du bâtiment central du Parti national démocratique lors du </a:t>
            </a:r>
          </a:p>
          <a:p>
            <a:pPr algn="just">
              <a:buFont typeface="Arial" pitchFamily="34" charset="0"/>
              <a:buChar char="•"/>
            </a:pPr>
            <a:r>
              <a:rPr lang="fr-CA" b="1" dirty="0">
                <a:solidFill>
                  <a:srgbClr val="FF0000"/>
                </a:solidFill>
              </a:rPr>
              <a:t> </a:t>
            </a:r>
            <a:r>
              <a:rPr lang="fr-CA" b="1" dirty="0" smtClean="0">
                <a:solidFill>
                  <a:srgbClr val="FF0000"/>
                </a:solidFill>
              </a:rPr>
              <a:t>1</a:t>
            </a:r>
            <a:r>
              <a:rPr lang="fr-CA" b="1" baseline="30000" dirty="0" smtClean="0">
                <a:solidFill>
                  <a:srgbClr val="FF0000"/>
                </a:solidFill>
              </a:rPr>
              <a:t>er</a:t>
            </a:r>
            <a:r>
              <a:rPr lang="fr-CA" b="1" dirty="0" smtClean="0">
                <a:solidFill>
                  <a:srgbClr val="FF0000"/>
                </a:solidFill>
              </a:rPr>
              <a:t> février 2011: Moubarak tente de restructurer le gouvernement, promet de vouloir chercher la discussion avec de nouveau groupes politiques et dit qu’il ne déposerait pas une autre candidature lors de prochaines élections, mais les manifestants veulent une décision encore plus radicale.</a:t>
            </a:r>
          </a:p>
          <a:p>
            <a:pPr algn="just"/>
            <a:endParaRPr lang="fr-CA" b="1" dirty="0" smtClean="0">
              <a:solidFill>
                <a:srgbClr val="FFC000"/>
              </a:solidFill>
            </a:endParaRPr>
          </a:p>
          <a:p>
            <a:pPr algn="just">
              <a:buFont typeface="Arial" pitchFamily="34" charset="0"/>
              <a:buChar char="•"/>
            </a:pPr>
            <a:endParaRPr lang="fr-CA" b="1" dirty="0" smtClean="0">
              <a:solidFill>
                <a:srgbClr val="FF0000"/>
              </a:solidFill>
            </a:endParaRPr>
          </a:p>
          <a:p>
            <a:pPr algn="just">
              <a:buFont typeface="Arial" pitchFamily="34" charset="0"/>
              <a:buChar char="•"/>
            </a:pPr>
            <a:endParaRPr lang="fr-CA" b="1" dirty="0">
              <a:solidFill>
                <a:srgbClr val="FF0000"/>
              </a:solidFill>
            </a:endParaRPr>
          </a:p>
        </p:txBody>
      </p:sp>
      <p:sp>
        <p:nvSpPr>
          <p:cNvPr id="9" name="ZoneTexte 8"/>
          <p:cNvSpPr txBox="1"/>
          <p:nvPr/>
        </p:nvSpPr>
        <p:spPr>
          <a:xfrm>
            <a:off x="179512" y="4077072"/>
            <a:ext cx="8712968" cy="2585323"/>
          </a:xfrm>
          <a:prstGeom prst="rect">
            <a:avLst/>
          </a:prstGeom>
          <a:noFill/>
        </p:spPr>
        <p:txBody>
          <a:bodyPr wrap="square" rtlCol="0">
            <a:spAutoFit/>
          </a:bodyPr>
          <a:lstStyle/>
          <a:p>
            <a:pPr algn="just">
              <a:buFont typeface="Arial" pitchFamily="34" charset="0"/>
              <a:buChar char="•"/>
            </a:pPr>
            <a:r>
              <a:rPr lang="fr-CA" b="1" dirty="0" smtClean="0">
                <a:solidFill>
                  <a:srgbClr val="FFC000"/>
                </a:solidFill>
              </a:rPr>
              <a:t> 11 février 2011: Moubarak quitte Le Caire et démissionne ainsi.</a:t>
            </a:r>
          </a:p>
          <a:p>
            <a:pPr algn="just">
              <a:buFont typeface="Arial" pitchFamily="34" charset="0"/>
              <a:buChar char="•"/>
            </a:pPr>
            <a:r>
              <a:rPr lang="fr-CA" b="1" dirty="0" smtClean="0">
                <a:solidFill>
                  <a:srgbClr val="FFC000"/>
                </a:solidFill>
              </a:rPr>
              <a:t> 3 mars 2011: </a:t>
            </a:r>
            <a:r>
              <a:rPr lang="fr-CA" b="1" dirty="0" err="1" smtClean="0">
                <a:solidFill>
                  <a:srgbClr val="FFC000"/>
                </a:solidFill>
              </a:rPr>
              <a:t>Essam</a:t>
            </a:r>
            <a:r>
              <a:rPr lang="fr-CA" b="1" dirty="0" smtClean="0">
                <a:solidFill>
                  <a:srgbClr val="FFC000"/>
                </a:solidFill>
              </a:rPr>
              <a:t> </a:t>
            </a:r>
            <a:r>
              <a:rPr lang="fr-CA" b="1" dirty="0" err="1" smtClean="0">
                <a:solidFill>
                  <a:srgbClr val="FFC000"/>
                </a:solidFill>
              </a:rPr>
              <a:t>Charaf</a:t>
            </a:r>
            <a:r>
              <a:rPr lang="fr-CA" b="1" dirty="0" smtClean="0">
                <a:solidFill>
                  <a:srgbClr val="FFC000"/>
                </a:solidFill>
              </a:rPr>
              <a:t> est nommé Premier ministre et prend ainsi la place du Premier ministre provisoire Ahmed Chafik.</a:t>
            </a:r>
          </a:p>
          <a:p>
            <a:pPr algn="just">
              <a:buFont typeface="Arial" pitchFamily="34" charset="0"/>
              <a:buChar char="•"/>
            </a:pPr>
            <a:r>
              <a:rPr lang="fr-CA" b="1" dirty="0">
                <a:solidFill>
                  <a:srgbClr val="FFC000"/>
                </a:solidFill>
              </a:rPr>
              <a:t> </a:t>
            </a:r>
            <a:r>
              <a:rPr lang="fr-CA" b="1" dirty="0" smtClean="0">
                <a:solidFill>
                  <a:srgbClr val="FFC000"/>
                </a:solidFill>
              </a:rPr>
              <a:t>19 mars 2011: Les Égyptiens approuvent une réforme de la Constitution lors d’un référendum. </a:t>
            </a:r>
          </a:p>
          <a:p>
            <a:pPr algn="just">
              <a:buFont typeface="Arial" pitchFamily="34" charset="0"/>
              <a:buChar char="•"/>
            </a:pPr>
            <a:r>
              <a:rPr lang="fr-CA" b="1" dirty="0" smtClean="0">
                <a:solidFill>
                  <a:srgbClr val="FFC000"/>
                </a:solidFill>
              </a:rPr>
              <a:t> 5 mai 2011: L’ancien ministre de l’Intérieur Habib el-</a:t>
            </a:r>
            <a:r>
              <a:rPr lang="fr-CA" b="1" dirty="0" err="1" smtClean="0">
                <a:solidFill>
                  <a:srgbClr val="FFC000"/>
                </a:solidFill>
              </a:rPr>
              <a:t>Adli</a:t>
            </a:r>
            <a:r>
              <a:rPr lang="fr-CA" b="1" dirty="0" smtClean="0">
                <a:solidFill>
                  <a:srgbClr val="FFC000"/>
                </a:solidFill>
              </a:rPr>
              <a:t> est condamné à douze ans de pénitencier. </a:t>
            </a:r>
          </a:p>
          <a:p>
            <a:pPr algn="just">
              <a:buFont typeface="Arial" pitchFamily="34" charset="0"/>
              <a:buChar char="•"/>
            </a:pPr>
            <a:r>
              <a:rPr lang="fr-CA" b="1" dirty="0" smtClean="0">
                <a:solidFill>
                  <a:srgbClr val="FFC000"/>
                </a:solidFill>
              </a:rPr>
              <a:t> 23 juillet 2011: Manifestations violentes contre le régime militaire provisoire.</a:t>
            </a:r>
          </a:p>
          <a:p>
            <a:pPr algn="just">
              <a:buFont typeface="Arial" pitchFamily="34" charset="0"/>
              <a:buChar char="•"/>
            </a:pPr>
            <a:r>
              <a:rPr lang="fr-CA" b="1" dirty="0" smtClean="0">
                <a:solidFill>
                  <a:srgbClr val="FFC000"/>
                </a:solidFill>
              </a:rPr>
              <a:t> 3 août 2011: Début du procès juridique conte Moubarak. </a:t>
            </a:r>
          </a:p>
        </p:txBody>
      </p:sp>
      <p:sp>
        <p:nvSpPr>
          <p:cNvPr id="10" name="ZoneTexte 9"/>
          <p:cNvSpPr txBox="1"/>
          <p:nvPr/>
        </p:nvSpPr>
        <p:spPr>
          <a:xfrm>
            <a:off x="395536" y="3212976"/>
            <a:ext cx="8208912" cy="584775"/>
          </a:xfrm>
          <a:prstGeom prst="rect">
            <a:avLst/>
          </a:prstGeom>
          <a:noFill/>
        </p:spPr>
        <p:txBody>
          <a:bodyPr wrap="square" rtlCol="0">
            <a:spAutoFit/>
          </a:bodyPr>
          <a:lstStyle/>
          <a:p>
            <a:pPr algn="ctr"/>
            <a:r>
              <a:rPr lang="fr-CA" sz="3200" b="1" u="sng" dirty="0" smtClean="0"/>
              <a:t>Le Printemps arabe en Tunisie</a:t>
            </a:r>
            <a:endParaRPr lang="fr-CA" sz="3200" b="1"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4427984" cy="6858000"/>
          </a:xfrm>
          <a:prstGeom prst="rect">
            <a:avLst/>
          </a:prstGeom>
          <a:noFill/>
          <a:ln w="9525">
            <a:noFill/>
            <a:miter lim="800000"/>
            <a:headEnd/>
            <a:tailEnd/>
          </a:ln>
        </p:spPr>
      </p:pic>
      <p:sp>
        <p:nvSpPr>
          <p:cNvPr id="5" name="Rectangle 4"/>
          <p:cNvSpPr/>
          <p:nvPr/>
        </p:nvSpPr>
        <p:spPr>
          <a:xfrm rot="19737471">
            <a:off x="-207545" y="5024883"/>
            <a:ext cx="5004048" cy="584775"/>
          </a:xfrm>
          <a:prstGeom prst="rect">
            <a:avLst/>
          </a:prstGeom>
        </p:spPr>
        <p:txBody>
          <a:bodyPr wrap="square">
            <a:spAutoFit/>
          </a:bodyPr>
          <a:lstStyle/>
          <a:p>
            <a:pPr algn="ctr"/>
            <a:r>
              <a:rPr lang="fr-CA" sz="3200" b="1" u="sng" dirty="0" smtClean="0">
                <a:solidFill>
                  <a:schemeClr val="bg1"/>
                </a:solidFill>
              </a:rPr>
              <a:t>Le Printemps arabe en Libye</a:t>
            </a:r>
            <a:endParaRPr lang="fr-CA" sz="3200" b="1" u="sng" dirty="0">
              <a:solidFill>
                <a:schemeClr val="bg1"/>
              </a:solidFill>
            </a:endParaRPr>
          </a:p>
        </p:txBody>
      </p:sp>
      <p:sp>
        <p:nvSpPr>
          <p:cNvPr id="6" name="ZoneTexte 5"/>
          <p:cNvSpPr txBox="1"/>
          <p:nvPr/>
        </p:nvSpPr>
        <p:spPr>
          <a:xfrm>
            <a:off x="4427984" y="0"/>
            <a:ext cx="4716016" cy="1080120"/>
          </a:xfrm>
          <a:prstGeom prst="rect">
            <a:avLst/>
          </a:prstGeom>
          <a:noFill/>
        </p:spPr>
        <p:txBody>
          <a:bodyPr wrap="square" rtlCol="0">
            <a:spAutoFit/>
          </a:bodyPr>
          <a:lstStyle/>
          <a:p>
            <a:pPr algn="ctr"/>
            <a:r>
              <a:rPr lang="fr-CA" sz="3200" b="1" u="sng" dirty="0" smtClean="0"/>
              <a:t>Mouammar Abou </a:t>
            </a:r>
            <a:r>
              <a:rPr lang="fr-CA" sz="3200" b="1" u="sng" dirty="0" err="1" smtClean="0"/>
              <a:t>Minyar</a:t>
            </a:r>
            <a:r>
              <a:rPr lang="fr-CA" sz="3200" b="1" u="sng" dirty="0" smtClean="0"/>
              <a:t> al-Kadhafi</a:t>
            </a:r>
            <a:endParaRPr lang="fr-CA" sz="3200" b="1" u="sng" dirty="0"/>
          </a:p>
        </p:txBody>
      </p:sp>
      <p:sp>
        <p:nvSpPr>
          <p:cNvPr id="7" name="ZoneTexte 6"/>
          <p:cNvSpPr txBox="1"/>
          <p:nvPr/>
        </p:nvSpPr>
        <p:spPr>
          <a:xfrm>
            <a:off x="4499992" y="1052736"/>
            <a:ext cx="4644008" cy="923330"/>
          </a:xfrm>
          <a:prstGeom prst="rect">
            <a:avLst/>
          </a:prstGeom>
          <a:noFill/>
        </p:spPr>
        <p:txBody>
          <a:bodyPr wrap="square" rtlCol="0">
            <a:spAutoFit/>
          </a:bodyPr>
          <a:lstStyle/>
          <a:p>
            <a:pPr algn="ctr"/>
            <a:r>
              <a:rPr lang="fr-CA" b="1" i="1" dirty="0" smtClean="0">
                <a:latin typeface="Arial Narrow" pitchFamily="34" charset="0"/>
              </a:rPr>
              <a:t>Chef et guide de la Révolution de la Grande Jamahiriya arabe libyenne populaire et socialiste depuis le 1</a:t>
            </a:r>
            <a:r>
              <a:rPr lang="fr-CA" b="1" i="1" baseline="30000" dirty="0" smtClean="0">
                <a:latin typeface="Arial Narrow" pitchFamily="34" charset="0"/>
              </a:rPr>
              <a:t>er</a:t>
            </a:r>
            <a:r>
              <a:rPr lang="fr-CA" b="1" i="1" dirty="0" smtClean="0">
                <a:latin typeface="Arial Narrow" pitchFamily="34" charset="0"/>
              </a:rPr>
              <a:t> septembre 1969</a:t>
            </a:r>
            <a:endParaRPr lang="fr-CA" b="1" i="1" dirty="0">
              <a:latin typeface="Arial Narrow" pitchFamily="34" charset="0"/>
            </a:endParaRPr>
          </a:p>
        </p:txBody>
      </p:sp>
      <p:sp>
        <p:nvSpPr>
          <p:cNvPr id="9" name="ZoneTexte 8"/>
          <p:cNvSpPr txBox="1"/>
          <p:nvPr/>
        </p:nvSpPr>
        <p:spPr>
          <a:xfrm>
            <a:off x="4427984" y="1916832"/>
            <a:ext cx="4716016" cy="5078313"/>
          </a:xfrm>
          <a:prstGeom prst="rect">
            <a:avLst/>
          </a:prstGeom>
          <a:noFill/>
        </p:spPr>
        <p:txBody>
          <a:bodyPr wrap="square" rtlCol="0">
            <a:spAutoFit/>
          </a:bodyPr>
          <a:lstStyle/>
          <a:p>
            <a:pPr algn="just">
              <a:buFont typeface="Arial" pitchFamily="34" charset="0"/>
              <a:buChar char="•"/>
            </a:pPr>
            <a:r>
              <a:rPr lang="fr-CA" dirty="0" smtClean="0"/>
              <a:t> 1963: Organisation d’un mouvement secret visant à renverser la monarchie libyenne pro-occidentale.</a:t>
            </a:r>
          </a:p>
          <a:p>
            <a:pPr algn="just">
              <a:buFont typeface="Arial" pitchFamily="34" charset="0"/>
              <a:buChar char="•"/>
            </a:pPr>
            <a:r>
              <a:rPr lang="fr-CA" dirty="0"/>
              <a:t> </a:t>
            </a:r>
            <a:r>
              <a:rPr lang="fr-CA" dirty="0" smtClean="0"/>
              <a:t>1965: Entraînement au British </a:t>
            </a:r>
            <a:r>
              <a:rPr lang="fr-CA" dirty="0" err="1" smtClean="0"/>
              <a:t>Army</a:t>
            </a:r>
            <a:r>
              <a:rPr lang="fr-CA" dirty="0" smtClean="0"/>
              <a:t> Staff </a:t>
            </a:r>
            <a:r>
              <a:rPr lang="fr-CA" dirty="0" err="1" smtClean="0"/>
              <a:t>College</a:t>
            </a:r>
            <a:r>
              <a:rPr lang="fr-CA" dirty="0" smtClean="0"/>
              <a:t>.</a:t>
            </a:r>
          </a:p>
          <a:p>
            <a:pPr algn="just">
              <a:buFont typeface="Arial" pitchFamily="34" charset="0"/>
              <a:buChar char="•"/>
            </a:pPr>
            <a:r>
              <a:rPr lang="fr-CA" dirty="0"/>
              <a:t> </a:t>
            </a:r>
            <a:r>
              <a:rPr lang="fr-CA" dirty="0" smtClean="0"/>
              <a:t>1969: Coup d’État contre le roi Idris Ier.</a:t>
            </a:r>
          </a:p>
          <a:p>
            <a:pPr algn="just">
              <a:buFont typeface="Arial" pitchFamily="34" charset="0"/>
              <a:buChar char="•"/>
            </a:pPr>
            <a:r>
              <a:rPr lang="fr-CA" dirty="0"/>
              <a:t> </a:t>
            </a:r>
            <a:r>
              <a:rPr lang="fr-CA" dirty="0" smtClean="0"/>
              <a:t>1975: Publication de son «livre vert» visant un mouvement panarabe et un socialisme islamique.</a:t>
            </a:r>
          </a:p>
          <a:p>
            <a:pPr algn="just">
              <a:buFont typeface="Arial" pitchFamily="34" charset="0"/>
              <a:buChar char="•"/>
            </a:pPr>
            <a:r>
              <a:rPr lang="fr-CA" dirty="0"/>
              <a:t> </a:t>
            </a:r>
            <a:r>
              <a:rPr lang="fr-CA" dirty="0" smtClean="0"/>
              <a:t>1986: Bref conflit militaire entre la Libye et les États-Unis suite à un attentat dans une discothèque berlinoise fréquentée par des Américains.</a:t>
            </a:r>
          </a:p>
          <a:p>
            <a:pPr algn="just">
              <a:buFont typeface="Arial" pitchFamily="34" charset="0"/>
              <a:buChar char="•"/>
            </a:pPr>
            <a:r>
              <a:rPr lang="fr-CA" dirty="0"/>
              <a:t> </a:t>
            </a:r>
            <a:r>
              <a:rPr lang="fr-CA" dirty="0" smtClean="0"/>
              <a:t>1996: Attentat manqué sur Kadhafi organisé par les services secrets américains et britanniques.</a:t>
            </a:r>
          </a:p>
          <a:p>
            <a:pPr algn="just">
              <a:buFont typeface="Arial" pitchFamily="34" charset="0"/>
              <a:buChar char="•"/>
            </a:pPr>
            <a:r>
              <a:rPr lang="fr-CA" dirty="0"/>
              <a:t> </a:t>
            </a:r>
            <a:r>
              <a:rPr lang="fr-CA" dirty="0" smtClean="0"/>
              <a:t>2002: Kadhafi joue un rôle important dans la réalisation de la fondation de l’Union africaine.</a:t>
            </a:r>
            <a:endParaRPr lang="fr-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1475656" y="3140968"/>
            <a:ext cx="5544616" cy="584775"/>
          </a:xfrm>
          <a:prstGeom prst="rect">
            <a:avLst/>
          </a:prstGeom>
        </p:spPr>
        <p:txBody>
          <a:bodyPr wrap="square">
            <a:spAutoFit/>
          </a:bodyPr>
          <a:lstStyle/>
          <a:p>
            <a:pPr algn="ctr"/>
            <a:r>
              <a:rPr lang="fr-CA" sz="3200" b="1" u="sng" dirty="0" smtClean="0"/>
              <a:t>Le Printemps arabe en Libye</a:t>
            </a:r>
            <a:endParaRPr lang="fr-CA" sz="3200" b="1" u="sng" dirty="0"/>
          </a:p>
        </p:txBody>
      </p:sp>
      <p:sp>
        <p:nvSpPr>
          <p:cNvPr id="5" name="ZoneTexte 4"/>
          <p:cNvSpPr txBox="1"/>
          <p:nvPr/>
        </p:nvSpPr>
        <p:spPr>
          <a:xfrm>
            <a:off x="251520" y="0"/>
            <a:ext cx="8712968" cy="2308324"/>
          </a:xfrm>
          <a:prstGeom prst="rect">
            <a:avLst/>
          </a:prstGeom>
          <a:noFill/>
        </p:spPr>
        <p:txBody>
          <a:bodyPr wrap="square" rtlCol="0">
            <a:spAutoFit/>
          </a:bodyPr>
          <a:lstStyle/>
          <a:p>
            <a:pPr algn="just">
              <a:buFont typeface="Arial" pitchFamily="34" charset="0"/>
              <a:buChar char="•"/>
            </a:pPr>
            <a:r>
              <a:rPr lang="fr-CA" b="1" dirty="0" smtClean="0">
                <a:solidFill>
                  <a:schemeClr val="accent6">
                    <a:lumMod val="50000"/>
                  </a:schemeClr>
                </a:solidFill>
              </a:rPr>
              <a:t> 1</a:t>
            </a:r>
            <a:r>
              <a:rPr lang="fr-CA" b="1" baseline="30000" dirty="0" smtClean="0">
                <a:solidFill>
                  <a:schemeClr val="accent6">
                    <a:lumMod val="50000"/>
                  </a:schemeClr>
                </a:solidFill>
              </a:rPr>
              <a:t>er</a:t>
            </a:r>
            <a:r>
              <a:rPr lang="fr-CA" b="1" dirty="0" smtClean="0">
                <a:solidFill>
                  <a:schemeClr val="accent6">
                    <a:lumMod val="50000"/>
                  </a:schemeClr>
                </a:solidFill>
              </a:rPr>
              <a:t> février 2011: L’écrivain libyen Jamal al-Hajji lance l’appel à organiser des manifestations pacifiques contre le régime et se fait arrêter. </a:t>
            </a:r>
          </a:p>
          <a:p>
            <a:pPr algn="just">
              <a:buFont typeface="Arial" pitchFamily="34" charset="0"/>
              <a:buChar char="•"/>
            </a:pPr>
            <a:r>
              <a:rPr lang="fr-CA" b="1" dirty="0">
                <a:solidFill>
                  <a:schemeClr val="accent6">
                    <a:lumMod val="50000"/>
                  </a:schemeClr>
                </a:solidFill>
              </a:rPr>
              <a:t> </a:t>
            </a:r>
            <a:r>
              <a:rPr lang="fr-CA" b="1" dirty="0" smtClean="0">
                <a:solidFill>
                  <a:schemeClr val="accent6">
                    <a:lumMod val="50000"/>
                  </a:schemeClr>
                </a:solidFill>
              </a:rPr>
              <a:t>15 février 2011: Premières manifestations à grande échelle.</a:t>
            </a:r>
          </a:p>
          <a:p>
            <a:pPr algn="just">
              <a:buFont typeface="Arial" pitchFamily="34" charset="0"/>
              <a:buChar char="•"/>
            </a:pPr>
            <a:r>
              <a:rPr lang="fr-CA" b="1" dirty="0">
                <a:solidFill>
                  <a:schemeClr val="accent6">
                    <a:lumMod val="50000"/>
                  </a:schemeClr>
                </a:solidFill>
              </a:rPr>
              <a:t> </a:t>
            </a:r>
            <a:r>
              <a:rPr lang="fr-CA" b="1" dirty="0" smtClean="0">
                <a:solidFill>
                  <a:schemeClr val="accent6">
                    <a:lumMod val="50000"/>
                  </a:schemeClr>
                </a:solidFill>
              </a:rPr>
              <a:t>16 février 2011: Des rebelles islamistes prennent un dépôt d’armes à </a:t>
            </a:r>
            <a:r>
              <a:rPr lang="fr-CA" b="1" dirty="0" err="1" smtClean="0">
                <a:solidFill>
                  <a:schemeClr val="accent6">
                    <a:lumMod val="50000"/>
                  </a:schemeClr>
                </a:solidFill>
              </a:rPr>
              <a:t>Darna</a:t>
            </a:r>
            <a:r>
              <a:rPr lang="fr-CA" b="1" dirty="0" smtClean="0">
                <a:solidFill>
                  <a:schemeClr val="accent6">
                    <a:lumMod val="50000"/>
                  </a:schemeClr>
                </a:solidFill>
              </a:rPr>
              <a:t> par la force et proclament l’Émirat islamique de </a:t>
            </a:r>
            <a:r>
              <a:rPr lang="fr-CA" b="1" dirty="0" err="1" smtClean="0">
                <a:solidFill>
                  <a:schemeClr val="accent6">
                    <a:lumMod val="50000"/>
                  </a:schemeClr>
                </a:solidFill>
              </a:rPr>
              <a:t>Barqa</a:t>
            </a:r>
            <a:r>
              <a:rPr lang="fr-CA" b="1" dirty="0" smtClean="0">
                <a:solidFill>
                  <a:schemeClr val="accent6">
                    <a:lumMod val="50000"/>
                  </a:schemeClr>
                </a:solidFill>
              </a:rPr>
              <a:t>.</a:t>
            </a:r>
          </a:p>
          <a:p>
            <a:pPr algn="just">
              <a:buFont typeface="Arial" pitchFamily="34" charset="0"/>
              <a:buChar char="•"/>
            </a:pPr>
            <a:r>
              <a:rPr lang="fr-CA" b="1" dirty="0">
                <a:solidFill>
                  <a:schemeClr val="accent6">
                    <a:lumMod val="50000"/>
                  </a:schemeClr>
                </a:solidFill>
              </a:rPr>
              <a:t> </a:t>
            </a:r>
            <a:r>
              <a:rPr lang="fr-CA" b="1" dirty="0" smtClean="0">
                <a:solidFill>
                  <a:schemeClr val="accent6">
                    <a:lumMod val="50000"/>
                  </a:schemeClr>
                </a:solidFill>
              </a:rPr>
              <a:t>19 février 2011: Manifestations et affrontements de plus en plus violents mènent à la guerre civile.</a:t>
            </a:r>
          </a:p>
          <a:p>
            <a:pPr algn="just">
              <a:buFont typeface="Arial" pitchFamily="34" charset="0"/>
              <a:buChar char="•"/>
            </a:pPr>
            <a:r>
              <a:rPr lang="fr-CA" b="1" dirty="0">
                <a:solidFill>
                  <a:schemeClr val="accent6">
                    <a:lumMod val="50000"/>
                  </a:schemeClr>
                </a:solidFill>
              </a:rPr>
              <a:t> </a:t>
            </a:r>
            <a:r>
              <a:rPr lang="fr-CA" b="1" dirty="0" smtClean="0">
                <a:solidFill>
                  <a:schemeClr val="accent6">
                    <a:lumMod val="50000"/>
                  </a:schemeClr>
                </a:solidFill>
              </a:rPr>
              <a:t>26 février 2011: Conflit se concentre entre Tripolis (Kadhafi) et </a:t>
            </a:r>
            <a:r>
              <a:rPr lang="fr-CA" b="1" dirty="0" err="1" smtClean="0">
                <a:solidFill>
                  <a:schemeClr val="accent6">
                    <a:lumMod val="50000"/>
                  </a:schemeClr>
                </a:solidFill>
              </a:rPr>
              <a:t>Bengasi</a:t>
            </a:r>
            <a:r>
              <a:rPr lang="fr-CA" b="1" dirty="0" smtClean="0">
                <a:solidFill>
                  <a:schemeClr val="accent6">
                    <a:lumMod val="50000"/>
                  </a:schemeClr>
                </a:solidFill>
              </a:rPr>
              <a:t> (rebelles).</a:t>
            </a:r>
          </a:p>
        </p:txBody>
      </p:sp>
      <p:sp>
        <p:nvSpPr>
          <p:cNvPr id="6" name="ZoneTexte 5"/>
          <p:cNvSpPr txBox="1"/>
          <p:nvPr/>
        </p:nvSpPr>
        <p:spPr>
          <a:xfrm>
            <a:off x="323528" y="3717032"/>
            <a:ext cx="8568952" cy="3139321"/>
          </a:xfrm>
          <a:prstGeom prst="rect">
            <a:avLst/>
          </a:prstGeom>
          <a:noFill/>
        </p:spPr>
        <p:txBody>
          <a:bodyPr wrap="square" rtlCol="0">
            <a:spAutoFit/>
          </a:bodyPr>
          <a:lstStyle/>
          <a:p>
            <a:pPr algn="just">
              <a:buFont typeface="Arial" pitchFamily="34" charset="0"/>
              <a:buChar char="•"/>
            </a:pPr>
            <a:r>
              <a:rPr lang="fr-CA" b="1" dirty="0" smtClean="0">
                <a:solidFill>
                  <a:schemeClr val="accent1">
                    <a:lumMod val="75000"/>
                  </a:schemeClr>
                </a:solidFill>
              </a:rPr>
              <a:t> 19 mars 2011: Intervention militaire sous l’égide de l’Organisation des Nations unies.</a:t>
            </a:r>
          </a:p>
          <a:p>
            <a:pPr algn="just">
              <a:buFont typeface="Arial" pitchFamily="34" charset="0"/>
              <a:buChar char="•"/>
            </a:pPr>
            <a:r>
              <a:rPr lang="fr-CA" b="1" dirty="0" smtClean="0">
                <a:solidFill>
                  <a:schemeClr val="accent1">
                    <a:lumMod val="75000"/>
                  </a:schemeClr>
                </a:solidFill>
              </a:rPr>
              <a:t> 24 mars 2011: Soutien monétaire des rebelles par la communauté internationale.</a:t>
            </a:r>
          </a:p>
          <a:p>
            <a:pPr algn="just">
              <a:buFont typeface="Arial" pitchFamily="34" charset="0"/>
              <a:buChar char="•"/>
            </a:pPr>
            <a:r>
              <a:rPr lang="fr-CA" b="1" dirty="0" smtClean="0">
                <a:solidFill>
                  <a:schemeClr val="accent1">
                    <a:lumMod val="75000"/>
                  </a:schemeClr>
                </a:solidFill>
              </a:rPr>
              <a:t> 5 avril 2011: L’OTAN considère que 30% du militaire libyen sont détruits.</a:t>
            </a:r>
          </a:p>
          <a:p>
            <a:pPr algn="just">
              <a:buFont typeface="Arial" pitchFamily="34" charset="0"/>
              <a:buChar char="•"/>
            </a:pPr>
            <a:r>
              <a:rPr lang="fr-CA" b="1" dirty="0" smtClean="0">
                <a:solidFill>
                  <a:schemeClr val="accent1">
                    <a:lumMod val="75000"/>
                  </a:schemeClr>
                </a:solidFill>
              </a:rPr>
              <a:t> 30 avril 2011: L’OTAN attaque la résidence de Kadhafi et tue un de ses fils et trois de ses petits-fils. </a:t>
            </a:r>
          </a:p>
          <a:p>
            <a:pPr algn="just">
              <a:buFont typeface="Arial" pitchFamily="34" charset="0"/>
              <a:buChar char="•"/>
            </a:pPr>
            <a:r>
              <a:rPr lang="fr-CA" b="1" dirty="0" smtClean="0">
                <a:solidFill>
                  <a:schemeClr val="accent1">
                    <a:lumMod val="75000"/>
                  </a:schemeClr>
                </a:solidFill>
              </a:rPr>
              <a:t> 27 juin 2011: Mandat d’arrestation contre Kadhafi par la Cour pénale internationale de La Haye.</a:t>
            </a:r>
          </a:p>
          <a:p>
            <a:pPr algn="just">
              <a:buFont typeface="Arial" pitchFamily="34" charset="0"/>
              <a:buChar char="•"/>
            </a:pPr>
            <a:r>
              <a:rPr lang="fr-CA" b="1" dirty="0" smtClean="0">
                <a:solidFill>
                  <a:schemeClr val="accent1">
                    <a:lumMod val="75000"/>
                  </a:schemeClr>
                </a:solidFill>
              </a:rPr>
              <a:t> 8 juillet 2011: Kadhafi menace l’Occident et veut organiser des attentats suicidaires partout en Europe pour se venger.</a:t>
            </a:r>
          </a:p>
          <a:p>
            <a:pPr algn="just">
              <a:buFont typeface="Arial" pitchFamily="34" charset="0"/>
              <a:buChar char="•"/>
            </a:pPr>
            <a:r>
              <a:rPr lang="fr-CA" b="1" dirty="0">
                <a:solidFill>
                  <a:schemeClr val="accent1">
                    <a:lumMod val="75000"/>
                  </a:schemeClr>
                </a:solidFill>
              </a:rPr>
              <a:t> </a:t>
            </a:r>
            <a:r>
              <a:rPr lang="fr-CA" b="1" dirty="0" smtClean="0">
                <a:solidFill>
                  <a:schemeClr val="accent1">
                    <a:lumMod val="75000"/>
                  </a:schemeClr>
                </a:solidFill>
              </a:rPr>
              <a:t>21 août 2011: Prise d’une partie majeure de Tripolis par les rebelles</a:t>
            </a:r>
            <a:r>
              <a:rPr lang="fr-CA" b="1" dirty="0" smtClean="0">
                <a:solidFill>
                  <a:schemeClr val="accent1">
                    <a:lumMod val="75000"/>
                  </a:schemeClr>
                </a:solidFill>
              </a:rPr>
              <a:t>.</a:t>
            </a:r>
          </a:p>
          <a:p>
            <a:pPr algn="just">
              <a:buFont typeface="Arial" pitchFamily="34" charset="0"/>
              <a:buChar char="•"/>
            </a:pPr>
            <a:r>
              <a:rPr lang="fr-CA" b="1" dirty="0" smtClean="0">
                <a:solidFill>
                  <a:schemeClr val="accent1">
                    <a:lumMod val="75000"/>
                  </a:schemeClr>
                </a:solidFill>
              </a:rPr>
              <a:t> </a:t>
            </a:r>
            <a:r>
              <a:rPr lang="fr-CA" b="1" dirty="0" smtClean="0">
                <a:solidFill>
                  <a:schemeClr val="accent1">
                    <a:lumMod val="75000"/>
                  </a:schemeClr>
                </a:solidFill>
              </a:rPr>
              <a:t>20 octobre 2011: Assassinat de Kadhafi par les rebelles près de Syrte.</a:t>
            </a:r>
            <a:endParaRPr lang="fr-CA"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4860032" cy="6858000"/>
          </a:xfrm>
          <a:prstGeom prst="rect">
            <a:avLst/>
          </a:prstGeom>
          <a:noFill/>
          <a:ln w="9525">
            <a:noFill/>
            <a:miter lim="800000"/>
            <a:headEnd/>
            <a:tailEnd/>
          </a:ln>
        </p:spPr>
      </p:pic>
      <p:sp>
        <p:nvSpPr>
          <p:cNvPr id="5" name="ZoneTexte 4"/>
          <p:cNvSpPr txBox="1"/>
          <p:nvPr/>
        </p:nvSpPr>
        <p:spPr>
          <a:xfrm>
            <a:off x="4932040" y="0"/>
            <a:ext cx="3960440" cy="584775"/>
          </a:xfrm>
          <a:prstGeom prst="rect">
            <a:avLst/>
          </a:prstGeom>
          <a:noFill/>
        </p:spPr>
        <p:txBody>
          <a:bodyPr wrap="square" rtlCol="0">
            <a:spAutoFit/>
          </a:bodyPr>
          <a:lstStyle/>
          <a:p>
            <a:pPr algn="ctr"/>
            <a:r>
              <a:rPr lang="fr-CA" sz="3200" b="1" u="sng" dirty="0" smtClean="0"/>
              <a:t>Abdelaziz Bouteflika</a:t>
            </a:r>
            <a:endParaRPr lang="fr-CA" sz="3200" b="1" u="sng" dirty="0"/>
          </a:p>
        </p:txBody>
      </p:sp>
      <p:sp>
        <p:nvSpPr>
          <p:cNvPr id="6" name="ZoneTexte 5"/>
          <p:cNvSpPr txBox="1"/>
          <p:nvPr/>
        </p:nvSpPr>
        <p:spPr>
          <a:xfrm>
            <a:off x="4932040" y="620688"/>
            <a:ext cx="3995936" cy="923330"/>
          </a:xfrm>
          <a:prstGeom prst="rect">
            <a:avLst/>
          </a:prstGeom>
          <a:noFill/>
        </p:spPr>
        <p:txBody>
          <a:bodyPr wrap="square" rtlCol="0">
            <a:spAutoFit/>
          </a:bodyPr>
          <a:lstStyle/>
          <a:p>
            <a:pPr algn="ctr"/>
            <a:r>
              <a:rPr lang="fr-CA" b="1" i="1" dirty="0" smtClean="0">
                <a:latin typeface="Arial Narrow" pitchFamily="34" charset="0"/>
              </a:rPr>
              <a:t>Président de  la République algérienne  démocratique et populaire depuis le 27 avril 1999</a:t>
            </a:r>
            <a:endParaRPr lang="fr-CA" b="1" i="1" dirty="0">
              <a:latin typeface="Arial Narrow" pitchFamily="34" charset="0"/>
            </a:endParaRPr>
          </a:p>
        </p:txBody>
      </p:sp>
      <p:sp>
        <p:nvSpPr>
          <p:cNvPr id="7" name="ZoneTexte 6"/>
          <p:cNvSpPr txBox="1"/>
          <p:nvPr/>
        </p:nvSpPr>
        <p:spPr>
          <a:xfrm>
            <a:off x="4860032" y="1628800"/>
            <a:ext cx="4283968" cy="4801314"/>
          </a:xfrm>
          <a:prstGeom prst="rect">
            <a:avLst/>
          </a:prstGeom>
          <a:noFill/>
        </p:spPr>
        <p:txBody>
          <a:bodyPr wrap="square" rtlCol="0">
            <a:spAutoFit/>
          </a:bodyPr>
          <a:lstStyle/>
          <a:p>
            <a:pPr algn="just">
              <a:buFont typeface="Arial" pitchFamily="34" charset="0"/>
              <a:buChar char="•"/>
            </a:pPr>
            <a:r>
              <a:rPr lang="fr-CA" dirty="0" smtClean="0"/>
              <a:t> 1962: À l’indépendance de l’Algérie en septembre, il devient ministre de la Jeunesse et du Tourisme.</a:t>
            </a:r>
          </a:p>
          <a:p>
            <a:pPr algn="just">
              <a:buFont typeface="Arial" pitchFamily="34" charset="0"/>
              <a:buChar char="•"/>
            </a:pPr>
            <a:r>
              <a:rPr lang="fr-CA" dirty="0"/>
              <a:t> </a:t>
            </a:r>
            <a:r>
              <a:rPr lang="fr-CA" dirty="0" smtClean="0"/>
              <a:t>1963: Bouteflika devient ministre des Affaires étrangères.</a:t>
            </a:r>
          </a:p>
          <a:p>
            <a:pPr algn="just">
              <a:buFont typeface="Arial" pitchFamily="34" charset="0"/>
              <a:buChar char="•"/>
            </a:pPr>
            <a:r>
              <a:rPr lang="fr-CA" dirty="0"/>
              <a:t> </a:t>
            </a:r>
            <a:r>
              <a:rPr lang="fr-CA" dirty="0" smtClean="0"/>
              <a:t>1979: Il est nommé ministre d’État, mais quitte la scène politique deux ans plus tard.</a:t>
            </a:r>
          </a:p>
          <a:p>
            <a:pPr algn="just">
              <a:buFont typeface="Arial" pitchFamily="34" charset="0"/>
              <a:buChar char="•"/>
            </a:pPr>
            <a:r>
              <a:rPr lang="fr-CA" dirty="0"/>
              <a:t> </a:t>
            </a:r>
            <a:r>
              <a:rPr lang="fr-CA" dirty="0" smtClean="0"/>
              <a:t>1998: Il se présente comme candidat indépendant à l’élection présidentielle; ses adversaires se retirent et dénoncent les conditions d’organisation du vote.</a:t>
            </a:r>
          </a:p>
          <a:p>
            <a:pPr algn="just">
              <a:buFont typeface="Arial" pitchFamily="34" charset="0"/>
              <a:buChar char="•"/>
            </a:pPr>
            <a:r>
              <a:rPr lang="fr-CA" dirty="0"/>
              <a:t> </a:t>
            </a:r>
            <a:r>
              <a:rPr lang="fr-CA" dirty="0" smtClean="0"/>
              <a:t>2001: «Printemps noir» - </a:t>
            </a:r>
            <a:r>
              <a:rPr lang="fr-CA" dirty="0" err="1" smtClean="0"/>
              <a:t>Représsion</a:t>
            </a:r>
            <a:r>
              <a:rPr lang="fr-CA" dirty="0" smtClean="0"/>
              <a:t> d’émeutes berbères par le militaire.</a:t>
            </a:r>
          </a:p>
          <a:p>
            <a:pPr algn="just">
              <a:buFont typeface="Arial" pitchFamily="34" charset="0"/>
              <a:buChar char="•"/>
            </a:pPr>
            <a:r>
              <a:rPr lang="fr-CA" dirty="0"/>
              <a:t> </a:t>
            </a:r>
            <a:r>
              <a:rPr lang="fr-CA" dirty="0" smtClean="0"/>
              <a:t>2006: Lutte contre la «déviation linguistique francophone». </a:t>
            </a:r>
          </a:p>
          <a:p>
            <a:pPr algn="just">
              <a:buFont typeface="Arial" pitchFamily="34" charset="0"/>
              <a:buChar char="•"/>
            </a:pPr>
            <a:r>
              <a:rPr lang="fr-CA" dirty="0"/>
              <a:t> </a:t>
            </a:r>
            <a:r>
              <a:rPr lang="fr-CA" dirty="0" smtClean="0"/>
              <a:t>2008: Modification de la Constitution pour pouvoir faire un troisième mandat. </a:t>
            </a:r>
            <a:endParaRPr lang="fr-CA" dirty="0"/>
          </a:p>
        </p:txBody>
      </p:sp>
      <p:sp>
        <p:nvSpPr>
          <p:cNvPr id="8" name="Rectangle 7"/>
          <p:cNvSpPr/>
          <p:nvPr/>
        </p:nvSpPr>
        <p:spPr>
          <a:xfrm rot="20108991">
            <a:off x="-121063" y="4365092"/>
            <a:ext cx="5269199" cy="584775"/>
          </a:xfrm>
          <a:prstGeom prst="rect">
            <a:avLst/>
          </a:prstGeom>
        </p:spPr>
        <p:txBody>
          <a:bodyPr wrap="none">
            <a:spAutoFit/>
          </a:bodyPr>
          <a:lstStyle/>
          <a:p>
            <a:pPr algn="ctr"/>
            <a:r>
              <a:rPr lang="fr-CA" sz="3200" b="1" u="sng" dirty="0" smtClean="0"/>
              <a:t>Le Printemps arabe en Algérie</a:t>
            </a:r>
            <a:endParaRPr lang="fr-CA" sz="3200"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0"/>
            <a:ext cx="5269199" cy="584775"/>
          </a:xfrm>
          <a:prstGeom prst="rect">
            <a:avLst/>
          </a:prstGeom>
        </p:spPr>
        <p:txBody>
          <a:bodyPr wrap="none">
            <a:spAutoFit/>
          </a:bodyPr>
          <a:lstStyle/>
          <a:p>
            <a:pPr algn="ctr"/>
            <a:r>
              <a:rPr lang="fr-CA" sz="3200" b="1" u="sng" dirty="0" smtClean="0"/>
              <a:t>Le Printemps arabe en Algérie</a:t>
            </a:r>
            <a:endParaRPr lang="fr-CA" sz="3200" b="1" u="sng" dirty="0"/>
          </a:p>
        </p:txBody>
      </p:sp>
      <p:sp>
        <p:nvSpPr>
          <p:cNvPr id="5" name="ZoneTexte 4"/>
          <p:cNvSpPr txBox="1"/>
          <p:nvPr/>
        </p:nvSpPr>
        <p:spPr>
          <a:xfrm>
            <a:off x="611560" y="4272677"/>
            <a:ext cx="7992888" cy="2585323"/>
          </a:xfrm>
          <a:prstGeom prst="rect">
            <a:avLst/>
          </a:prstGeom>
          <a:noFill/>
        </p:spPr>
        <p:txBody>
          <a:bodyPr wrap="square" rtlCol="0">
            <a:spAutoFit/>
          </a:bodyPr>
          <a:lstStyle/>
          <a:p>
            <a:pPr algn="just">
              <a:buFont typeface="Arial" pitchFamily="34" charset="0"/>
              <a:buChar char="•"/>
            </a:pPr>
            <a:r>
              <a:rPr lang="fr-CA" dirty="0" smtClean="0"/>
              <a:t> 5 janvier 2011: Premières émeutes dans le quartier des pauvres </a:t>
            </a:r>
            <a:r>
              <a:rPr lang="fr-CA" dirty="0" err="1" smtClean="0"/>
              <a:t>Bab</a:t>
            </a:r>
            <a:r>
              <a:rPr lang="fr-CA" dirty="0" smtClean="0"/>
              <a:t> El-Oued à Alger suite à l’augmentation des prix des aliments de base, notamment le blé.</a:t>
            </a:r>
          </a:p>
          <a:p>
            <a:pPr algn="just">
              <a:buFont typeface="Arial" pitchFamily="34" charset="0"/>
              <a:buChar char="•"/>
            </a:pPr>
            <a:r>
              <a:rPr lang="fr-CA" dirty="0"/>
              <a:t> </a:t>
            </a:r>
            <a:r>
              <a:rPr lang="fr-CA" dirty="0" smtClean="0"/>
              <a:t>7 janvier 2011: Affrontements violents entre les manifestants et la police.</a:t>
            </a:r>
          </a:p>
          <a:p>
            <a:pPr algn="just">
              <a:buFont typeface="Arial" pitchFamily="34" charset="0"/>
              <a:buChar char="•"/>
            </a:pPr>
            <a:r>
              <a:rPr lang="fr-CA" dirty="0"/>
              <a:t> </a:t>
            </a:r>
            <a:r>
              <a:rPr lang="fr-CA" dirty="0" smtClean="0"/>
              <a:t>10 janvier 2011: Le gouvernement apaise les révoltes en réduisant temporairement les prix pour l’huile et le sucre.</a:t>
            </a:r>
          </a:p>
          <a:p>
            <a:pPr algn="just">
              <a:buFont typeface="Arial" pitchFamily="34" charset="0"/>
              <a:buChar char="•"/>
            </a:pPr>
            <a:r>
              <a:rPr lang="fr-CA" dirty="0"/>
              <a:t> </a:t>
            </a:r>
            <a:r>
              <a:rPr lang="fr-CA" dirty="0" smtClean="0"/>
              <a:t>17 février 2011: Une vague de grèves touche l’Algérie et le gouvernement cède à plusieurs demandes.</a:t>
            </a:r>
          </a:p>
          <a:p>
            <a:pPr algn="just">
              <a:buFont typeface="Arial" pitchFamily="34" charset="0"/>
              <a:buChar char="•"/>
            </a:pPr>
            <a:r>
              <a:rPr lang="fr-CA" dirty="0"/>
              <a:t> </a:t>
            </a:r>
            <a:r>
              <a:rPr lang="fr-CA" dirty="0" smtClean="0"/>
              <a:t>12 avril 2011: Revendications politiques des manifestants demandant une modernisation des systèmes d’enseignement.</a:t>
            </a:r>
            <a:endParaRPr lang="fr-CA" dirty="0"/>
          </a:p>
        </p:txBody>
      </p:sp>
      <p:pic>
        <p:nvPicPr>
          <p:cNvPr id="9218" name="Picture 2"/>
          <p:cNvPicPr>
            <a:picLocks noChangeAspect="1" noChangeArrowheads="1"/>
          </p:cNvPicPr>
          <p:nvPr/>
        </p:nvPicPr>
        <p:blipFill>
          <a:blip r:embed="rId2" cstate="print"/>
          <a:srcRect/>
          <a:stretch>
            <a:fillRect/>
          </a:stretch>
        </p:blipFill>
        <p:spPr bwMode="auto">
          <a:xfrm>
            <a:off x="0" y="620688"/>
            <a:ext cx="5724128" cy="3672408"/>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724128" y="0"/>
            <a:ext cx="3419872" cy="4293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2976</Words>
  <Application>Microsoft Office PowerPoint</Application>
  <PresentationFormat>Affichage à l'écran (4:3)</PresentationFormat>
  <Paragraphs>197</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Diapositive 1</vt:lpstr>
      <vt:lpstr>Zine el-Abidine Ben Ali</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Caricatures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Sébastian</dc:creator>
  <cp:lastModifiedBy>Sébastian</cp:lastModifiedBy>
  <cp:revision>75</cp:revision>
  <dcterms:created xsi:type="dcterms:W3CDTF">2011-10-04T00:47:14Z</dcterms:created>
  <dcterms:modified xsi:type="dcterms:W3CDTF">2012-03-15T02:29:36Z</dcterms:modified>
</cp:coreProperties>
</file>