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01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89B16-21C3-4A21-99F5-7B2A8F199317}" type="datetimeFigureOut">
              <a:rPr lang="fr-FR" smtClean="0"/>
              <a:pPr/>
              <a:t>17/05/2017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04A11BC-7777-4CDD-8675-5DDB9E85364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77558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89B16-21C3-4A21-99F5-7B2A8F199317}" type="datetimeFigureOut">
              <a:rPr lang="fr-FR" smtClean="0"/>
              <a:pPr/>
              <a:t>17/05/2017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4A11BC-7777-4CDD-8675-5DDB9E85364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66018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89B16-21C3-4A21-99F5-7B2A8F199317}" type="datetimeFigureOut">
              <a:rPr lang="fr-FR" smtClean="0"/>
              <a:pPr/>
              <a:t>17/05/2017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4A11BC-7777-4CDD-8675-5DDB9E85364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183826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89B16-21C3-4A21-99F5-7B2A8F199317}" type="datetimeFigureOut">
              <a:rPr lang="fr-FR" smtClean="0"/>
              <a:pPr/>
              <a:t>17/05/2017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4A11BC-7777-4CDD-8675-5DDB9E85364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34240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89B16-21C3-4A21-99F5-7B2A8F199317}" type="datetimeFigureOut">
              <a:rPr lang="fr-FR" smtClean="0"/>
              <a:pPr/>
              <a:t>17/05/2017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4A11BC-7777-4CDD-8675-5DDB9E85364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909286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89B16-21C3-4A21-99F5-7B2A8F199317}" type="datetimeFigureOut">
              <a:rPr lang="fr-FR" smtClean="0"/>
              <a:pPr/>
              <a:t>17/05/2017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4A11BC-7777-4CDD-8675-5DDB9E85364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394422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89B16-21C3-4A21-99F5-7B2A8F199317}" type="datetimeFigureOut">
              <a:rPr lang="fr-FR" smtClean="0"/>
              <a:pPr/>
              <a:t>17/05/2017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A11BC-7777-4CDD-8675-5DDB9E85364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947003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89B16-21C3-4A21-99F5-7B2A8F199317}" type="datetimeFigureOut">
              <a:rPr lang="fr-FR" smtClean="0"/>
              <a:pPr/>
              <a:t>17/05/2017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A11BC-7777-4CDD-8675-5DDB9E85364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85474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89B16-21C3-4A21-99F5-7B2A8F199317}" type="datetimeFigureOut">
              <a:rPr lang="fr-FR" smtClean="0"/>
              <a:pPr/>
              <a:t>17/05/2017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A11BC-7777-4CDD-8675-5DDB9E85364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16963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89B16-21C3-4A21-99F5-7B2A8F199317}" type="datetimeFigureOut">
              <a:rPr lang="fr-FR" smtClean="0"/>
              <a:pPr/>
              <a:t>17/05/2017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4A11BC-7777-4CDD-8675-5DDB9E85364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51936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89B16-21C3-4A21-99F5-7B2A8F199317}" type="datetimeFigureOut">
              <a:rPr lang="fr-FR" smtClean="0"/>
              <a:pPr/>
              <a:t>17/05/2017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04A11BC-7777-4CDD-8675-5DDB9E85364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89115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89B16-21C3-4A21-99F5-7B2A8F199317}" type="datetimeFigureOut">
              <a:rPr lang="fr-FR" smtClean="0"/>
              <a:pPr/>
              <a:t>17/05/2017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04A11BC-7777-4CDD-8675-5DDB9E85364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2600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89B16-21C3-4A21-99F5-7B2A8F199317}" type="datetimeFigureOut">
              <a:rPr lang="fr-FR" smtClean="0"/>
              <a:pPr/>
              <a:t>17/05/2017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A11BC-7777-4CDD-8675-5DDB9E85364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4933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89B16-21C3-4A21-99F5-7B2A8F199317}" type="datetimeFigureOut">
              <a:rPr lang="fr-FR" smtClean="0"/>
              <a:pPr/>
              <a:t>17/05/2017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A11BC-7777-4CDD-8675-5DDB9E85364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8553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89B16-21C3-4A21-99F5-7B2A8F199317}" type="datetimeFigureOut">
              <a:rPr lang="fr-FR" smtClean="0"/>
              <a:pPr/>
              <a:t>17/05/2017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A11BC-7777-4CDD-8675-5DDB9E85364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1836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89B16-21C3-4A21-99F5-7B2A8F199317}" type="datetimeFigureOut">
              <a:rPr lang="fr-FR" smtClean="0"/>
              <a:pPr/>
              <a:t>17/05/2017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4A11BC-7777-4CDD-8675-5DDB9E85364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00022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89B16-21C3-4A21-99F5-7B2A8F199317}" type="datetimeFigureOut">
              <a:rPr lang="fr-FR" smtClean="0"/>
              <a:pPr/>
              <a:t>17/05/2017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04A11BC-7777-4CDD-8675-5DDB9E85364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4747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93347" y="365760"/>
            <a:ext cx="9267022" cy="1226371"/>
          </a:xfrm>
        </p:spPr>
        <p:txBody>
          <a:bodyPr>
            <a:normAutofit fontScale="90000"/>
          </a:bodyPr>
          <a:lstStyle/>
          <a:p>
            <a:pPr algn="ctr" rtl="1"/>
            <a:r>
              <a:rPr lang="ar-SA" sz="4800" b="1" u="sng" dirty="0">
                <a:cs typeface="Sultan Medium" pitchFamily="2" charset="-78"/>
              </a:rPr>
              <a:t>الجمهورية الجزائرية الديمقراطية الشعبية</a:t>
            </a:r>
            <a:r>
              <a:rPr lang="fr-FR" sz="4800" dirty="0">
                <a:cs typeface="Sultan Medium" pitchFamily="2" charset="-78"/>
              </a:rPr>
              <a:t/>
            </a:r>
            <a:br>
              <a:rPr lang="fr-FR" sz="4800" dirty="0">
                <a:cs typeface="Sultan Medium" pitchFamily="2" charset="-78"/>
              </a:rPr>
            </a:br>
            <a:r>
              <a:rPr lang="ar-SA" sz="4800" b="1" u="sng" dirty="0">
                <a:cs typeface="Sultan Medium" pitchFamily="2" charset="-78"/>
              </a:rPr>
              <a:t>وزارة التربية </a:t>
            </a:r>
            <a:r>
              <a:rPr lang="ar-SA" sz="4800" b="1" u="sng" dirty="0" smtClean="0">
                <a:cs typeface="Sultan Medium" pitchFamily="2" charset="-78"/>
              </a:rPr>
              <a:t>الوطنية</a:t>
            </a:r>
            <a:endParaRPr lang="fr-FR" sz="4800" dirty="0">
              <a:cs typeface="Sultan Medium" pitchFamily="2" charset="-78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797859" y="3014918"/>
            <a:ext cx="10192180" cy="102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2800" dirty="0">
              <a:solidFill>
                <a:schemeClr val="tx1"/>
              </a:solidFill>
              <a:cs typeface="Sultan Medium" pitchFamily="2" charset="-78"/>
            </a:endParaRPr>
          </a:p>
        </p:txBody>
      </p:sp>
      <p:sp>
        <p:nvSpPr>
          <p:cNvPr id="10" name="WordArt 3"/>
          <p:cNvSpPr>
            <a:spLocks noChangeArrowheads="1" noChangeShapeType="1" noTextEdit="1"/>
          </p:cNvSpPr>
          <p:nvPr/>
        </p:nvSpPr>
        <p:spPr bwMode="auto">
          <a:xfrm>
            <a:off x="2784211" y="3863819"/>
            <a:ext cx="6877835" cy="1038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>
              <a:buNone/>
            </a:pPr>
            <a:r>
              <a:rPr lang="ar-DZ" sz="9600" b="1" kern="10" spc="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AF_Diwani" pitchFamily="2" charset="-78"/>
              </a:rPr>
              <a:t>الصّحة المدرسيّة</a:t>
            </a:r>
            <a:endParaRPr lang="fr-FR" sz="9600" b="1" kern="10" spc="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anose="02020603050405020304" pitchFamily="18" charset="0"/>
              <a:cs typeface="AF_Diwan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41226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0914" y="624109"/>
            <a:ext cx="11489166" cy="1903937"/>
          </a:xfrm>
        </p:spPr>
        <p:txBody>
          <a:bodyPr>
            <a:noAutofit/>
          </a:bodyPr>
          <a:lstStyle/>
          <a:p>
            <a:pPr algn="r"/>
            <a:r>
              <a:rPr lang="ar-DZ" sz="2600" dirty="0">
                <a:solidFill>
                  <a:srgbClr val="7030A0"/>
                </a:solidFill>
                <a:cs typeface="Sultan Medium" pitchFamily="2" charset="-78"/>
              </a:rPr>
              <a:t>- أول منشور وزاري مشترك ممضى من طرف أربع وزارات صدر في 21/11/1983 و الذي يؤكد على ضرورة الالتفاف إلى صحة الطفل و إلى الوسط المدرسي الذي يتربى فيه و الاعتناء بهما جنبا إلى جنب.</a:t>
            </a:r>
            <a:br>
              <a:rPr lang="ar-DZ" sz="2600" dirty="0">
                <a:solidFill>
                  <a:srgbClr val="7030A0"/>
                </a:solidFill>
                <a:cs typeface="Sultan Medium" pitchFamily="2" charset="-78"/>
              </a:rPr>
            </a:br>
            <a:r>
              <a:rPr lang="ar-DZ" sz="2600" dirty="0">
                <a:solidFill>
                  <a:srgbClr val="7030A0"/>
                </a:solidFill>
                <a:cs typeface="Sultan Medium" pitchFamily="2" charset="-78"/>
              </a:rPr>
              <a:t>- ثم يأتي المنشور الوزاري رقم 05 المؤرخ في 22 </a:t>
            </a:r>
            <a:r>
              <a:rPr lang="ar-DZ" sz="2600" dirty="0" err="1">
                <a:solidFill>
                  <a:srgbClr val="7030A0"/>
                </a:solidFill>
                <a:cs typeface="Sultan Medium" pitchFamily="2" charset="-78"/>
              </a:rPr>
              <a:t>جانفي</a:t>
            </a:r>
            <a:r>
              <a:rPr lang="ar-DZ" sz="2600" dirty="0">
                <a:solidFill>
                  <a:srgbClr val="7030A0"/>
                </a:solidFill>
                <a:cs typeface="Sultan Medium" pitchFamily="2" charset="-78"/>
              </a:rPr>
              <a:t> 1985 المؤكد على ضرورة التكفل بالأمراض المكتشفة من طرف المصالح المختصة في الصحة مع متابعة العملية 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5912" y="2327236"/>
            <a:ext cx="11725834" cy="4181139"/>
          </a:xfrm>
        </p:spPr>
        <p:txBody>
          <a:bodyPr>
            <a:noAutofit/>
          </a:bodyPr>
          <a:lstStyle/>
          <a:p>
            <a:pPr marL="0" indent="0" algn="r" rtl="1">
              <a:lnSpc>
                <a:spcPct val="115000"/>
              </a:lnSpc>
              <a:buNone/>
            </a:pPr>
            <a:r>
              <a:rPr lang="fr-FR" sz="2400" dirty="0">
                <a:solidFill>
                  <a:srgbClr val="000000"/>
                </a:solidFill>
                <a:latin typeface="Traditional Arabic" panose="02020603050405020304" pitchFamily="18" charset="-78"/>
                <a:ea typeface="Times New Roman" panose="02020603050405020304" pitchFamily="18" charset="0"/>
                <a:cs typeface="Sultan Medium" pitchFamily="2" charset="-78"/>
              </a:rPr>
              <a:t>- </a:t>
            </a:r>
            <a:r>
              <a:rPr lang="ar-SA" sz="2400" b="1" dirty="0">
                <a:solidFill>
                  <a:srgbClr val="000000"/>
                </a:solidFill>
                <a:latin typeface="Traditional Arabic" panose="02020603050405020304" pitchFamily="18" charset="-78"/>
                <a:ea typeface="Times New Roman" panose="02020603050405020304" pitchFamily="18" charset="0"/>
                <a:cs typeface="Sultan Medium" pitchFamily="2" charset="-78"/>
              </a:rPr>
              <a:t>القرار الوزاري المشتــــرك المؤرخ في 21 جوان 1987 </a:t>
            </a:r>
            <a:r>
              <a:rPr lang="ar-SA" sz="2400" dirty="0">
                <a:solidFill>
                  <a:srgbClr val="000000"/>
                </a:solidFill>
                <a:latin typeface="Traditional Arabic" panose="02020603050405020304" pitchFamily="18" charset="-78"/>
                <a:ea typeface="Times New Roman" panose="02020603050405020304" pitchFamily="18" charset="0"/>
                <a:cs typeface="Sultan Medium" pitchFamily="2" charset="-78"/>
              </a:rPr>
              <a:t>و المتعلق بشــروط العــزل و الحماية الصحية في حالة الإصابة بمرض معدي في المؤسسات التعليمية</a:t>
            </a:r>
            <a:r>
              <a:rPr lang="fr-FR" sz="2400" dirty="0">
                <a:solidFill>
                  <a:srgbClr val="000000"/>
                </a:solidFill>
                <a:latin typeface="Traditional Arabic" panose="02020603050405020304" pitchFamily="18" charset="-78"/>
                <a:ea typeface="Times New Roman" panose="02020603050405020304" pitchFamily="18" charset="0"/>
                <a:cs typeface="Sultan Medium" pitchFamily="2" charset="-78"/>
              </a:rPr>
              <a:t>.</a:t>
            </a:r>
            <a:br>
              <a:rPr lang="fr-FR" sz="2400" dirty="0">
                <a:solidFill>
                  <a:srgbClr val="000000"/>
                </a:solidFill>
                <a:latin typeface="Traditional Arabic" panose="02020603050405020304" pitchFamily="18" charset="-78"/>
                <a:ea typeface="Times New Roman" panose="02020603050405020304" pitchFamily="18" charset="0"/>
                <a:cs typeface="Sultan Medium" pitchFamily="2" charset="-78"/>
              </a:rPr>
            </a:br>
            <a:r>
              <a:rPr lang="fr-FR" sz="2400" dirty="0">
                <a:solidFill>
                  <a:srgbClr val="000000"/>
                </a:solidFill>
                <a:latin typeface="Traditional Arabic" panose="02020603050405020304" pitchFamily="18" charset="-78"/>
                <a:ea typeface="Times New Roman" panose="02020603050405020304" pitchFamily="18" charset="0"/>
                <a:cs typeface="Sultan Medium" pitchFamily="2" charset="-78"/>
              </a:rPr>
              <a:t>- </a:t>
            </a:r>
            <a:r>
              <a:rPr lang="ar-SA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ltan Medium" pitchFamily="2" charset="-78"/>
              </a:rPr>
              <a:t>التعليمة الوزارية المشتركة رقم 175</a:t>
            </a:r>
            <a:r>
              <a:rPr lang="ar-SA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ltan Medium" pitchFamily="2" charset="-78"/>
              </a:rPr>
              <a:t> و المتضمنة لإجبارية تكوين مجلس صحي على مستوى كل مؤسسة تعليمية بالولاية</a:t>
            </a:r>
            <a:r>
              <a:rPr lang="fr-FR" sz="2400" dirty="0">
                <a:solidFill>
                  <a:srgbClr val="000000"/>
                </a:solidFill>
                <a:latin typeface="Traditional Arabic" panose="02020603050405020304" pitchFamily="18" charset="-78"/>
                <a:ea typeface="Times New Roman" panose="02020603050405020304" pitchFamily="18" charset="0"/>
                <a:cs typeface="Sultan Medium" pitchFamily="2" charset="-78"/>
              </a:rPr>
              <a:t>.</a:t>
            </a:r>
            <a:br>
              <a:rPr lang="fr-FR" sz="2400" dirty="0">
                <a:solidFill>
                  <a:srgbClr val="000000"/>
                </a:solidFill>
                <a:latin typeface="Traditional Arabic" panose="02020603050405020304" pitchFamily="18" charset="-78"/>
                <a:ea typeface="Times New Roman" panose="02020603050405020304" pitchFamily="18" charset="0"/>
                <a:cs typeface="Sultan Medium" pitchFamily="2" charset="-78"/>
              </a:rPr>
            </a:br>
            <a:r>
              <a:rPr lang="fr-FR" sz="2400" dirty="0">
                <a:solidFill>
                  <a:srgbClr val="000000"/>
                </a:solidFill>
                <a:latin typeface="Traditional Arabic" panose="02020603050405020304" pitchFamily="18" charset="-78"/>
                <a:ea typeface="Times New Roman" panose="02020603050405020304" pitchFamily="18" charset="0"/>
                <a:cs typeface="Sultan Medium" pitchFamily="2" charset="-78"/>
              </a:rPr>
              <a:t>- </a:t>
            </a:r>
            <a:r>
              <a:rPr lang="ar-SA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ltan Medium" pitchFamily="2" charset="-78"/>
              </a:rPr>
              <a:t>التعليمة 176 الصادرة عن ملتقى بجاية في </a:t>
            </a:r>
            <a:r>
              <a:rPr lang="ar-SA" sz="24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ltan Medium" pitchFamily="2" charset="-78"/>
              </a:rPr>
              <a:t>جانفي</a:t>
            </a:r>
            <a:r>
              <a:rPr lang="ar-SA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ltan Medium" pitchFamily="2" charset="-78"/>
              </a:rPr>
              <a:t> 1989 </a:t>
            </a:r>
            <a:r>
              <a:rPr lang="ar-SA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ltan Medium" pitchFamily="2" charset="-78"/>
              </a:rPr>
              <a:t>و المتضمنة ضرورة وضع سجل صحي على مستوى كل مؤسسة تعليمية .</a:t>
            </a:r>
            <a:r>
              <a:rPr lang="fr-FR" sz="2400" dirty="0">
                <a:solidFill>
                  <a:srgbClr val="000000"/>
                </a:solidFill>
                <a:latin typeface="Traditional Arabic" panose="02020603050405020304" pitchFamily="18" charset="-78"/>
                <a:ea typeface="Times New Roman" panose="02020603050405020304" pitchFamily="18" charset="0"/>
                <a:cs typeface="Sultan Medium" pitchFamily="2" charset="-78"/>
              </a:rPr>
              <a:t> </a:t>
            </a:r>
            <a:br>
              <a:rPr lang="fr-FR" sz="2400" dirty="0">
                <a:solidFill>
                  <a:srgbClr val="000000"/>
                </a:solidFill>
                <a:latin typeface="Traditional Arabic" panose="02020603050405020304" pitchFamily="18" charset="-78"/>
                <a:ea typeface="Times New Roman" panose="02020603050405020304" pitchFamily="18" charset="0"/>
                <a:cs typeface="Sultan Medium" pitchFamily="2" charset="-78"/>
              </a:rPr>
            </a:br>
            <a:r>
              <a:rPr lang="fr-FR" sz="2400" dirty="0">
                <a:solidFill>
                  <a:srgbClr val="000000"/>
                </a:solidFill>
                <a:latin typeface="Traditional Arabic" panose="02020603050405020304" pitchFamily="18" charset="-78"/>
                <a:ea typeface="Times New Roman" panose="02020603050405020304" pitchFamily="18" charset="0"/>
                <a:cs typeface="Sultan Medium" pitchFamily="2" charset="-78"/>
              </a:rPr>
              <a:t>- </a:t>
            </a:r>
            <a:r>
              <a:rPr lang="ar-SA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ltan Medium" pitchFamily="2" charset="-78"/>
              </a:rPr>
              <a:t>المنشور الوزاري رقم 01 المؤرخ في 06 </a:t>
            </a:r>
            <a:r>
              <a:rPr lang="ar-SA" sz="2400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ltan Medium" pitchFamily="2" charset="-78"/>
              </a:rPr>
              <a:t>أفريل</a:t>
            </a:r>
            <a:r>
              <a:rPr lang="ar-SA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ltan Medium" pitchFamily="2" charset="-78"/>
              </a:rPr>
              <a:t> 1994</a:t>
            </a:r>
            <a:r>
              <a:rPr lang="ar-SA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ltan Medium" pitchFamily="2" charset="-78"/>
              </a:rPr>
              <a:t> و المتضمن مخطط إعادة تنظيم الصحة المدرسية</a:t>
            </a:r>
            <a:r>
              <a:rPr lang="ar-DZ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ltan Medium" pitchFamily="2" charset="-78"/>
              </a:rPr>
              <a:t> " </a:t>
            </a:r>
            <a:r>
              <a:rPr lang="fr-FR" sz="2400" dirty="0">
                <a:solidFill>
                  <a:srgbClr val="000000"/>
                </a:solidFill>
                <a:latin typeface="Traditional Arabic" panose="02020603050405020304" pitchFamily="18" charset="-78"/>
                <a:ea typeface="Times New Roman" panose="02020603050405020304" pitchFamily="18" charset="0"/>
                <a:cs typeface="Sultan Medium" pitchFamily="2" charset="-78"/>
              </a:rPr>
              <a:t>UDS</a:t>
            </a:r>
            <a:r>
              <a:rPr lang="ar-DZ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ultan Medium" pitchFamily="2" charset="-78"/>
              </a:rPr>
              <a:t>" 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Sultan Medium" pitchFamily="2" charset="-78"/>
            </a:endParaRPr>
          </a:p>
          <a:p>
            <a:pPr marL="0" indent="0" algn="r">
              <a:buNone/>
            </a:pPr>
            <a:endParaRPr lang="fr-FR" sz="2400" dirty="0">
              <a:cs typeface="Sultan Mediu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6723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99060" y="0"/>
            <a:ext cx="8911687" cy="741051"/>
          </a:xfrm>
        </p:spPr>
        <p:txBody>
          <a:bodyPr>
            <a:normAutofit fontScale="90000"/>
          </a:bodyPr>
          <a:lstStyle/>
          <a:p>
            <a:pPr algn="r"/>
            <a:r>
              <a:rPr lang="ar-DZ" sz="4400" dirty="0">
                <a:solidFill>
                  <a:srgbClr val="FF0000"/>
                </a:solidFill>
                <a:cs typeface="Sultan bold" pitchFamily="2" charset="-78"/>
              </a:rPr>
              <a:t>4- أهمية الصحة في المؤسسات التعليمية:</a:t>
            </a:r>
            <a:endParaRPr lang="fr-FR" sz="4400" dirty="0">
              <a:solidFill>
                <a:srgbClr val="FF0000"/>
              </a:solidFill>
              <a:cs typeface="Sultan bold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1065" y="618183"/>
            <a:ext cx="11204620" cy="5995115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- إن تمتع التلميذ بصحة جيدة عامل هام جدا يساعده على التعلم و اكتساب المعارف  .</a:t>
            </a:r>
          </a:p>
          <a:p>
            <a:pPr marL="0" indent="0" algn="r">
              <a:buNone/>
            </a:pP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2- تعد المدرسة مركز يلتقي فيه التلاميذ و كل واحد قادم من بيئة تختلف عن </a:t>
            </a:r>
            <a:r>
              <a:rPr lang="ar-DZ" sz="2800" dirty="0" err="1">
                <a:solidFill>
                  <a:schemeClr val="tx1"/>
                </a:solidFill>
                <a:cs typeface="Sultan Medium" pitchFamily="2" charset="-78"/>
              </a:rPr>
              <a:t>الأخرى،الأمر</a:t>
            </a: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 يسهل انتشار الأمراض سيما المعدية و هنا تظهر أهمية المؤسسة التعليمية في مكافحة الأمراض المعدية و التقليل من استفحالها في المجتمع.</a:t>
            </a:r>
          </a:p>
          <a:p>
            <a:pPr marL="0" indent="0" algn="r">
              <a:buNone/>
            </a:pP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3- إن وجود أنشطة الرياضة البدنية و ممارستها داخل المؤسسة تساعد التلميذ على النمـو البدني و العقلي و النفسي و تجعله أكثر تحملا للمجهود الدراسي.</a:t>
            </a:r>
          </a:p>
          <a:p>
            <a:pPr marL="0" indent="0" algn="r">
              <a:buNone/>
            </a:pP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4- مساعدة التلميذ على اكتساب سلوك صحي سليم.</a:t>
            </a:r>
          </a:p>
          <a:p>
            <a:pPr marL="0" indent="0" algn="r">
              <a:buNone/>
            </a:pP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5- توفير الوقاية من الأمراض المعدية التي تظهر في سن </a:t>
            </a:r>
            <a:r>
              <a:rPr lang="ar-DZ" sz="2800" dirty="0" err="1">
                <a:solidFill>
                  <a:schemeClr val="tx1"/>
                </a:solidFill>
                <a:cs typeface="Sultan Medium" pitchFamily="2" charset="-78"/>
              </a:rPr>
              <a:t>التمدرس</a:t>
            </a: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 و التكفل بالأمراض الأخرى غير المعدية.</a:t>
            </a:r>
          </a:p>
          <a:p>
            <a:pPr marL="0" indent="0" algn="r">
              <a:buNone/>
            </a:pP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6- توجيه عناية خاصة لتنظيم طريقة التكفل بالأمراض المستكشفة.</a:t>
            </a:r>
          </a:p>
          <a:p>
            <a:pPr marL="0" indent="0" algn="r">
              <a:buNone/>
            </a:pP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7- تقييـــم النشاط عن طريــق إصدار تقرير موسمــــي من خلالــه يمكن إصـدار التوجيهات و التوصيات لتدارك التقصير إن وجد</a:t>
            </a:r>
          </a:p>
          <a:p>
            <a:pPr marL="0" indent="0" algn="r">
              <a:buNone/>
            </a:pPr>
            <a:endParaRPr lang="fr-FR" sz="2800" dirty="0">
              <a:solidFill>
                <a:schemeClr val="tx1"/>
              </a:solidFill>
              <a:cs typeface="Sultan Mediu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45778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121834"/>
            <a:ext cx="8911687" cy="676656"/>
          </a:xfrm>
        </p:spPr>
        <p:txBody>
          <a:bodyPr>
            <a:noAutofit/>
          </a:bodyPr>
          <a:lstStyle/>
          <a:p>
            <a:pPr algn="r"/>
            <a:r>
              <a:rPr lang="ar-DZ" sz="4400" dirty="0">
                <a:solidFill>
                  <a:srgbClr val="FF0000"/>
                </a:solidFill>
                <a:cs typeface="Sultan bold" pitchFamily="2" charset="-78"/>
              </a:rPr>
              <a:t>5- دور الصحة في المؤسسات التعليمية:</a:t>
            </a:r>
            <a:endParaRPr lang="fr-FR" sz="4400" dirty="0">
              <a:solidFill>
                <a:srgbClr val="FF0000"/>
              </a:solidFill>
              <a:cs typeface="Sultan bold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3639" y="824247"/>
            <a:ext cx="11603865" cy="5576552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1- التكفل بصحة التلاميذ و كل من له اتصال مباشر بالمؤسسة .</a:t>
            </a:r>
          </a:p>
          <a:p>
            <a:pPr marL="0" indent="0" algn="r">
              <a:buNone/>
            </a:pP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2- مراقبة نظافة المحلات التابعة للمؤسسة التعليمية.</a:t>
            </a:r>
          </a:p>
          <a:p>
            <a:pPr marL="0" indent="0" algn="r">
              <a:buNone/>
            </a:pP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3- ضرورة المتابعة و التكفل بالأمراض المكتشفة من طرف المصالح المختصة بالقطاعات الصحية.</a:t>
            </a:r>
          </a:p>
          <a:p>
            <a:pPr marL="0" indent="0" algn="r">
              <a:buNone/>
            </a:pP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4- التنسيق بين القطاعات المعنية من أجل تجسيد الأهداف المحددة في مجال سياسة الوقاية الصحية.</a:t>
            </a:r>
          </a:p>
          <a:p>
            <a:pPr marL="0" indent="0" algn="r">
              <a:buNone/>
            </a:pP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5- خلق جو تربوي مناسب لنمو الجسم نموا طبيعيا و كاملا.</a:t>
            </a:r>
          </a:p>
          <a:p>
            <a:pPr marL="0" indent="0" algn="r">
              <a:buNone/>
            </a:pP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6- التعرف على الحالة الصحية للتلميذ عن طريق الكشوفات الطبية و متابعتها صحيا.</a:t>
            </a:r>
          </a:p>
          <a:p>
            <a:pPr marL="0" indent="0" algn="r">
              <a:buNone/>
            </a:pP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7- المشاركة في الحملات الوطنية المتعددة لمكافحة الآفات الاجتماعية.</a:t>
            </a:r>
          </a:p>
          <a:p>
            <a:pPr marL="0" indent="0" algn="r">
              <a:buNone/>
            </a:pP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8- مراقبة شروط الوقاية و النظافة و الأمن بالمؤسسات التعليمية.</a:t>
            </a:r>
          </a:p>
          <a:p>
            <a:pPr marL="0" indent="0" algn="r">
              <a:buNone/>
            </a:pPr>
            <a:endParaRPr lang="fr-FR" sz="2800" dirty="0">
              <a:solidFill>
                <a:schemeClr val="tx1"/>
              </a:solidFill>
              <a:cs typeface="Sultan Mediu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0881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211984"/>
            <a:ext cx="8911687" cy="702414"/>
          </a:xfrm>
        </p:spPr>
        <p:txBody>
          <a:bodyPr>
            <a:normAutofit fontScale="90000"/>
          </a:bodyPr>
          <a:lstStyle/>
          <a:p>
            <a:pPr algn="r"/>
            <a:r>
              <a:rPr lang="ar-DZ" sz="4800" dirty="0">
                <a:solidFill>
                  <a:srgbClr val="FF0000"/>
                </a:solidFill>
                <a:cs typeface="Sultan bold" pitchFamily="2" charset="-78"/>
              </a:rPr>
              <a:t>6- وحدة الكشف والمتابعة: </a:t>
            </a:r>
            <a:endParaRPr lang="fr-FR" sz="4800" dirty="0">
              <a:solidFill>
                <a:srgbClr val="FF0000"/>
              </a:solidFill>
              <a:cs typeface="Sultan bold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7882" y="914398"/>
            <a:ext cx="11655380" cy="560231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DZ" sz="2400" dirty="0">
                <a:solidFill>
                  <a:schemeClr val="tx1"/>
                </a:solidFill>
                <a:cs typeface="Sultan Medium" pitchFamily="2" charset="-78"/>
              </a:rPr>
              <a:t>لقد تعززت الخدمات الصحية بالمؤسسات التعليمية منذ سنة 1992 بإنشاء لجنة التنسيق بين الوزارات المعنية (وزارة التربية، وزارة الصحة، وزارة الحماية الاجتماعية) حيث بادرت بوضع </a:t>
            </a:r>
            <a:r>
              <a:rPr lang="ar-DZ" sz="2400" dirty="0" smtClean="0">
                <a:solidFill>
                  <a:schemeClr val="tx1"/>
                </a:solidFill>
                <a:cs typeface="Sultan Medium" pitchFamily="2" charset="-78"/>
              </a:rPr>
              <a:t>استراتيجية </a:t>
            </a:r>
            <a:r>
              <a:rPr lang="ar-DZ" sz="2400" dirty="0">
                <a:solidFill>
                  <a:schemeClr val="tx1"/>
                </a:solidFill>
                <a:cs typeface="Sultan Medium" pitchFamily="2" charset="-78"/>
              </a:rPr>
              <a:t>جديدة للتكفل بصحة التلاميذ في الوسط التربوي، ترتكز على هيكل قاعدي يسمى وحدة الكشف و المتابعة .</a:t>
            </a:r>
          </a:p>
          <a:p>
            <a:pPr marL="0" indent="0" algn="r">
              <a:buNone/>
            </a:pPr>
            <a:r>
              <a:rPr lang="ar-DZ" sz="2400" dirty="0">
                <a:solidFill>
                  <a:schemeClr val="tx1"/>
                </a:solidFill>
                <a:cs typeface="Sultan Medium" pitchFamily="2" charset="-78"/>
              </a:rPr>
              <a:t>إن فكرة إنشاء وحدة الكشف و المتابعة بالمؤسسات التعليمية جاء ضمن مخطط إعادة تنظيم الصحة المدرسية بموجب المنشور وزاري رقم 01 المؤرخ في 06 أفريل 1994 م.</a:t>
            </a:r>
          </a:p>
          <a:p>
            <a:pPr marL="0" indent="0" algn="r">
              <a:buNone/>
            </a:pPr>
            <a:r>
              <a:rPr lang="ar-DZ" sz="2400" dirty="0">
                <a:solidFill>
                  <a:schemeClr val="tx1"/>
                </a:solidFill>
                <a:cs typeface="Sultan Medium" pitchFamily="2" charset="-78"/>
              </a:rPr>
              <a:t>6 ــــ 1 – دورهـــــــــــــا :</a:t>
            </a:r>
          </a:p>
          <a:p>
            <a:pPr algn="r">
              <a:buFontTx/>
              <a:buChar char="-"/>
            </a:pPr>
            <a:r>
              <a:rPr lang="ar-DZ" sz="2400" dirty="0" smtClean="0">
                <a:solidFill>
                  <a:schemeClr val="tx1"/>
                </a:solidFill>
                <a:cs typeface="Sultan Medium" pitchFamily="2" charset="-78"/>
              </a:rPr>
              <a:t>يجب </a:t>
            </a:r>
            <a:r>
              <a:rPr lang="ar-DZ" sz="2400" dirty="0">
                <a:solidFill>
                  <a:schemeClr val="tx1"/>
                </a:solidFill>
                <a:cs typeface="Sultan Medium" pitchFamily="2" charset="-78"/>
              </a:rPr>
              <a:t>أن تغطي كل وحدة للكشف و المتابعة مقاطعـــة تربويــة تتضمن ثانويــة، متوسطة أو متوسطتين و </a:t>
            </a:r>
            <a:r>
              <a:rPr lang="ar-DZ" sz="2400" dirty="0" smtClean="0">
                <a:solidFill>
                  <a:schemeClr val="tx1"/>
                </a:solidFill>
                <a:cs typeface="Sultan Medium" pitchFamily="2" charset="-78"/>
              </a:rPr>
              <a:t>الابتدائيات </a:t>
            </a:r>
            <a:r>
              <a:rPr lang="ar-DZ" sz="2400" dirty="0">
                <a:solidFill>
                  <a:schemeClr val="tx1"/>
                </a:solidFill>
                <a:cs typeface="Sultan Medium" pitchFamily="2" charset="-78"/>
              </a:rPr>
              <a:t>الملحقة بها </a:t>
            </a:r>
            <a:r>
              <a:rPr lang="ar-DZ" sz="2400" dirty="0" smtClean="0">
                <a:solidFill>
                  <a:schemeClr val="tx1"/>
                </a:solidFill>
                <a:cs typeface="Sultan Medium" pitchFamily="2" charset="-78"/>
              </a:rPr>
              <a:t>ـــ</a:t>
            </a:r>
            <a:endParaRPr lang="fr-FR" sz="2400" dirty="0" smtClean="0">
              <a:solidFill>
                <a:schemeClr val="tx1"/>
              </a:solidFill>
              <a:cs typeface="Sultan Medium" pitchFamily="2" charset="-78"/>
            </a:endParaRPr>
          </a:p>
          <a:p>
            <a:pPr algn="r">
              <a:buFontTx/>
              <a:buChar char="-"/>
            </a:pPr>
            <a:r>
              <a:rPr lang="ar-DZ" sz="2800" dirty="0" smtClean="0">
                <a:solidFill>
                  <a:srgbClr val="FF0000"/>
                </a:solidFill>
                <a:cs typeface="Sultan bold" pitchFamily="2" charset="-78"/>
              </a:rPr>
              <a:t> </a:t>
            </a:r>
            <a:r>
              <a:rPr lang="ar-DZ" sz="2800" dirty="0">
                <a:solidFill>
                  <a:srgbClr val="FF0000"/>
                </a:solidFill>
                <a:cs typeface="Sultan bold" pitchFamily="2" charset="-78"/>
              </a:rPr>
              <a:t>ملاحظة هامـــة :</a:t>
            </a:r>
          </a:p>
          <a:p>
            <a:pPr marL="0" indent="0" algn="r">
              <a:buNone/>
            </a:pPr>
            <a:r>
              <a:rPr lang="ar-DZ" sz="2400" dirty="0">
                <a:solidFill>
                  <a:schemeClr val="tx1"/>
                </a:solidFill>
                <a:cs typeface="Sultan Medium" pitchFamily="2" charset="-78"/>
              </a:rPr>
              <a:t>- يسير وحدة الكشف و المتابعة مدير المؤسسة الذي يسهر على حسن نشاطها بينما يعتبر الطبيب المســؤول الوحيد علـى الجانب الطبـي و التقنــي، و مصالح التربيـة هي التي تتكفـل بالتجهيز و التموين بالأجهزة و المواد المستهلكة بالتنسيق مع المسير المالي. </a:t>
            </a:r>
          </a:p>
          <a:p>
            <a:pPr marL="0" indent="0" algn="r">
              <a:buNone/>
            </a:pPr>
            <a:endParaRPr lang="fr-FR" sz="2400" dirty="0">
              <a:solidFill>
                <a:schemeClr val="tx1"/>
              </a:solidFill>
              <a:cs typeface="Sultan Mediu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4798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13644" y="0"/>
            <a:ext cx="10306877" cy="831203"/>
          </a:xfrm>
        </p:spPr>
        <p:txBody>
          <a:bodyPr>
            <a:normAutofit/>
          </a:bodyPr>
          <a:lstStyle/>
          <a:p>
            <a:pPr algn="r"/>
            <a:r>
              <a:rPr lang="ar-DZ" sz="4400" dirty="0">
                <a:solidFill>
                  <a:srgbClr val="FF0000"/>
                </a:solidFill>
                <a:cs typeface="Sultan bold" pitchFamily="2" charset="-78"/>
              </a:rPr>
              <a:t>6-2- أهمية و أهداف وحدة الكشف والمتابعة:</a:t>
            </a:r>
            <a:endParaRPr lang="fr-FR" sz="4400" dirty="0">
              <a:solidFill>
                <a:srgbClr val="FF0000"/>
              </a:solidFill>
              <a:cs typeface="Sultan bold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21217" y="734096"/>
            <a:ext cx="10783395" cy="5756856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1- ضمان فحوص طبية منتظمة للتلاميذ.</a:t>
            </a:r>
          </a:p>
          <a:p>
            <a:pPr marL="0" indent="0" algn="r">
              <a:buNone/>
            </a:pP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2- التكفل بالإصابات المكتشفة ومتابعتها.</a:t>
            </a:r>
          </a:p>
          <a:p>
            <a:pPr marL="0" indent="0" algn="r">
              <a:buNone/>
            </a:pP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3- ضمان عملية </a:t>
            </a:r>
            <a:r>
              <a:rPr lang="ar-DZ" sz="2800" dirty="0" smtClean="0">
                <a:solidFill>
                  <a:schemeClr val="tx1"/>
                </a:solidFill>
                <a:cs typeface="Sultan Medium" pitchFamily="2" charset="-78"/>
              </a:rPr>
              <a:t>تلقيحيه </a:t>
            </a: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كاملة.</a:t>
            </a:r>
          </a:p>
          <a:p>
            <a:pPr marL="0" indent="0" algn="r">
              <a:buNone/>
            </a:pP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4- ضمان زيارات منتظمة للمؤسسات التعليمية للمحافظة على النظافة و الوقاية.</a:t>
            </a:r>
          </a:p>
          <a:p>
            <a:pPr marL="0" indent="0" algn="r">
              <a:buNone/>
            </a:pP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5- تأمين المراقبة الصحية للمؤسسات التي تتوفر على مطاعم مدرسية.</a:t>
            </a:r>
          </a:p>
          <a:p>
            <a:pPr marL="0" indent="0" algn="r">
              <a:buNone/>
            </a:pP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6- مراقبة نظافة المياه و المحيط.</a:t>
            </a:r>
          </a:p>
          <a:p>
            <a:pPr marL="0" indent="0" algn="r">
              <a:buNone/>
            </a:pP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7- تحسين نوعية الخدمات و مستوى التغطية الصحية.</a:t>
            </a:r>
          </a:p>
          <a:p>
            <a:pPr marL="0" indent="0" algn="r">
              <a:buNone/>
            </a:pP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8- تنمية النشاطات الوقائية و أعمال الصحة.</a:t>
            </a:r>
          </a:p>
          <a:p>
            <a:pPr marL="0" indent="0" algn="r">
              <a:buNone/>
            </a:pP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9- ترقية التربية الصحية في الوسط المدرسي.</a:t>
            </a:r>
          </a:p>
          <a:p>
            <a:pPr marL="0" indent="0" algn="r">
              <a:buNone/>
            </a:pP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10- تجسيد عملية مكافحة الآفات </a:t>
            </a:r>
            <a:r>
              <a:rPr lang="ar-DZ" sz="2800" dirty="0" smtClean="0">
                <a:solidFill>
                  <a:schemeClr val="tx1"/>
                </a:solidFill>
                <a:cs typeface="Sultan Medium" pitchFamily="2" charset="-78"/>
              </a:rPr>
              <a:t>الاجتماعية </a:t>
            </a: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داخل المؤسسات التعليمية.</a:t>
            </a:r>
          </a:p>
          <a:p>
            <a:pPr marL="0" indent="0" algn="r">
              <a:buNone/>
            </a:pPr>
            <a:endParaRPr lang="fr-FR" sz="2800" dirty="0">
              <a:solidFill>
                <a:schemeClr val="tx1"/>
              </a:solidFill>
              <a:cs typeface="Sultan Mediu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81978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6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3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4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50" autoRev="1" fill="remov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250" autoRev="1" fill="remov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0" dur="250" autoRev="1" fill="remov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1" dur="250" autoRev="1" fill="remov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50" autoRev="1" fill="remov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250" autoRev="1" fill="remov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7" dur="250" autoRev="1" fill="remov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8" dur="250" autoRev="1" fill="remov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250" autoRev="1" fill="remov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250" autoRev="1" fill="remov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4" dur="250" autoRev="1" fill="remov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5" dur="250" autoRev="1" fill="remov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250" autoRev="1" fill="remov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89212" y="121834"/>
            <a:ext cx="8911687" cy="702414"/>
          </a:xfrm>
        </p:spPr>
        <p:txBody>
          <a:bodyPr>
            <a:normAutofit fontScale="90000"/>
          </a:bodyPr>
          <a:lstStyle/>
          <a:p>
            <a:pPr algn="r"/>
            <a:r>
              <a:rPr lang="ar-DZ" sz="4400" dirty="0">
                <a:solidFill>
                  <a:srgbClr val="FF0000"/>
                </a:solidFill>
                <a:cs typeface="Sultan bold" pitchFamily="2" charset="-78"/>
              </a:rPr>
              <a:t>7- مجالس ولجان الصحة: </a:t>
            </a:r>
            <a:endParaRPr lang="fr-FR" sz="4400" dirty="0">
              <a:solidFill>
                <a:srgbClr val="FF0000"/>
              </a:solidFill>
              <a:cs typeface="Sultan bold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16676" y="824248"/>
            <a:ext cx="10087936" cy="5086974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DZ" sz="4400" dirty="0">
                <a:solidFill>
                  <a:srgbClr val="7030A0"/>
                </a:solidFill>
                <a:cs typeface="Sultan Medium" pitchFamily="2" charset="-78"/>
              </a:rPr>
              <a:t>جـاءت التعليمة الوزارية رقـم 175 كتأكيد على ما خرج به المجتمعون فـي ملتقى ب</a:t>
            </a:r>
            <a:r>
              <a:rPr lang="ar-DZ" sz="4400" dirty="0" smtClean="0">
                <a:solidFill>
                  <a:srgbClr val="7030A0"/>
                </a:solidFill>
                <a:cs typeface="Sultan Medium" pitchFamily="2" charset="-78"/>
              </a:rPr>
              <a:t>بجاية </a:t>
            </a:r>
            <a:r>
              <a:rPr lang="ar-DZ" sz="4400" dirty="0">
                <a:solidFill>
                  <a:srgbClr val="7030A0"/>
                </a:solidFill>
                <a:cs typeface="Sultan Medium" pitchFamily="2" charset="-78"/>
              </a:rPr>
              <a:t>في </a:t>
            </a:r>
            <a:r>
              <a:rPr lang="ar-DZ" sz="4400" dirty="0" err="1">
                <a:solidFill>
                  <a:srgbClr val="7030A0"/>
                </a:solidFill>
                <a:cs typeface="Sultan Medium" pitchFamily="2" charset="-78"/>
              </a:rPr>
              <a:t>جانفي</a:t>
            </a:r>
            <a:r>
              <a:rPr lang="ar-DZ" sz="4400" dirty="0">
                <a:solidFill>
                  <a:srgbClr val="7030A0"/>
                </a:solidFill>
                <a:cs typeface="Sultan Medium" pitchFamily="2" charset="-78"/>
              </a:rPr>
              <a:t> 1989م لتقرر إجبارية تكوين مجلس صحي على مستوى كل مؤسسة تعليمية بالولاية، إضافة إلى إنشاء لجان صحية في كل مستوى: البلدية، الولاية و على المستوى المركزي.</a:t>
            </a:r>
            <a:endParaRPr lang="fr-FR" sz="4400" dirty="0">
              <a:solidFill>
                <a:srgbClr val="7030A0"/>
              </a:solidFill>
              <a:cs typeface="Sultan Mediu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1539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173349"/>
            <a:ext cx="8911687" cy="638020"/>
          </a:xfrm>
        </p:spPr>
        <p:txBody>
          <a:bodyPr>
            <a:noAutofit/>
          </a:bodyPr>
          <a:lstStyle/>
          <a:p>
            <a:pPr algn="r"/>
            <a:r>
              <a:rPr lang="ar-DZ" sz="4400" dirty="0">
                <a:solidFill>
                  <a:srgbClr val="FF0000"/>
                </a:solidFill>
                <a:cs typeface="Sultan bold" pitchFamily="2" charset="-78"/>
              </a:rPr>
              <a:t>7-1- المجلس الصحي:</a:t>
            </a:r>
            <a:endParaRPr lang="fr-FR" sz="4400" dirty="0">
              <a:solidFill>
                <a:srgbClr val="FF0000"/>
              </a:solidFill>
              <a:cs typeface="Sultan bold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9245" y="901521"/>
            <a:ext cx="11629623" cy="5009701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DZ" sz="2400" dirty="0">
                <a:solidFill>
                  <a:schemeClr val="tx1"/>
                </a:solidFill>
                <a:cs typeface="Sultan Medium" pitchFamily="2" charset="-78"/>
              </a:rPr>
              <a:t>يتشكل المجلس الصحي بالمؤسسة التعليمية من أعضاء دائمين و أعضاء معينين أو منتخبين.</a:t>
            </a:r>
          </a:p>
          <a:p>
            <a:pPr marL="0" indent="0" algn="r">
              <a:buNone/>
            </a:pPr>
            <a:r>
              <a:rPr lang="ar-DZ" sz="2400" dirty="0">
                <a:solidFill>
                  <a:schemeClr val="tx1"/>
                </a:solidFill>
                <a:cs typeface="Sultan Medium" pitchFamily="2" charset="-78"/>
              </a:rPr>
              <a:t>أ- الأعضاء الدائمين:</a:t>
            </a:r>
          </a:p>
          <a:p>
            <a:pPr marL="0" indent="0" algn="r">
              <a:buNone/>
            </a:pPr>
            <a:r>
              <a:rPr lang="ar-DZ" sz="2400" dirty="0">
                <a:solidFill>
                  <a:schemeClr val="tx1"/>
                </a:solidFill>
                <a:cs typeface="Sultan Medium" pitchFamily="2" charset="-78"/>
              </a:rPr>
              <a:t>1- مدير المؤسسة التعليمية رئيسا.</a:t>
            </a:r>
          </a:p>
          <a:p>
            <a:pPr marL="0" indent="0" algn="r">
              <a:buNone/>
            </a:pPr>
            <a:r>
              <a:rPr lang="ar-DZ" sz="2400" dirty="0">
                <a:solidFill>
                  <a:schemeClr val="tx1"/>
                </a:solidFill>
                <a:cs typeface="Sultan Medium" pitchFamily="2" charset="-78"/>
              </a:rPr>
              <a:t>2- الطبيب المكلف بالصحة بالمؤسسة.</a:t>
            </a:r>
          </a:p>
          <a:p>
            <a:pPr marL="0" indent="0" algn="r">
              <a:buNone/>
            </a:pPr>
            <a:r>
              <a:rPr lang="ar-DZ" sz="2400" dirty="0">
                <a:solidFill>
                  <a:schemeClr val="tx1"/>
                </a:solidFill>
                <a:cs typeface="Sultan Medium" pitchFamily="2" charset="-78"/>
              </a:rPr>
              <a:t>3- التقني الصحي من مصلحة الوقاية الصحية بالبلدية.</a:t>
            </a:r>
          </a:p>
          <a:p>
            <a:pPr marL="0" indent="0" algn="r">
              <a:buNone/>
            </a:pPr>
            <a:r>
              <a:rPr lang="ar-DZ" sz="2400" dirty="0">
                <a:solidFill>
                  <a:schemeClr val="tx1"/>
                </a:solidFill>
                <a:cs typeface="Sultan Medium" pitchFamily="2" charset="-78"/>
              </a:rPr>
              <a:t>4- مستشار التربية و المقتصد في مؤسسات التعليم المتوسط و الثانوي. </a:t>
            </a:r>
          </a:p>
          <a:p>
            <a:pPr marL="0" indent="0" algn="r">
              <a:buNone/>
            </a:pPr>
            <a:r>
              <a:rPr lang="ar-DZ" sz="2400" dirty="0">
                <a:solidFill>
                  <a:schemeClr val="tx1"/>
                </a:solidFill>
                <a:cs typeface="Sultan Medium" pitchFamily="2" charset="-78"/>
              </a:rPr>
              <a:t>ب- الأعضاء المعينين أو المنتخبين:</a:t>
            </a:r>
          </a:p>
          <a:p>
            <a:pPr marL="0" indent="0" algn="r">
              <a:buNone/>
            </a:pPr>
            <a:r>
              <a:rPr lang="ar-DZ" sz="2400" dirty="0">
                <a:solidFill>
                  <a:schemeClr val="tx1"/>
                </a:solidFill>
                <a:cs typeface="Sultan Medium" pitchFamily="2" charset="-78"/>
              </a:rPr>
              <a:t>1- ممثل عن الموظفين و الأساتذة.</a:t>
            </a:r>
          </a:p>
          <a:p>
            <a:pPr marL="0" indent="0" algn="r">
              <a:buNone/>
            </a:pPr>
            <a:r>
              <a:rPr lang="ar-DZ" sz="2400" dirty="0">
                <a:solidFill>
                  <a:schemeClr val="tx1"/>
                </a:solidFill>
                <a:cs typeface="Sultan Medium" pitchFamily="2" charset="-78"/>
              </a:rPr>
              <a:t>2- رئيس جمعية أولياء التلاميذ.</a:t>
            </a:r>
          </a:p>
          <a:p>
            <a:pPr marL="0" indent="0" algn="r">
              <a:buNone/>
            </a:pPr>
            <a:r>
              <a:rPr lang="ar-DZ" sz="2400" dirty="0" smtClean="0">
                <a:solidFill>
                  <a:schemeClr val="tx1"/>
                </a:solidFill>
                <a:cs typeface="Sultan Medium" pitchFamily="2" charset="-78"/>
              </a:rPr>
              <a:t> </a:t>
            </a:r>
            <a:r>
              <a:rPr lang="ar-DZ" sz="2400" dirty="0">
                <a:solidFill>
                  <a:schemeClr val="tx1"/>
                </a:solidFill>
                <a:cs typeface="Sultan Medium" pitchFamily="2" charset="-78"/>
              </a:rPr>
              <a:t>كما يمكن الاستعانة بكل شخص ذي كفاءة و خبرة لمساعدة المجموعة التربوية في أعمالها.</a:t>
            </a:r>
          </a:p>
          <a:p>
            <a:pPr marL="0" indent="0" algn="r">
              <a:buNone/>
            </a:pPr>
            <a:endParaRPr lang="fr-FR" sz="2400" dirty="0">
              <a:solidFill>
                <a:schemeClr val="tx1"/>
              </a:solidFill>
              <a:cs typeface="Sultan Mediu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441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3347" y="147595"/>
            <a:ext cx="9624297" cy="805445"/>
          </a:xfrm>
        </p:spPr>
        <p:txBody>
          <a:bodyPr>
            <a:normAutofit/>
          </a:bodyPr>
          <a:lstStyle/>
          <a:p>
            <a:pPr algn="r"/>
            <a:r>
              <a:rPr lang="ar-DZ" sz="4400" dirty="0">
                <a:solidFill>
                  <a:srgbClr val="FF0000"/>
                </a:solidFill>
                <a:cs typeface="Sultan bold" pitchFamily="2" charset="-78"/>
              </a:rPr>
              <a:t>7-2 ــــ صلاحيات المجلس الصحي: </a:t>
            </a:r>
            <a:endParaRPr lang="fr-FR" sz="4400" dirty="0">
              <a:solidFill>
                <a:srgbClr val="FF0000"/>
              </a:solidFill>
              <a:cs typeface="Sultan bold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972" y="953039"/>
            <a:ext cx="11629622" cy="5640943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DZ" sz="3200" dirty="0">
                <a:solidFill>
                  <a:schemeClr val="tx1"/>
                </a:solidFill>
                <a:cs typeface="Sultan Medium" pitchFamily="2" charset="-78"/>
              </a:rPr>
              <a:t>- يضمن مجلس الصحة مراقبة الحالة الصحية للتلاميذ و المرافق المدرسية.</a:t>
            </a:r>
          </a:p>
          <a:p>
            <a:pPr marL="0" indent="0" algn="r">
              <a:buNone/>
            </a:pPr>
            <a:r>
              <a:rPr lang="ar-DZ" sz="3200" dirty="0">
                <a:solidFill>
                  <a:schemeClr val="tx1"/>
                </a:solidFill>
                <a:cs typeface="Sultan Medium" pitchFamily="2" charset="-78"/>
              </a:rPr>
              <a:t>2- يعطي رأيه في التنظيم العام للمؤسسة في ميادين الصحة.</a:t>
            </a:r>
          </a:p>
          <a:p>
            <a:pPr marL="0" indent="0" algn="r">
              <a:buNone/>
            </a:pPr>
            <a:r>
              <a:rPr lang="ar-DZ" sz="3200" dirty="0">
                <a:solidFill>
                  <a:schemeClr val="tx1"/>
                </a:solidFill>
                <a:cs typeface="Sultan Medium" pitchFamily="2" charset="-78"/>
              </a:rPr>
              <a:t>3- يسهل عملية التطبيق الفعلي للتعليمات الواردة في هذا الشأن.</a:t>
            </a:r>
          </a:p>
          <a:p>
            <a:pPr marL="0" indent="0" algn="r">
              <a:buNone/>
            </a:pPr>
            <a:r>
              <a:rPr lang="ar-DZ" sz="3200" dirty="0">
                <a:solidFill>
                  <a:schemeClr val="tx1"/>
                </a:solidFill>
                <a:cs typeface="Sultan Medium" pitchFamily="2" charset="-78"/>
              </a:rPr>
              <a:t>4- يدرس النتائج و يقوم بتحليلها.</a:t>
            </a:r>
          </a:p>
          <a:p>
            <a:pPr marL="0" indent="0" algn="r">
              <a:buNone/>
            </a:pPr>
            <a:r>
              <a:rPr lang="ar-DZ" sz="3200" dirty="0">
                <a:solidFill>
                  <a:schemeClr val="tx1"/>
                </a:solidFill>
                <a:cs typeface="Sultan Medium" pitchFamily="2" charset="-78"/>
              </a:rPr>
              <a:t>5- يقدم الاقتراحات حول جميع المسائل ذات العلاقة الصحية.</a:t>
            </a:r>
          </a:p>
          <a:p>
            <a:pPr marL="0" indent="0" algn="r">
              <a:buNone/>
            </a:pPr>
            <a:r>
              <a:rPr lang="ar-DZ" sz="3200" dirty="0">
                <a:solidFill>
                  <a:schemeClr val="tx1"/>
                </a:solidFill>
                <a:cs typeface="Sultan Medium" pitchFamily="2" charset="-78"/>
              </a:rPr>
              <a:t>6- يساهم و بدون انقطاع في حل المشاكل الصحية للمجموعة التربوية و حصر ما يجب تغييره و تصحيحه أو تطويره.</a:t>
            </a:r>
          </a:p>
          <a:p>
            <a:pPr marL="0" indent="0" algn="r">
              <a:buNone/>
            </a:pPr>
            <a:r>
              <a:rPr lang="ar-DZ" sz="3200" dirty="0">
                <a:solidFill>
                  <a:schemeClr val="tx1"/>
                </a:solidFill>
                <a:cs typeface="Sultan Medium" pitchFamily="2" charset="-78"/>
              </a:rPr>
              <a:t>7- يسهر على صحة و أمن و سلامة كل من يعيش بالمؤسسة التعليمية.</a:t>
            </a:r>
          </a:p>
          <a:p>
            <a:pPr marL="0" indent="0" algn="r">
              <a:buNone/>
            </a:pPr>
            <a:r>
              <a:rPr lang="ar-DZ" sz="3200" dirty="0">
                <a:solidFill>
                  <a:schemeClr val="tx1"/>
                </a:solidFill>
                <a:cs typeface="Sultan Medium" pitchFamily="2" charset="-78"/>
              </a:rPr>
              <a:t>8- يمنح التحسينات و التسهيلات لإطار العمل كالمرافق و التجهيزات.</a:t>
            </a:r>
          </a:p>
          <a:p>
            <a:pPr marL="0" indent="0" algn="r">
              <a:buNone/>
            </a:pPr>
            <a:endParaRPr lang="fr-FR" sz="3200" dirty="0">
              <a:solidFill>
                <a:schemeClr val="tx1"/>
              </a:solidFill>
              <a:cs typeface="Sultan Mediu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474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85353" y="44561"/>
            <a:ext cx="8911687" cy="728172"/>
          </a:xfrm>
        </p:spPr>
        <p:txBody>
          <a:bodyPr>
            <a:normAutofit/>
          </a:bodyPr>
          <a:lstStyle/>
          <a:p>
            <a:pPr algn="r"/>
            <a:r>
              <a:rPr lang="ar-DZ" sz="4000" dirty="0">
                <a:solidFill>
                  <a:srgbClr val="FF0000"/>
                </a:solidFill>
                <a:cs typeface="Sultan bold" pitchFamily="2" charset="-78"/>
              </a:rPr>
              <a:t>7 ــــ 3 ــــ  اجتماعات مجلس الصحة:</a:t>
            </a:r>
            <a:endParaRPr lang="fr-FR" sz="4000" dirty="0">
              <a:solidFill>
                <a:srgbClr val="FF0000"/>
              </a:solidFill>
              <a:cs typeface="Sultan bold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1369" y="772733"/>
            <a:ext cx="11024316" cy="5138489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DZ" sz="4400" dirty="0">
                <a:solidFill>
                  <a:srgbClr val="7030A0"/>
                </a:solidFill>
                <a:cs typeface="Sultan Medium" pitchFamily="2" charset="-78"/>
              </a:rPr>
              <a:t>يجتمع المجلس على الأقل مرة كل فصل باستدعاء من رئيسه الذي يحدد جدول الأعمال و يوقع محضر جلسة العمل.</a:t>
            </a:r>
          </a:p>
          <a:p>
            <a:pPr marL="0" indent="0" algn="r">
              <a:buNone/>
            </a:pPr>
            <a:r>
              <a:rPr lang="ar-DZ" sz="4400" dirty="0">
                <a:solidFill>
                  <a:srgbClr val="7030A0"/>
                </a:solidFill>
                <a:cs typeface="Sultan Medium" pitchFamily="2" charset="-78"/>
              </a:rPr>
              <a:t>- يقوم عضو من المجلس بمهمة كاتب الجلسة و تحفظ مداولات المجلس في سجل يخصص لهذا الغرض.</a:t>
            </a:r>
          </a:p>
          <a:p>
            <a:pPr marL="0" indent="0" algn="r">
              <a:buNone/>
            </a:pPr>
            <a:r>
              <a:rPr lang="ar-DZ" sz="4400" dirty="0">
                <a:solidFill>
                  <a:srgbClr val="7030A0"/>
                </a:solidFill>
                <a:cs typeface="Sultan Medium" pitchFamily="2" charset="-78"/>
              </a:rPr>
              <a:t>- يمكن للمجلس عقد اجتماع طارئ باستدعاء من طرف رئيسه أو بطلب من طرف بعض الأعضاء. </a:t>
            </a:r>
          </a:p>
          <a:p>
            <a:pPr marL="0" indent="0" algn="r">
              <a:buNone/>
            </a:pPr>
            <a:endParaRPr lang="fr-FR" sz="4400" dirty="0">
              <a:solidFill>
                <a:srgbClr val="7030A0"/>
              </a:solidFill>
              <a:cs typeface="Sultan Mediu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0954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96981" y="18805"/>
            <a:ext cx="9933389" cy="599383"/>
          </a:xfrm>
        </p:spPr>
        <p:txBody>
          <a:bodyPr>
            <a:noAutofit/>
          </a:bodyPr>
          <a:lstStyle/>
          <a:p>
            <a:pPr algn="r"/>
            <a:r>
              <a:rPr lang="ar-DZ" sz="4000" dirty="0">
                <a:solidFill>
                  <a:srgbClr val="FF0000"/>
                </a:solidFill>
                <a:cs typeface="Sultan bold" pitchFamily="2" charset="-78"/>
              </a:rPr>
              <a:t> 7 ـــ 4 ـــــ  لجان الصحة:</a:t>
            </a:r>
            <a:endParaRPr lang="fr-FR" sz="4000" dirty="0">
              <a:solidFill>
                <a:srgbClr val="FF0000"/>
              </a:solidFill>
              <a:cs typeface="Sultan bold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3792" y="837127"/>
            <a:ext cx="11513712" cy="5705341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DZ" sz="3200" dirty="0">
                <a:solidFill>
                  <a:schemeClr val="tx1"/>
                </a:solidFill>
                <a:cs typeface="Sultan Medium" pitchFamily="2" charset="-78"/>
              </a:rPr>
              <a:t>توجد ثلاث لجان في مستويات مختلفة تعمل كلها بالتنسيق فيما بينها لضمان التكفل بالأمراض المكتشفة في المؤسسات التعليمية و الوقاية منها.</a:t>
            </a:r>
          </a:p>
          <a:p>
            <a:pPr marL="0" indent="0" algn="r">
              <a:buNone/>
            </a:pPr>
            <a:r>
              <a:rPr lang="ar-DZ" sz="3200" dirty="0">
                <a:solidFill>
                  <a:schemeClr val="tx1"/>
                </a:solidFill>
                <a:cs typeface="Sultan Medium" pitchFamily="2" charset="-78"/>
              </a:rPr>
              <a:t>أ- لجنة التنسيق البلدي:  و تتكون من:</a:t>
            </a:r>
          </a:p>
          <a:p>
            <a:pPr marL="0" indent="0" algn="r">
              <a:buNone/>
            </a:pPr>
            <a:r>
              <a:rPr lang="ar-DZ" sz="3200" dirty="0">
                <a:solidFill>
                  <a:schemeClr val="tx1"/>
                </a:solidFill>
                <a:cs typeface="Sultan Medium" pitchFamily="2" charset="-78"/>
              </a:rPr>
              <a:t>- ممثل عن مصالح الصحة</a:t>
            </a:r>
          </a:p>
          <a:p>
            <a:pPr marL="0" indent="0" algn="r">
              <a:buNone/>
            </a:pPr>
            <a:r>
              <a:rPr lang="ar-DZ" sz="3200" dirty="0">
                <a:solidFill>
                  <a:schemeClr val="tx1"/>
                </a:solidFill>
                <a:cs typeface="Sultan Medium" pitchFamily="2" charset="-78"/>
              </a:rPr>
              <a:t>- ممثل عن التفتيش الابتدائي</a:t>
            </a:r>
          </a:p>
          <a:p>
            <a:pPr marL="0" indent="0" algn="r">
              <a:buNone/>
            </a:pPr>
            <a:r>
              <a:rPr lang="ar-DZ" sz="3200" dirty="0">
                <a:solidFill>
                  <a:schemeClr val="tx1"/>
                </a:solidFill>
                <a:cs typeface="Sultan Medium" pitchFamily="2" charset="-78"/>
              </a:rPr>
              <a:t>- ممثل عن المجلس الشعبي البلدي</a:t>
            </a:r>
          </a:p>
          <a:p>
            <a:pPr marL="0" indent="0" algn="r">
              <a:buNone/>
            </a:pPr>
            <a:r>
              <a:rPr lang="ar-DZ" sz="3200" dirty="0">
                <a:solidFill>
                  <a:schemeClr val="tx1"/>
                </a:solidFill>
                <a:cs typeface="Sultan Medium" pitchFamily="2" charset="-78"/>
              </a:rPr>
              <a:t>- ممثل عن جمعية أولياء التلاميذ</a:t>
            </a:r>
          </a:p>
          <a:p>
            <a:pPr marL="0" indent="0" algn="r">
              <a:buNone/>
            </a:pPr>
            <a:r>
              <a:rPr lang="ar-DZ" sz="3200" dirty="0">
                <a:solidFill>
                  <a:schemeClr val="tx1"/>
                </a:solidFill>
                <a:cs typeface="Sultan Medium" pitchFamily="2" charset="-78"/>
              </a:rPr>
              <a:t>تجتمع هذه اللجنة مع بداية السنة الدراسية ثم في كل فصل لدراسة برنامج عمل مصالح الصحة في مجال الصحة المدرسية و ما يمكن إدخاله من تحسينات.</a:t>
            </a:r>
            <a:endParaRPr lang="fr-FR" sz="3200" dirty="0">
              <a:solidFill>
                <a:schemeClr val="tx1"/>
              </a:solidFill>
              <a:cs typeface="Sultan Mediu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3512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44584" y="1430766"/>
            <a:ext cx="6076941" cy="5142154"/>
          </a:xfrm>
        </p:spPr>
        <p:txBody>
          <a:bodyPr>
            <a:normAutofit fontScale="90000"/>
          </a:bodyPr>
          <a:lstStyle/>
          <a:p>
            <a:pPr marL="720000" algn="r">
              <a:spcBef>
                <a:spcPts val="1200"/>
              </a:spcBef>
              <a:spcAft>
                <a:spcPts val="1200"/>
              </a:spcAft>
            </a:pPr>
            <a:r>
              <a:rPr lang="ar-DZ" sz="8000" dirty="0" smtClean="0">
                <a:solidFill>
                  <a:srgbClr val="FF0000"/>
                </a:solidFill>
                <a:cs typeface="Sultan Medium" pitchFamily="2" charset="-78"/>
              </a:rPr>
              <a:t>عناصر العرض :</a:t>
            </a: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/>
            </a:r>
            <a:br>
              <a:rPr lang="ar-DZ" sz="2800" dirty="0">
                <a:solidFill>
                  <a:schemeClr val="tx1"/>
                </a:solidFill>
                <a:cs typeface="Sultan Medium" pitchFamily="2" charset="-78"/>
              </a:rPr>
            </a:b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1</a:t>
            </a:r>
            <a:r>
              <a:rPr lang="ar-DZ" sz="2700" dirty="0">
                <a:solidFill>
                  <a:schemeClr val="tx1"/>
                </a:solidFill>
                <a:cs typeface="Sultan bold" pitchFamily="2" charset="-78"/>
              </a:rPr>
              <a:t> ـــ مفهوم الصحة.</a:t>
            </a:r>
            <a:br>
              <a:rPr lang="ar-DZ" sz="2700" dirty="0">
                <a:solidFill>
                  <a:schemeClr val="tx1"/>
                </a:solidFill>
                <a:cs typeface="Sultan bold" pitchFamily="2" charset="-78"/>
              </a:rPr>
            </a:br>
            <a:r>
              <a:rPr lang="ar-DZ" sz="2700" dirty="0">
                <a:solidFill>
                  <a:schemeClr val="tx1"/>
                </a:solidFill>
                <a:cs typeface="Sultan bold" pitchFamily="2" charset="-78"/>
              </a:rPr>
              <a:t>2 ـــــ  تعريف الصحة المدرسية.</a:t>
            </a:r>
            <a:br>
              <a:rPr lang="ar-DZ" sz="2700" dirty="0">
                <a:solidFill>
                  <a:schemeClr val="tx1"/>
                </a:solidFill>
                <a:cs typeface="Sultan bold" pitchFamily="2" charset="-78"/>
              </a:rPr>
            </a:br>
            <a:r>
              <a:rPr lang="ar-DZ" sz="2700" dirty="0">
                <a:solidFill>
                  <a:schemeClr val="tx1"/>
                </a:solidFill>
                <a:cs typeface="Sultan bold" pitchFamily="2" charset="-78"/>
              </a:rPr>
              <a:t>3 ـــ ظهور و نشأة الصحة بالمدرسة الجزائرية.</a:t>
            </a:r>
            <a:br>
              <a:rPr lang="ar-DZ" sz="2700" dirty="0">
                <a:solidFill>
                  <a:schemeClr val="tx1"/>
                </a:solidFill>
                <a:cs typeface="Sultan bold" pitchFamily="2" charset="-78"/>
              </a:rPr>
            </a:br>
            <a:r>
              <a:rPr lang="ar-DZ" sz="2700" dirty="0">
                <a:solidFill>
                  <a:schemeClr val="tx1"/>
                </a:solidFill>
                <a:cs typeface="Sultan bold" pitchFamily="2" charset="-78"/>
              </a:rPr>
              <a:t>4 ـــــ أهمية الصحة بالمؤسسات التعليمية.</a:t>
            </a:r>
            <a:br>
              <a:rPr lang="ar-DZ" sz="2700" dirty="0">
                <a:solidFill>
                  <a:schemeClr val="tx1"/>
                </a:solidFill>
                <a:cs typeface="Sultan bold" pitchFamily="2" charset="-78"/>
              </a:rPr>
            </a:br>
            <a:r>
              <a:rPr lang="ar-DZ" sz="2700" dirty="0">
                <a:solidFill>
                  <a:schemeClr val="tx1"/>
                </a:solidFill>
                <a:cs typeface="Sultan bold" pitchFamily="2" charset="-78"/>
              </a:rPr>
              <a:t>5 ـــ دور الصحة بالمؤسسات التعليمية.</a:t>
            </a:r>
            <a:br>
              <a:rPr lang="ar-DZ" sz="2700" dirty="0">
                <a:solidFill>
                  <a:schemeClr val="tx1"/>
                </a:solidFill>
                <a:cs typeface="Sultan bold" pitchFamily="2" charset="-78"/>
              </a:rPr>
            </a:br>
            <a:r>
              <a:rPr lang="ar-DZ" sz="2700" dirty="0">
                <a:solidFill>
                  <a:schemeClr val="tx1"/>
                </a:solidFill>
                <a:cs typeface="Sultan bold" pitchFamily="2" charset="-78"/>
              </a:rPr>
              <a:t>6 ــــ وحدة الكشف و المتابعة.</a:t>
            </a:r>
            <a:br>
              <a:rPr lang="ar-DZ" sz="2700" dirty="0">
                <a:solidFill>
                  <a:schemeClr val="tx1"/>
                </a:solidFill>
                <a:cs typeface="Sultan bold" pitchFamily="2" charset="-78"/>
              </a:rPr>
            </a:br>
            <a:r>
              <a:rPr lang="ar-DZ" sz="2700" dirty="0">
                <a:solidFill>
                  <a:schemeClr val="tx1"/>
                </a:solidFill>
                <a:cs typeface="Sultan bold" pitchFamily="2" charset="-78"/>
              </a:rPr>
              <a:t>6 ــــ وحدة الكشف و المتابعة.</a:t>
            </a:r>
            <a:br>
              <a:rPr lang="ar-DZ" sz="2700" dirty="0">
                <a:solidFill>
                  <a:schemeClr val="tx1"/>
                </a:solidFill>
                <a:cs typeface="Sultan bold" pitchFamily="2" charset="-78"/>
              </a:rPr>
            </a:br>
            <a:r>
              <a:rPr lang="ar-DZ" sz="2700" dirty="0">
                <a:solidFill>
                  <a:schemeClr val="tx1"/>
                </a:solidFill>
                <a:cs typeface="Sultan bold" pitchFamily="2" charset="-78"/>
              </a:rPr>
              <a:t>         6-1 دورهـــــــــــــا.</a:t>
            </a:r>
            <a:br>
              <a:rPr lang="ar-DZ" sz="2700" dirty="0">
                <a:solidFill>
                  <a:schemeClr val="tx1"/>
                </a:solidFill>
                <a:cs typeface="Sultan bold" pitchFamily="2" charset="-78"/>
              </a:rPr>
            </a:br>
            <a:r>
              <a:rPr lang="ar-DZ" sz="2700" dirty="0">
                <a:solidFill>
                  <a:schemeClr val="tx1"/>
                </a:solidFill>
                <a:cs typeface="Sultan bold" pitchFamily="2" charset="-78"/>
              </a:rPr>
              <a:t>         6-2 أهمية و أهداف وحدة الكشف والمتابعة.</a:t>
            </a:r>
            <a:br>
              <a:rPr lang="ar-DZ" sz="2700" dirty="0">
                <a:solidFill>
                  <a:schemeClr val="tx1"/>
                </a:solidFill>
                <a:cs typeface="Sultan bold" pitchFamily="2" charset="-78"/>
              </a:rPr>
            </a:br>
            <a:r>
              <a:rPr lang="ar-DZ" sz="2700" dirty="0">
                <a:solidFill>
                  <a:schemeClr val="tx1"/>
                </a:solidFill>
                <a:cs typeface="Sultan bold" pitchFamily="2" charset="-78"/>
              </a:rPr>
              <a:t/>
            </a:r>
            <a:br>
              <a:rPr lang="ar-DZ" sz="2700" dirty="0">
                <a:solidFill>
                  <a:schemeClr val="tx1"/>
                </a:solidFill>
                <a:cs typeface="Sultan bold" pitchFamily="2" charset="-78"/>
              </a:rPr>
            </a:br>
            <a:endParaRPr lang="fr-FR" sz="2800" dirty="0">
              <a:solidFill>
                <a:schemeClr val="tx1"/>
              </a:solidFill>
              <a:cs typeface="Sultan bold" pitchFamily="2" charset="-78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323652" y="309448"/>
            <a:ext cx="6390041" cy="914400"/>
          </a:xfrm>
          <a:prstGeom prst="roundRect">
            <a:avLst>
              <a:gd name="adj" fmla="val 16667"/>
            </a:avLst>
          </a:prstGeom>
          <a:solidFill>
            <a:srgbClr val="4BACC6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fr-FR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aditional Arabic" panose="02020603050405020304" pitchFamily="18" charset="-78"/>
                <a:ea typeface="Arial" panose="020B0604020202020204" pitchFamily="34" charset="0"/>
                <a:cs typeface="Sultan bold" pitchFamily="2" charset="-78"/>
              </a:rPr>
              <a:t>الصحة في المؤسسات التعليمية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Sultan bold" pitchFamily="2" charset="-78"/>
            </a:endParaRPr>
          </a:p>
        </p:txBody>
      </p:sp>
      <p:pic>
        <p:nvPicPr>
          <p:cNvPr id="8" name="Espace réservé du contenu 7" descr="C:\Users\NOURE - LAHLEF\Downloads\صور الصحة المدرسية\displa1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63040" y="1861072"/>
            <a:ext cx="4701092" cy="428154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78972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7127" y="231820"/>
            <a:ext cx="10667485" cy="6349284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DZ" sz="3200" dirty="0">
                <a:solidFill>
                  <a:srgbClr val="FF0000"/>
                </a:solidFill>
                <a:cs typeface="Sultan bold" pitchFamily="2" charset="-78"/>
              </a:rPr>
              <a:t>ب- لجنة التنسيق </a:t>
            </a:r>
            <a:r>
              <a:rPr lang="ar-DZ" sz="3200" dirty="0" err="1">
                <a:solidFill>
                  <a:srgbClr val="FF0000"/>
                </a:solidFill>
                <a:cs typeface="Sultan bold" pitchFamily="2" charset="-78"/>
              </a:rPr>
              <a:t>الولائي</a:t>
            </a:r>
            <a:r>
              <a:rPr lang="ar-DZ" sz="3200" dirty="0">
                <a:solidFill>
                  <a:srgbClr val="FF0000"/>
                </a:solidFill>
                <a:cs typeface="Sultan bold" pitchFamily="2" charset="-78"/>
              </a:rPr>
              <a:t>: و تتكون من:</a:t>
            </a:r>
          </a:p>
          <a:p>
            <a:pPr marL="0" indent="0" algn="r">
              <a:buNone/>
            </a:pP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- المسؤولين عن الصحة بالولاية</a:t>
            </a:r>
          </a:p>
          <a:p>
            <a:pPr marL="0" indent="0" algn="r">
              <a:buNone/>
            </a:pP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- المسؤولين عن التربية (مدير التربية بالولاية)</a:t>
            </a:r>
          </a:p>
          <a:p>
            <a:pPr marL="0" indent="0" algn="r">
              <a:buNone/>
            </a:pP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- مستشار التغذية بالمدارس (الولاية و الدائرة)</a:t>
            </a:r>
          </a:p>
          <a:p>
            <a:pPr marL="0" indent="0" algn="r">
              <a:buNone/>
            </a:pP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تجتمع هذه اللجنة بطلب من مدير الصحة بالولاية و ذلك في أي وقت إذا كانت الحالة الصحية في مؤسسة ما تستدعي ذلك لتحديد التدابير اللازمة.</a:t>
            </a:r>
          </a:p>
          <a:p>
            <a:pPr marL="0" indent="0" algn="r">
              <a:buNone/>
            </a:pP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و تجتمع في نهاية السنة الدراسية لتقييم النشاطات التي بذلت في مجال حماية الطفل في الوسط المدرسي و إعداد برنامج عمل للسنة المقبلة. </a:t>
            </a:r>
          </a:p>
          <a:p>
            <a:pPr marL="0" indent="0" algn="r">
              <a:buNone/>
            </a:pPr>
            <a:r>
              <a:rPr lang="ar-DZ" sz="3200" dirty="0">
                <a:solidFill>
                  <a:srgbClr val="FF0000"/>
                </a:solidFill>
                <a:cs typeface="Sultan bold" pitchFamily="2" charset="-78"/>
              </a:rPr>
              <a:t>جـ - لجنة التنسيق على المستوى المركزي :</a:t>
            </a:r>
          </a:p>
          <a:p>
            <a:pPr marL="0" indent="0" algn="r">
              <a:buNone/>
            </a:pP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هي عبارة عن لجنة وزارية مشتركة من الصحة و التربية تجتمع هذه اللجنة مرة في السنة بمبادرة من وزارة الصحة قبيل كل موسم دراسي لتضبط التوجيهـات المقبلة و خاصة في مجــال الوقايــــــة و التربية الصحية المدرسية .</a:t>
            </a:r>
          </a:p>
          <a:p>
            <a:pPr marL="0" indent="0" algn="r">
              <a:buNone/>
            </a:pPr>
            <a:endParaRPr lang="fr-FR" sz="2800" dirty="0">
              <a:solidFill>
                <a:schemeClr val="tx1"/>
              </a:solidFill>
              <a:cs typeface="Sultan Mediu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3015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5466" y="134716"/>
            <a:ext cx="10036420" cy="638020"/>
          </a:xfrm>
        </p:spPr>
        <p:txBody>
          <a:bodyPr>
            <a:normAutofit fontScale="90000"/>
          </a:bodyPr>
          <a:lstStyle/>
          <a:p>
            <a:pPr algn="r"/>
            <a:r>
              <a:rPr lang="ar-DZ" sz="4400" dirty="0">
                <a:solidFill>
                  <a:srgbClr val="FF0000"/>
                </a:solidFill>
                <a:cs typeface="Sultan bold" pitchFamily="2" charset="-78"/>
              </a:rPr>
              <a:t>8- أساليب المحافظة على الصحة المدرسية:</a:t>
            </a:r>
            <a:endParaRPr lang="fr-FR" sz="4400" dirty="0">
              <a:solidFill>
                <a:srgbClr val="FF0000"/>
              </a:solidFill>
              <a:cs typeface="Sultan bold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519" y="772735"/>
            <a:ext cx="11028094" cy="5615185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DZ" sz="3400" dirty="0">
                <a:solidFill>
                  <a:schemeClr val="tx1"/>
                </a:solidFill>
                <a:cs typeface="Sultan normal" pitchFamily="2" charset="-78"/>
              </a:rPr>
              <a:t>إن من الواجبات الهامة لمدير المدرسة الابتدائية العناية بالسلامة البدنية والخلقية لتلاميذ مدرسته. وهذا ما نصت عليه المادة : 18 من القرار رقم 839 المؤرخ </a:t>
            </a:r>
            <a:r>
              <a:rPr lang="ar-DZ" sz="3400" dirty="0">
                <a:solidFill>
                  <a:schemeClr val="tx1"/>
                </a:solidFill>
                <a:cs typeface="+mj-cs"/>
              </a:rPr>
              <a:t>في 13 \ 11 \91</a:t>
            </a:r>
            <a:r>
              <a:rPr lang="ar-DZ" sz="3400" dirty="0">
                <a:solidFill>
                  <a:schemeClr val="tx1"/>
                </a:solidFill>
                <a:cs typeface="Sultan normal" pitchFamily="2" charset="-78"/>
              </a:rPr>
              <a:t> . فالمدير ملزم بأن يتخذ الاحتياطات اللازمة حتى يتفادى وقوع تلاميذه تحت طائل أخطار تهدد سلامتهم وأمنهم. </a:t>
            </a:r>
          </a:p>
          <a:p>
            <a:pPr marL="0" indent="0" algn="r">
              <a:buNone/>
            </a:pPr>
            <a:r>
              <a:rPr lang="ar-DZ" sz="3400" dirty="0">
                <a:solidFill>
                  <a:schemeClr val="tx1"/>
                </a:solidFill>
                <a:cs typeface="Sultan normal" pitchFamily="2" charset="-78"/>
              </a:rPr>
              <a:t>حيث نصت المادة 153 من القانون الأساسي لعمال قطاع التربية على أنّ حفظ الصحة المدرسية ملقى على عاتق مدير المؤسسة : " ... ويكون مسؤولا على حفظ النظام و أمن الأشخاص والحفاظ على الممتلكات."  </a:t>
            </a:r>
          </a:p>
          <a:p>
            <a:pPr marL="0" indent="0" algn="r">
              <a:buNone/>
            </a:pPr>
            <a:r>
              <a:rPr lang="ar-DZ" sz="3400" dirty="0">
                <a:solidFill>
                  <a:schemeClr val="tx1"/>
                </a:solidFill>
                <a:cs typeface="Sultan normal" pitchFamily="2" charset="-78"/>
              </a:rPr>
              <a:t>و عليه يتوجب على مدير المدرسة الابتدائية أن يتتبع عدة أساليب لتوفير الصحة المدرسية و حفظها ، تتمثل في الآتي :</a:t>
            </a:r>
          </a:p>
        </p:txBody>
      </p:sp>
    </p:spTree>
    <p:extLst>
      <p:ext uri="{BB962C8B-B14F-4D97-AF65-F5344CB8AC3E}">
        <p14:creationId xmlns:p14="http://schemas.microsoft.com/office/powerpoint/2010/main" xmlns="" val="3440083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1370" y="643944"/>
            <a:ext cx="10912184" cy="5576371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DZ" sz="2800" dirty="0">
                <a:solidFill>
                  <a:srgbClr val="7030A0"/>
                </a:solidFill>
                <a:cs typeface="Sultan Medium" pitchFamily="2" charset="-78"/>
              </a:rPr>
              <a:t>1 ـــ فرض نظام داخلي يتعلق بدخول و خروج التلاميذ و كذا حراسة الأساتذة .</a:t>
            </a:r>
          </a:p>
          <a:p>
            <a:pPr marL="0" indent="0" algn="r">
              <a:buNone/>
            </a:pPr>
            <a:r>
              <a:rPr lang="ar-DZ" sz="2800" dirty="0">
                <a:solidFill>
                  <a:srgbClr val="7030A0"/>
                </a:solidFill>
                <a:cs typeface="Sultan Medium" pitchFamily="2" charset="-78"/>
              </a:rPr>
              <a:t>2 ــــ بذل مجهودات في مجال النظافة ( الأقسام ، المطعم ، عمال المطبخ ، دورة المياه ... ) </a:t>
            </a:r>
          </a:p>
          <a:p>
            <a:pPr marL="0" indent="0" algn="r">
              <a:buNone/>
            </a:pPr>
            <a:r>
              <a:rPr lang="ar-DZ" sz="2800" dirty="0">
                <a:solidFill>
                  <a:srgbClr val="7030A0"/>
                </a:solidFill>
                <a:cs typeface="Sultan Medium" pitchFamily="2" charset="-78"/>
              </a:rPr>
              <a:t>3- توفير وسائل الإطفاء في المطعم المدرسي وفي الإدارة وهذه خاصة بالحرائق.</a:t>
            </a:r>
          </a:p>
          <a:p>
            <a:pPr marL="0" indent="0" algn="r">
              <a:buNone/>
            </a:pPr>
            <a:r>
              <a:rPr lang="ar-DZ" sz="2800" dirty="0">
                <a:solidFill>
                  <a:srgbClr val="7030A0"/>
                </a:solidFill>
                <a:cs typeface="Sultan Medium" pitchFamily="2" charset="-78"/>
              </a:rPr>
              <a:t>4- المراقبة اليومية والمستمرة لنظافة التلاميذ . </a:t>
            </a:r>
          </a:p>
          <a:p>
            <a:pPr marL="0" indent="0" algn="r">
              <a:buNone/>
            </a:pPr>
            <a:r>
              <a:rPr lang="ar-DZ" sz="2800" dirty="0">
                <a:solidFill>
                  <a:srgbClr val="7030A0"/>
                </a:solidFill>
                <a:cs typeface="Sultan Medium" pitchFamily="2" charset="-78"/>
              </a:rPr>
              <a:t>5- المراقبة اليومية لخزّان الماء و الوجبة الغذائية وترك الوجبة الشاهدة في الثلاجة .</a:t>
            </a:r>
          </a:p>
          <a:p>
            <a:pPr marL="0" indent="0" algn="r">
              <a:buNone/>
            </a:pPr>
            <a:r>
              <a:rPr lang="ar-DZ" sz="2800" dirty="0">
                <a:solidFill>
                  <a:srgbClr val="7030A0"/>
                </a:solidFill>
                <a:cs typeface="Sultan Medium" pitchFamily="2" charset="-78"/>
              </a:rPr>
              <a:t>6- إنشاء صيدلية المدرسة بتوفير الأدوية اللازمة لتقديم الإسعافات الأولية .</a:t>
            </a:r>
          </a:p>
          <a:p>
            <a:pPr marL="0" indent="0" algn="r">
              <a:buNone/>
            </a:pPr>
            <a:r>
              <a:rPr lang="ar-DZ" sz="2800" dirty="0">
                <a:solidFill>
                  <a:srgbClr val="7030A0"/>
                </a:solidFill>
                <a:cs typeface="Sultan Medium" pitchFamily="2" charset="-78"/>
              </a:rPr>
              <a:t>7 ــــ عزل المناطق التي توجد بها الأشغال داخل المؤسسة .</a:t>
            </a:r>
          </a:p>
          <a:p>
            <a:pPr marL="0" indent="0" algn="r">
              <a:buNone/>
            </a:pPr>
            <a:r>
              <a:rPr lang="ar-DZ" sz="2800" dirty="0">
                <a:solidFill>
                  <a:srgbClr val="7030A0"/>
                </a:solidFill>
                <a:cs typeface="Sultan Medium" pitchFamily="2" charset="-78"/>
              </a:rPr>
              <a:t>8 ـــــ منع التلاميذ من إحضار أدوات حادة تهدد أمنهم و سلامتهم .</a:t>
            </a:r>
          </a:p>
          <a:p>
            <a:pPr marL="0" indent="0" algn="r">
              <a:buNone/>
            </a:pPr>
            <a:r>
              <a:rPr lang="ar-DZ" sz="2800" dirty="0">
                <a:solidFill>
                  <a:srgbClr val="7030A0"/>
                </a:solidFill>
                <a:cs typeface="Sultan Medium" pitchFamily="2" charset="-78"/>
              </a:rPr>
              <a:t>9 ــــ مراقبة صلاحية المواد الغذائية مع تجنب إخراج الوجبة الغذائية من المطعم .</a:t>
            </a:r>
          </a:p>
          <a:p>
            <a:pPr marL="0" indent="0" algn="r">
              <a:buNone/>
            </a:pPr>
            <a:endParaRPr lang="fr-FR" sz="2800" dirty="0">
              <a:solidFill>
                <a:srgbClr val="7030A0"/>
              </a:solidFill>
              <a:cs typeface="Sultan Mediu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4768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8795" y="276380"/>
            <a:ext cx="11011435" cy="650898"/>
          </a:xfrm>
        </p:spPr>
        <p:txBody>
          <a:bodyPr>
            <a:normAutofit/>
          </a:bodyPr>
          <a:lstStyle/>
          <a:p>
            <a:pPr algn="r"/>
            <a:r>
              <a:rPr lang="ar-DZ" sz="3200" dirty="0" smtClean="0">
                <a:solidFill>
                  <a:srgbClr val="FF0000"/>
                </a:solidFill>
                <a:cs typeface="Sultan bold" pitchFamily="2" charset="-78"/>
              </a:rPr>
              <a:t> </a:t>
            </a:r>
            <a:r>
              <a:rPr lang="ar-DZ" sz="3200" dirty="0">
                <a:solidFill>
                  <a:srgbClr val="FF0000"/>
                </a:solidFill>
                <a:cs typeface="Sultan bold" pitchFamily="2" charset="-78"/>
              </a:rPr>
              <a:t>هناك إجراءات إدارية أخرى يجب على المدير أن يحرص على تطبيقها و تتمثل فيما يلي : </a:t>
            </a:r>
            <a:endParaRPr lang="fr-FR" sz="3200" dirty="0">
              <a:solidFill>
                <a:srgbClr val="FF0000"/>
              </a:solidFill>
              <a:cs typeface="Sultan bold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6063" y="1468192"/>
            <a:ext cx="11784168" cy="5035638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DZ" sz="3800" dirty="0">
                <a:solidFill>
                  <a:schemeClr val="tx1"/>
                </a:solidFill>
                <a:cs typeface="Sultan Medium" pitchFamily="2" charset="-78"/>
              </a:rPr>
              <a:t>1 ــــ يستبعد أي ملف تسجيل بدون شهادة تلقيح.</a:t>
            </a:r>
          </a:p>
          <a:p>
            <a:pPr marL="0" indent="0" algn="r">
              <a:buNone/>
            </a:pPr>
            <a:r>
              <a:rPr lang="ar-DZ" sz="3800" dirty="0">
                <a:solidFill>
                  <a:schemeClr val="tx1"/>
                </a:solidFill>
                <a:cs typeface="Sultan Medium" pitchFamily="2" charset="-78"/>
              </a:rPr>
              <a:t>2 ــــ يوفر الملف الصحي للتلميذ .</a:t>
            </a:r>
          </a:p>
          <a:p>
            <a:pPr marL="0" indent="0" algn="r">
              <a:buNone/>
            </a:pPr>
            <a:r>
              <a:rPr lang="ar-DZ" sz="3800" dirty="0">
                <a:solidFill>
                  <a:schemeClr val="tx1"/>
                </a:solidFill>
                <a:cs typeface="Sultan Medium" pitchFamily="2" charset="-78"/>
              </a:rPr>
              <a:t>3 ــــ يهتم بسجل الصحة المدرسية ( يدون عليه </a:t>
            </a:r>
            <a:r>
              <a:rPr lang="ar-DZ" sz="3800" dirty="0" smtClean="0">
                <a:solidFill>
                  <a:schemeClr val="tx1"/>
                </a:solidFill>
                <a:cs typeface="Sultan Medium" pitchFamily="2" charset="-78"/>
              </a:rPr>
              <a:t>الأمراض </a:t>
            </a:r>
            <a:r>
              <a:rPr lang="ar-DZ" sz="3800" dirty="0" smtClean="0">
                <a:solidFill>
                  <a:schemeClr val="tx1"/>
                </a:solidFill>
                <a:cs typeface="Sultan Medium" pitchFamily="2" charset="-78"/>
              </a:rPr>
              <a:t>المكتشفة </a:t>
            </a:r>
            <a:r>
              <a:rPr lang="ar-DZ" sz="3800" dirty="0">
                <a:solidFill>
                  <a:schemeClr val="tx1"/>
                </a:solidFill>
                <a:cs typeface="Sultan Medium" pitchFamily="2" charset="-78"/>
              </a:rPr>
              <a:t>و يسجل الأفواج التي تمّ تلقيحها ).</a:t>
            </a:r>
          </a:p>
          <a:p>
            <a:pPr marL="0" indent="0" algn="r">
              <a:buNone/>
            </a:pPr>
            <a:r>
              <a:rPr lang="ar-DZ" sz="3800" dirty="0">
                <a:solidFill>
                  <a:schemeClr val="tx1"/>
                </a:solidFill>
                <a:cs typeface="Sultan Medium" pitchFamily="2" charset="-78"/>
              </a:rPr>
              <a:t>4 ـــ تأمين التلاميذ ضدّ الحوادث المدرسية في بداية كل سنة دراسية </a:t>
            </a:r>
          </a:p>
          <a:p>
            <a:pPr marL="0" indent="0" algn="r">
              <a:buNone/>
            </a:pPr>
            <a:r>
              <a:rPr lang="ar-DZ" sz="3800" dirty="0">
                <a:solidFill>
                  <a:schemeClr val="tx1"/>
                </a:solidFill>
                <a:cs typeface="Sultan Medium" pitchFamily="2" charset="-78"/>
              </a:rPr>
              <a:t>5 ـــــ إعداد مخطط الأمن و الحماية مع إرسال نسخة للحماية المدنية .</a:t>
            </a:r>
          </a:p>
          <a:p>
            <a:pPr marL="0" indent="0" algn="r">
              <a:buNone/>
            </a:pPr>
            <a:endParaRPr lang="fr-FR" sz="3800" dirty="0">
              <a:solidFill>
                <a:schemeClr val="tx1"/>
              </a:solidFill>
              <a:cs typeface="Sultan Mediu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3047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9709" y="70318"/>
            <a:ext cx="10242482" cy="831203"/>
          </a:xfrm>
        </p:spPr>
        <p:txBody>
          <a:bodyPr>
            <a:normAutofit/>
          </a:bodyPr>
          <a:lstStyle/>
          <a:p>
            <a:pPr algn="r"/>
            <a:r>
              <a:rPr lang="ar-DZ" sz="4400" dirty="0" smtClean="0">
                <a:solidFill>
                  <a:srgbClr val="FF0000"/>
                </a:solidFill>
                <a:cs typeface="Sultan bold" pitchFamily="2" charset="-78"/>
              </a:rPr>
              <a:t> </a:t>
            </a:r>
            <a:r>
              <a:rPr lang="ar-DZ" sz="4400" dirty="0">
                <a:solidFill>
                  <a:srgbClr val="FF0000"/>
                </a:solidFill>
                <a:cs typeface="Sultan bold" pitchFamily="2" charset="-78"/>
              </a:rPr>
              <a:t>العمل على تجنب الحوادث المدرسية : </a:t>
            </a:r>
            <a:endParaRPr lang="fr-FR" sz="4400" dirty="0">
              <a:solidFill>
                <a:srgbClr val="FF0000"/>
              </a:solidFill>
              <a:cs typeface="Sultan bold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7882" y="1352282"/>
            <a:ext cx="11629622" cy="4971064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DZ" sz="3200" dirty="0">
                <a:solidFill>
                  <a:schemeClr val="tx1"/>
                </a:solidFill>
                <a:cs typeface="Sultan Medium" pitchFamily="2" charset="-78"/>
              </a:rPr>
              <a:t>يتعين على مدير المدرسة الابتدائية ضبط كافة الإجراءات الضرورية </a:t>
            </a:r>
            <a:r>
              <a:rPr lang="ar-DZ" sz="3200" dirty="0" smtClean="0">
                <a:solidFill>
                  <a:schemeClr val="tx1"/>
                </a:solidFill>
                <a:cs typeface="Sultan Medium" pitchFamily="2" charset="-78"/>
              </a:rPr>
              <a:t>والتنظيمية </a:t>
            </a:r>
            <a:r>
              <a:rPr lang="ar-DZ" sz="3200" dirty="0">
                <a:solidFill>
                  <a:schemeClr val="tx1"/>
                </a:solidFill>
                <a:cs typeface="Sultan Medium" pitchFamily="2" charset="-78"/>
              </a:rPr>
              <a:t>من أجل ضمان أمن الأشخاص و سلامة التجهيزات ، و ذلك ما نصت عله المادة 20 من القرار 839 المحدّد لمهام المدير .</a:t>
            </a:r>
          </a:p>
          <a:p>
            <a:pPr marL="0" indent="0" algn="r">
              <a:buNone/>
            </a:pPr>
            <a:r>
              <a:rPr lang="ar-DZ" sz="3200" dirty="0">
                <a:solidFill>
                  <a:schemeClr val="tx1"/>
                </a:solidFill>
                <a:cs typeface="Sultan Medium" pitchFamily="2" charset="-78"/>
              </a:rPr>
              <a:t>و قد تطرقنا إلى هذا البند لما له من انعكاسات على صحة التلميذ لأنّه معرض للحوادث المدرسية التي حدّدها القانون من باب مدخل المؤسسة إلى داخل المؤسسة ( الساحة ، الأقسام ، المطعم ، الملعب ، دورة المياه ) ,</a:t>
            </a:r>
          </a:p>
          <a:p>
            <a:pPr marL="0" indent="0" algn="r">
              <a:buNone/>
            </a:pPr>
            <a:r>
              <a:rPr lang="ar-DZ" sz="3200" dirty="0">
                <a:solidFill>
                  <a:schemeClr val="tx1"/>
                </a:solidFill>
                <a:cs typeface="Sultan Medium" pitchFamily="2" charset="-78"/>
              </a:rPr>
              <a:t> كما يمكنها أن تقع خارج المدرسة و قد حدّدت المسافة بكيلومتر واحد و الزمن 20 دقيقة مشيا على الأقدام .</a:t>
            </a:r>
          </a:p>
          <a:p>
            <a:pPr marL="0" indent="0" algn="r">
              <a:buNone/>
            </a:pPr>
            <a:endParaRPr lang="fr-FR" sz="3200" dirty="0">
              <a:solidFill>
                <a:schemeClr val="tx1"/>
              </a:solidFill>
              <a:cs typeface="Sultan Mediu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5968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76249" y="0"/>
            <a:ext cx="10762467" cy="715293"/>
          </a:xfrm>
        </p:spPr>
        <p:txBody>
          <a:bodyPr>
            <a:normAutofit fontScale="90000"/>
          </a:bodyPr>
          <a:lstStyle/>
          <a:p>
            <a:pPr algn="r"/>
            <a:r>
              <a:rPr lang="ar-DZ" sz="4400" dirty="0">
                <a:solidFill>
                  <a:srgbClr val="FF0000"/>
                </a:solidFill>
                <a:cs typeface="Sultan bold" pitchFamily="2" charset="-78"/>
              </a:rPr>
              <a:t>الإجراءات الإدارية المتخذة عند وقوع الحادث المدرسي :</a:t>
            </a:r>
            <a:endParaRPr lang="fr-FR" sz="4400" dirty="0">
              <a:solidFill>
                <a:srgbClr val="FF0000"/>
              </a:solidFill>
              <a:cs typeface="Sultan bold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65915" y="715293"/>
            <a:ext cx="10538697" cy="5646870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يقوم المدير بتحرير تقرير مفصّل عن الحادث يذكر فيه </a:t>
            </a:r>
            <a:r>
              <a:rPr lang="ar-DZ" sz="2800" dirty="0" err="1">
                <a:solidFill>
                  <a:schemeClr val="tx1"/>
                </a:solidFill>
                <a:cs typeface="Sultan Medium" pitchFamily="2" charset="-78"/>
              </a:rPr>
              <a:t>مايلي</a:t>
            </a: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 : </a:t>
            </a:r>
          </a:p>
          <a:p>
            <a:pPr marL="0" indent="0" algn="r">
              <a:buNone/>
            </a:pP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ـــ التوقيت و المكان بدقة .</a:t>
            </a:r>
          </a:p>
          <a:p>
            <a:pPr marL="0" indent="0" algn="r">
              <a:buNone/>
            </a:pP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ـــ هوية التلميذ المصاب .</a:t>
            </a:r>
          </a:p>
          <a:p>
            <a:pPr marL="0" indent="0" algn="r">
              <a:buNone/>
            </a:pP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ـــ هوية التلميذ المتسبب في الحادث إن وجد .</a:t>
            </a:r>
          </a:p>
          <a:p>
            <a:pPr marL="0" indent="0" algn="r">
              <a:buNone/>
            </a:pP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ـــ تحديد الحراس و الشهود وقت وقوع الحادث .</a:t>
            </a:r>
          </a:p>
          <a:p>
            <a:pPr marL="0" indent="0" algn="r">
              <a:buNone/>
            </a:pP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ـــــ جمع بعض الشهادات المكتوبة .</a:t>
            </a:r>
          </a:p>
          <a:p>
            <a:pPr marL="0" indent="0" algn="r">
              <a:buNone/>
            </a:pP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ــــ يدون فيه ملاحظاته و رأيه في الحادث .</a:t>
            </a:r>
          </a:p>
          <a:p>
            <a:pPr marL="0" indent="0" algn="r">
              <a:buNone/>
            </a:pP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ــــ يحرّر التقرير في خمس نسخ ترسل نسخة إلى تعاضدية الحوادث المدرسية و ثلاث نسخ إلى المفتشية و نسخة يحتفظ بها في أرشيف المدرسة .</a:t>
            </a:r>
          </a:p>
          <a:p>
            <a:pPr marL="0" indent="0" algn="r">
              <a:buNone/>
            </a:pP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ـــــ يرفق التقرير بشهادة طبية للطبيب الذي فحص التلميذ . </a:t>
            </a:r>
          </a:p>
          <a:p>
            <a:pPr marL="0" indent="0" algn="r">
              <a:buNone/>
            </a:pPr>
            <a:endParaRPr lang="fr-FR" sz="2800" dirty="0">
              <a:solidFill>
                <a:schemeClr val="tx1"/>
              </a:solidFill>
              <a:cs typeface="Sultan Mediu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7372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0457" y="0"/>
            <a:ext cx="11771289" cy="831203"/>
          </a:xfrm>
        </p:spPr>
        <p:txBody>
          <a:bodyPr/>
          <a:lstStyle/>
          <a:p>
            <a:pPr algn="r"/>
            <a:r>
              <a:rPr lang="ar-DZ" dirty="0">
                <a:solidFill>
                  <a:srgbClr val="FF0000"/>
                </a:solidFill>
                <a:cs typeface="Sultan bold" pitchFamily="2" charset="-78"/>
              </a:rPr>
              <a:t>9- قائمة الأمراض التي يسعى طبيب المدرسة إلى إدراكها في الفحص الطبي المدرسي:</a:t>
            </a:r>
            <a:endParaRPr lang="fr-FR" dirty="0">
              <a:solidFill>
                <a:srgbClr val="FF0000"/>
              </a:solidFill>
              <a:cs typeface="Sultan bold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0457" y="592427"/>
            <a:ext cx="11921543" cy="584700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DZ" sz="3200" dirty="0" smtClean="0">
                <a:solidFill>
                  <a:schemeClr val="tx1"/>
                </a:solidFill>
                <a:cs typeface="Sultan Medium" pitchFamily="2" charset="-78"/>
              </a:rPr>
              <a:t> </a:t>
            </a:r>
            <a:r>
              <a:rPr lang="ar-DZ" sz="4000" dirty="0">
                <a:solidFill>
                  <a:srgbClr val="FF0000"/>
                </a:solidFill>
                <a:cs typeface="Sultan bold" pitchFamily="2" charset="-78"/>
              </a:rPr>
              <a:t>تسوس الأسنان: </a:t>
            </a:r>
          </a:p>
          <a:p>
            <a:pPr marL="0" indent="0" algn="r">
              <a:buNone/>
            </a:pPr>
            <a:r>
              <a:rPr lang="ar-DZ" sz="3200" dirty="0">
                <a:solidFill>
                  <a:schemeClr val="tx1"/>
                </a:solidFill>
                <a:cs typeface="Sultan Medium" pitchFamily="2" charset="-78"/>
              </a:rPr>
              <a:t>يعد هذا المرض آفـــــة متفشية في الوسط المدرسي خاصة لدى تلاميــــــــذ الطــــور الابتدائــــي ، بنسبة 15 إلى 30 % . وللوقايــــــــــة </a:t>
            </a:r>
          </a:p>
          <a:p>
            <a:pPr marL="0" indent="0" algn="r">
              <a:buNone/>
            </a:pPr>
            <a:r>
              <a:rPr lang="ar-DZ" sz="3200" dirty="0">
                <a:solidFill>
                  <a:schemeClr val="tx1"/>
                </a:solidFill>
                <a:cs typeface="Sultan Medium" pitchFamily="2" charset="-78"/>
              </a:rPr>
              <a:t>من هذه الآفة ينصح تعليم و تدريب الطفل على استعمال فرشاة الأسنان بالشكل الصحيح مع التقليل من تناول المواد السكرية </a:t>
            </a:r>
            <a:r>
              <a:rPr lang="ar-DZ" sz="3200" dirty="0" smtClean="0">
                <a:solidFill>
                  <a:schemeClr val="tx1"/>
                </a:solidFill>
                <a:cs typeface="Sultan Medium" pitchFamily="2" charset="-78"/>
              </a:rPr>
              <a:t> و </a:t>
            </a:r>
            <a:r>
              <a:rPr lang="ar-DZ" sz="3200" dirty="0">
                <a:solidFill>
                  <a:schemeClr val="tx1"/>
                </a:solidFill>
                <a:cs typeface="Sultan Medium" pitchFamily="2" charset="-78"/>
              </a:rPr>
              <a:t>خصوصا قبل </a:t>
            </a:r>
            <a:r>
              <a:rPr lang="ar-DZ" sz="3200" dirty="0" smtClean="0">
                <a:solidFill>
                  <a:schemeClr val="tx1"/>
                </a:solidFill>
                <a:cs typeface="Sultan Medium" pitchFamily="2" charset="-78"/>
              </a:rPr>
              <a:t>النوم,</a:t>
            </a:r>
            <a:endParaRPr lang="ar-DZ" sz="3200" dirty="0">
              <a:solidFill>
                <a:schemeClr val="tx1"/>
              </a:solidFill>
              <a:cs typeface="Sultan Medium" pitchFamily="2" charset="-78"/>
            </a:endParaRPr>
          </a:p>
          <a:p>
            <a:pPr marL="0" indent="0" algn="r">
              <a:buNone/>
            </a:pPr>
            <a:r>
              <a:rPr lang="ar-DZ" sz="3600" dirty="0" smtClean="0">
                <a:solidFill>
                  <a:srgbClr val="FF0000"/>
                </a:solidFill>
                <a:cs typeface="Sultan bold" pitchFamily="2" charset="-78"/>
              </a:rPr>
              <a:t> </a:t>
            </a:r>
            <a:r>
              <a:rPr lang="ar-DZ" sz="3600" dirty="0">
                <a:solidFill>
                  <a:srgbClr val="FF0000"/>
                </a:solidFill>
                <a:cs typeface="Sultan bold" pitchFamily="2" charset="-78"/>
              </a:rPr>
              <a:t>الخلل في النظر:</a:t>
            </a:r>
          </a:p>
          <a:p>
            <a:pPr marL="0" indent="0" algn="r">
              <a:buNone/>
            </a:pPr>
            <a:r>
              <a:rPr lang="ar-DZ" sz="3200" dirty="0">
                <a:solidFill>
                  <a:schemeClr val="tx1"/>
                </a:solidFill>
                <a:cs typeface="Sultan Medium" pitchFamily="2" charset="-78"/>
              </a:rPr>
              <a:t> كقصر النظر مثلاً، الذي يشكل نسبة 15 إلى 20 % ، وهو في تزايد مستمر بالرغم من العناية و يعود ذلك إلى مدة فترات الجلوس الطويلة أمام التلفاز والإبحار الطويل المدى في مواقع الأنترنت و ا </a:t>
            </a:r>
            <a:r>
              <a:rPr lang="ar-DZ" sz="3200" dirty="0" err="1">
                <a:solidFill>
                  <a:schemeClr val="tx1"/>
                </a:solidFill>
                <a:cs typeface="Sultan Medium" pitchFamily="2" charset="-78"/>
              </a:rPr>
              <a:t>لفيسبوك</a:t>
            </a:r>
            <a:r>
              <a:rPr lang="ar-DZ" sz="3200" dirty="0">
                <a:solidFill>
                  <a:schemeClr val="tx1"/>
                </a:solidFill>
                <a:cs typeface="Sultan Medium" pitchFamily="2" charset="-78"/>
              </a:rPr>
              <a:t> .</a:t>
            </a:r>
          </a:p>
          <a:p>
            <a:pPr marL="0" indent="0" algn="r">
              <a:buNone/>
            </a:pPr>
            <a:endParaRPr lang="fr-FR" sz="3200" dirty="0">
              <a:solidFill>
                <a:schemeClr val="tx1"/>
              </a:solidFill>
              <a:cs typeface="Sultan Mediu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5202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4248" y="218941"/>
            <a:ext cx="11367752" cy="6439436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DZ" sz="3200" dirty="0" smtClean="0">
                <a:solidFill>
                  <a:schemeClr val="tx1"/>
                </a:solidFill>
                <a:cs typeface="Sultan Medium" pitchFamily="2" charset="-78"/>
              </a:rPr>
              <a:t> </a:t>
            </a:r>
            <a:r>
              <a:rPr lang="ar-DZ" sz="3200" dirty="0">
                <a:solidFill>
                  <a:srgbClr val="FF0000"/>
                </a:solidFill>
                <a:cs typeface="Sultan bold" pitchFamily="2" charset="-78"/>
              </a:rPr>
              <a:t>فحص القلب و اللوزتين :</a:t>
            </a:r>
          </a:p>
          <a:p>
            <a:pPr marL="0" indent="0" algn="r">
              <a:buNone/>
            </a:pPr>
            <a:r>
              <a:rPr lang="ar-DZ" sz="3200" dirty="0">
                <a:solidFill>
                  <a:schemeClr val="tx1"/>
                </a:solidFill>
                <a:cs typeface="Sultan Medium" pitchFamily="2" charset="-78"/>
              </a:rPr>
              <a:t>وذلك للتأكد من عدم وجود أية نفخة قلبية، ربما تكون بريئة أو فيزيولوجية من دون أي علامة مرضية أو مضاعفات لاحقة تؤثر على نمو الطفل أو نشاطه البدني أو المدرسي .</a:t>
            </a:r>
          </a:p>
          <a:p>
            <a:pPr marL="0" indent="0" algn="r">
              <a:buNone/>
            </a:pPr>
            <a:r>
              <a:rPr lang="ar-DZ" sz="3200" dirty="0" smtClean="0">
                <a:solidFill>
                  <a:srgbClr val="FF0000"/>
                </a:solidFill>
                <a:cs typeface="Sultan bold" pitchFamily="2" charset="-78"/>
              </a:rPr>
              <a:t> </a:t>
            </a:r>
            <a:r>
              <a:rPr lang="ar-DZ" sz="3200" dirty="0">
                <a:solidFill>
                  <a:srgbClr val="FF0000"/>
                </a:solidFill>
                <a:cs typeface="Sultan bold" pitchFamily="2" charset="-78"/>
              </a:rPr>
              <a:t>فحص العمود الفقري:</a:t>
            </a:r>
          </a:p>
          <a:p>
            <a:pPr marL="0" indent="0" algn="r">
              <a:buNone/>
            </a:pPr>
            <a:r>
              <a:rPr lang="ar-DZ" sz="3200" dirty="0">
                <a:solidFill>
                  <a:schemeClr val="tx1"/>
                </a:solidFill>
                <a:cs typeface="Sultan Medium" pitchFamily="2" charset="-78"/>
              </a:rPr>
              <a:t> للتأكد من عدم وجود أي اعوجاج على مستوى فقرات الظهر نتيجة الجلوس من جهة و ثقل وزن الحقيبة المدرسية في أغلب الأحيان من جهة أخرى .</a:t>
            </a:r>
          </a:p>
          <a:p>
            <a:pPr marL="0" indent="0" algn="r">
              <a:buNone/>
            </a:pPr>
            <a:r>
              <a:rPr lang="ar-DZ" sz="3200" dirty="0" smtClean="0">
                <a:solidFill>
                  <a:srgbClr val="FF0000"/>
                </a:solidFill>
                <a:cs typeface="Sultan bold" pitchFamily="2" charset="-78"/>
              </a:rPr>
              <a:t> </a:t>
            </a:r>
            <a:r>
              <a:rPr lang="ar-DZ" sz="3200" dirty="0">
                <a:solidFill>
                  <a:srgbClr val="FF0000"/>
                </a:solidFill>
                <a:cs typeface="Sultan bold" pitchFamily="2" charset="-78"/>
              </a:rPr>
              <a:t>التقصي عن أمراض معدية أخرى:</a:t>
            </a:r>
          </a:p>
          <a:p>
            <a:pPr marL="0" indent="0" algn="r">
              <a:buNone/>
            </a:pPr>
            <a:r>
              <a:rPr lang="ar-DZ" sz="3200" dirty="0">
                <a:solidFill>
                  <a:schemeClr val="tx1"/>
                </a:solidFill>
                <a:cs typeface="Sultan Medium" pitchFamily="2" charset="-78"/>
              </a:rPr>
              <a:t> كانتشار القمل والصيبان أو بعض الأمراض الجلدية، والمحافظة على نظافة الأظفار وتقليمها دورياً. و هذا ما يمكن أن تقوم به الممرضة في زياراتها الدورية للصفوف .</a:t>
            </a:r>
          </a:p>
        </p:txBody>
      </p:sp>
    </p:spTree>
    <p:extLst>
      <p:ext uri="{BB962C8B-B14F-4D97-AF65-F5344CB8AC3E}">
        <p14:creationId xmlns:p14="http://schemas.microsoft.com/office/powerpoint/2010/main" xmlns="" val="840305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5307" y="656822"/>
            <a:ext cx="10899305" cy="525439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DZ" sz="3600" dirty="0" smtClean="0">
                <a:solidFill>
                  <a:schemeClr val="tx1"/>
                </a:solidFill>
                <a:cs typeface="Sultan Medium" pitchFamily="2" charset="-78"/>
              </a:rPr>
              <a:t> </a:t>
            </a:r>
            <a:r>
              <a:rPr lang="ar-DZ" sz="4400" dirty="0">
                <a:solidFill>
                  <a:srgbClr val="FF0000"/>
                </a:solidFill>
                <a:cs typeface="Sultan bold" pitchFamily="2" charset="-78"/>
              </a:rPr>
              <a:t>مراقبة نمو التلميذ:</a:t>
            </a:r>
          </a:p>
          <a:p>
            <a:pPr marL="0" indent="0" algn="r">
              <a:buNone/>
            </a:pPr>
            <a:r>
              <a:rPr lang="ar-DZ" sz="3600" dirty="0">
                <a:solidFill>
                  <a:schemeClr val="tx1"/>
                </a:solidFill>
                <a:cs typeface="Sultan Medium" pitchFamily="2" charset="-78"/>
              </a:rPr>
              <a:t> (من خلال الوزن والطول) و بالتالي استنتاج سوء التغذية، أو فقر الدم، أو اكتشاف مرض من أمراض العصر الحديث كالوزن الزائد الناتج غالباً عن تناول وجبات الأكل السريع و السكريات . </a:t>
            </a:r>
            <a:endParaRPr lang="ar-DZ" sz="3600" dirty="0" smtClean="0">
              <a:solidFill>
                <a:schemeClr val="tx1"/>
              </a:solidFill>
              <a:cs typeface="Sultan Medium" pitchFamily="2" charset="-78"/>
            </a:endParaRPr>
          </a:p>
          <a:p>
            <a:pPr marL="0" indent="0" algn="r">
              <a:buNone/>
            </a:pPr>
            <a:endParaRPr lang="ar-DZ" sz="3600" dirty="0">
              <a:solidFill>
                <a:schemeClr val="tx1"/>
              </a:solidFill>
              <a:cs typeface="Sultan Medium" pitchFamily="2" charset="-78"/>
            </a:endParaRPr>
          </a:p>
          <a:p>
            <a:pPr marL="0" indent="0" algn="r">
              <a:buNone/>
            </a:pPr>
            <a:r>
              <a:rPr lang="ar-DZ" sz="3600" dirty="0" smtClean="0">
                <a:solidFill>
                  <a:schemeClr val="tx1"/>
                </a:solidFill>
                <a:cs typeface="Sultan Medium" pitchFamily="2" charset="-78"/>
              </a:rPr>
              <a:t> </a:t>
            </a:r>
            <a:r>
              <a:rPr lang="ar-DZ" sz="4000" dirty="0">
                <a:solidFill>
                  <a:srgbClr val="FF0000"/>
                </a:solidFill>
                <a:cs typeface="Sultan bold" pitchFamily="2" charset="-78"/>
              </a:rPr>
              <a:t>التأكد من حصول التلميذ على جميع اللقاحات اللازمة:</a:t>
            </a:r>
          </a:p>
          <a:p>
            <a:pPr marL="0" indent="0" algn="r">
              <a:buNone/>
            </a:pPr>
            <a:r>
              <a:rPr lang="ar-DZ" sz="3600" dirty="0">
                <a:solidFill>
                  <a:schemeClr val="tx1"/>
                </a:solidFill>
                <a:cs typeface="Sultan Medium" pitchFamily="2" charset="-78"/>
              </a:rPr>
              <a:t> و ذلك بالرجوع إلى الملفات الصحية المدرسية للتلاميذ بصورة دورية .</a:t>
            </a:r>
          </a:p>
          <a:p>
            <a:pPr marL="0" indent="0" algn="r">
              <a:buNone/>
            </a:pPr>
            <a:endParaRPr lang="fr-FR" sz="3600" dirty="0">
              <a:solidFill>
                <a:schemeClr val="tx1"/>
              </a:solidFill>
              <a:cs typeface="Sultan Mediu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3175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9555" y="121834"/>
            <a:ext cx="10075057" cy="715293"/>
          </a:xfrm>
        </p:spPr>
        <p:txBody>
          <a:bodyPr>
            <a:normAutofit fontScale="90000"/>
          </a:bodyPr>
          <a:lstStyle/>
          <a:p>
            <a:pPr algn="r"/>
            <a:r>
              <a:rPr lang="ar-DZ" sz="4400" dirty="0">
                <a:solidFill>
                  <a:srgbClr val="FF0000"/>
                </a:solidFill>
                <a:cs typeface="Sultan bold" pitchFamily="2" charset="-78"/>
              </a:rPr>
              <a:t>10 ــــــ قائمة الأمراض المعدية و مدة العزل المدرسي:</a:t>
            </a:r>
            <a:endParaRPr lang="fr-FR" sz="4400" dirty="0">
              <a:solidFill>
                <a:srgbClr val="FF0000"/>
              </a:solidFill>
              <a:cs typeface="Sultan bold" pitchFamily="2" charset="-78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725769" y="965915"/>
            <a:ext cx="9778843" cy="4945307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15000"/>
              </a:lnSpc>
              <a:buNone/>
            </a:pPr>
            <a:r>
              <a:rPr lang="ar-SA" sz="2800" b="1" baseline="30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ultan Medium" pitchFamily="2" charset="-78"/>
              </a:rPr>
              <a:t>1-</a:t>
            </a:r>
            <a:r>
              <a:rPr lang="ar-SA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ultan Medium" pitchFamily="2" charset="-78"/>
              </a:rPr>
              <a:t> السعال الديكي شاهوق</a:t>
            </a:r>
            <a:r>
              <a:rPr lang="ar-SA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ultan Medium" pitchFamily="2" charset="-78"/>
              </a:rPr>
              <a:t>  ( </a:t>
            </a:r>
            <a:r>
              <a:rPr lang="fr-FR" sz="2800" b="1" dirty="0">
                <a:solidFill>
                  <a:srgbClr val="000000"/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Sultan Medium" pitchFamily="2" charset="-78"/>
              </a:rPr>
              <a:t>coqueluche</a:t>
            </a:r>
            <a:r>
              <a:rPr lang="ar-SA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ultan Medium" pitchFamily="2" charset="-78"/>
              </a:rPr>
              <a:t> )</a:t>
            </a:r>
            <a:r>
              <a:rPr lang="ar-SA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ultan Medium" pitchFamily="2" charset="-78"/>
              </a:rPr>
              <a:t>  يعزل لمدة </a:t>
            </a:r>
            <a:r>
              <a:rPr lang="ar-SA" sz="2800" b="1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ultan Medium" pitchFamily="2" charset="-78"/>
              </a:rPr>
              <a:t>21 يوما</a:t>
            </a:r>
            <a:r>
              <a:rPr lang="ar-SA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ultan Medium" pitchFamily="2" charset="-78"/>
              </a:rPr>
              <a:t> ابتداء من السعال. </a:t>
            </a:r>
            <a:r>
              <a:rPr lang="fr-FR" sz="2800" dirty="0">
                <a:solidFill>
                  <a:srgbClr val="000000"/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Sultan Medium" pitchFamily="2" charset="-78"/>
              </a:rPr>
              <a:t/>
            </a:r>
            <a:br>
              <a:rPr lang="fr-FR" sz="2800" dirty="0">
                <a:solidFill>
                  <a:srgbClr val="000000"/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Sultan Medium" pitchFamily="2" charset="-78"/>
              </a:rPr>
            </a:br>
            <a:r>
              <a:rPr lang="ar-SA" sz="2800" b="1" baseline="30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ultan Medium" pitchFamily="2" charset="-78"/>
              </a:rPr>
              <a:t>2-</a:t>
            </a:r>
            <a:r>
              <a:rPr lang="ar-SA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ultan Medium" pitchFamily="2" charset="-78"/>
              </a:rPr>
              <a:t> النزلة الوافدة   ( </a:t>
            </a:r>
            <a:r>
              <a:rPr lang="fr-FR" sz="2800" b="1" dirty="0">
                <a:solidFill>
                  <a:srgbClr val="000000"/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Sultan Medium" pitchFamily="2" charset="-78"/>
              </a:rPr>
              <a:t> grippe</a:t>
            </a:r>
            <a:r>
              <a:rPr lang="ar-SA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ultan Medium" pitchFamily="2" charset="-78"/>
              </a:rPr>
              <a:t> ) </a:t>
            </a:r>
            <a:r>
              <a:rPr lang="ar-SA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ultan Medium" pitchFamily="2" charset="-78"/>
              </a:rPr>
              <a:t>يعزل </a:t>
            </a:r>
            <a:r>
              <a:rPr lang="ar-SA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ultan Medium" pitchFamily="2" charset="-78"/>
              </a:rPr>
              <a:t>لغاية الشفاء السريري.</a:t>
            </a:r>
            <a:r>
              <a:rPr lang="ar-SA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ultan Medium" pitchFamily="2" charset="-78"/>
              </a:rPr>
              <a:t> .</a:t>
            </a:r>
            <a:r>
              <a:rPr lang="ar-SA" sz="2800" b="1" baseline="30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ultan Medium" pitchFamily="2" charset="-78"/>
              </a:rPr>
              <a:t> 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Sultan Medium" pitchFamily="2" charset="-78"/>
            </a:endParaRPr>
          </a:p>
          <a:p>
            <a:pPr marL="0" indent="0" algn="r" rtl="1">
              <a:lnSpc>
                <a:spcPct val="115000"/>
              </a:lnSpc>
              <a:buNone/>
            </a:pPr>
            <a:r>
              <a:rPr lang="ar-SA" sz="2800" b="1" baseline="30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ultan Medium" pitchFamily="2" charset="-78"/>
              </a:rPr>
              <a:t>3-</a:t>
            </a:r>
            <a:r>
              <a:rPr lang="ar-SA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ultan Medium" pitchFamily="2" charset="-78"/>
              </a:rPr>
              <a:t> التهاب الكبد </a:t>
            </a:r>
            <a:r>
              <a:rPr lang="ar-SA" sz="28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ultan Medium" pitchFamily="2" charset="-78"/>
              </a:rPr>
              <a:t>بالحمى</a:t>
            </a:r>
            <a:r>
              <a:rPr lang="ar-DZ" sz="28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ultan Medium" pitchFamily="2" charset="-78"/>
              </a:rPr>
              <a:t> </a:t>
            </a:r>
            <a:r>
              <a:rPr lang="ar-SA" sz="28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ultan Medium" pitchFamily="2" charset="-78"/>
              </a:rPr>
              <a:t> </a:t>
            </a:r>
            <a:r>
              <a:rPr lang="ar-SA" sz="28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ultan Medium" pitchFamily="2" charset="-78"/>
              </a:rPr>
              <a:t>الراشحة</a:t>
            </a:r>
            <a:r>
              <a:rPr lang="ar-SA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ultan Medium" pitchFamily="2" charset="-78"/>
              </a:rPr>
              <a:t> يعزل </a:t>
            </a:r>
            <a:r>
              <a:rPr lang="ar-SA" sz="2800" b="1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ultan Medium" pitchFamily="2" charset="-78"/>
              </a:rPr>
              <a:t>لغاية الشفاء السريري</a:t>
            </a:r>
            <a:r>
              <a:rPr lang="ar-SA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ultan Medium" pitchFamily="2" charset="-78"/>
              </a:rPr>
              <a:t> </a:t>
            </a:r>
            <a:r>
              <a:rPr lang="fr-FR" sz="2800" dirty="0">
                <a:solidFill>
                  <a:srgbClr val="000000"/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Sultan Medium" pitchFamily="2" charset="-78"/>
              </a:rPr>
              <a:t/>
            </a:r>
            <a:br>
              <a:rPr lang="fr-FR" sz="2800" dirty="0">
                <a:solidFill>
                  <a:srgbClr val="000000"/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Sultan Medium" pitchFamily="2" charset="-78"/>
              </a:rPr>
            </a:br>
            <a:r>
              <a:rPr lang="ar-SA" sz="2800" b="1" baseline="30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ultan Medium" pitchFamily="2" charset="-78"/>
              </a:rPr>
              <a:t>4-</a:t>
            </a:r>
            <a:r>
              <a:rPr lang="ar-SA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ultan Medium" pitchFamily="2" charset="-78"/>
              </a:rPr>
              <a:t> داء </a:t>
            </a:r>
            <a:r>
              <a:rPr lang="ar-DZ" sz="28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ultan Medium" pitchFamily="2" charset="-78"/>
              </a:rPr>
              <a:t> </a:t>
            </a:r>
            <a:r>
              <a:rPr lang="ar-SA" sz="2800" b="1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ultan Medium" pitchFamily="2" charset="-78"/>
              </a:rPr>
              <a:t>التفوئيد</a:t>
            </a:r>
            <a:r>
              <a:rPr lang="ar-SA" sz="28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ultan Medium" pitchFamily="2" charset="-78"/>
              </a:rPr>
              <a:t> </a:t>
            </a:r>
            <a:r>
              <a:rPr lang="ar-SA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ultan Medium" pitchFamily="2" charset="-78"/>
              </a:rPr>
              <a:t>نظير </a:t>
            </a:r>
            <a:r>
              <a:rPr lang="ar-SA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ultan Medium" pitchFamily="2" charset="-78"/>
              </a:rPr>
              <a:t>يعزل</a:t>
            </a:r>
            <a:r>
              <a:rPr lang="ar-SA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ultan Medium" pitchFamily="2" charset="-78"/>
              </a:rPr>
              <a:t> </a:t>
            </a:r>
            <a:r>
              <a:rPr lang="ar-SA" sz="2800" b="1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ultan Medium" pitchFamily="2" charset="-78"/>
              </a:rPr>
              <a:t>لمدة 10 أيام</a:t>
            </a:r>
            <a:r>
              <a:rPr lang="ar-SA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ultan Medium" pitchFamily="2" charset="-78"/>
              </a:rPr>
              <a:t> بعد الشفاء </a:t>
            </a:r>
            <a:r>
              <a:rPr lang="ar-SA" sz="2800" b="1" baseline="30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Sultan Medium" pitchFamily="2" charset="-78"/>
              </a:rPr>
              <a:t>.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Sultan Medium" pitchFamily="2" charset="-78"/>
            </a:endParaRPr>
          </a:p>
          <a:p>
            <a:pPr marL="0" indent="0" algn="r">
              <a:buNone/>
            </a:pPr>
            <a:r>
              <a:rPr lang="fr-FR" sz="2800" dirty="0">
                <a:solidFill>
                  <a:srgbClr val="000000"/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Sultan Medium" pitchFamily="2" charset="-78"/>
              </a:rPr>
              <a:t/>
            </a:r>
            <a:br>
              <a:rPr lang="fr-FR" sz="2800" dirty="0">
                <a:solidFill>
                  <a:srgbClr val="000000"/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Sultan Medium" pitchFamily="2" charset="-78"/>
              </a:rPr>
            </a:br>
            <a:r>
              <a:rPr lang="ar-DZ" sz="2800" dirty="0">
                <a:solidFill>
                  <a:srgbClr val="000000"/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Sultan Medium" pitchFamily="2" charset="-78"/>
              </a:rPr>
              <a:t>.- داء القرع ( </a:t>
            </a:r>
            <a:r>
              <a:rPr lang="fr-FR" sz="2800" dirty="0">
                <a:solidFill>
                  <a:srgbClr val="000000"/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Sultan Medium" pitchFamily="2" charset="-78"/>
              </a:rPr>
              <a:t>teigne  ) </a:t>
            </a:r>
            <a:r>
              <a:rPr lang="ar-DZ" sz="2800" dirty="0">
                <a:solidFill>
                  <a:srgbClr val="000000"/>
                </a:solidFill>
                <a:latin typeface="Traditional Arabic" panose="02020603050405020304" pitchFamily="18" charset="-78"/>
                <a:ea typeface="Calibri" panose="020F0502020204030204" pitchFamily="34" charset="0"/>
                <a:cs typeface="Sultan Medium" pitchFamily="2" charset="-78"/>
              </a:rPr>
              <a:t>شهادة طبية تثبت بان التلميذ تعافى . </a:t>
            </a:r>
            <a:endParaRPr lang="fr-FR" sz="2800" dirty="0">
              <a:cs typeface="Sultan Mediu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8186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76397" y="624109"/>
            <a:ext cx="7223069" cy="5679871"/>
          </a:xfrm>
        </p:spPr>
        <p:txBody>
          <a:bodyPr>
            <a:noAutofit/>
          </a:bodyPr>
          <a:lstStyle/>
          <a:p>
            <a:pPr algn="r"/>
            <a:r>
              <a:rPr lang="ar-DZ" sz="2800" dirty="0">
                <a:solidFill>
                  <a:srgbClr val="002060"/>
                </a:solidFill>
                <a:cs typeface="Sultan Medium" pitchFamily="2" charset="-78"/>
              </a:rPr>
              <a:t>7</a:t>
            </a:r>
            <a:r>
              <a:rPr lang="ar-DZ" dirty="0">
                <a:solidFill>
                  <a:srgbClr val="FF0000"/>
                </a:solidFill>
                <a:cs typeface="Sultan Medium" pitchFamily="2" charset="-78"/>
              </a:rPr>
              <a:t> ـــ مجالس و لجان الصحة .</a:t>
            </a:r>
            <a:br>
              <a:rPr lang="ar-DZ" dirty="0">
                <a:solidFill>
                  <a:srgbClr val="FF0000"/>
                </a:solidFill>
                <a:cs typeface="Sultan Medium" pitchFamily="2" charset="-78"/>
              </a:rPr>
            </a:br>
            <a:r>
              <a:rPr lang="ar-DZ" sz="2800" dirty="0">
                <a:solidFill>
                  <a:srgbClr val="002060"/>
                </a:solidFill>
                <a:cs typeface="Sultan Medium" pitchFamily="2" charset="-78"/>
              </a:rPr>
              <a:t>         7</a:t>
            </a:r>
            <a:r>
              <a:rPr lang="ar-DZ" sz="3200" dirty="0">
                <a:solidFill>
                  <a:srgbClr val="002060"/>
                </a:solidFill>
                <a:cs typeface="Sultan Medium" pitchFamily="2" charset="-78"/>
              </a:rPr>
              <a:t>-1- المجلس الصحي.</a:t>
            </a:r>
            <a:br>
              <a:rPr lang="ar-DZ" sz="3200" dirty="0">
                <a:solidFill>
                  <a:srgbClr val="002060"/>
                </a:solidFill>
                <a:cs typeface="Sultan Medium" pitchFamily="2" charset="-78"/>
              </a:rPr>
            </a:br>
            <a:r>
              <a:rPr lang="ar-DZ" sz="3200" dirty="0">
                <a:solidFill>
                  <a:srgbClr val="002060"/>
                </a:solidFill>
                <a:cs typeface="Sultan Medium" pitchFamily="2" charset="-78"/>
              </a:rPr>
              <a:t>         7-2 ــــ صلاحيات المجلس الصحي.</a:t>
            </a:r>
            <a:br>
              <a:rPr lang="ar-DZ" sz="3200" dirty="0">
                <a:solidFill>
                  <a:srgbClr val="002060"/>
                </a:solidFill>
                <a:cs typeface="Sultan Medium" pitchFamily="2" charset="-78"/>
              </a:rPr>
            </a:br>
            <a:r>
              <a:rPr lang="ar-DZ" sz="3200" dirty="0">
                <a:solidFill>
                  <a:srgbClr val="002060"/>
                </a:solidFill>
                <a:cs typeface="Sultan Medium" pitchFamily="2" charset="-78"/>
              </a:rPr>
              <a:t>         7ــــ 3 ــــ  اجتماعات مجلس الصحة</a:t>
            </a:r>
            <a:br>
              <a:rPr lang="ar-DZ" sz="3200" dirty="0">
                <a:solidFill>
                  <a:srgbClr val="002060"/>
                </a:solidFill>
                <a:cs typeface="Sultan Medium" pitchFamily="2" charset="-78"/>
              </a:rPr>
            </a:br>
            <a:r>
              <a:rPr lang="ar-DZ" sz="3200" dirty="0">
                <a:solidFill>
                  <a:srgbClr val="002060"/>
                </a:solidFill>
                <a:cs typeface="Sultan Medium" pitchFamily="2" charset="-78"/>
              </a:rPr>
              <a:t>         7-4 لجان الصحة.</a:t>
            </a:r>
            <a:br>
              <a:rPr lang="ar-DZ" sz="3200" dirty="0">
                <a:solidFill>
                  <a:srgbClr val="002060"/>
                </a:solidFill>
                <a:cs typeface="Sultan Medium" pitchFamily="2" charset="-78"/>
              </a:rPr>
            </a:br>
            <a:r>
              <a:rPr lang="ar-DZ" dirty="0">
                <a:solidFill>
                  <a:srgbClr val="FF0000"/>
                </a:solidFill>
                <a:cs typeface="Sultan Medium" pitchFamily="2" charset="-78"/>
              </a:rPr>
              <a:t>8 ـــ أساليب المحافظة على الصحة المدرسية. </a:t>
            </a:r>
            <a:r>
              <a:rPr lang="ar-DZ" sz="2800" dirty="0">
                <a:solidFill>
                  <a:srgbClr val="002060"/>
                </a:solidFill>
                <a:cs typeface="Sultan Medium" pitchFamily="2" charset="-78"/>
              </a:rPr>
              <a:t/>
            </a:r>
            <a:br>
              <a:rPr lang="ar-DZ" sz="2800" dirty="0">
                <a:solidFill>
                  <a:srgbClr val="002060"/>
                </a:solidFill>
                <a:cs typeface="Sultan Medium" pitchFamily="2" charset="-78"/>
              </a:rPr>
            </a:br>
            <a:r>
              <a:rPr lang="ar-DZ" sz="3200" dirty="0">
                <a:solidFill>
                  <a:srgbClr val="002060"/>
                </a:solidFill>
                <a:cs typeface="Sultan Medium" pitchFamily="2" charset="-78"/>
              </a:rPr>
              <a:t>9 ـــ قائمة الأمراض التي يسعى الطبيب إلى </a:t>
            </a:r>
            <a:r>
              <a:rPr lang="ar-DZ" sz="3200" dirty="0" smtClean="0">
                <a:solidFill>
                  <a:srgbClr val="002060"/>
                </a:solidFill>
                <a:cs typeface="Sultan Medium" pitchFamily="2" charset="-78"/>
              </a:rPr>
              <a:t/>
            </a:r>
            <a:br>
              <a:rPr lang="ar-DZ" sz="3200" dirty="0" smtClean="0">
                <a:solidFill>
                  <a:srgbClr val="002060"/>
                </a:solidFill>
                <a:cs typeface="Sultan Medium" pitchFamily="2" charset="-78"/>
              </a:rPr>
            </a:br>
            <a:r>
              <a:rPr lang="ar-DZ" sz="3200" dirty="0">
                <a:solidFill>
                  <a:srgbClr val="002060"/>
                </a:solidFill>
                <a:cs typeface="Sultan Medium" pitchFamily="2" charset="-78"/>
              </a:rPr>
              <a:t> </a:t>
            </a:r>
            <a:r>
              <a:rPr lang="ar-DZ" sz="3200" dirty="0" smtClean="0">
                <a:solidFill>
                  <a:srgbClr val="002060"/>
                </a:solidFill>
                <a:cs typeface="Sultan Medium" pitchFamily="2" charset="-78"/>
              </a:rPr>
              <a:t>            إدراكها  </a:t>
            </a:r>
            <a:r>
              <a:rPr lang="ar-DZ" sz="3200" dirty="0">
                <a:solidFill>
                  <a:srgbClr val="002060"/>
                </a:solidFill>
                <a:cs typeface="Sultan Medium" pitchFamily="2" charset="-78"/>
              </a:rPr>
              <a:t>في الفحص.</a:t>
            </a:r>
            <a:br>
              <a:rPr lang="ar-DZ" sz="3200" dirty="0">
                <a:solidFill>
                  <a:srgbClr val="002060"/>
                </a:solidFill>
                <a:cs typeface="Sultan Medium" pitchFamily="2" charset="-78"/>
              </a:rPr>
            </a:br>
            <a:r>
              <a:rPr lang="ar-DZ" sz="3200" dirty="0">
                <a:solidFill>
                  <a:srgbClr val="002060"/>
                </a:solidFill>
                <a:cs typeface="Sultan Medium" pitchFamily="2" charset="-78"/>
              </a:rPr>
              <a:t>10 ــ قائمة الأمراض المعدية و مدّة العزل.                   </a:t>
            </a:r>
            <a:br>
              <a:rPr lang="ar-DZ" sz="3200" dirty="0">
                <a:solidFill>
                  <a:srgbClr val="002060"/>
                </a:solidFill>
                <a:cs typeface="Sultan Medium" pitchFamily="2" charset="-78"/>
              </a:rPr>
            </a:br>
            <a:r>
              <a:rPr lang="ar-DZ" sz="3200" dirty="0">
                <a:solidFill>
                  <a:srgbClr val="002060"/>
                </a:solidFill>
                <a:cs typeface="Sultan Medium" pitchFamily="2" charset="-78"/>
              </a:rPr>
              <a:t>  </a:t>
            </a:r>
            <a:r>
              <a:rPr lang="ar-DZ" sz="3200" dirty="0" smtClean="0">
                <a:solidFill>
                  <a:srgbClr val="002060"/>
                </a:solidFill>
                <a:cs typeface="Sultan Medium" pitchFamily="2" charset="-78"/>
              </a:rPr>
              <a:t>            خاتمة </a:t>
            </a:r>
            <a:r>
              <a:rPr lang="ar-DZ" sz="3200" dirty="0">
                <a:solidFill>
                  <a:srgbClr val="002060"/>
                </a:solidFill>
                <a:cs typeface="Sultan Medium" pitchFamily="2" charset="-78"/>
              </a:rPr>
              <a:t>عامة.</a:t>
            </a:r>
            <a:br>
              <a:rPr lang="ar-DZ" sz="3200" dirty="0">
                <a:solidFill>
                  <a:srgbClr val="002060"/>
                </a:solidFill>
                <a:cs typeface="Sultan Medium" pitchFamily="2" charset="-78"/>
              </a:rPr>
            </a:br>
            <a:endParaRPr lang="fr-FR" sz="2800" dirty="0">
              <a:solidFill>
                <a:srgbClr val="002060"/>
              </a:solidFill>
              <a:cs typeface="Sultan Medium" pitchFamily="2" charset="-78"/>
            </a:endParaRPr>
          </a:p>
        </p:txBody>
      </p:sp>
      <p:pic>
        <p:nvPicPr>
          <p:cNvPr id="4" name="Espace réservé du contenu 3" descr="C:\Users\NOURE - LAHLEF\Downloads\صور الصحة المدرسية\12_433308144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56434" y="1984646"/>
            <a:ext cx="3810000" cy="2857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57475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6670" y="296214"/>
            <a:ext cx="10937942" cy="5615008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A" sz="3200" b="1" baseline="30000" dirty="0">
                <a:solidFill>
                  <a:schemeClr val="tx1"/>
                </a:solidFill>
                <a:cs typeface="Sultan Medium" pitchFamily="2" charset="-78"/>
              </a:rPr>
              <a:t>-</a:t>
            </a:r>
            <a:r>
              <a:rPr lang="ar-SA" sz="3200" b="1" dirty="0">
                <a:solidFill>
                  <a:schemeClr val="tx1"/>
                </a:solidFill>
                <a:cs typeface="Sultan Medium" pitchFamily="2" charset="-78"/>
              </a:rPr>
              <a:t> الحماق (</a:t>
            </a:r>
            <a:r>
              <a:rPr lang="fr-FR" sz="3200" b="1" dirty="0">
                <a:solidFill>
                  <a:schemeClr val="tx1"/>
                </a:solidFill>
                <a:cs typeface="Sultan Medium" pitchFamily="2" charset="-78"/>
              </a:rPr>
              <a:t> varicelle</a:t>
            </a:r>
            <a:r>
              <a:rPr lang="fr-FR" sz="3200" dirty="0">
                <a:solidFill>
                  <a:schemeClr val="tx1"/>
                </a:solidFill>
                <a:cs typeface="Sultan Medium" pitchFamily="2" charset="-78"/>
              </a:rPr>
              <a:t> </a:t>
            </a:r>
            <a:r>
              <a:rPr lang="ar-SA" sz="3200" dirty="0">
                <a:solidFill>
                  <a:schemeClr val="tx1"/>
                </a:solidFill>
                <a:cs typeface="Sultan Medium" pitchFamily="2" charset="-78"/>
              </a:rPr>
              <a:t> ) يعزل </a:t>
            </a:r>
            <a:r>
              <a:rPr lang="ar-SA" sz="3200" b="1" u="sng" dirty="0">
                <a:solidFill>
                  <a:schemeClr val="tx1"/>
                </a:solidFill>
                <a:cs typeface="Sultan Medium" pitchFamily="2" charset="-78"/>
              </a:rPr>
              <a:t>لغاية الشفاء السريري</a:t>
            </a:r>
            <a:r>
              <a:rPr lang="ar-SA" sz="3200" dirty="0">
                <a:solidFill>
                  <a:schemeClr val="tx1"/>
                </a:solidFill>
                <a:cs typeface="Sultan Medium" pitchFamily="2" charset="-78"/>
              </a:rPr>
              <a:t>.</a:t>
            </a:r>
            <a:r>
              <a:rPr lang="fr-FR" sz="3200" dirty="0">
                <a:solidFill>
                  <a:schemeClr val="tx1"/>
                </a:solidFill>
                <a:cs typeface="Sultan Medium" pitchFamily="2" charset="-78"/>
              </a:rPr>
              <a:t/>
            </a:r>
            <a:br>
              <a:rPr lang="fr-FR" sz="3200" dirty="0">
                <a:solidFill>
                  <a:schemeClr val="tx1"/>
                </a:solidFill>
                <a:cs typeface="Sultan Medium" pitchFamily="2" charset="-78"/>
              </a:rPr>
            </a:br>
            <a:r>
              <a:rPr lang="ar-SA" sz="3200" b="1" baseline="30000" dirty="0">
                <a:solidFill>
                  <a:schemeClr val="tx1"/>
                </a:solidFill>
                <a:cs typeface="Sultan Medium" pitchFamily="2" charset="-78"/>
              </a:rPr>
              <a:t>7-</a:t>
            </a:r>
            <a:r>
              <a:rPr lang="ar-SA" sz="3200" b="1" dirty="0">
                <a:solidFill>
                  <a:schemeClr val="tx1"/>
                </a:solidFill>
                <a:cs typeface="Sultan Medium" pitchFamily="2" charset="-78"/>
              </a:rPr>
              <a:t> الحصبة  ( </a:t>
            </a:r>
            <a:r>
              <a:rPr lang="fr-FR" sz="3200" b="1" dirty="0">
                <a:solidFill>
                  <a:schemeClr val="tx1"/>
                </a:solidFill>
                <a:cs typeface="Sultan Medium" pitchFamily="2" charset="-78"/>
              </a:rPr>
              <a:t> rougeole</a:t>
            </a:r>
            <a:r>
              <a:rPr lang="ar-SA" sz="3200" b="1" dirty="0">
                <a:solidFill>
                  <a:schemeClr val="tx1"/>
                </a:solidFill>
                <a:cs typeface="Sultan Medium" pitchFamily="2" charset="-78"/>
              </a:rPr>
              <a:t> )</a:t>
            </a:r>
            <a:r>
              <a:rPr lang="ar-SA" sz="3200" dirty="0">
                <a:solidFill>
                  <a:schemeClr val="tx1"/>
                </a:solidFill>
                <a:cs typeface="Sultan Medium" pitchFamily="2" charset="-78"/>
              </a:rPr>
              <a:t> يعزل </a:t>
            </a:r>
            <a:r>
              <a:rPr lang="ar-SA" sz="3200" b="1" u="sng" dirty="0">
                <a:solidFill>
                  <a:schemeClr val="tx1"/>
                </a:solidFill>
                <a:cs typeface="Sultan Medium" pitchFamily="2" charset="-78"/>
              </a:rPr>
              <a:t>لغاية الشفاء السريري</a:t>
            </a:r>
            <a:r>
              <a:rPr lang="ar-SA" sz="3200" dirty="0">
                <a:solidFill>
                  <a:schemeClr val="tx1"/>
                </a:solidFill>
                <a:cs typeface="Sultan Medium" pitchFamily="2" charset="-78"/>
              </a:rPr>
              <a:t> </a:t>
            </a:r>
            <a:endParaRPr lang="fr-FR" sz="3200" dirty="0">
              <a:solidFill>
                <a:schemeClr val="tx1"/>
              </a:solidFill>
              <a:cs typeface="Sultan Medium" pitchFamily="2" charset="-78"/>
            </a:endParaRPr>
          </a:p>
          <a:p>
            <a:pPr marL="0" indent="0" algn="r" rtl="1">
              <a:buNone/>
            </a:pPr>
            <a:r>
              <a:rPr lang="ar-SA" sz="3200" b="1" baseline="30000" dirty="0">
                <a:solidFill>
                  <a:schemeClr val="tx1"/>
                </a:solidFill>
                <a:cs typeface="Sultan Medium" pitchFamily="2" charset="-78"/>
              </a:rPr>
              <a:t>8-</a:t>
            </a:r>
            <a:r>
              <a:rPr lang="ar-SA" sz="3200" dirty="0">
                <a:solidFill>
                  <a:schemeClr val="tx1"/>
                </a:solidFill>
                <a:cs typeface="Sultan Medium" pitchFamily="2" charset="-78"/>
              </a:rPr>
              <a:t> الحميرة ( </a:t>
            </a:r>
            <a:r>
              <a:rPr lang="fr-FR" sz="3200" b="1" dirty="0">
                <a:solidFill>
                  <a:schemeClr val="tx1"/>
                </a:solidFill>
                <a:cs typeface="Sultan Medium" pitchFamily="2" charset="-78"/>
              </a:rPr>
              <a:t> Rubéole</a:t>
            </a:r>
            <a:r>
              <a:rPr lang="ar-SA" sz="3200" b="1" dirty="0">
                <a:solidFill>
                  <a:schemeClr val="tx1"/>
                </a:solidFill>
                <a:cs typeface="Sultan Medium" pitchFamily="2" charset="-78"/>
              </a:rPr>
              <a:t>)</a:t>
            </a:r>
            <a:r>
              <a:rPr lang="ar-SA" sz="3200" dirty="0">
                <a:solidFill>
                  <a:schemeClr val="tx1"/>
                </a:solidFill>
                <a:cs typeface="Sultan Medium" pitchFamily="2" charset="-78"/>
              </a:rPr>
              <a:t> يعزل </a:t>
            </a:r>
            <a:r>
              <a:rPr lang="ar-SA" sz="3200" b="1" u="sng" dirty="0">
                <a:solidFill>
                  <a:schemeClr val="tx1"/>
                </a:solidFill>
                <a:cs typeface="Sultan Medium" pitchFamily="2" charset="-78"/>
              </a:rPr>
              <a:t>لغاية الشفاء السريري</a:t>
            </a:r>
            <a:r>
              <a:rPr lang="ar-SA" sz="3200" dirty="0">
                <a:solidFill>
                  <a:schemeClr val="tx1"/>
                </a:solidFill>
                <a:cs typeface="Sultan Medium" pitchFamily="2" charset="-78"/>
              </a:rPr>
              <a:t> .</a:t>
            </a:r>
            <a:r>
              <a:rPr lang="fr-FR" sz="3200" dirty="0">
                <a:solidFill>
                  <a:schemeClr val="tx1"/>
                </a:solidFill>
                <a:cs typeface="Sultan Medium" pitchFamily="2" charset="-78"/>
              </a:rPr>
              <a:t/>
            </a:r>
            <a:br>
              <a:rPr lang="fr-FR" sz="3200" dirty="0">
                <a:solidFill>
                  <a:schemeClr val="tx1"/>
                </a:solidFill>
                <a:cs typeface="Sultan Medium" pitchFamily="2" charset="-78"/>
              </a:rPr>
            </a:br>
            <a:r>
              <a:rPr lang="ar-SA" sz="3200" b="1" baseline="30000" dirty="0">
                <a:solidFill>
                  <a:schemeClr val="tx1"/>
                </a:solidFill>
                <a:cs typeface="Sultan Medium" pitchFamily="2" charset="-78"/>
              </a:rPr>
              <a:t>9-</a:t>
            </a:r>
            <a:r>
              <a:rPr lang="ar-SA" sz="3200" b="1" dirty="0">
                <a:solidFill>
                  <a:schemeClr val="tx1"/>
                </a:solidFill>
                <a:cs typeface="Sultan Medium" pitchFamily="2" charset="-78"/>
              </a:rPr>
              <a:t> الجرب (</a:t>
            </a:r>
            <a:r>
              <a:rPr lang="fr-FR" sz="3200" b="1" dirty="0">
                <a:solidFill>
                  <a:schemeClr val="tx1"/>
                </a:solidFill>
                <a:cs typeface="Sultan Medium" pitchFamily="2" charset="-78"/>
              </a:rPr>
              <a:t> Gale</a:t>
            </a:r>
            <a:r>
              <a:rPr lang="ar-SA" sz="3200" b="1" dirty="0">
                <a:solidFill>
                  <a:schemeClr val="tx1"/>
                </a:solidFill>
                <a:cs typeface="Sultan Medium" pitchFamily="2" charset="-78"/>
              </a:rPr>
              <a:t>)</a:t>
            </a:r>
            <a:r>
              <a:rPr lang="ar-SA" sz="3200" dirty="0">
                <a:solidFill>
                  <a:schemeClr val="tx1"/>
                </a:solidFill>
                <a:cs typeface="Sultan Medium" pitchFamily="2" charset="-78"/>
              </a:rPr>
              <a:t> يعزل </a:t>
            </a:r>
            <a:r>
              <a:rPr lang="ar-SA" sz="3200" b="1" u="sng" dirty="0">
                <a:solidFill>
                  <a:schemeClr val="tx1"/>
                </a:solidFill>
                <a:cs typeface="Sultan Medium" pitchFamily="2" charset="-78"/>
              </a:rPr>
              <a:t>إلى أن يقدم شهادة تثبت شفاءه</a:t>
            </a:r>
            <a:r>
              <a:rPr lang="ar-SA" sz="3200" b="1" dirty="0">
                <a:solidFill>
                  <a:schemeClr val="tx1"/>
                </a:solidFill>
                <a:cs typeface="Sultan Medium" pitchFamily="2" charset="-78"/>
              </a:rPr>
              <a:t>.</a:t>
            </a:r>
            <a:r>
              <a:rPr lang="ar-SA" sz="3200" dirty="0">
                <a:solidFill>
                  <a:schemeClr val="tx1"/>
                </a:solidFill>
                <a:cs typeface="Sultan Medium" pitchFamily="2" charset="-78"/>
              </a:rPr>
              <a:t> </a:t>
            </a:r>
            <a:endParaRPr lang="fr-FR" sz="3200" dirty="0">
              <a:solidFill>
                <a:schemeClr val="tx1"/>
              </a:solidFill>
              <a:cs typeface="Sultan Medium" pitchFamily="2" charset="-78"/>
            </a:endParaRPr>
          </a:p>
          <a:p>
            <a:pPr marL="0" indent="0" algn="r" rtl="1">
              <a:buNone/>
            </a:pPr>
            <a:r>
              <a:rPr lang="ar-SA" sz="3200" b="1" baseline="30000" dirty="0">
                <a:solidFill>
                  <a:schemeClr val="tx1"/>
                </a:solidFill>
                <a:cs typeface="Sultan Medium" pitchFamily="2" charset="-78"/>
              </a:rPr>
              <a:t>10-</a:t>
            </a:r>
            <a:r>
              <a:rPr lang="ar-SA" sz="3200" dirty="0">
                <a:solidFill>
                  <a:schemeClr val="tx1"/>
                </a:solidFill>
                <a:cs typeface="Sultan Medium" pitchFamily="2" charset="-78"/>
              </a:rPr>
              <a:t> </a:t>
            </a:r>
            <a:r>
              <a:rPr lang="ar-SA" sz="3200" b="1" dirty="0">
                <a:solidFill>
                  <a:schemeClr val="tx1"/>
                </a:solidFill>
                <a:cs typeface="Sultan Medium" pitchFamily="2" charset="-78"/>
              </a:rPr>
              <a:t>الحناق (</a:t>
            </a:r>
            <a:r>
              <a:rPr lang="fr-FR" sz="3200" b="1" dirty="0">
                <a:solidFill>
                  <a:schemeClr val="tx1"/>
                </a:solidFill>
                <a:cs typeface="Sultan Medium" pitchFamily="2" charset="-78"/>
              </a:rPr>
              <a:t> Diphtérie</a:t>
            </a:r>
            <a:r>
              <a:rPr lang="fr-FR" sz="3200" dirty="0">
                <a:solidFill>
                  <a:schemeClr val="tx1"/>
                </a:solidFill>
                <a:cs typeface="Sultan Medium" pitchFamily="2" charset="-78"/>
              </a:rPr>
              <a:t> </a:t>
            </a:r>
            <a:r>
              <a:rPr lang="ar-SA" sz="3200" dirty="0">
                <a:solidFill>
                  <a:schemeClr val="tx1"/>
                </a:solidFill>
                <a:cs typeface="Sultan Medium" pitchFamily="2" charset="-78"/>
              </a:rPr>
              <a:t>) يعزل </a:t>
            </a:r>
            <a:r>
              <a:rPr lang="ar-SA" sz="3200" b="1" u="sng" dirty="0">
                <a:solidFill>
                  <a:schemeClr val="tx1"/>
                </a:solidFill>
                <a:cs typeface="Sultan Medium" pitchFamily="2" charset="-78"/>
              </a:rPr>
              <a:t>لغاية الشفاء .</a:t>
            </a:r>
            <a:r>
              <a:rPr lang="fr-FR" sz="3200" dirty="0">
                <a:solidFill>
                  <a:schemeClr val="tx1"/>
                </a:solidFill>
                <a:cs typeface="Sultan Medium" pitchFamily="2" charset="-78"/>
              </a:rPr>
              <a:t/>
            </a:r>
            <a:br>
              <a:rPr lang="fr-FR" sz="3200" dirty="0">
                <a:solidFill>
                  <a:schemeClr val="tx1"/>
                </a:solidFill>
                <a:cs typeface="Sultan Medium" pitchFamily="2" charset="-78"/>
              </a:rPr>
            </a:br>
            <a:r>
              <a:rPr lang="ar-SA" sz="3200" b="1" baseline="30000" dirty="0">
                <a:solidFill>
                  <a:schemeClr val="tx1"/>
                </a:solidFill>
                <a:cs typeface="Sultan Medium" pitchFamily="2" charset="-78"/>
              </a:rPr>
              <a:t>11-</a:t>
            </a:r>
            <a:r>
              <a:rPr lang="ar-SA" sz="3200" b="1" dirty="0">
                <a:solidFill>
                  <a:schemeClr val="tx1"/>
                </a:solidFill>
                <a:cs typeface="Sultan Medium" pitchFamily="2" charset="-78"/>
              </a:rPr>
              <a:t> الحمى القرمزية (</a:t>
            </a:r>
            <a:r>
              <a:rPr lang="ar-SA" sz="3200" dirty="0">
                <a:solidFill>
                  <a:schemeClr val="tx1"/>
                </a:solidFill>
                <a:cs typeface="Sultan Medium" pitchFamily="2" charset="-78"/>
              </a:rPr>
              <a:t> </a:t>
            </a:r>
            <a:r>
              <a:rPr lang="fr-FR" sz="3200" b="1" dirty="0">
                <a:solidFill>
                  <a:schemeClr val="tx1"/>
                </a:solidFill>
                <a:cs typeface="Sultan Medium" pitchFamily="2" charset="-78"/>
              </a:rPr>
              <a:t>Scarlatine</a:t>
            </a:r>
            <a:r>
              <a:rPr lang="fr-FR" sz="3200" dirty="0">
                <a:solidFill>
                  <a:schemeClr val="tx1"/>
                </a:solidFill>
                <a:cs typeface="Sultan Medium" pitchFamily="2" charset="-78"/>
              </a:rPr>
              <a:t> </a:t>
            </a:r>
            <a:r>
              <a:rPr lang="ar-SA" sz="3200" dirty="0">
                <a:solidFill>
                  <a:schemeClr val="tx1"/>
                </a:solidFill>
                <a:cs typeface="Sultan Medium" pitchFamily="2" charset="-78"/>
              </a:rPr>
              <a:t> ) يعزل </a:t>
            </a:r>
            <a:r>
              <a:rPr lang="ar-SA" sz="3200" b="1" u="sng" dirty="0">
                <a:solidFill>
                  <a:schemeClr val="tx1"/>
                </a:solidFill>
                <a:cs typeface="Sultan Medium" pitchFamily="2" charset="-78"/>
              </a:rPr>
              <a:t>لمدة 15 يوما من بدء العلاج</a:t>
            </a:r>
            <a:r>
              <a:rPr lang="ar-SA" sz="3200" dirty="0">
                <a:solidFill>
                  <a:schemeClr val="tx1"/>
                </a:solidFill>
                <a:cs typeface="Sultan Medium" pitchFamily="2" charset="-78"/>
              </a:rPr>
              <a:t>. </a:t>
            </a:r>
            <a:r>
              <a:rPr lang="fr-FR" sz="3200" dirty="0">
                <a:solidFill>
                  <a:schemeClr val="tx1"/>
                </a:solidFill>
                <a:cs typeface="Sultan Medium" pitchFamily="2" charset="-78"/>
              </a:rPr>
              <a:t/>
            </a:r>
            <a:br>
              <a:rPr lang="fr-FR" sz="3200" dirty="0">
                <a:solidFill>
                  <a:schemeClr val="tx1"/>
                </a:solidFill>
                <a:cs typeface="Sultan Medium" pitchFamily="2" charset="-78"/>
              </a:rPr>
            </a:br>
            <a:r>
              <a:rPr lang="ar-SA" sz="3200" b="1" baseline="30000" dirty="0">
                <a:solidFill>
                  <a:schemeClr val="tx1"/>
                </a:solidFill>
                <a:cs typeface="Sultan Medium" pitchFamily="2" charset="-78"/>
              </a:rPr>
              <a:t>12-</a:t>
            </a:r>
            <a:r>
              <a:rPr lang="ar-SA" sz="3200" b="1" dirty="0">
                <a:solidFill>
                  <a:schemeClr val="tx1"/>
                </a:solidFill>
                <a:cs typeface="Sultan Medium" pitchFamily="2" charset="-78"/>
              </a:rPr>
              <a:t> التهابات السحايا الحية النخاعية بالمكورات السحائية (</a:t>
            </a:r>
            <a:r>
              <a:rPr lang="fr-FR" sz="3200" b="1" dirty="0">
                <a:solidFill>
                  <a:schemeClr val="tx1"/>
                </a:solidFill>
                <a:cs typeface="Sultan Medium" pitchFamily="2" charset="-78"/>
              </a:rPr>
              <a:t> Méningite</a:t>
            </a:r>
            <a:r>
              <a:rPr lang="ar-SA" sz="3200" b="1" dirty="0">
                <a:solidFill>
                  <a:schemeClr val="tx1"/>
                </a:solidFill>
                <a:cs typeface="Sultan Medium" pitchFamily="2" charset="-78"/>
              </a:rPr>
              <a:t>)</a:t>
            </a:r>
            <a:r>
              <a:rPr lang="ar-SA" sz="3200" dirty="0">
                <a:solidFill>
                  <a:schemeClr val="tx1"/>
                </a:solidFill>
                <a:cs typeface="Sultan Medium" pitchFamily="2" charset="-78"/>
              </a:rPr>
              <a:t> يعزل </a:t>
            </a:r>
            <a:r>
              <a:rPr lang="ar-SA" sz="3200" b="1" u="sng" dirty="0">
                <a:solidFill>
                  <a:schemeClr val="tx1"/>
                </a:solidFill>
                <a:cs typeface="Sultan Medium" pitchFamily="2" charset="-78"/>
              </a:rPr>
              <a:t>لغاية الشفاء السريري</a:t>
            </a:r>
            <a:r>
              <a:rPr lang="ar-SA" sz="3200" dirty="0">
                <a:solidFill>
                  <a:schemeClr val="tx1"/>
                </a:solidFill>
                <a:cs typeface="Sultan Medium" pitchFamily="2" charset="-78"/>
              </a:rPr>
              <a:t> </a:t>
            </a:r>
            <a:endParaRPr lang="fr-FR" sz="3200" dirty="0">
              <a:solidFill>
                <a:schemeClr val="tx1"/>
              </a:solidFill>
              <a:cs typeface="Sultan Medium" pitchFamily="2" charset="-78"/>
            </a:endParaRPr>
          </a:p>
          <a:p>
            <a:pPr marL="0" indent="0" algn="r" rtl="1">
              <a:buNone/>
            </a:pPr>
            <a:r>
              <a:rPr lang="ar-SA" sz="3200" b="1" baseline="30000" dirty="0">
                <a:solidFill>
                  <a:schemeClr val="tx1"/>
                </a:solidFill>
                <a:cs typeface="Sultan Medium" pitchFamily="2" charset="-78"/>
              </a:rPr>
              <a:t>13-</a:t>
            </a:r>
            <a:r>
              <a:rPr lang="ar-SA" sz="3200" b="1" dirty="0">
                <a:solidFill>
                  <a:schemeClr val="tx1"/>
                </a:solidFill>
                <a:cs typeface="Sultan Medium" pitchFamily="2" charset="-78"/>
              </a:rPr>
              <a:t> السل (</a:t>
            </a:r>
            <a:r>
              <a:rPr lang="fr-FR" sz="3200" b="1" dirty="0">
                <a:solidFill>
                  <a:schemeClr val="tx1"/>
                </a:solidFill>
                <a:cs typeface="Sultan Medium" pitchFamily="2" charset="-78"/>
              </a:rPr>
              <a:t> Tuberculose</a:t>
            </a:r>
            <a:r>
              <a:rPr lang="fr-FR" sz="3200" dirty="0">
                <a:solidFill>
                  <a:schemeClr val="tx1"/>
                </a:solidFill>
                <a:cs typeface="Sultan Medium" pitchFamily="2" charset="-78"/>
              </a:rPr>
              <a:t> </a:t>
            </a:r>
            <a:r>
              <a:rPr lang="ar-SA" sz="3200" dirty="0">
                <a:solidFill>
                  <a:schemeClr val="tx1"/>
                </a:solidFill>
                <a:cs typeface="Sultan Medium" pitchFamily="2" charset="-78"/>
              </a:rPr>
              <a:t>) يعزل </a:t>
            </a:r>
            <a:r>
              <a:rPr lang="ar-SA" sz="3200" b="1" u="sng" dirty="0">
                <a:solidFill>
                  <a:schemeClr val="tx1"/>
                </a:solidFill>
                <a:cs typeface="Sultan Medium" pitchFamily="2" charset="-78"/>
              </a:rPr>
              <a:t>لغاية تقديم شهادة طبية تثبت بأن التلميذ أو المعلم أو العامل أصبح غير معد للكشف على المرض</a:t>
            </a:r>
            <a:r>
              <a:rPr lang="ar-SA" sz="3200" dirty="0">
                <a:solidFill>
                  <a:schemeClr val="tx1"/>
                </a:solidFill>
                <a:cs typeface="Sultan Medium" pitchFamily="2" charset="-78"/>
              </a:rPr>
              <a:t>.</a:t>
            </a:r>
            <a:endParaRPr lang="fr-FR" sz="3200" dirty="0">
              <a:solidFill>
                <a:schemeClr val="tx1"/>
              </a:solidFill>
              <a:cs typeface="Sultan Medium" pitchFamily="2" charset="-78"/>
            </a:endParaRPr>
          </a:p>
          <a:p>
            <a:pPr marL="0" indent="0" algn="r" rtl="1">
              <a:buNone/>
            </a:pPr>
            <a:r>
              <a:rPr lang="ar-SA" sz="3200" dirty="0">
                <a:solidFill>
                  <a:schemeClr val="tx1"/>
                </a:solidFill>
                <a:cs typeface="Sultan Medium" pitchFamily="2" charset="-78"/>
              </a:rPr>
              <a:t> </a:t>
            </a:r>
            <a:endParaRPr lang="fr-FR" sz="3200" dirty="0">
              <a:solidFill>
                <a:schemeClr val="tx1"/>
              </a:solidFill>
              <a:cs typeface="Sultan Mediu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22771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276" y="1081825"/>
            <a:ext cx="11500834" cy="6207617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DZ" sz="3200" dirty="0">
                <a:solidFill>
                  <a:schemeClr val="tx1"/>
                </a:solidFill>
                <a:cs typeface="Sultan Medium" pitchFamily="2" charset="-78"/>
              </a:rPr>
              <a:t> في الختام وحتى يتمكن المدير من إرساء قواعد الصحة المدرسية في مؤسسته ينبغي أن يعي جيدا بأن للصحة المدرسية ثمان (08) مركبات أو مكونات نذكرها على النحو الآتي:</a:t>
            </a:r>
          </a:p>
          <a:p>
            <a:pPr marL="0" indent="0" algn="r">
              <a:buNone/>
            </a:pPr>
            <a:r>
              <a:rPr lang="ar-DZ" sz="3200" dirty="0">
                <a:solidFill>
                  <a:schemeClr val="tx1"/>
                </a:solidFill>
                <a:cs typeface="Sultan Medium" pitchFamily="2" charset="-78"/>
              </a:rPr>
              <a:t>1- البيئة المدرسية: و تشمل ( الموقع، المباني المدرسية، الأثاث و المعدات ، المرافق الرياضية، الصرف الصحي)</a:t>
            </a:r>
          </a:p>
          <a:p>
            <a:pPr marL="0" indent="0" algn="r">
              <a:buNone/>
            </a:pPr>
            <a:r>
              <a:rPr lang="ar-DZ" sz="3200" dirty="0">
                <a:solidFill>
                  <a:schemeClr val="tx1"/>
                </a:solidFill>
                <a:cs typeface="Sultan Medium" pitchFamily="2" charset="-78"/>
              </a:rPr>
              <a:t>2- التربية الصحية: و تشمل الظروف و السلوكيات التي تعيق أو تعزز الصحة.</a:t>
            </a:r>
          </a:p>
          <a:p>
            <a:pPr marL="0" indent="0" algn="r">
              <a:buNone/>
            </a:pPr>
            <a:r>
              <a:rPr lang="ar-DZ" sz="3200" dirty="0">
                <a:solidFill>
                  <a:schemeClr val="tx1"/>
                </a:solidFill>
                <a:cs typeface="Sultan Medium" pitchFamily="2" charset="-78"/>
              </a:rPr>
              <a:t>3- الخدمات الصحية: و تشمل التشخيص و العلاج أو الوقاية.</a:t>
            </a:r>
          </a:p>
          <a:p>
            <a:pPr marL="0" indent="0" algn="r">
              <a:buNone/>
            </a:pPr>
            <a:r>
              <a:rPr lang="ar-DZ" sz="3200" dirty="0">
                <a:solidFill>
                  <a:schemeClr val="tx1"/>
                </a:solidFill>
                <a:cs typeface="Sultan Medium" pitchFamily="2" charset="-78"/>
              </a:rPr>
              <a:t>4- الإرشاد الصحي: و ينبغي من خلاله ترسيخ مفهوم الصحة على أنها امتلاك قدرات و مهارات تمكن الفرد من التعامل مع التحديات اليومية بالشكل المناسب</a:t>
            </a:r>
            <a:r>
              <a:rPr lang="ar-DZ" sz="3200" dirty="0" smtClean="0">
                <a:solidFill>
                  <a:schemeClr val="tx1"/>
                </a:solidFill>
                <a:cs typeface="Sultan Medium" pitchFamily="2" charset="-78"/>
              </a:rPr>
              <a:t>.</a:t>
            </a:r>
            <a:endParaRPr lang="ar-DZ" sz="3200" dirty="0">
              <a:solidFill>
                <a:schemeClr val="tx1"/>
              </a:solidFill>
              <a:cs typeface="Sultan Medium" pitchFamily="2" charset="-78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6006" y="-98077"/>
            <a:ext cx="6233374" cy="9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13994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9701" y="334852"/>
            <a:ext cx="11243257" cy="5731098"/>
          </a:xfrm>
        </p:spPr>
        <p:txBody>
          <a:bodyPr>
            <a:normAutofit fontScale="90000"/>
          </a:bodyPr>
          <a:lstStyle/>
          <a:p>
            <a:pPr algn="r"/>
            <a:r>
              <a:rPr lang="ar-DZ" dirty="0">
                <a:cs typeface="Sultan Medium" pitchFamily="2" charset="-78"/>
              </a:rPr>
              <a:t>5- الاهتمام بصحة العاملين: لا تكتمل الشمولية المطلوبة في مدارسنا إلا إذا شملت صحة العاملين من معلمين و أساتذة و إداريين.</a:t>
            </a:r>
            <a:br>
              <a:rPr lang="ar-DZ" dirty="0">
                <a:cs typeface="Sultan Medium" pitchFamily="2" charset="-78"/>
              </a:rPr>
            </a:br>
            <a:r>
              <a:rPr lang="ar-DZ" dirty="0">
                <a:cs typeface="Sultan Medium" pitchFamily="2" charset="-78"/>
              </a:rPr>
              <a:t>6- التغذية و سلامة الغذاء: و هنا نشير إلى دور المطعم المدرسي و كذا توعية الأولياء.</a:t>
            </a:r>
            <a:br>
              <a:rPr lang="ar-DZ" dirty="0">
                <a:cs typeface="Sultan Medium" pitchFamily="2" charset="-78"/>
              </a:rPr>
            </a:br>
            <a:r>
              <a:rPr lang="ar-DZ" dirty="0">
                <a:cs typeface="Sultan Medium" pitchFamily="2" charset="-78"/>
              </a:rPr>
              <a:t>7- التربية البدنية و الترفيه: التربية البدني ليست ترفا و لكنها ضرورة تربوية صحية نفسية جسدية واجتماعية تساهم في عملية التحصيل الدراسي </a:t>
            </a:r>
            <a:r>
              <a:rPr lang="ar-DZ" dirty="0" smtClean="0">
                <a:cs typeface="Sultan Medium" pitchFamily="2" charset="-78"/>
              </a:rPr>
              <a:t>وصدق </a:t>
            </a:r>
            <a:r>
              <a:rPr lang="ar-DZ" dirty="0">
                <a:cs typeface="Sultan Medium" pitchFamily="2" charset="-78"/>
              </a:rPr>
              <a:t>من قال</a:t>
            </a:r>
            <a:r>
              <a:rPr lang="ar-DZ" dirty="0" smtClean="0">
                <a:solidFill>
                  <a:srgbClr val="FF0000"/>
                </a:solidFill>
                <a:cs typeface="Alawi Khaïbar" pitchFamily="2" charset="-78"/>
              </a:rPr>
              <a:t>: </a:t>
            </a:r>
            <a:r>
              <a:rPr lang="ar-DZ" sz="4900" dirty="0" smtClean="0">
                <a:solidFill>
                  <a:srgbClr val="FF0000"/>
                </a:solidFill>
                <a:cs typeface="Sultan bold" pitchFamily="2" charset="-78"/>
              </a:rPr>
              <a:t>العقل </a:t>
            </a:r>
            <a:r>
              <a:rPr lang="ar-DZ" sz="4900" dirty="0">
                <a:solidFill>
                  <a:srgbClr val="FF0000"/>
                </a:solidFill>
                <a:cs typeface="Sultan bold" pitchFamily="2" charset="-78"/>
              </a:rPr>
              <a:t>السليم في الجسم </a:t>
            </a:r>
            <a:r>
              <a:rPr lang="ar-DZ" sz="4900" dirty="0" smtClean="0">
                <a:solidFill>
                  <a:srgbClr val="FF0000"/>
                </a:solidFill>
                <a:cs typeface="Sultan bold" pitchFamily="2" charset="-78"/>
              </a:rPr>
              <a:t>السليم</a:t>
            </a:r>
            <a:r>
              <a:rPr lang="ar-DZ" dirty="0">
                <a:solidFill>
                  <a:srgbClr val="FF0000"/>
                </a:solidFill>
                <a:cs typeface="Alawi Khaïbar" pitchFamily="2" charset="-78"/>
              </a:rPr>
              <a:t/>
            </a:r>
            <a:br>
              <a:rPr lang="ar-DZ" dirty="0">
                <a:solidFill>
                  <a:srgbClr val="FF0000"/>
                </a:solidFill>
                <a:cs typeface="Alawi Khaïbar" pitchFamily="2" charset="-78"/>
              </a:rPr>
            </a:br>
            <a:r>
              <a:rPr lang="ar-DZ" dirty="0">
                <a:cs typeface="Sultan Medium" pitchFamily="2" charset="-78"/>
              </a:rPr>
              <a:t>8- الاهتمام بصحة المجتمع المجاور.</a:t>
            </a:r>
            <a:br>
              <a:rPr lang="ar-DZ" dirty="0">
                <a:cs typeface="Sultan Medium" pitchFamily="2" charset="-78"/>
              </a:rPr>
            </a:br>
            <a:r>
              <a:rPr lang="ar-DZ" dirty="0">
                <a:cs typeface="Sultan Medium" pitchFamily="2" charset="-78"/>
              </a:rPr>
              <a:t> </a:t>
            </a:r>
            <a:r>
              <a:rPr lang="ar-DZ" dirty="0" smtClean="0">
                <a:cs typeface="Sultan Medium" pitchFamily="2" charset="-78"/>
              </a:rPr>
              <a:t>ولذا </a:t>
            </a:r>
            <a:r>
              <a:rPr lang="ar-DZ" dirty="0">
                <a:cs typeface="Sultan Medium" pitchFamily="2" charset="-78"/>
              </a:rPr>
              <a:t>نوصي بالحرص على تعزيز الصحة في الوسط المدرسي كونها تندرج ضمن الأعمال المكملة  للمدرسة و تبقى الوقاية خير من ألف علاج.</a:t>
            </a:r>
            <a:br>
              <a:rPr lang="ar-DZ" dirty="0">
                <a:cs typeface="Sultan Medium" pitchFamily="2" charset="-78"/>
              </a:rPr>
            </a:br>
            <a:endParaRPr lang="fr-FR" dirty="0">
              <a:cs typeface="Sultan Mediu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9662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16245" y="624110"/>
            <a:ext cx="6588368" cy="5841236"/>
          </a:xfrm>
        </p:spPr>
        <p:txBody>
          <a:bodyPr>
            <a:normAutofit/>
          </a:bodyPr>
          <a:lstStyle/>
          <a:p>
            <a:pPr algn="r"/>
            <a:r>
              <a:rPr lang="ar-DZ" sz="8000" dirty="0">
                <a:solidFill>
                  <a:srgbClr val="FF0000"/>
                </a:solidFill>
                <a:cs typeface="Sultan Medium" pitchFamily="2" charset="-78"/>
              </a:rPr>
              <a:t>تمهيد:</a:t>
            </a:r>
            <a:r>
              <a:rPr lang="ar-DZ" dirty="0">
                <a:cs typeface="Sultan Medium" pitchFamily="2" charset="-78"/>
              </a:rPr>
              <a:t/>
            </a:r>
            <a:br>
              <a:rPr lang="ar-DZ" dirty="0">
                <a:cs typeface="Sultan Medium" pitchFamily="2" charset="-78"/>
              </a:rPr>
            </a:br>
            <a:r>
              <a:rPr lang="ar-DZ" dirty="0">
                <a:solidFill>
                  <a:schemeClr val="tx1"/>
                </a:solidFill>
                <a:cs typeface="Sultan Medium" pitchFamily="2" charset="-78"/>
              </a:rPr>
              <a:t>     تشكل الصحة المدرسية إحدى دعائم الطب الوقائي الذي يشهد تطورا سريعا في عصرنا الحاضر , فهي تشمل في الوسط المدرسي تقريبا ربع سكان البلاد و تشكل عنصرا رئيسيا لترقية الصحة بمختلف جوانبها في أوساط التلاميذ فسياسة الوقاية هذه تهدف أساسا إلى توفير الظروف الملائمة لإعداد المواطن المتكافئ جسديا و عقليا و إيمانا بأن مستقبل البلاد لا يبنى إلا بسواعد أبنائه الأصحاء.</a:t>
            </a:r>
            <a:br>
              <a:rPr lang="ar-DZ" dirty="0">
                <a:solidFill>
                  <a:schemeClr val="tx1"/>
                </a:solidFill>
                <a:cs typeface="Sultan Medium" pitchFamily="2" charset="-78"/>
              </a:rPr>
            </a:br>
            <a:endParaRPr lang="fr-FR" dirty="0">
              <a:solidFill>
                <a:schemeClr val="tx1"/>
              </a:solidFill>
              <a:cs typeface="Sultan Medium" pitchFamily="2" charset="-78"/>
            </a:endParaRPr>
          </a:p>
        </p:txBody>
      </p:sp>
      <p:pic>
        <p:nvPicPr>
          <p:cNvPr id="4" name="Espace réservé du contenu 3" descr="C:\Users\NOURE - LAHLEF\Downloads\صور الصحة المدرسية\410440_137979889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7882" y="1337408"/>
            <a:ext cx="4163209" cy="441464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28299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6600" b="1" u="sng" dirty="0">
                <a:solidFill>
                  <a:srgbClr val="FF0000"/>
                </a:solidFill>
                <a:cs typeface="Sultan bold" pitchFamily="2" charset="-78"/>
              </a:rPr>
              <a:t>1 ــ مفهوم الصحة</a:t>
            </a:r>
            <a:r>
              <a:rPr lang="ar-DZ" sz="6600" b="1" u="sng" dirty="0">
                <a:solidFill>
                  <a:srgbClr val="FF0000"/>
                </a:solidFill>
                <a:cs typeface="Sultan bold" pitchFamily="2" charset="-78"/>
              </a:rPr>
              <a:t> :</a:t>
            </a:r>
            <a:r>
              <a:rPr lang="fr-FR" sz="6600" b="1" dirty="0">
                <a:solidFill>
                  <a:srgbClr val="FF0000"/>
                </a:solidFill>
                <a:cs typeface="Sultan bold" pitchFamily="2" charset="-78"/>
              </a:rPr>
              <a:t> </a:t>
            </a:r>
            <a:endParaRPr lang="fr-FR" sz="6600" dirty="0">
              <a:solidFill>
                <a:srgbClr val="FF0000"/>
              </a:solidFill>
              <a:cs typeface="Sultan bold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55464" y="2133600"/>
            <a:ext cx="10149148" cy="3777622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DZ" sz="3600" dirty="0">
                <a:solidFill>
                  <a:schemeClr val="tx1"/>
                </a:solidFill>
                <a:cs typeface="Sultan Medium" pitchFamily="2" charset="-78"/>
              </a:rPr>
              <a:t>إن أفضل تعريف للصحة هو ذلك الذي جاءت به منظمة الصحة العالمية : " الصحة هي حالة من المعافاة الكاملة بدنيا </a:t>
            </a:r>
          </a:p>
          <a:p>
            <a:pPr marL="0" indent="0" algn="r">
              <a:buNone/>
            </a:pPr>
            <a:r>
              <a:rPr lang="ar-DZ" sz="3600" dirty="0">
                <a:solidFill>
                  <a:schemeClr val="tx1"/>
                </a:solidFill>
                <a:cs typeface="Sultan Medium" pitchFamily="2" charset="-78"/>
              </a:rPr>
              <a:t>و نفسيا و عقليا و اجتماعيا، لا مجرد انتفاء المرض و العجز" .</a:t>
            </a:r>
          </a:p>
          <a:p>
            <a:pPr marL="0" indent="0" algn="r">
              <a:buNone/>
            </a:pPr>
            <a:r>
              <a:rPr lang="ar-DZ" sz="3600" dirty="0">
                <a:solidFill>
                  <a:schemeClr val="tx1"/>
                </a:solidFill>
                <a:cs typeface="Sultan Medium" pitchFamily="2" charset="-78"/>
              </a:rPr>
              <a:t>إذن فالصحة بهذا المفهوم تضم جوانب عدة و إذا توافرت جميعها نقول أن الشخص يتمتع بصحة جيدة و نلخص هذه الجوانب فيما يلي : </a:t>
            </a:r>
          </a:p>
          <a:p>
            <a:pPr marL="0" indent="0" algn="r">
              <a:buNone/>
            </a:pPr>
            <a:endParaRPr lang="fr-FR" sz="3600" dirty="0">
              <a:solidFill>
                <a:schemeClr val="tx1"/>
              </a:solidFill>
              <a:cs typeface="Sultan Mediu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15352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671" y="301214"/>
            <a:ext cx="10912941" cy="6099586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DZ" sz="4000" dirty="0" smtClean="0">
                <a:solidFill>
                  <a:srgbClr val="FF0000"/>
                </a:solidFill>
                <a:cs typeface="Sultan Medium" pitchFamily="2" charset="-78"/>
              </a:rPr>
              <a:t>الصحة </a:t>
            </a:r>
            <a:r>
              <a:rPr lang="ar-DZ" sz="4000" dirty="0">
                <a:solidFill>
                  <a:srgbClr val="FF0000"/>
                </a:solidFill>
                <a:cs typeface="Sultan Medium" pitchFamily="2" charset="-78"/>
              </a:rPr>
              <a:t>الجسدية:</a:t>
            </a:r>
          </a:p>
          <a:p>
            <a:pPr marL="0" indent="0" algn="r">
              <a:buNone/>
            </a:pPr>
            <a:r>
              <a:rPr lang="ar-DZ" sz="3200" dirty="0">
                <a:solidFill>
                  <a:schemeClr val="tx1"/>
                </a:solidFill>
                <a:cs typeface="Sultan Medium" pitchFamily="2" charset="-78"/>
              </a:rPr>
              <a:t>و هي القدرة على القيام بوظائف الجسم الميكانيكية  (اللياقة البدنية) .</a:t>
            </a:r>
          </a:p>
          <a:p>
            <a:pPr marL="0" indent="0" algn="r">
              <a:buNone/>
            </a:pPr>
            <a:r>
              <a:rPr lang="ar-DZ" sz="4800" dirty="0" smtClean="0">
                <a:solidFill>
                  <a:srgbClr val="FF0000"/>
                </a:solidFill>
                <a:cs typeface="Sultan Medium" pitchFamily="2" charset="-78"/>
              </a:rPr>
              <a:t>الصحة </a:t>
            </a:r>
            <a:r>
              <a:rPr lang="ar-DZ" sz="4800" dirty="0">
                <a:solidFill>
                  <a:srgbClr val="FF0000"/>
                </a:solidFill>
                <a:cs typeface="Sultan Medium" pitchFamily="2" charset="-78"/>
              </a:rPr>
              <a:t>العقلية: </a:t>
            </a:r>
          </a:p>
          <a:p>
            <a:pPr marL="0" indent="0" algn="r">
              <a:buNone/>
            </a:pPr>
            <a:r>
              <a:rPr lang="ar-DZ" sz="3200" dirty="0">
                <a:solidFill>
                  <a:schemeClr val="tx1"/>
                </a:solidFill>
                <a:cs typeface="Sultan Medium" pitchFamily="2" charset="-78"/>
              </a:rPr>
              <a:t>و تتمثل في القدرة على التفكير بوضوح و تناسق و قدرة الجسم على الخيارات و </a:t>
            </a:r>
            <a:r>
              <a:rPr lang="ar-DZ" sz="3200" dirty="0" smtClean="0">
                <a:solidFill>
                  <a:schemeClr val="tx1"/>
                </a:solidFill>
                <a:cs typeface="Sultan Medium" pitchFamily="2" charset="-78"/>
              </a:rPr>
              <a:t>اتخاذ </a:t>
            </a:r>
            <a:r>
              <a:rPr lang="ar-DZ" sz="3200" dirty="0">
                <a:solidFill>
                  <a:schemeClr val="tx1"/>
                </a:solidFill>
                <a:cs typeface="Sultan Medium" pitchFamily="2" charset="-78"/>
              </a:rPr>
              <a:t>القرارات.</a:t>
            </a:r>
          </a:p>
          <a:p>
            <a:pPr marL="0" indent="0" algn="r">
              <a:buNone/>
            </a:pPr>
            <a:r>
              <a:rPr lang="ar-DZ" sz="4800" dirty="0" smtClean="0">
                <a:solidFill>
                  <a:srgbClr val="FF0000"/>
                </a:solidFill>
                <a:cs typeface="Sultan Medium" pitchFamily="2" charset="-78"/>
              </a:rPr>
              <a:t>الصحة </a:t>
            </a:r>
            <a:r>
              <a:rPr lang="ar-DZ" sz="4800" dirty="0">
                <a:solidFill>
                  <a:srgbClr val="FF0000"/>
                </a:solidFill>
                <a:cs typeface="Sultan Medium" pitchFamily="2" charset="-78"/>
              </a:rPr>
              <a:t>الروحية:</a:t>
            </a:r>
          </a:p>
          <a:p>
            <a:pPr marL="0" indent="0" algn="r">
              <a:buNone/>
            </a:pPr>
            <a:r>
              <a:rPr lang="ar-DZ" sz="3200" dirty="0">
                <a:solidFill>
                  <a:schemeClr val="tx1"/>
                </a:solidFill>
                <a:cs typeface="Sultan Medium" pitchFamily="2" charset="-78"/>
              </a:rPr>
              <a:t>و تتعلق بالمعتقدات و الممارسات الدينية لبلوغ رضى النفس.</a:t>
            </a:r>
          </a:p>
          <a:p>
            <a:pPr marL="0" indent="0" algn="r">
              <a:buNone/>
            </a:pPr>
            <a:r>
              <a:rPr lang="ar-DZ" sz="3200" dirty="0">
                <a:solidFill>
                  <a:schemeClr val="tx1"/>
                </a:solidFill>
                <a:cs typeface="Sultan Medium" pitchFamily="2" charset="-78"/>
              </a:rPr>
              <a:t>كما أنّ هذه الجوانب ( صحة الإنسان ) تتأثر بعاملين اثنين هما العامل الوراثي و العامل البيئي:</a:t>
            </a:r>
          </a:p>
          <a:p>
            <a:pPr marL="0" indent="0" algn="r">
              <a:buNone/>
            </a:pPr>
            <a:endParaRPr lang="fr-FR" sz="3200" dirty="0">
              <a:solidFill>
                <a:schemeClr val="tx1"/>
              </a:solidFill>
              <a:cs typeface="Sultan Mediu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6652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0305" y="193637"/>
            <a:ext cx="11085065" cy="6368527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DZ" sz="2400" dirty="0">
                <a:solidFill>
                  <a:schemeClr val="tx1"/>
                </a:solidFill>
                <a:cs typeface="Sultan Medium" pitchFamily="2" charset="-78"/>
              </a:rPr>
              <a:t> </a:t>
            </a:r>
            <a:r>
              <a:rPr lang="ar-DZ" sz="3200" dirty="0">
                <a:solidFill>
                  <a:srgbClr val="FF0000"/>
                </a:solidFill>
                <a:cs typeface="Sultan Medium" pitchFamily="2" charset="-78"/>
              </a:rPr>
              <a:t>أ- العوامل الوراثية:</a:t>
            </a:r>
          </a:p>
          <a:p>
            <a:pPr marL="0" indent="0" algn="r">
              <a:buNone/>
            </a:pPr>
            <a:r>
              <a:rPr lang="ar-DZ" sz="2400" dirty="0">
                <a:solidFill>
                  <a:schemeClr val="tx1"/>
                </a:solidFill>
                <a:cs typeface="Sultan Medium" pitchFamily="2" charset="-78"/>
              </a:rPr>
              <a:t>تشمل ما نتوارثه من أهلنا من مواصفات كلون العينين إضافة إلى إصابتنا ببعض الأمراض مثل مرض القلب الذي يمكن أن نتوارثه عبر أجيال العائلة.</a:t>
            </a:r>
          </a:p>
          <a:p>
            <a:pPr marL="0" indent="0" algn="r">
              <a:buNone/>
            </a:pPr>
            <a:r>
              <a:rPr lang="ar-DZ" sz="3200" dirty="0">
                <a:solidFill>
                  <a:srgbClr val="FF0000"/>
                </a:solidFill>
                <a:cs typeface="Sultan Medium" pitchFamily="2" charset="-78"/>
              </a:rPr>
              <a:t>ب- العوامل البيئية:</a:t>
            </a:r>
          </a:p>
          <a:p>
            <a:pPr marL="0" indent="0" algn="r">
              <a:buNone/>
            </a:pPr>
            <a:r>
              <a:rPr lang="ar-DZ" sz="2400" dirty="0">
                <a:solidFill>
                  <a:schemeClr val="tx1"/>
                </a:solidFill>
                <a:cs typeface="Sultan Medium" pitchFamily="2" charset="-78"/>
              </a:rPr>
              <a:t>و تشمل بدورها على عاملين: البيئة المادية والبيئة الاجتماعية.</a:t>
            </a:r>
          </a:p>
          <a:p>
            <a:pPr marL="0" indent="0" algn="r">
              <a:buNone/>
            </a:pPr>
            <a:r>
              <a:rPr lang="ar-DZ" sz="3200" dirty="0">
                <a:solidFill>
                  <a:srgbClr val="FF0000"/>
                </a:solidFill>
                <a:cs typeface="Sultan Medium" pitchFamily="2" charset="-78"/>
              </a:rPr>
              <a:t>ب ـــــ 1- البيئة المادية:</a:t>
            </a:r>
          </a:p>
          <a:p>
            <a:pPr marL="0" indent="0" algn="r">
              <a:buNone/>
            </a:pPr>
            <a:r>
              <a:rPr lang="ar-DZ" sz="2400" dirty="0">
                <a:solidFill>
                  <a:schemeClr val="tx1"/>
                </a:solidFill>
                <a:cs typeface="Sultan Medium" pitchFamily="2" charset="-78"/>
              </a:rPr>
              <a:t>و تتضمن الماء، الهواء، المأكل، المسكن، وجود الملوثات و التعرض لها و بالتالي الإصابة بالأمراض الناتجة عنها، فمثلا إذا كنا نعيش في مدينة مكتظة بالسيارات فنحن معرضون أكثر لحوادث الطرق و ما ينتج عنها من إصابات و إعاقات.</a:t>
            </a:r>
          </a:p>
          <a:p>
            <a:pPr marL="0" indent="0" algn="r">
              <a:buNone/>
            </a:pPr>
            <a:r>
              <a:rPr lang="ar-DZ" sz="3200" dirty="0">
                <a:solidFill>
                  <a:srgbClr val="FF0000"/>
                </a:solidFill>
                <a:cs typeface="Sultan Medium" pitchFamily="2" charset="-78"/>
              </a:rPr>
              <a:t>ب-2-  البيئة الاجتماعية:</a:t>
            </a:r>
          </a:p>
          <a:p>
            <a:pPr marL="0" indent="0" algn="r">
              <a:buNone/>
            </a:pPr>
            <a:r>
              <a:rPr lang="ar-DZ" sz="2400" dirty="0">
                <a:solidFill>
                  <a:schemeClr val="tx1"/>
                </a:solidFill>
                <a:cs typeface="Sultan Medium" pitchFamily="2" charset="-78"/>
              </a:rPr>
              <a:t>تتضمن الوضع الاجتماعي و الاقتصادي و الوضع العائلي و الدين و الثقافة و الدعم الاجتماعـي و وسائل الترفيه المتوفرة و كيف يمكن للواحد منا أن يتأثر بعادات صحية سليمة أو عادات صحية ضارة.</a:t>
            </a:r>
          </a:p>
        </p:txBody>
      </p:sp>
    </p:spTree>
    <p:extLst>
      <p:ext uri="{BB962C8B-B14F-4D97-AF65-F5344CB8AC3E}">
        <p14:creationId xmlns:p14="http://schemas.microsoft.com/office/powerpoint/2010/main" xmlns="" val="2304546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06865" y="107745"/>
            <a:ext cx="8911687" cy="795899"/>
          </a:xfrm>
        </p:spPr>
        <p:txBody>
          <a:bodyPr>
            <a:normAutofit/>
          </a:bodyPr>
          <a:lstStyle/>
          <a:p>
            <a:pPr algn="r"/>
            <a:r>
              <a:rPr lang="ar-DZ" sz="4400" dirty="0">
                <a:solidFill>
                  <a:srgbClr val="FF0000"/>
                </a:solidFill>
                <a:cs typeface="Sultan bold" pitchFamily="2" charset="-78"/>
              </a:rPr>
              <a:t>2- تعريف الصحة المدرسية</a:t>
            </a:r>
            <a:endParaRPr lang="fr-FR" sz="4400" dirty="0">
              <a:solidFill>
                <a:srgbClr val="FF0000"/>
              </a:solidFill>
              <a:cs typeface="Sultan bold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1821" y="903644"/>
            <a:ext cx="11052791" cy="5529429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DZ" sz="3200" u="sng" dirty="0">
                <a:solidFill>
                  <a:srgbClr val="002060"/>
                </a:solidFill>
                <a:cs typeface="Sultan Medium" pitchFamily="2" charset="-78"/>
              </a:rPr>
              <a:t>لقد وردت تعاريف كثيرة من أهمها </a:t>
            </a:r>
            <a:r>
              <a:rPr lang="ar-DZ" sz="3200" u="sng" dirty="0" smtClean="0">
                <a:solidFill>
                  <a:srgbClr val="002060"/>
                </a:solidFill>
                <a:cs typeface="Sultan Medium" pitchFamily="2" charset="-78"/>
              </a:rPr>
              <a:t>ما</a:t>
            </a:r>
            <a:r>
              <a:rPr lang="ar-DZ" sz="3200" u="sng" dirty="0">
                <a:solidFill>
                  <a:srgbClr val="002060"/>
                </a:solidFill>
                <a:cs typeface="Sultan Medium" pitchFamily="2" charset="-78"/>
              </a:rPr>
              <a:t> </a:t>
            </a:r>
            <a:r>
              <a:rPr lang="ar-DZ" sz="3200" u="sng" dirty="0" smtClean="0">
                <a:solidFill>
                  <a:srgbClr val="002060"/>
                </a:solidFill>
                <a:cs typeface="Sultan Medium" pitchFamily="2" charset="-78"/>
              </a:rPr>
              <a:t>يلي </a:t>
            </a:r>
            <a:r>
              <a:rPr lang="ar-DZ" sz="3200" u="sng" dirty="0">
                <a:solidFill>
                  <a:srgbClr val="002060"/>
                </a:solidFill>
                <a:cs typeface="Sultan Medium" pitchFamily="2" charset="-78"/>
              </a:rPr>
              <a:t>:</a:t>
            </a:r>
          </a:p>
          <a:p>
            <a:pPr marL="0" indent="0" algn="r">
              <a:buNone/>
            </a:pPr>
            <a:r>
              <a:rPr lang="ar-DZ" sz="3200" dirty="0">
                <a:solidFill>
                  <a:srgbClr val="FF0000"/>
                </a:solidFill>
                <a:cs typeface="Sultan Medium" pitchFamily="2" charset="-78"/>
              </a:rPr>
              <a:t>1- الصحة المدرسية هي:  </a:t>
            </a:r>
            <a:r>
              <a:rPr lang="ar-DZ" sz="3200" dirty="0">
                <a:solidFill>
                  <a:schemeClr val="tx1"/>
                </a:solidFill>
                <a:cs typeface="Sultan Medium" pitchFamily="2" charset="-78"/>
              </a:rPr>
              <a:t>مجموعة المفاهيم والمبادئ والأنظمة والخدمات التي تقدم لتعزيز صحة </a:t>
            </a:r>
            <a:r>
              <a:rPr lang="ar-DZ" sz="3200" dirty="0" smtClean="0">
                <a:solidFill>
                  <a:schemeClr val="tx1"/>
                </a:solidFill>
                <a:cs typeface="Sultan Medium" pitchFamily="2" charset="-78"/>
              </a:rPr>
              <a:t>المتعلمين </a:t>
            </a:r>
            <a:r>
              <a:rPr lang="ar-DZ" sz="3200" dirty="0">
                <a:solidFill>
                  <a:schemeClr val="tx1"/>
                </a:solidFill>
                <a:cs typeface="Sultan Medium" pitchFamily="2" charset="-78"/>
              </a:rPr>
              <a:t>في السن المدرسية ، وتعزيز صحة المجتمع من خلال المدارس .</a:t>
            </a:r>
          </a:p>
          <a:p>
            <a:pPr marL="0" indent="0" algn="r">
              <a:buNone/>
            </a:pPr>
            <a:r>
              <a:rPr lang="ar-DZ" sz="3200" dirty="0">
                <a:solidFill>
                  <a:schemeClr val="tx1"/>
                </a:solidFill>
                <a:cs typeface="Sultan Medium" pitchFamily="2" charset="-78"/>
              </a:rPr>
              <a:t>2- هي كل ما يتعلق بصحة التلاميذ من خدمات صحية و برامج تثقيفية لها ارتباط بالبيئة المدرسية و الاجتماعية .</a:t>
            </a:r>
          </a:p>
          <a:p>
            <a:pPr marL="0" indent="0" algn="r">
              <a:buNone/>
            </a:pPr>
            <a:r>
              <a:rPr lang="ar-DZ" sz="3200" dirty="0">
                <a:solidFill>
                  <a:schemeClr val="tx1"/>
                </a:solidFill>
                <a:cs typeface="Sultan Medium" pitchFamily="2" charset="-78"/>
              </a:rPr>
              <a:t>3- هي ذلك العلم الذي يهتم بدراسة المسببات الأساسية للأمراض التي تصيب الطفل في </a:t>
            </a:r>
            <a:r>
              <a:rPr lang="ar-DZ" sz="3200" dirty="0" smtClean="0">
                <a:solidFill>
                  <a:schemeClr val="tx1"/>
                </a:solidFill>
                <a:cs typeface="Sultan Medium" pitchFamily="2" charset="-78"/>
              </a:rPr>
              <a:t>سن  </a:t>
            </a:r>
            <a:r>
              <a:rPr lang="ar-DZ" sz="3200" dirty="0" err="1">
                <a:solidFill>
                  <a:schemeClr val="tx1"/>
                </a:solidFill>
                <a:cs typeface="Sultan Medium" pitchFamily="2" charset="-78"/>
              </a:rPr>
              <a:t>التمدرس</a:t>
            </a:r>
            <a:r>
              <a:rPr lang="ar-DZ" sz="3200" dirty="0">
                <a:solidFill>
                  <a:schemeClr val="tx1"/>
                </a:solidFill>
                <a:cs typeface="Sultan Medium" pitchFamily="2" charset="-78"/>
              </a:rPr>
              <a:t> أو المعلمين أو العمال أو أي شخص آخر بالمؤسسة التعليمية و ذلك بالتكفــل بصحتهــم و العمل على وقايتهم من الأمراض المنتشرة في الوسط التربوي الذي يعيشون فيه .</a:t>
            </a:r>
          </a:p>
        </p:txBody>
      </p:sp>
    </p:spTree>
    <p:extLst>
      <p:ext uri="{BB962C8B-B14F-4D97-AF65-F5344CB8AC3E}">
        <p14:creationId xmlns:p14="http://schemas.microsoft.com/office/powerpoint/2010/main" xmlns="" val="1955336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18042" y="279865"/>
            <a:ext cx="9686570" cy="580746"/>
          </a:xfrm>
        </p:spPr>
        <p:txBody>
          <a:bodyPr>
            <a:noAutofit/>
          </a:bodyPr>
          <a:lstStyle/>
          <a:p>
            <a:pPr algn="r"/>
            <a:r>
              <a:rPr lang="ar-DZ" sz="4000" dirty="0">
                <a:solidFill>
                  <a:srgbClr val="FF0000"/>
                </a:solidFill>
                <a:cs typeface="Sultan bold" pitchFamily="2" charset="-78"/>
              </a:rPr>
              <a:t>3- ظهور و نشأة الصحة بالمدرسة الجزائرية: </a:t>
            </a:r>
            <a:endParaRPr lang="fr-FR" sz="4000" dirty="0">
              <a:solidFill>
                <a:srgbClr val="FF0000"/>
              </a:solidFill>
              <a:cs typeface="Sultan bold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733" y="1333949"/>
            <a:ext cx="11257186" cy="4620304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قبل الثمانينات كان موضوع الصحة المدرسية يشوبه نوع من الإبهام و قد يعود ذلك إلى ضغوط النمو الديمغرافي المتزايد الذي كانت تعرفه المدرسة الجزائرية بحدة من جهة و إلى قلة الإمكانات البشرية المختصة من جهة أخرى، مما جعل المهتمين يركزون على تلبية الطلب المتزايد على </a:t>
            </a:r>
            <a:r>
              <a:rPr lang="ar-DZ" sz="2800" dirty="0" err="1">
                <a:solidFill>
                  <a:schemeClr val="tx1"/>
                </a:solidFill>
                <a:cs typeface="Sultan Medium" pitchFamily="2" charset="-78"/>
              </a:rPr>
              <a:t>التمدرس</a:t>
            </a: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 و ما </a:t>
            </a:r>
            <a:r>
              <a:rPr lang="ar-DZ" sz="2800" dirty="0" err="1">
                <a:solidFill>
                  <a:schemeClr val="tx1"/>
                </a:solidFill>
                <a:cs typeface="Sultan Medium" pitchFamily="2" charset="-78"/>
              </a:rPr>
              <a:t>يتطلبه</a:t>
            </a: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 من جهود و من تكاليف دون غيره من الميادين الأخرى.</a:t>
            </a:r>
          </a:p>
          <a:p>
            <a:pPr marL="0" indent="0" algn="r">
              <a:buNone/>
            </a:pP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و مع مطلع الثمانينات ركزت وزارة التربية بالتنسيق مع وزارات أخرى (الداخلية و الصحة) على جعل الصحة المدرسية من الاهتمامات الكبرى التي يجب أن تحظى بعناية كبيرة من طرف المربين و مختلف المتعاملين مع المدرسة.</a:t>
            </a:r>
          </a:p>
          <a:p>
            <a:pPr marL="0" indent="0" algn="r">
              <a:buNone/>
            </a:pPr>
            <a:r>
              <a:rPr lang="ar-DZ" sz="2800" dirty="0">
                <a:solidFill>
                  <a:schemeClr val="tx1"/>
                </a:solidFill>
                <a:cs typeface="Sultan Medium" pitchFamily="2" charset="-78"/>
              </a:rPr>
              <a:t>و بالفعل فقد شهد هذا العقد من الزمن صدور مناشير عديدة ، تهدف كلها إلى وضع تصور و هيكل تنظيمي للصحة داخل المؤسسة التعليمية الجزائرية ، نذكر منها :</a:t>
            </a:r>
          </a:p>
          <a:p>
            <a:pPr marL="0" indent="0" algn="r">
              <a:buNone/>
            </a:pPr>
            <a:endParaRPr lang="fr-FR" sz="2800" dirty="0">
              <a:solidFill>
                <a:schemeClr val="tx1"/>
              </a:solidFill>
              <a:cs typeface="Sultan Medium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9077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134</TotalTime>
  <Words>2553</Words>
  <Application>Microsoft Office PowerPoint</Application>
  <PresentationFormat>Personnalisé</PresentationFormat>
  <Paragraphs>178</Paragraphs>
  <Slides>32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3" baseType="lpstr">
      <vt:lpstr>Brin</vt:lpstr>
      <vt:lpstr>الجمهورية الجزائرية الديمقراطية الشعبية وزارة التربية الوطنية</vt:lpstr>
      <vt:lpstr>عناصر العرض : 1 ـــ مفهوم الصحة. 2 ـــــ  تعريف الصحة المدرسية. 3 ـــ ظهور و نشأة الصحة بالمدرسة الجزائرية. 4 ـــــ أهمية الصحة بالمؤسسات التعليمية. 5 ـــ دور الصحة بالمؤسسات التعليمية. 6 ــــ وحدة الكشف و المتابعة. 6 ــــ وحدة الكشف و المتابعة.          6-1 دورهـــــــــــــا.          6-2 أهمية و أهداف وحدة الكشف والمتابعة.  </vt:lpstr>
      <vt:lpstr>7 ـــ مجالس و لجان الصحة .          7-1- المجلس الصحي.          7-2 ــــ صلاحيات المجلس الصحي.          7ــــ 3 ــــ  اجتماعات مجلس الصحة          7-4 لجان الصحة. 8 ـــ أساليب المحافظة على الصحة المدرسية.  9 ـــ قائمة الأمراض التي يسعى الطبيب إلى               إدراكها  في الفحص. 10 ــ قائمة الأمراض المعدية و مدّة العزل.                                  خاتمة عامة. </vt:lpstr>
      <vt:lpstr>تمهيد:      تشكل الصحة المدرسية إحدى دعائم الطب الوقائي الذي يشهد تطورا سريعا في عصرنا الحاضر , فهي تشمل في الوسط المدرسي تقريبا ربع سكان البلاد و تشكل عنصرا رئيسيا لترقية الصحة بمختلف جوانبها في أوساط التلاميذ فسياسة الوقاية هذه تهدف أساسا إلى توفير الظروف الملائمة لإعداد المواطن المتكافئ جسديا و عقليا و إيمانا بأن مستقبل البلاد لا يبنى إلا بسواعد أبنائه الأصحاء. </vt:lpstr>
      <vt:lpstr>1 ــ مفهوم الصحة : </vt:lpstr>
      <vt:lpstr>Diapositive 6</vt:lpstr>
      <vt:lpstr>Diapositive 7</vt:lpstr>
      <vt:lpstr>2- تعريف الصحة المدرسية</vt:lpstr>
      <vt:lpstr>3- ظهور و نشأة الصحة بالمدرسة الجزائرية: </vt:lpstr>
      <vt:lpstr>- أول منشور وزاري مشترك ممضى من طرف أربع وزارات صدر في 21/11/1983 و الذي يؤكد على ضرورة الالتفاف إلى صحة الطفل و إلى الوسط المدرسي الذي يتربى فيه و الاعتناء بهما جنبا إلى جنب. - ثم يأتي المنشور الوزاري رقم 05 المؤرخ في 22 جانفي 1985 المؤكد على ضرورة التكفل بالأمراض المكتشفة من طرف المصالح المختصة في الصحة مع متابعة العملية .</vt:lpstr>
      <vt:lpstr>4- أهمية الصحة في المؤسسات التعليمية:</vt:lpstr>
      <vt:lpstr>5- دور الصحة في المؤسسات التعليمية:</vt:lpstr>
      <vt:lpstr>6- وحدة الكشف والمتابعة: </vt:lpstr>
      <vt:lpstr>6-2- أهمية و أهداف وحدة الكشف والمتابعة:</vt:lpstr>
      <vt:lpstr>7- مجالس ولجان الصحة: </vt:lpstr>
      <vt:lpstr>7-1- المجلس الصحي:</vt:lpstr>
      <vt:lpstr>7-2 ــــ صلاحيات المجلس الصحي: </vt:lpstr>
      <vt:lpstr>7 ــــ 3 ــــ  اجتماعات مجلس الصحة:</vt:lpstr>
      <vt:lpstr> 7 ـــ 4 ـــــ  لجان الصحة:</vt:lpstr>
      <vt:lpstr>Diapositive 20</vt:lpstr>
      <vt:lpstr>8- أساليب المحافظة على الصحة المدرسية:</vt:lpstr>
      <vt:lpstr>Diapositive 22</vt:lpstr>
      <vt:lpstr> هناك إجراءات إدارية أخرى يجب على المدير أن يحرص على تطبيقها و تتمثل فيما يلي : </vt:lpstr>
      <vt:lpstr> العمل على تجنب الحوادث المدرسية : </vt:lpstr>
      <vt:lpstr>الإجراءات الإدارية المتخذة عند وقوع الحادث المدرسي :</vt:lpstr>
      <vt:lpstr>9- قائمة الأمراض التي يسعى طبيب المدرسة إلى إدراكها في الفحص الطبي المدرسي:</vt:lpstr>
      <vt:lpstr>Diapositive 27</vt:lpstr>
      <vt:lpstr>Diapositive 28</vt:lpstr>
      <vt:lpstr>10 ــــــ قائمة الأمراض المعدية و مدة العزل المدرسي:</vt:lpstr>
      <vt:lpstr>Diapositive 30</vt:lpstr>
      <vt:lpstr>Diapositive 31</vt:lpstr>
      <vt:lpstr>5- الاهتمام بصحة العاملين: لا تكتمل الشمولية المطلوبة في مدارسنا إلا إذا شملت صحة العاملين من معلمين و أساتذة و إداريين. 6- التغذية و سلامة الغذاء: و هنا نشير إلى دور المطعم المدرسي و كذا توعية الأولياء. 7- التربية البدنية و الترفيه: التربية البدني ليست ترفا و لكنها ضرورة تربوية صحية نفسية جسدية واجتماعية تساهم في عملية التحصيل الدراسي وصدق من قال: العقل السليم في الجسم السليم 8- الاهتمام بصحة المجتمع المجاور.  ولذا نوصي بالحرص على تعزيز الصحة في الوسط المدرسي كونها تندرج ضمن الأعمال المكملة  للمدرسة و تبقى الوقاية خير من ألف علاج.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الجمهورية الجزائرية الديمقراطية الشعبية وزارة التربية الوطنية</dc:title>
  <dc:creator>SOLTANI</dc:creator>
  <cp:lastModifiedBy>HP 630</cp:lastModifiedBy>
  <cp:revision>19</cp:revision>
  <dcterms:created xsi:type="dcterms:W3CDTF">2015-05-13T18:25:34Z</dcterms:created>
  <dcterms:modified xsi:type="dcterms:W3CDTF">2017-05-17T00:05:36Z</dcterms:modified>
</cp:coreProperties>
</file>