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BD3"/>
    <a:srgbClr val="D2C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6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230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71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60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96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84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4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24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69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3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71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85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4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D0F5-5A66-4E12-9CCB-81EB96C89207}" type="datetimeFigureOut">
              <a:rPr lang="fr-FR" smtClean="0"/>
              <a:t>03/11/2021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qui rêvait d’océan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93192" y="5998464"/>
            <a:ext cx="6345936" cy="28895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était une fois un loup qui rêvait d’océan.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s’appelait Loup.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matin, Loup pêchait dans le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torrent</a:t>
            </a:r>
            <a:r>
              <a:rPr lang="fr-FR" sz="1700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Quand il sentit sa ligne se tendre.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 tira, tira… et remonta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une bouteille.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l’intérieur, il y avait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un parchemin</a:t>
            </a:r>
            <a:r>
              <a:rPr lang="fr-FR" sz="1700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9AA78F5-B35B-495D-9033-4C41CB0B5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825" t="33069" r="7936" b="44533"/>
          <a:stretch/>
        </p:blipFill>
        <p:spPr>
          <a:xfrm>
            <a:off x="3318781" y="2639986"/>
            <a:ext cx="2121081" cy="17537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4FE8A9B-FAD4-40BA-89B6-7DB7AA2DD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72" t="51966" r="31589" b="25636"/>
          <a:stretch/>
        </p:blipFill>
        <p:spPr>
          <a:xfrm>
            <a:off x="4169229" y="4194043"/>
            <a:ext cx="2121081" cy="1753706"/>
          </a:xfrm>
          <a:prstGeom prst="rect">
            <a:avLst/>
          </a:prstGeom>
        </p:spPr>
      </p:pic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90666" y="2928371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Le torrent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Une bouteille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 parchemin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12777C4-7096-4E62-89AC-36DE38A24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10" y="3141935"/>
            <a:ext cx="687979" cy="6879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A45117B-6049-4157-8526-1772C0583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10" y="3965049"/>
            <a:ext cx="726274" cy="7262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665D691-BCEC-436E-9206-E7BAA173F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57" y="4826458"/>
            <a:ext cx="726274" cy="72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qui rêvait d’océan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5758297"/>
            <a:ext cx="6611112" cy="31296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Loup se retrouva au cœur d’un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paysage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 extraordinaire.</a:t>
            </a:r>
          </a:p>
          <a:p>
            <a:pPr algn="just">
              <a:lnSpc>
                <a:spcPct val="20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« Bienvenue dans mon royaume, dit Poséidon. L’océan !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Comme c’est beau ! fit Loup.</a:t>
            </a:r>
          </a:p>
          <a:p>
            <a:pPr algn="just">
              <a:lnSpc>
                <a:spcPct val="20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-  Hélas, l’océan est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en danger</a:t>
            </a:r>
            <a:r>
              <a:rPr lang="fr-FR" sz="1700" b="1" dirty="0">
                <a:solidFill>
                  <a:schemeClr val="tx1"/>
                </a:solidFill>
                <a:latin typeface="Caviar Dreams" panose="020B0402020204020504" pitchFamily="34" charset="0"/>
              </a:rPr>
              <a:t>, 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soupira Poséidon.</a:t>
            </a:r>
          </a:p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En danger…? » s’étonna Loup. </a:t>
            </a:r>
          </a:p>
          <a:p>
            <a:pPr algn="just">
              <a:lnSpc>
                <a:spcPct val="20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C’est alors qu’un cri retentit : « Au secours ! A l’aide ! »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10</a:t>
            </a:r>
          </a:p>
        </p:txBody>
      </p:sp>
      <p:sp>
        <p:nvSpPr>
          <p:cNvPr id="8" name="Rectangle à coins arrondis 4">
            <a:extLst>
              <a:ext uri="{FF2B5EF4-FFF2-40B4-BE49-F238E27FC236}">
                <a16:creationId xmlns:a16="http://schemas.microsoft.com/office/drawing/2014/main" id="{CA12E6B8-FED7-4C0D-9DAA-79298E334BD7}"/>
              </a:ext>
            </a:extLst>
          </p:cNvPr>
          <p:cNvSpPr/>
          <p:nvPr/>
        </p:nvSpPr>
        <p:spPr>
          <a:xfrm>
            <a:off x="256032" y="2695200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 paysage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Les algues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En danger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A3D347E-7BA5-4847-BBA0-50F569DAD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r="14910"/>
          <a:stretch/>
        </p:blipFill>
        <p:spPr>
          <a:xfrm rot="5400000">
            <a:off x="3552329" y="2588200"/>
            <a:ext cx="1969674" cy="1997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5F92FC8-FA4B-494F-9269-C3F2D98A5E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1" t="3330" r="6964" b="9170"/>
          <a:stretch/>
        </p:blipFill>
        <p:spPr>
          <a:xfrm>
            <a:off x="4530671" y="4043797"/>
            <a:ext cx="2010918" cy="1598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1311CA-C9C0-4F9D-9C59-ED9D55F45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960" y="2855233"/>
            <a:ext cx="879566" cy="8795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E56E7A-D857-4F29-B797-F36468A69B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227" y="3689575"/>
            <a:ext cx="678833" cy="6788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78FB00E-B6CC-4110-9599-3E0BD2FD0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0453" y="4649592"/>
            <a:ext cx="754380" cy="7543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2CE00C7-4E07-4B38-8F45-FA2E735FA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024408" y="4729174"/>
            <a:ext cx="614100" cy="61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qui rêvait d’océan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5839490"/>
            <a:ext cx="6611112" cy="30484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Une tortue se débattait dans un </a:t>
            </a:r>
            <a:r>
              <a:rPr lang="fr-FR" sz="16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filet de pêche.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</a:rPr>
              <a:t> </a:t>
            </a:r>
          </a:p>
          <a:p>
            <a:pPr algn="just">
              <a:lnSpc>
                <a:spcPct val="20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Vite, Loup la délivra.</a:t>
            </a:r>
          </a:p>
          <a:p>
            <a:pPr algn="just">
              <a:lnSpc>
                <a:spcPct val="20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« Merci, murmura t-elle, tu m’as sauvé la vie !</a:t>
            </a:r>
          </a:p>
          <a:p>
            <a:pPr algn="just">
              <a:lnSpc>
                <a:spcPct val="20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Ces filets finissent toujours par nous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</a:rPr>
              <a:t> </a:t>
            </a:r>
            <a:r>
              <a:rPr lang="fr-FR" sz="16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attraper 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».</a:t>
            </a:r>
          </a:p>
          <a:p>
            <a:pPr algn="just">
              <a:lnSpc>
                <a:spcPct val="20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Loup et Poséidon longèrent ensuite </a:t>
            </a:r>
            <a:r>
              <a:rPr lang="fr-FR" sz="16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une falaise 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sous marine. Tout devint gris. « Que se passe-t-il ici ? s’inquiéta Loup.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11</a:t>
            </a:r>
          </a:p>
        </p:txBody>
      </p:sp>
      <p:sp>
        <p:nvSpPr>
          <p:cNvPr id="8" name="Rectangle à coins arrondis 4">
            <a:extLst>
              <a:ext uri="{FF2B5EF4-FFF2-40B4-BE49-F238E27FC236}">
                <a16:creationId xmlns:a16="http://schemas.microsoft.com/office/drawing/2014/main" id="{64D7B6D0-1493-40A0-B2C9-80443371B89A}"/>
              </a:ext>
            </a:extLst>
          </p:cNvPr>
          <p:cNvSpPr/>
          <p:nvPr/>
        </p:nvSpPr>
        <p:spPr>
          <a:xfrm>
            <a:off x="256032" y="2695200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 filet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Attraper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Une falaise 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CC2F86F8-126D-442B-A996-6D8168E0A4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" t="5728" r="12698" b="14776"/>
          <a:stretch/>
        </p:blipFill>
        <p:spPr>
          <a:xfrm>
            <a:off x="3451182" y="2718177"/>
            <a:ext cx="2333603" cy="1782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09BA61D-5486-4FF4-8980-B5C75B4B32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2" t="5148" r="9996" b="11961"/>
          <a:stretch/>
        </p:blipFill>
        <p:spPr>
          <a:xfrm>
            <a:off x="4732199" y="4305446"/>
            <a:ext cx="1604967" cy="1336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31BC0A-B72C-448A-A519-AEEA24872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83" y="2781711"/>
            <a:ext cx="825483" cy="8254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5EAE8B9-D427-43E2-A194-226E968DE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529" y="3820844"/>
            <a:ext cx="780437" cy="7804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3EA843-7B0A-4600-A2F7-F2A6B454B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6956" y="4601281"/>
            <a:ext cx="598783" cy="5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qui rêvait d’océan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5699495"/>
            <a:ext cx="6611112" cy="33507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- </a:t>
            </a:r>
            <a:r>
              <a:rPr lang="fr-FR" sz="16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La pollution 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!  gronda le Roi.  Les Terriens jettent leurs </a:t>
            </a:r>
            <a:r>
              <a:rPr lang="fr-FR" sz="16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déchets 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dans l’océan, ils le détruisent. Voilà pourquoi nous avons besoin de toi ! Raconte leur ton voyage. Dis-leur que l’océan est fragile, qu’il faut le respecter. </a:t>
            </a:r>
          </a:p>
          <a:p>
            <a:pPr algn="just">
              <a:lnSpc>
                <a:spcPct val="20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- Je le ferai, promit Loup.</a:t>
            </a:r>
          </a:p>
          <a:p>
            <a:pPr algn="just">
              <a:lnSpc>
                <a:spcPct val="200000"/>
              </a:lnSpc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- Merci. Suis moi maintenant, une </a:t>
            </a:r>
            <a:r>
              <a:rPr lang="fr-FR" sz="16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surprise 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t’attend … »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12</a:t>
            </a:r>
          </a:p>
        </p:txBody>
      </p:sp>
      <p:sp>
        <p:nvSpPr>
          <p:cNvPr id="8" name="Rectangle à coins arrondis 4">
            <a:extLst>
              <a:ext uri="{FF2B5EF4-FFF2-40B4-BE49-F238E27FC236}">
                <a16:creationId xmlns:a16="http://schemas.microsoft.com/office/drawing/2014/main" id="{F70663A4-C635-43D0-B9FF-FB9FCE2D2663}"/>
              </a:ext>
            </a:extLst>
          </p:cNvPr>
          <p:cNvSpPr/>
          <p:nvPr/>
        </p:nvSpPr>
        <p:spPr>
          <a:xfrm>
            <a:off x="256032" y="2695200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La pollution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Les déchets 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Une surprise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265512C-7604-4741-A0D4-30F6B66B7E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/>
          <a:stretch/>
        </p:blipFill>
        <p:spPr>
          <a:xfrm>
            <a:off x="3466068" y="2567164"/>
            <a:ext cx="2399999" cy="2004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78F6CC5-1DDB-45ED-9B5C-2B8DFB937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1" t="6898" r="8216" b="9067"/>
          <a:stretch/>
        </p:blipFill>
        <p:spPr>
          <a:xfrm>
            <a:off x="4788686" y="4007479"/>
            <a:ext cx="1813282" cy="154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41ADAC0-B0C4-4C09-BCA7-6D8B476BD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97" y="2768856"/>
            <a:ext cx="794601" cy="7946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9FB823F-186F-48CC-97A1-1F7F11A5C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445" y="3630618"/>
            <a:ext cx="753722" cy="75372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EA675A3-CA13-4F59-909C-97D7BA9DA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119" y="4650791"/>
            <a:ext cx="643256" cy="6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0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qui rêvait d’océan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5707594"/>
            <a:ext cx="6611112" cy="31803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Poséidon mena Loup au près d’une </a:t>
            </a:r>
            <a:r>
              <a:rPr lang="fr-FR" sz="16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épave.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  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Il y avait un </a:t>
            </a:r>
            <a:r>
              <a:rPr lang="fr-FR" sz="16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coffre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 et, à l’intérieur … mille pièces d’or !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« Voici le </a:t>
            </a:r>
            <a:r>
              <a:rPr lang="fr-FR" sz="16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trésor 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! annonça Poséidon. Il est à toi. ».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Loup referma le coffre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« Merci, mais je n’en ai pas besoin. Le vrai trésor est là: c’est l’océan !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13</a:t>
            </a:r>
          </a:p>
        </p:txBody>
      </p:sp>
      <p:sp>
        <p:nvSpPr>
          <p:cNvPr id="8" name="Rectangle à coins arrondis 4">
            <a:extLst>
              <a:ext uri="{FF2B5EF4-FFF2-40B4-BE49-F238E27FC236}">
                <a16:creationId xmlns:a16="http://schemas.microsoft.com/office/drawing/2014/main" id="{F70663A4-C635-43D0-B9FF-FB9FCE2D2663}"/>
              </a:ext>
            </a:extLst>
          </p:cNvPr>
          <p:cNvSpPr/>
          <p:nvPr/>
        </p:nvSpPr>
        <p:spPr>
          <a:xfrm>
            <a:off x="256032" y="2695200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Une épave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 coffre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 trésor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92AA806F-F6D1-4201-9FDE-45FF240DB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t="12239" r="11823" b="3339"/>
          <a:stretch/>
        </p:blipFill>
        <p:spPr>
          <a:xfrm>
            <a:off x="3644454" y="2670161"/>
            <a:ext cx="1826800" cy="1577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1623E43-4709-4A07-9B96-ABF787B889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0" t="17647" r="18198" b="18274"/>
          <a:stretch/>
        </p:blipFill>
        <p:spPr>
          <a:xfrm>
            <a:off x="4849239" y="3707733"/>
            <a:ext cx="1688945" cy="1904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CB6964D-5361-4E4A-8E51-DB7C34D12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60" y="2911556"/>
            <a:ext cx="960702" cy="74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1B62DB9-3A51-407C-8036-5F97CDA8E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8102" y="3810017"/>
            <a:ext cx="742142" cy="74214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B9F325B-6FF3-4069-BAFD-0ECFFC6FE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833" y="4572000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33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qui rêvait d’océan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5827801"/>
            <a:ext cx="6611112" cy="30601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- Tu as tout compris, mon </a:t>
            </a:r>
            <a:r>
              <a:rPr lang="fr-FR" sz="16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ami, 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approuva Poséidon. Mais alors comment te remercier?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- Je veux bien récupérer mes pattes et mon bateau, s’il vous plaît sourit Loup.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- Accordé ! dit Poséidon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</a:rPr>
              <a:t>. 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Et je veillerai à ce que les pirates te laissent tranquille cette fois, parole de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</a:rPr>
              <a:t> </a:t>
            </a:r>
            <a:r>
              <a:rPr lang="fr-FR" sz="16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roi</a:t>
            </a:r>
            <a:r>
              <a:rPr lang="fr-FR" sz="1600" b="1" dirty="0">
                <a:solidFill>
                  <a:schemeClr val="tx1"/>
                </a:solidFill>
                <a:latin typeface="Caviar Dreams" panose="020B0402020204020504" pitchFamily="34" charset="0"/>
              </a:rPr>
              <a:t> ! </a:t>
            </a:r>
            <a:r>
              <a:rPr lang="fr-FR" sz="1600" dirty="0">
                <a:solidFill>
                  <a:schemeClr val="tx1"/>
                </a:solidFill>
                <a:latin typeface="Caviar Dreams" panose="020B0402020204020504" pitchFamily="34" charset="0"/>
              </a:rPr>
              <a:t>».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14</a:t>
            </a:r>
          </a:p>
        </p:txBody>
      </p:sp>
      <p:sp>
        <p:nvSpPr>
          <p:cNvPr id="8" name="Rectangle à coins arrondis 4">
            <a:extLst>
              <a:ext uri="{FF2B5EF4-FFF2-40B4-BE49-F238E27FC236}">
                <a16:creationId xmlns:a16="http://schemas.microsoft.com/office/drawing/2014/main" id="{F70663A4-C635-43D0-B9FF-FB9FCE2D2663}"/>
              </a:ext>
            </a:extLst>
          </p:cNvPr>
          <p:cNvSpPr/>
          <p:nvPr/>
        </p:nvSpPr>
        <p:spPr>
          <a:xfrm>
            <a:off x="256032" y="2695200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 ami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Eclater de rire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 roi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C501C948-C8B0-47F8-81AB-2058D4D39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11365" r="7051" b="10020"/>
          <a:stretch/>
        </p:blipFill>
        <p:spPr>
          <a:xfrm>
            <a:off x="3648189" y="2990879"/>
            <a:ext cx="2986832" cy="2276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AA81C67-6C68-4E33-9B93-B62EF0256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207" y="2984292"/>
            <a:ext cx="745415" cy="7454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6537BA0-DF02-44EB-9822-A4AC34C49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799" y="3643358"/>
            <a:ext cx="759477" cy="7594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225A077-6A62-4AA1-A844-347377C73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237" y="4487981"/>
            <a:ext cx="851353" cy="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7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qui rêvait d’océan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3444" y="5768958"/>
            <a:ext cx="6615684" cy="31991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Loup se retrouva à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la barre 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de son petit bateau.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Loup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accosta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 sur la plage.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« Loup ! s’exclama Louve, soulagée. Mais où étais tu passé ?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- J’étais parti à la chasse au trésor. Et je l’ai trouvé !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Venez les amis, répondit Loup, je vais vous raconter ! »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15</a:t>
            </a:r>
          </a:p>
        </p:txBody>
      </p:sp>
      <p:sp>
        <p:nvSpPr>
          <p:cNvPr id="8" name="Rectangle à coins arrondis 4">
            <a:extLst>
              <a:ext uri="{FF2B5EF4-FFF2-40B4-BE49-F238E27FC236}">
                <a16:creationId xmlns:a16="http://schemas.microsoft.com/office/drawing/2014/main" id="{F70663A4-C635-43D0-B9FF-FB9FCE2D2663}"/>
              </a:ext>
            </a:extLst>
          </p:cNvPr>
          <p:cNvSpPr/>
          <p:nvPr/>
        </p:nvSpPr>
        <p:spPr>
          <a:xfrm>
            <a:off x="256032" y="2695200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</a:endParaRP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La barre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Accoster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</a:endParaRP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Caviar Dreams" panose="020B0402020204020504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96F62AF2-7385-48B8-AF01-41338E521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3" t="12974" r="20235"/>
          <a:stretch/>
        </p:blipFill>
        <p:spPr>
          <a:xfrm rot="5400000">
            <a:off x="3655659" y="2865387"/>
            <a:ext cx="2717138" cy="2626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4765DA-4414-4883-A613-2E38B60C0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606" y="3057382"/>
            <a:ext cx="765905" cy="7659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9407A10-4D0E-47C5-AF24-B760955B0E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6" b="56125"/>
          <a:stretch/>
        </p:blipFill>
        <p:spPr>
          <a:xfrm>
            <a:off x="1759706" y="4146290"/>
            <a:ext cx="703596" cy="851419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91C6DDAF-D6F1-4A6E-B251-92EB24B1DB05}"/>
              </a:ext>
            </a:extLst>
          </p:cNvPr>
          <p:cNvSpPr/>
          <p:nvPr/>
        </p:nvSpPr>
        <p:spPr>
          <a:xfrm>
            <a:off x="1787915" y="4185469"/>
            <a:ext cx="86605" cy="1630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86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qui rêvait d’océan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81464" y="6025898"/>
            <a:ext cx="6557663" cy="28529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fr-FR" sz="1700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Loup sortit le parchemin et lut  : « Carte au trésor du pirate </a:t>
            </a:r>
            <a:r>
              <a:rPr lang="fr-FR" sz="1700" dirty="0" err="1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Barbeloup</a:t>
            </a:r>
            <a:r>
              <a:rPr lang="fr-FR" sz="1700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 toi le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butin</a:t>
            </a:r>
            <a:r>
              <a:rPr lang="fr-FR" sz="1700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 tu es malin ! »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fr-FR" sz="1700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Loup trouva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un tricorne</a:t>
            </a:r>
            <a:r>
              <a:rPr lang="fr-FR" sz="1700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 bandeau rouge et un sabre de bois. 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</a:pPr>
            <a:r>
              <a:rPr lang="fr-FR" sz="1700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 Je suis Loup, le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corsaire</a:t>
            </a:r>
            <a:r>
              <a:rPr lang="fr-FR" sz="1700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 mers ! A moi le trésor! »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2</a:t>
            </a:r>
          </a:p>
        </p:txBody>
      </p:sp>
      <p:sp>
        <p:nvSpPr>
          <p:cNvPr id="8" name="Rectangle à coins arrondis 4">
            <a:extLst>
              <a:ext uri="{FF2B5EF4-FFF2-40B4-BE49-F238E27FC236}">
                <a16:creationId xmlns:a16="http://schemas.microsoft.com/office/drawing/2014/main" id="{3FB7B2D4-B2EF-42E0-A1F6-E57EE88358E4}"/>
              </a:ext>
            </a:extLst>
          </p:cNvPr>
          <p:cNvSpPr/>
          <p:nvPr/>
        </p:nvSpPr>
        <p:spPr>
          <a:xfrm>
            <a:off x="290666" y="2928371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 butin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 tricorne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 corsaire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D05B1B6-52A9-4327-9613-96270D403A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t="2460" r="21498"/>
          <a:stretch/>
        </p:blipFill>
        <p:spPr>
          <a:xfrm rot="5400000">
            <a:off x="4393656" y="3483061"/>
            <a:ext cx="1907313" cy="2378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837731E-18D9-4DA9-86BB-7A72AFC37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t="3079" r="2618" b="6296"/>
          <a:stretch/>
        </p:blipFill>
        <p:spPr>
          <a:xfrm rot="5400000">
            <a:off x="3401233" y="2752511"/>
            <a:ext cx="1643636" cy="1369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76946E6-5499-449F-983A-703428B93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705" y="3095258"/>
            <a:ext cx="677328" cy="6773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FCFA347-35B7-46CB-92F4-F50F8C4E5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0411" y="4733965"/>
            <a:ext cx="677328" cy="82078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CADAB56-14B6-40A1-B561-2C4C9CC76B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59" y="394066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98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qui rêvait d’océan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6032" y="5907024"/>
            <a:ext cx="6345936" cy="29809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A l’heure du goûter, Loup réunit ses amis.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«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Hissez 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haut,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matelots !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 Partons à la chasse au trésor !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- A nous l’océan</a:t>
            </a:r>
            <a:r>
              <a:rPr lang="fr-FR" sz="1700" b="1" dirty="0">
                <a:solidFill>
                  <a:schemeClr val="tx1"/>
                </a:solidFill>
                <a:latin typeface="Caviar Dreams" panose="020B0402020204020504" pitchFamily="34" charset="0"/>
              </a:rPr>
              <a:t>!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applaudit</a:t>
            </a:r>
            <a:r>
              <a:rPr lang="fr-FR" sz="1700" b="1" dirty="0">
                <a:solidFill>
                  <a:schemeClr val="tx1"/>
                </a:solidFill>
                <a:latin typeface="Caviar Dreams" panose="020B0402020204020504" pitchFamily="34" charset="0"/>
              </a:rPr>
              <a:t> 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Valentin emballé.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- A nous la plage et la mer ! renchérit Louve.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- C’est quoi, la mer? » demanda Yéti.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3</a:t>
            </a:r>
          </a:p>
        </p:txBody>
      </p:sp>
      <p:sp>
        <p:nvSpPr>
          <p:cNvPr id="8" name="Rectangle à coins arrondis 4">
            <a:extLst>
              <a:ext uri="{FF2B5EF4-FFF2-40B4-BE49-F238E27FC236}">
                <a16:creationId xmlns:a16="http://schemas.microsoft.com/office/drawing/2014/main" id="{548E14D5-667B-4092-BC62-E3F548FCA4DD}"/>
              </a:ext>
            </a:extLst>
          </p:cNvPr>
          <p:cNvSpPr/>
          <p:nvPr/>
        </p:nvSpPr>
        <p:spPr>
          <a:xfrm>
            <a:off x="256032" y="2695200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Hisser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 matelot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Applaudir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55ED659-5719-4ACF-9B24-F155AC14C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3" t="5669" r="1845" b="8081"/>
          <a:stretch/>
        </p:blipFill>
        <p:spPr>
          <a:xfrm rot="5400000">
            <a:off x="3775740" y="3009230"/>
            <a:ext cx="2795074" cy="2493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948E659-864D-4B44-BF95-C16964162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659" y="3443292"/>
            <a:ext cx="1092350" cy="10923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7C10F68-A3EF-40EE-858A-1BA08A3C0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659" y="4676234"/>
            <a:ext cx="680218" cy="6802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F5639D5-729B-433B-8E1F-688400F92E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68" t="1701"/>
          <a:stretch/>
        </p:blipFill>
        <p:spPr bwMode="auto">
          <a:xfrm>
            <a:off x="1338454" y="2788918"/>
            <a:ext cx="365178" cy="1004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099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qui rêvait d’océan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56032" y="5833872"/>
            <a:ext cx="6345936" cy="30358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  <a:cs typeface="Courier New" panose="02070309020205020404" pitchFamily="49" charset="0"/>
              </a:rPr>
              <a:t>Tandis que les uns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lézardaient</a:t>
            </a:r>
            <a:r>
              <a:rPr lang="fr-FR" sz="1700" b="1" dirty="0">
                <a:solidFill>
                  <a:schemeClr val="tx1"/>
                </a:solidFill>
                <a:latin typeface="Caviar Dreams" panose="020B0402020204020504" pitchFamily="34" charset="0"/>
                <a:cs typeface="Courier New" panose="02070309020205020404" pitchFamily="49" charset="0"/>
              </a:rPr>
              <a:t> 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  <a:cs typeface="Courier New" panose="02070309020205020404" pitchFamily="49" charset="0"/>
              </a:rPr>
              <a:t>au soleil, et que les autres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se baignaient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  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  <a:cs typeface="Courier New" panose="02070309020205020404" pitchFamily="49" charset="0"/>
              </a:rPr>
              <a:t>Loup voulait aller chercher le trésor.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  <a:cs typeface="Courier New" panose="02070309020205020404" pitchFamily="49" charset="0"/>
              </a:rPr>
              <a:t>Un petit bateau était près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du rivage.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  <a:cs typeface="Courier New" panose="02070309020205020404" pitchFamily="49" charset="0"/>
              </a:rPr>
              <a:t>« Juste un tour au large et je le rapporte ! », pensa Loup.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4</a:t>
            </a:r>
          </a:p>
        </p:txBody>
      </p:sp>
      <p:sp>
        <p:nvSpPr>
          <p:cNvPr id="8" name="Rectangle à coins arrondis 4">
            <a:extLst>
              <a:ext uri="{FF2B5EF4-FFF2-40B4-BE49-F238E27FC236}">
                <a16:creationId xmlns:a16="http://schemas.microsoft.com/office/drawing/2014/main" id="{CAE21839-64EB-4FE1-9C61-D749D2CE559B}"/>
              </a:ext>
            </a:extLst>
          </p:cNvPr>
          <p:cNvSpPr/>
          <p:nvPr/>
        </p:nvSpPr>
        <p:spPr>
          <a:xfrm>
            <a:off x="256032" y="2695200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Lézarder 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Se baigner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Le rivage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517EB10-B09C-4E6E-844F-CF2D9DFCE5AA}"/>
              </a:ext>
            </a:extLst>
          </p:cNvPr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5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7397A47-706B-4D94-8B48-147903AFE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2669" r="7366" b="12306"/>
          <a:stretch/>
        </p:blipFill>
        <p:spPr>
          <a:xfrm>
            <a:off x="4204838" y="3993703"/>
            <a:ext cx="2122810" cy="1538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32A6B97-DCF9-4CB1-A8A3-C8DA02B4C0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9976" r="9415" b="11509"/>
          <a:stretch/>
        </p:blipFill>
        <p:spPr>
          <a:xfrm>
            <a:off x="3538204" y="2510201"/>
            <a:ext cx="2077964" cy="1694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82D2FCF-541A-4F22-8F20-519B87287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431" y="2768953"/>
            <a:ext cx="863881" cy="86388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1FF862-F8C6-437D-BD0F-C91AD0BF8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914" y="3816858"/>
            <a:ext cx="632460" cy="63246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B9C87A7-40E8-494E-B2D4-880405ED3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7914" y="4694683"/>
            <a:ext cx="571284" cy="57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5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qui rêvait d’océan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5907024"/>
            <a:ext cx="6611112" cy="31020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Quel bonheur de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naviguer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 sur l’océan ! </a:t>
            </a:r>
          </a:p>
          <a:p>
            <a:pPr algn="just">
              <a:lnSpc>
                <a:spcPct val="200000"/>
              </a:lnSpc>
            </a:pP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Longue vue 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et cartes en pattes,  Loup cherchait l’île au trésor de </a:t>
            </a:r>
            <a:r>
              <a:rPr lang="fr-FR" sz="1700" dirty="0" err="1">
                <a:solidFill>
                  <a:schemeClr val="tx1"/>
                </a:solidFill>
                <a:latin typeface="Caviar Dreams" panose="020B0402020204020504" pitchFamily="34" charset="0"/>
              </a:rPr>
              <a:t>Barbeloup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 quand un bateau surgit devant lui.</a:t>
            </a:r>
          </a:p>
          <a:p>
            <a:pPr algn="just">
              <a:lnSpc>
                <a:spcPct val="20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Horreur ! Il était plein de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pirates.</a:t>
            </a:r>
          </a:p>
          <a:p>
            <a:pPr algn="just">
              <a:lnSpc>
                <a:spcPct val="20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« A l’abordage ! Pas de quartier ! » hurlèrent ils.</a:t>
            </a:r>
          </a:p>
        </p:txBody>
      </p:sp>
      <p:sp>
        <p:nvSpPr>
          <p:cNvPr id="8" name="Rectangle à coins arrondis 4">
            <a:extLst>
              <a:ext uri="{FF2B5EF4-FFF2-40B4-BE49-F238E27FC236}">
                <a16:creationId xmlns:a16="http://schemas.microsoft.com/office/drawing/2014/main" id="{0B36A875-E403-4E2F-85CA-383B49CD0B07}"/>
              </a:ext>
            </a:extLst>
          </p:cNvPr>
          <p:cNvSpPr/>
          <p:nvPr/>
        </p:nvSpPr>
        <p:spPr>
          <a:xfrm>
            <a:off x="256032" y="2695200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Naviguer 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Longue vue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 pirate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B02EB7B-B207-4113-838F-0DB206CDB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4" t="9418" r="4224"/>
          <a:stretch/>
        </p:blipFill>
        <p:spPr>
          <a:xfrm rot="5400000">
            <a:off x="4462113" y="3572535"/>
            <a:ext cx="1875719" cy="1855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3499629-FFC8-44AB-B570-15EA801F9B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t="14718" r="12040" b="7340"/>
          <a:stretch/>
        </p:blipFill>
        <p:spPr>
          <a:xfrm rot="5400000">
            <a:off x="3313168" y="2849524"/>
            <a:ext cx="1875721" cy="1425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0057F2-6926-4802-93F7-B43F746AD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70" y="2789558"/>
            <a:ext cx="728534" cy="7285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CD94B62-E72C-4D59-9A30-AAAD8003C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240" y="3637173"/>
            <a:ext cx="728534" cy="7285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F86231E-9F7F-4BCB-B001-380AB79F0A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0974" y="4512833"/>
            <a:ext cx="658531" cy="6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1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qui rêvait d’océan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5812971"/>
            <a:ext cx="6611112" cy="30749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Le capitaine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, s’élança le premier. </a:t>
            </a:r>
          </a:p>
          <a:p>
            <a:pPr algn="just">
              <a:lnSpc>
                <a:spcPct val="20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Il se mit à f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ouiller 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le bateau.</a:t>
            </a:r>
          </a:p>
          <a:p>
            <a:pPr algn="just">
              <a:lnSpc>
                <a:spcPct val="20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Loup tenta de cacher la carte. </a:t>
            </a:r>
          </a:p>
          <a:p>
            <a:pPr algn="just">
              <a:lnSpc>
                <a:spcPct val="20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Le pirate lui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arracha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 le parchemin. </a:t>
            </a:r>
          </a:p>
          <a:p>
            <a:pPr algn="just">
              <a:lnSpc>
                <a:spcPct val="20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« La carte de </a:t>
            </a:r>
            <a:r>
              <a:rPr lang="fr-FR" sz="1700" dirty="0" err="1">
                <a:solidFill>
                  <a:schemeClr val="tx1"/>
                </a:solidFill>
                <a:latin typeface="Caviar Dreams" panose="020B0402020204020504" pitchFamily="34" charset="0"/>
              </a:rPr>
              <a:t>Barbeloup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 !  A nous le trésor cria-t-il. Filons ! »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6</a:t>
            </a:r>
          </a:p>
        </p:txBody>
      </p:sp>
      <p:sp>
        <p:nvSpPr>
          <p:cNvPr id="8" name="Rectangle à coins arrondis 4">
            <a:extLst>
              <a:ext uri="{FF2B5EF4-FFF2-40B4-BE49-F238E27FC236}">
                <a16:creationId xmlns:a16="http://schemas.microsoft.com/office/drawing/2014/main" id="{A163A939-E3F7-4767-AFB0-486B5C25BBEF}"/>
              </a:ext>
            </a:extLst>
          </p:cNvPr>
          <p:cNvSpPr/>
          <p:nvPr/>
        </p:nvSpPr>
        <p:spPr>
          <a:xfrm>
            <a:off x="256032" y="2695200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  capitaine 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Fouiller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Arracher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A7D90EA-4AF2-4EE9-8002-D8300C33A1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2"/>
          <a:stretch/>
        </p:blipFill>
        <p:spPr>
          <a:xfrm>
            <a:off x="4166020" y="3615556"/>
            <a:ext cx="2435948" cy="1912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D37E917-08CA-4605-BD3A-551D84B526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15979" r="6119" b="11295"/>
          <a:stretch/>
        </p:blipFill>
        <p:spPr>
          <a:xfrm rot="5400000">
            <a:off x="3109627" y="2915071"/>
            <a:ext cx="1747706" cy="110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4FF4595-037F-45D8-B49E-88C90E2DB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312" y="2776131"/>
            <a:ext cx="839425" cy="8394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C87624D-9EA8-45CC-9179-682EA94A9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992" y="3696487"/>
            <a:ext cx="655320" cy="6553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3075BE2-82FE-4528-9AD4-4B66BECB9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9716" y="4448827"/>
            <a:ext cx="860308" cy="8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8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qui rêvait d’océan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5780314"/>
            <a:ext cx="6611112" cy="31076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Découragé, Loup soupira :  il était seul au milieu de l’océan.</a:t>
            </a:r>
          </a:p>
          <a:p>
            <a:pPr algn="just">
              <a:lnSpc>
                <a:spcPct val="20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Le vent se leva. </a:t>
            </a:r>
          </a:p>
          <a:p>
            <a:pPr algn="just">
              <a:lnSpc>
                <a:spcPct val="20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« Pitié pas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une tempête 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», gémit Loup.</a:t>
            </a:r>
          </a:p>
          <a:p>
            <a:pPr algn="just">
              <a:lnSpc>
                <a:spcPct val="200000"/>
              </a:lnSpc>
            </a:pP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Une vague 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énorme le submergea.</a:t>
            </a:r>
          </a:p>
          <a:p>
            <a:pPr algn="just">
              <a:lnSpc>
                <a:spcPct val="20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Emporté par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un tourbillon, 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Loup coula à pic.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7</a:t>
            </a:r>
          </a:p>
        </p:txBody>
      </p:sp>
      <p:sp>
        <p:nvSpPr>
          <p:cNvPr id="9" name="Rectangle à coins arrondis 4">
            <a:extLst>
              <a:ext uri="{FF2B5EF4-FFF2-40B4-BE49-F238E27FC236}">
                <a16:creationId xmlns:a16="http://schemas.microsoft.com/office/drawing/2014/main" id="{8D88BA27-9649-43CE-B207-B84D5E0FA09C}"/>
              </a:ext>
            </a:extLst>
          </p:cNvPr>
          <p:cNvSpPr/>
          <p:nvPr/>
        </p:nvSpPr>
        <p:spPr>
          <a:xfrm>
            <a:off x="256032" y="2695200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Une tempête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Une vague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 tourbillon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06CB212-7449-455C-BA39-C25D535BF7AE}"/>
              </a:ext>
            </a:extLst>
          </p:cNvPr>
          <p:cNvGrpSpPr/>
          <p:nvPr/>
        </p:nvGrpSpPr>
        <p:grpSpPr>
          <a:xfrm>
            <a:off x="3545677" y="3199830"/>
            <a:ext cx="1696371" cy="2416742"/>
            <a:chOff x="2151238" y="-154799"/>
            <a:chExt cx="10422806" cy="13217792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8B2C9F60-321F-4769-9DF2-45BB0F886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" t="-1819" b="2"/>
            <a:stretch/>
          </p:blipFill>
          <p:spPr>
            <a:xfrm rot="5400000">
              <a:off x="753745" y="1242694"/>
              <a:ext cx="13217792" cy="1042280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0B700FB-E7E9-4705-970F-F66011813CF0}"/>
                </a:ext>
              </a:extLst>
            </p:cNvPr>
            <p:cNvSpPr/>
            <p:nvPr/>
          </p:nvSpPr>
          <p:spPr>
            <a:xfrm>
              <a:off x="8496300" y="1314450"/>
              <a:ext cx="4077744" cy="6153150"/>
            </a:xfrm>
            <a:custGeom>
              <a:avLst/>
              <a:gdLst>
                <a:gd name="connsiteX0" fmla="*/ 3905250 w 4077744"/>
                <a:gd name="connsiteY0" fmla="*/ 6153150 h 6153150"/>
                <a:gd name="connsiteX1" fmla="*/ 3905250 w 4077744"/>
                <a:gd name="connsiteY1" fmla="*/ 5848350 h 6153150"/>
                <a:gd name="connsiteX2" fmla="*/ 3962400 w 4077744"/>
                <a:gd name="connsiteY2" fmla="*/ 5753100 h 6153150"/>
                <a:gd name="connsiteX3" fmla="*/ 4000500 w 4077744"/>
                <a:gd name="connsiteY3" fmla="*/ 5676900 h 6153150"/>
                <a:gd name="connsiteX4" fmla="*/ 4076700 w 4077744"/>
                <a:gd name="connsiteY4" fmla="*/ 4152900 h 6153150"/>
                <a:gd name="connsiteX5" fmla="*/ 4000500 w 4077744"/>
                <a:gd name="connsiteY5" fmla="*/ 2381250 h 6153150"/>
                <a:gd name="connsiteX6" fmla="*/ 3943350 w 4077744"/>
                <a:gd name="connsiteY6" fmla="*/ 1371600 h 6153150"/>
                <a:gd name="connsiteX7" fmla="*/ 3962400 w 4077744"/>
                <a:gd name="connsiteY7" fmla="*/ 1047750 h 6153150"/>
                <a:gd name="connsiteX8" fmla="*/ 3943350 w 4077744"/>
                <a:gd name="connsiteY8" fmla="*/ 514350 h 6153150"/>
                <a:gd name="connsiteX9" fmla="*/ 3676650 w 4077744"/>
                <a:gd name="connsiteY9" fmla="*/ 419100 h 6153150"/>
                <a:gd name="connsiteX10" fmla="*/ 3581400 w 4077744"/>
                <a:gd name="connsiteY10" fmla="*/ 361950 h 6153150"/>
                <a:gd name="connsiteX11" fmla="*/ 2838450 w 4077744"/>
                <a:gd name="connsiteY11" fmla="*/ 209550 h 6153150"/>
                <a:gd name="connsiteX12" fmla="*/ 2038350 w 4077744"/>
                <a:gd name="connsiteY12" fmla="*/ 19050 h 6153150"/>
                <a:gd name="connsiteX13" fmla="*/ 1200150 w 4077744"/>
                <a:gd name="connsiteY13" fmla="*/ 95250 h 6153150"/>
                <a:gd name="connsiteX14" fmla="*/ 704850 w 4077744"/>
                <a:gd name="connsiteY14" fmla="*/ 19050 h 6153150"/>
                <a:gd name="connsiteX15" fmla="*/ 514350 w 4077744"/>
                <a:gd name="connsiteY15" fmla="*/ 0 h 6153150"/>
                <a:gd name="connsiteX16" fmla="*/ 38100 w 4077744"/>
                <a:gd name="connsiteY16" fmla="*/ 247650 h 6153150"/>
                <a:gd name="connsiteX17" fmla="*/ 0 w 4077744"/>
                <a:gd name="connsiteY17" fmla="*/ 438150 h 6153150"/>
                <a:gd name="connsiteX18" fmla="*/ 171450 w 4077744"/>
                <a:gd name="connsiteY18" fmla="*/ 1123950 h 6153150"/>
                <a:gd name="connsiteX19" fmla="*/ 419100 w 4077744"/>
                <a:gd name="connsiteY19" fmla="*/ 1352550 h 6153150"/>
                <a:gd name="connsiteX20" fmla="*/ 571500 w 4077744"/>
                <a:gd name="connsiteY20" fmla="*/ 1600200 h 6153150"/>
                <a:gd name="connsiteX21" fmla="*/ 952500 w 4077744"/>
                <a:gd name="connsiteY21" fmla="*/ 1847850 h 6153150"/>
                <a:gd name="connsiteX22" fmla="*/ 1428750 w 4077744"/>
                <a:gd name="connsiteY22" fmla="*/ 2514600 h 6153150"/>
                <a:gd name="connsiteX23" fmla="*/ 1638300 w 4077744"/>
                <a:gd name="connsiteY23" fmla="*/ 3086100 h 6153150"/>
                <a:gd name="connsiteX24" fmla="*/ 1733550 w 4077744"/>
                <a:gd name="connsiteY24" fmla="*/ 3371850 h 6153150"/>
                <a:gd name="connsiteX25" fmla="*/ 2038350 w 4077744"/>
                <a:gd name="connsiteY25" fmla="*/ 3733800 h 6153150"/>
                <a:gd name="connsiteX26" fmla="*/ 2209800 w 4077744"/>
                <a:gd name="connsiteY26" fmla="*/ 3905250 h 6153150"/>
                <a:gd name="connsiteX27" fmla="*/ 2305050 w 4077744"/>
                <a:gd name="connsiteY27" fmla="*/ 4076700 h 6153150"/>
                <a:gd name="connsiteX28" fmla="*/ 2343150 w 4077744"/>
                <a:gd name="connsiteY28" fmla="*/ 4248150 h 6153150"/>
                <a:gd name="connsiteX29" fmla="*/ 2362200 w 4077744"/>
                <a:gd name="connsiteY29" fmla="*/ 4343400 h 6153150"/>
                <a:gd name="connsiteX30" fmla="*/ 2400300 w 4077744"/>
                <a:gd name="connsiteY30" fmla="*/ 4419600 h 6153150"/>
                <a:gd name="connsiteX31" fmla="*/ 2438400 w 4077744"/>
                <a:gd name="connsiteY31" fmla="*/ 4552950 h 6153150"/>
                <a:gd name="connsiteX32" fmla="*/ 2476500 w 4077744"/>
                <a:gd name="connsiteY32" fmla="*/ 4705350 h 6153150"/>
                <a:gd name="connsiteX33" fmla="*/ 2514600 w 4077744"/>
                <a:gd name="connsiteY33" fmla="*/ 4895850 h 6153150"/>
                <a:gd name="connsiteX34" fmla="*/ 2628900 w 4077744"/>
                <a:gd name="connsiteY34" fmla="*/ 5029200 h 6153150"/>
                <a:gd name="connsiteX35" fmla="*/ 2705100 w 4077744"/>
                <a:gd name="connsiteY35" fmla="*/ 5086350 h 6153150"/>
                <a:gd name="connsiteX36" fmla="*/ 2876550 w 4077744"/>
                <a:gd name="connsiteY36" fmla="*/ 5295900 h 6153150"/>
                <a:gd name="connsiteX37" fmla="*/ 2952750 w 4077744"/>
                <a:gd name="connsiteY37" fmla="*/ 5353050 h 6153150"/>
                <a:gd name="connsiteX38" fmla="*/ 3181350 w 4077744"/>
                <a:gd name="connsiteY38" fmla="*/ 5391150 h 6153150"/>
                <a:gd name="connsiteX39" fmla="*/ 3276600 w 4077744"/>
                <a:gd name="connsiteY39" fmla="*/ 5410200 h 6153150"/>
                <a:gd name="connsiteX40" fmla="*/ 3371850 w 4077744"/>
                <a:gd name="connsiteY40" fmla="*/ 5467350 h 6153150"/>
                <a:gd name="connsiteX41" fmla="*/ 3429000 w 4077744"/>
                <a:gd name="connsiteY41" fmla="*/ 5505450 h 6153150"/>
                <a:gd name="connsiteX42" fmla="*/ 3543300 w 4077744"/>
                <a:gd name="connsiteY42" fmla="*/ 5543550 h 6153150"/>
                <a:gd name="connsiteX43" fmla="*/ 3619500 w 4077744"/>
                <a:gd name="connsiteY43" fmla="*/ 5581650 h 6153150"/>
                <a:gd name="connsiteX44" fmla="*/ 3733800 w 4077744"/>
                <a:gd name="connsiteY44" fmla="*/ 5734050 h 6153150"/>
                <a:gd name="connsiteX45" fmla="*/ 3771900 w 4077744"/>
                <a:gd name="connsiteY45" fmla="*/ 5829300 h 6153150"/>
                <a:gd name="connsiteX46" fmla="*/ 3981450 w 4077744"/>
                <a:gd name="connsiteY46" fmla="*/ 5886450 h 6153150"/>
                <a:gd name="connsiteX47" fmla="*/ 4000500 w 4077744"/>
                <a:gd name="connsiteY47" fmla="*/ 5886450 h 615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077744" h="6153150">
                  <a:moveTo>
                    <a:pt x="3905250" y="6153150"/>
                  </a:moveTo>
                  <a:cubicBezTo>
                    <a:pt x="3880337" y="6028587"/>
                    <a:pt x="3866172" y="6004662"/>
                    <a:pt x="3905250" y="5848350"/>
                  </a:cubicBezTo>
                  <a:cubicBezTo>
                    <a:pt x="3914230" y="5812429"/>
                    <a:pt x="3944418" y="5785467"/>
                    <a:pt x="3962400" y="5753100"/>
                  </a:cubicBezTo>
                  <a:cubicBezTo>
                    <a:pt x="3976191" y="5728276"/>
                    <a:pt x="3987800" y="5702300"/>
                    <a:pt x="4000500" y="5676900"/>
                  </a:cubicBezTo>
                  <a:cubicBezTo>
                    <a:pt x="4109634" y="5131228"/>
                    <a:pt x="4068168" y="5364442"/>
                    <a:pt x="4076700" y="4152900"/>
                  </a:cubicBezTo>
                  <a:cubicBezTo>
                    <a:pt x="4084088" y="3103773"/>
                    <a:pt x="4051627" y="3148148"/>
                    <a:pt x="4000500" y="2381250"/>
                  </a:cubicBezTo>
                  <a:cubicBezTo>
                    <a:pt x="3977903" y="2042290"/>
                    <a:pt x="3961144" y="1709677"/>
                    <a:pt x="3943350" y="1371600"/>
                  </a:cubicBezTo>
                  <a:cubicBezTo>
                    <a:pt x="3949700" y="1263650"/>
                    <a:pt x="3948987" y="1155052"/>
                    <a:pt x="3962400" y="1047750"/>
                  </a:cubicBezTo>
                  <a:cubicBezTo>
                    <a:pt x="3998833" y="756287"/>
                    <a:pt x="4119726" y="1043477"/>
                    <a:pt x="3943350" y="514350"/>
                  </a:cubicBezTo>
                  <a:cubicBezTo>
                    <a:pt x="3923569" y="455006"/>
                    <a:pt x="3685543" y="421076"/>
                    <a:pt x="3676650" y="419100"/>
                  </a:cubicBezTo>
                  <a:cubicBezTo>
                    <a:pt x="3644900" y="400050"/>
                    <a:pt x="3615778" y="375701"/>
                    <a:pt x="3581400" y="361950"/>
                  </a:cubicBezTo>
                  <a:cubicBezTo>
                    <a:pt x="3362566" y="274416"/>
                    <a:pt x="3031593" y="250355"/>
                    <a:pt x="2838450" y="209550"/>
                  </a:cubicBezTo>
                  <a:cubicBezTo>
                    <a:pt x="2570216" y="152881"/>
                    <a:pt x="2305050" y="82550"/>
                    <a:pt x="2038350" y="19050"/>
                  </a:cubicBezTo>
                  <a:cubicBezTo>
                    <a:pt x="1758950" y="44450"/>
                    <a:pt x="1480702" y="95250"/>
                    <a:pt x="1200150" y="95250"/>
                  </a:cubicBezTo>
                  <a:cubicBezTo>
                    <a:pt x="1033108" y="95250"/>
                    <a:pt x="870304" y="42030"/>
                    <a:pt x="704850" y="19050"/>
                  </a:cubicBezTo>
                  <a:cubicBezTo>
                    <a:pt x="641640" y="10271"/>
                    <a:pt x="577850" y="6350"/>
                    <a:pt x="514350" y="0"/>
                  </a:cubicBezTo>
                  <a:cubicBezTo>
                    <a:pt x="251816" y="49225"/>
                    <a:pt x="174375" y="-124"/>
                    <a:pt x="38100" y="247650"/>
                  </a:cubicBezTo>
                  <a:cubicBezTo>
                    <a:pt x="6892" y="304392"/>
                    <a:pt x="12700" y="374650"/>
                    <a:pt x="0" y="438150"/>
                  </a:cubicBezTo>
                  <a:cubicBezTo>
                    <a:pt x="57150" y="666750"/>
                    <a:pt x="73271" y="909742"/>
                    <a:pt x="171450" y="1123950"/>
                  </a:cubicBezTo>
                  <a:cubicBezTo>
                    <a:pt x="218258" y="1226077"/>
                    <a:pt x="346842" y="1266528"/>
                    <a:pt x="419100" y="1352550"/>
                  </a:cubicBezTo>
                  <a:cubicBezTo>
                    <a:pt x="481444" y="1426769"/>
                    <a:pt x="510949" y="1524512"/>
                    <a:pt x="571500" y="1600200"/>
                  </a:cubicBezTo>
                  <a:cubicBezTo>
                    <a:pt x="679758" y="1735522"/>
                    <a:pt x="800158" y="1771679"/>
                    <a:pt x="952500" y="1847850"/>
                  </a:cubicBezTo>
                  <a:cubicBezTo>
                    <a:pt x="1248594" y="2178778"/>
                    <a:pt x="1276569" y="2146161"/>
                    <a:pt x="1428750" y="2514600"/>
                  </a:cubicBezTo>
                  <a:cubicBezTo>
                    <a:pt x="1506210" y="2702135"/>
                    <a:pt x="1589089" y="2889256"/>
                    <a:pt x="1638300" y="3086100"/>
                  </a:cubicBezTo>
                  <a:cubicBezTo>
                    <a:pt x="1657250" y="3161900"/>
                    <a:pt x="1684291" y="3304443"/>
                    <a:pt x="1733550" y="3371850"/>
                  </a:cubicBezTo>
                  <a:cubicBezTo>
                    <a:pt x="1826614" y="3499200"/>
                    <a:pt x="1933299" y="3616143"/>
                    <a:pt x="2038350" y="3733800"/>
                  </a:cubicBezTo>
                  <a:cubicBezTo>
                    <a:pt x="2092179" y="3794088"/>
                    <a:pt x="2160180" y="3841453"/>
                    <a:pt x="2209800" y="3905250"/>
                  </a:cubicBezTo>
                  <a:cubicBezTo>
                    <a:pt x="2249938" y="3956856"/>
                    <a:pt x="2273300" y="4019550"/>
                    <a:pt x="2305050" y="4076700"/>
                  </a:cubicBezTo>
                  <a:cubicBezTo>
                    <a:pt x="2317750" y="4133850"/>
                    <a:pt x="2330883" y="4190905"/>
                    <a:pt x="2343150" y="4248150"/>
                  </a:cubicBezTo>
                  <a:cubicBezTo>
                    <a:pt x="2349934" y="4279810"/>
                    <a:pt x="2351961" y="4312683"/>
                    <a:pt x="2362200" y="4343400"/>
                  </a:cubicBezTo>
                  <a:cubicBezTo>
                    <a:pt x="2371180" y="4370341"/>
                    <a:pt x="2390595" y="4392912"/>
                    <a:pt x="2400300" y="4419600"/>
                  </a:cubicBezTo>
                  <a:cubicBezTo>
                    <a:pt x="2416098" y="4463045"/>
                    <a:pt x="2426489" y="4508282"/>
                    <a:pt x="2438400" y="4552950"/>
                  </a:cubicBezTo>
                  <a:cubicBezTo>
                    <a:pt x="2451892" y="4603545"/>
                    <a:pt x="2465141" y="4654233"/>
                    <a:pt x="2476500" y="4705350"/>
                  </a:cubicBezTo>
                  <a:cubicBezTo>
                    <a:pt x="2490548" y="4768565"/>
                    <a:pt x="2492820" y="4834865"/>
                    <a:pt x="2514600" y="4895850"/>
                  </a:cubicBezTo>
                  <a:cubicBezTo>
                    <a:pt x="2525671" y="4926850"/>
                    <a:pt x="2602114" y="5006241"/>
                    <a:pt x="2628900" y="5029200"/>
                  </a:cubicBezTo>
                  <a:cubicBezTo>
                    <a:pt x="2653006" y="5049863"/>
                    <a:pt x="2683496" y="5063084"/>
                    <a:pt x="2705100" y="5086350"/>
                  </a:cubicBezTo>
                  <a:cubicBezTo>
                    <a:pt x="2766511" y="5152485"/>
                    <a:pt x="2804350" y="5241750"/>
                    <a:pt x="2876550" y="5295900"/>
                  </a:cubicBezTo>
                  <a:cubicBezTo>
                    <a:pt x="2901950" y="5314950"/>
                    <a:pt x="2922445" y="5343580"/>
                    <a:pt x="2952750" y="5353050"/>
                  </a:cubicBezTo>
                  <a:cubicBezTo>
                    <a:pt x="3026485" y="5376092"/>
                    <a:pt x="3105274" y="5377725"/>
                    <a:pt x="3181350" y="5391150"/>
                  </a:cubicBezTo>
                  <a:cubicBezTo>
                    <a:pt x="3213236" y="5396777"/>
                    <a:pt x="3244850" y="5403850"/>
                    <a:pt x="3276600" y="5410200"/>
                  </a:cubicBezTo>
                  <a:cubicBezTo>
                    <a:pt x="3308350" y="5429250"/>
                    <a:pt x="3340452" y="5447726"/>
                    <a:pt x="3371850" y="5467350"/>
                  </a:cubicBezTo>
                  <a:cubicBezTo>
                    <a:pt x="3391265" y="5479484"/>
                    <a:pt x="3408078" y="5496151"/>
                    <a:pt x="3429000" y="5505450"/>
                  </a:cubicBezTo>
                  <a:cubicBezTo>
                    <a:pt x="3465700" y="5521761"/>
                    <a:pt x="3506012" y="5528635"/>
                    <a:pt x="3543300" y="5543550"/>
                  </a:cubicBezTo>
                  <a:cubicBezTo>
                    <a:pt x="3569667" y="5554097"/>
                    <a:pt x="3594100" y="5568950"/>
                    <a:pt x="3619500" y="5581650"/>
                  </a:cubicBezTo>
                  <a:cubicBezTo>
                    <a:pt x="3638192" y="5605015"/>
                    <a:pt x="3713582" y="5693614"/>
                    <a:pt x="3733800" y="5734050"/>
                  </a:cubicBezTo>
                  <a:cubicBezTo>
                    <a:pt x="3749093" y="5764636"/>
                    <a:pt x="3747720" y="5805120"/>
                    <a:pt x="3771900" y="5829300"/>
                  </a:cubicBezTo>
                  <a:cubicBezTo>
                    <a:pt x="3807593" y="5864993"/>
                    <a:pt x="3941200" y="5880700"/>
                    <a:pt x="3981450" y="5886450"/>
                  </a:cubicBezTo>
                  <a:cubicBezTo>
                    <a:pt x="3987736" y="5887348"/>
                    <a:pt x="3994150" y="5886450"/>
                    <a:pt x="4000500" y="5886450"/>
                  </a:cubicBezTo>
                </a:path>
              </a:pathLst>
            </a:custGeom>
            <a:solidFill>
              <a:srgbClr val="DEDB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1E63F4FE-891E-4969-884A-DE9E0A343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6165" y="3113686"/>
            <a:ext cx="2181019" cy="1635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DED3294-9D6D-45E4-9F07-C9EDFE2A4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006" y="2864913"/>
            <a:ext cx="854336" cy="8543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0673414-2BCB-4FBE-B89B-FA05CCFDF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361" y="3851129"/>
            <a:ext cx="591839" cy="59183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427777C-5486-4284-8F42-837FE67C7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006" y="4626109"/>
            <a:ext cx="674522" cy="6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95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qui rêvait d’océan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5877937"/>
            <a:ext cx="6611112" cy="30100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Quand il se réveilla, Loup était allongé dans un coquillage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gluant.</a:t>
            </a:r>
          </a:p>
          <a:p>
            <a:pPr algn="just">
              <a:lnSpc>
                <a:spcPct val="15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« Beurk  ! Cria-t-il. Où suis-je ?</a:t>
            </a:r>
          </a:p>
          <a:p>
            <a:pPr algn="just">
              <a:lnSpc>
                <a:spcPct val="15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- Sous la mer ! rit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un dauphin.</a:t>
            </a:r>
            <a:r>
              <a:rPr lang="fr-FR" sz="1700" b="1" dirty="0">
                <a:solidFill>
                  <a:schemeClr val="tx1"/>
                </a:solidFill>
                <a:latin typeface="Caviar Dreams" panose="020B0402020204020504" pitchFamily="34" charset="0"/>
              </a:rPr>
              <a:t> 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Grimpe sur mon dos Poséidon t’attend.</a:t>
            </a:r>
          </a:p>
          <a:p>
            <a:pPr algn="just">
              <a:lnSpc>
                <a:spcPct val="15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- Comment puis-je respirer? demanda Loup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éberlué.</a:t>
            </a:r>
            <a:endParaRPr lang="fr-FR" sz="1700" dirty="0">
              <a:solidFill>
                <a:schemeClr val="tx1"/>
              </a:solidFill>
              <a:latin typeface="Caviar Dreams" panose="020B04020202040205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- Notre roi a de nombreux pouvoirs… », souffla le cétacé.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8</a:t>
            </a:r>
          </a:p>
        </p:txBody>
      </p:sp>
      <p:sp>
        <p:nvSpPr>
          <p:cNvPr id="8" name="Rectangle à coins arrondis 4">
            <a:extLst>
              <a:ext uri="{FF2B5EF4-FFF2-40B4-BE49-F238E27FC236}">
                <a16:creationId xmlns:a16="http://schemas.microsoft.com/office/drawing/2014/main" id="{A17B2A2C-D0D5-432A-991E-5A2BD19C79A7}"/>
              </a:ext>
            </a:extLst>
          </p:cNvPr>
          <p:cNvSpPr/>
          <p:nvPr/>
        </p:nvSpPr>
        <p:spPr>
          <a:xfrm>
            <a:off x="256032" y="2695200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Gluant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 dauphin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Eberlué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A697C847-8CF3-4DA5-B691-9E893D7FC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t="9159" r="19944"/>
          <a:stretch/>
        </p:blipFill>
        <p:spPr>
          <a:xfrm rot="5400000">
            <a:off x="3663671" y="2497341"/>
            <a:ext cx="1981274" cy="2223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A7E8C52-4FE5-4FAD-B137-5BAECAC0F2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5" t="19320" r="13754" b="22055"/>
          <a:stretch/>
        </p:blipFill>
        <p:spPr>
          <a:xfrm>
            <a:off x="4498397" y="4359201"/>
            <a:ext cx="2007656" cy="1372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 descr="Glaires images vectorielles, Glaires vecteurs libres de droits |  Depositphotos">
            <a:extLst>
              <a:ext uri="{FF2B5EF4-FFF2-40B4-BE49-F238E27FC236}">
                <a16:creationId xmlns:a16="http://schemas.microsoft.com/office/drawing/2014/main" id="{BB11F29F-A2C1-4921-B1A4-2046C7149F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FF8"/>
              </a:clrFrom>
              <a:clrTo>
                <a:srgbClr val="FB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9" r="71467" b="2737"/>
          <a:stretch/>
        </p:blipFill>
        <p:spPr bwMode="auto">
          <a:xfrm>
            <a:off x="1292906" y="2947297"/>
            <a:ext cx="1058988" cy="7026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312F362-20D1-4EFF-B2D5-519990CBA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79" y="3649990"/>
            <a:ext cx="817557" cy="81755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4308037-D338-42A3-9B5B-0A0021ED3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30" y="4647093"/>
            <a:ext cx="712410" cy="71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0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56032" y="274320"/>
            <a:ext cx="6345936" cy="2139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Le loup </a:t>
            </a:r>
          </a:p>
          <a:p>
            <a:pPr algn="ctr"/>
            <a:r>
              <a:rPr lang="fr-FR" sz="4800" dirty="0">
                <a:solidFill>
                  <a:schemeClr val="tx1"/>
                </a:solidFill>
                <a:latin typeface="Amandine" pitchFamily="2" charset="0"/>
              </a:rPr>
              <a:t>qui rêvait d’océan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28016" y="5713627"/>
            <a:ext cx="6611112" cy="330141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Le dauphin déposa Loup dans un palais de perles et de </a:t>
            </a:r>
            <a:r>
              <a:rPr lang="fr-FR" sz="1700" b="1" u="sng" dirty="0">
                <a:solidFill>
                  <a:schemeClr val="tx1"/>
                </a:solidFill>
                <a:latin typeface="Caviar Dreams" panose="020B0402020204020504" pitchFamily="34" charset="0"/>
              </a:rPr>
              <a:t>coquillages.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« Te voilà, Loup ! se réjouit Poséidon. La bouteille t’a guidé jusqu’à nous ! Je vais t’expliquer, mais d’abord, permets moi d’opérer un petit changement. »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Une </a:t>
            </a:r>
            <a:r>
              <a:rPr lang="fr-FR" sz="1700" b="1" dirty="0">
                <a:solidFill>
                  <a:schemeClr val="tx1"/>
                </a:solidFill>
                <a:latin typeface="Caviar Dreams" panose="020B0402020204020504" pitchFamily="34" charset="0"/>
              </a:rPr>
              <a:t>queue de poisson </a:t>
            </a:r>
            <a:r>
              <a:rPr lang="fr-FR" sz="1700" dirty="0">
                <a:solidFill>
                  <a:schemeClr val="tx1"/>
                </a:solidFill>
                <a:latin typeface="Caviar Dreams" panose="020B0402020204020504" pitchFamily="34" charset="0"/>
              </a:rPr>
              <a:t>apparut à la place des pattes arrières de Loup !</a:t>
            </a:r>
          </a:p>
        </p:txBody>
      </p:sp>
      <p:sp>
        <p:nvSpPr>
          <p:cNvPr id="7" name="Ellipse 6"/>
          <p:cNvSpPr/>
          <p:nvPr/>
        </p:nvSpPr>
        <p:spPr>
          <a:xfrm>
            <a:off x="5916168" y="2039111"/>
            <a:ext cx="822960" cy="7498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</a:rPr>
              <a:t>9</a:t>
            </a:r>
          </a:p>
        </p:txBody>
      </p:sp>
      <p:sp>
        <p:nvSpPr>
          <p:cNvPr id="8" name="Rectangle à coins arrondis 4">
            <a:extLst>
              <a:ext uri="{FF2B5EF4-FFF2-40B4-BE49-F238E27FC236}">
                <a16:creationId xmlns:a16="http://schemas.microsoft.com/office/drawing/2014/main" id="{23F88DA5-7EEE-4E4B-981C-89FB67217A19}"/>
              </a:ext>
            </a:extLst>
          </p:cNvPr>
          <p:cNvSpPr/>
          <p:nvPr/>
        </p:nvSpPr>
        <p:spPr>
          <a:xfrm>
            <a:off x="256032" y="2695200"/>
            <a:ext cx="3063767" cy="2930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400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Un coquillage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Les pattes</a:t>
            </a:r>
          </a:p>
          <a:p>
            <a:pPr algn="just">
              <a:lnSpc>
                <a:spcPct val="150000"/>
              </a:lnSpc>
            </a:pPr>
            <a:endParaRPr lang="fr-FR" dirty="0">
              <a:solidFill>
                <a:schemeClr val="tx1"/>
              </a:solidFill>
              <a:latin typeface="OpenDyslexic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Queue de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OpenDyslexic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poisson</a:t>
            </a:r>
          </a:p>
          <a:p>
            <a:pPr algn="just">
              <a:lnSpc>
                <a:spcPct val="150000"/>
              </a:lnSpc>
            </a:pPr>
            <a:endParaRPr lang="fr-FR" sz="1400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B0106C99-1D97-4AC2-AE58-6F92DCBFF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t="9825" r="16689"/>
          <a:stretch/>
        </p:blipFill>
        <p:spPr>
          <a:xfrm rot="5400000">
            <a:off x="3733670" y="2616758"/>
            <a:ext cx="2139695" cy="2296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0EEB3D3-16B4-4FFE-AC2E-5332AC36B5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 t="390" r="14135"/>
          <a:stretch/>
        </p:blipFill>
        <p:spPr>
          <a:xfrm rot="5400000">
            <a:off x="5066410" y="4122767"/>
            <a:ext cx="1447032" cy="1624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5DABB65-B445-4C53-A15F-CF53BF45B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821" y="2695200"/>
            <a:ext cx="848777" cy="84877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305B37F-6159-40B7-88B1-6E5570872B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272" y="3717734"/>
            <a:ext cx="685101" cy="6851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DB1E2E7-D749-49CD-A0EB-FF99CD93E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51" y="4524697"/>
            <a:ext cx="719941" cy="7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721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5877</TotalTime>
  <Words>1001</Words>
  <Application>Microsoft Office PowerPoint</Application>
  <PresentationFormat>Affichage à l'écran (4:3)</PresentationFormat>
  <Paragraphs>205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Amandine</vt:lpstr>
      <vt:lpstr>Arial</vt:lpstr>
      <vt:lpstr>Calibri</vt:lpstr>
      <vt:lpstr>Calibri Light</vt:lpstr>
      <vt:lpstr>Caviar Dreams</vt:lpstr>
      <vt:lpstr>OpenDyslexic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Yelle</dc:creator>
  <cp:lastModifiedBy>Adeline Michel</cp:lastModifiedBy>
  <cp:revision>47</cp:revision>
  <dcterms:created xsi:type="dcterms:W3CDTF">2020-06-07T13:46:06Z</dcterms:created>
  <dcterms:modified xsi:type="dcterms:W3CDTF">2021-11-03T22:31:04Z</dcterms:modified>
</cp:coreProperties>
</file>