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0693400" cy="7561263"/>
  <p:notesSz cx="10234613" cy="7099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1" y="-58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1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12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07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2329" y="472579"/>
            <a:ext cx="1988305" cy="10058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845" y="472579"/>
            <a:ext cx="5792258" cy="10058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44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46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4" y="4858812"/>
            <a:ext cx="9089391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4" y="3204787"/>
            <a:ext cx="9089391" cy="16540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35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847" y="2751460"/>
            <a:ext cx="3889353" cy="778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9421" y="2751460"/>
            <a:ext cx="3891210" cy="778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33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6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8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51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1"/>
            <a:ext cx="3518054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10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5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764295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1"/>
            <a:ext cx="2495127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C12F-0689-44E7-9649-5D5EB1C17BE6}" type="datetimeFigureOut">
              <a:rPr lang="fr-FR" smtClean="0"/>
              <a:t>28/03/2018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1"/>
            <a:ext cx="2495127" cy="402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B56E-1892-4857-A230-687265193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1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dafont.com/fr/christmaseve.fon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1" y="245698"/>
            <a:ext cx="5041392" cy="234086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01" y="245698"/>
            <a:ext cx="5041392" cy="234086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9" y="2616186"/>
            <a:ext cx="5041392" cy="23408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279" y="2616186"/>
            <a:ext cx="5041392" cy="23408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24" y="4982574"/>
            <a:ext cx="5041392" cy="23408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94" y="4982574"/>
            <a:ext cx="5041392" cy="23408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9191" y="534924"/>
            <a:ext cx="1080121" cy="104271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666486" y="53306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32826" y="1414989"/>
            <a:ext cx="34938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A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date 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ce 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170236" y="1845876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A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date finit-il ?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452130" y="534925"/>
            <a:ext cx="1080121" cy="1042714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6559425" y="533063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706740" y="1399055"/>
            <a:ext cx="456781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h</a:t>
            </a:r>
            <a:r>
              <a:rPr lang="fr-FR" sz="1600" dirty="0" smtClean="0">
                <a:latin typeface="Comic Sans MS" pitchFamily="66" charset="0"/>
              </a:rPr>
              <a:t>iver, la j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rnée est plu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rte que la nui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  <a:p>
            <a:endParaRPr lang="fr-FR" sz="1600" dirty="0" smtClean="0">
              <a:latin typeface="Comic Sans MS" pitchFamily="66" charset="0"/>
            </a:endParaRPr>
          </a:p>
          <a:p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77330" y="2958580"/>
            <a:ext cx="1080121" cy="1042714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584625" y="295671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611725" y="3786618"/>
            <a:ext cx="34938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A partir de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em</a:t>
            </a:r>
            <a:r>
              <a:rPr lang="fr-FR" sz="1600" dirty="0" smtClean="0">
                <a:latin typeface="Comic Sans MS" pitchFamily="66" charset="0"/>
              </a:rPr>
              <a:t>pérature la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  <a:endParaRPr lang="fr-FR" sz="12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</a:t>
            </a:r>
            <a:r>
              <a:rPr lang="fr-FR" sz="1600" dirty="0" smtClean="0">
                <a:latin typeface="Comic Sans MS" pitchFamily="66" charset="0"/>
              </a:rPr>
              <a:t>ge 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ce-t-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à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b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 </a:t>
            </a:r>
            <a:r>
              <a:rPr lang="fr-FR" sz="1600" dirty="0" smtClean="0">
                <a:latin typeface="Comic Sans MS" pitchFamily="66" charset="0"/>
              </a:rPr>
              <a:t>? </a:t>
            </a:r>
            <a:endParaRPr lang="fr-FR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4" y="2958580"/>
            <a:ext cx="1080121" cy="1042714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6630409" y="295671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134159" y="4269532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Qu’est-ce que c’est ?</a:t>
            </a: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6" y="5262836"/>
            <a:ext cx="1080121" cy="1042714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1592811" y="526097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13396" y="6578062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s’app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600" dirty="0" smtClean="0">
                <a:latin typeface="Comic Sans MS" pitchFamily="66" charset="0"/>
              </a:rPr>
              <a:t> cet animal ?</a:t>
            </a: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36609" y="5335934"/>
            <a:ext cx="1080121" cy="1042714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6643904" y="53340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643904" y="6050462"/>
            <a:ext cx="3493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app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elle-</a:t>
            </a:r>
            <a:r>
              <a:rPr lang="fr-FR" sz="1600" dirty="0" smtClean="0">
                <a:latin typeface="Comic Sans MS" pitchFamily="66" charset="0"/>
              </a:rPr>
              <a:t>t-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les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q</a:t>
            </a:r>
            <a:r>
              <a:rPr lang="fr-FR" sz="1600" dirty="0" smtClean="0">
                <a:latin typeface="Comic Sans MS" pitchFamily="66" charset="0"/>
              </a:rPr>
              <a:t>ui ch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ge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de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ay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  <a:p>
            <a:pPr algn="ctr"/>
            <a:endParaRPr lang="fr-FR" sz="1600" dirty="0">
              <a:latin typeface="Comic Sans MS" pitchFamily="66" charset="0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936" y="3481271"/>
            <a:ext cx="1332700" cy="1299521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32"/>
          <a:stretch/>
        </p:blipFill>
        <p:spPr>
          <a:xfrm>
            <a:off x="3823406" y="5857292"/>
            <a:ext cx="1227455" cy="1348675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5992190" y="6898190"/>
            <a:ext cx="39558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  migrat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    ou      globe-trott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endParaRPr lang="fr-FR" sz="16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42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7005265" y="11545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4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4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674292" y="352500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5 ou 13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844863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5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6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841142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6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4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1" y="245698"/>
            <a:ext cx="5041392" cy="23408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01" y="245698"/>
            <a:ext cx="5041392" cy="23408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9" y="2616186"/>
            <a:ext cx="5041392" cy="23408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279" y="2616186"/>
            <a:ext cx="5041392" cy="23408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24" y="4982574"/>
            <a:ext cx="5041392" cy="234086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94" y="4982574"/>
            <a:ext cx="5041392" cy="23408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9191" y="534924"/>
            <a:ext cx="1080121" cy="1042714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666486" y="53306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18797" y="1777882"/>
            <a:ext cx="4168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Qu’est-ce que ça 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dire « 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ibern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 » ?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452130" y="534925"/>
            <a:ext cx="1080121" cy="1042714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6559425" y="533063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018682" y="1747104"/>
            <a:ext cx="4009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Donne le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 d’anim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 </a:t>
            </a:r>
            <a:r>
              <a:rPr lang="fr-FR" sz="1600" dirty="0" smtClean="0">
                <a:latin typeface="Comic Sans MS" pitchFamily="66" charset="0"/>
              </a:rPr>
              <a:t>qui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ibern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ent </a:t>
            </a:r>
            <a:r>
              <a:rPr lang="fr-FR" sz="1600" dirty="0" smtClean="0">
                <a:latin typeface="Comic Sans MS" pitchFamily="66" charset="0"/>
              </a:rPr>
              <a:t>:</a:t>
            </a:r>
            <a:r>
              <a:rPr lang="fr-FR" dirty="0" smtClean="0">
                <a:latin typeface="Comic Sans MS" pitchFamily="66" charset="0"/>
              </a:rPr>
              <a:t> </a:t>
            </a:r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77330" y="2958580"/>
            <a:ext cx="1080121" cy="1042714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584625" y="295671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18797" y="3996655"/>
            <a:ext cx="4409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Qu’arrive-</a:t>
            </a:r>
            <a:r>
              <a:rPr lang="fr-FR" sz="1600" dirty="0" err="1" smtClean="0">
                <a:latin typeface="Comic Sans MS" pitchFamily="66" charset="0"/>
              </a:rPr>
              <a:t>t’il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l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des anim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 </a:t>
            </a:r>
            <a:r>
              <a:rPr lang="fr-FR" sz="1600" dirty="0" smtClean="0">
                <a:latin typeface="Comic Sans MS" pitchFamily="66" charset="0"/>
              </a:rPr>
              <a:t>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  <a:endParaRPr lang="fr-FR" sz="12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il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om</a:t>
            </a:r>
            <a:r>
              <a:rPr lang="fr-FR" sz="1600" dirty="0" smtClean="0">
                <a:latin typeface="Comic Sans MS" pitchFamily="66" charset="0"/>
              </a:rPr>
              <a:t>be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il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plus ép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4" y="2958580"/>
            <a:ext cx="1080121" cy="1042714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630409" y="295671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708181" y="3577034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Est-ce que les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tr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ve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rriture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 facilem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6" y="5262836"/>
            <a:ext cx="1080121" cy="1042714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1592811" y="526097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949810" y="6153006"/>
            <a:ext cx="439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</a:t>
            </a:r>
            <a:endParaRPr lang="fr-FR" sz="12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C’est b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les pl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te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r>
              <a:rPr lang="fr-FR" sz="1600" dirty="0" smtClean="0">
                <a:latin typeface="Comic Sans MS" pitchFamily="66" charset="0"/>
              </a:rPr>
              <a:t> il gèle.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36609" y="5335934"/>
            <a:ext cx="1080121" cy="1042714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6643904" y="53340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303804" y="6485263"/>
            <a:ext cx="3710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Quel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agrume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 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mûr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133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005265" y="115452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7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7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50315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9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844863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8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11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41142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10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1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9" y="2616186"/>
            <a:ext cx="5041392" cy="2340864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852" y="2655423"/>
            <a:ext cx="3105164" cy="22229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279" y="2616186"/>
            <a:ext cx="5041392" cy="2340864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</p:spPr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1" y="245698"/>
            <a:ext cx="5041392" cy="23408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01" y="245698"/>
            <a:ext cx="5041392" cy="23408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24" y="4982574"/>
            <a:ext cx="5041392" cy="23408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94" y="4982574"/>
            <a:ext cx="5041392" cy="234086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6" y="462417"/>
            <a:ext cx="1080121" cy="104271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666486" y="53306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608904" y="1111352"/>
            <a:ext cx="4168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Quel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mo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désigne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de l’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latin typeface="Comic Sans MS" pitchFamily="66" charset="0"/>
              </a:rPr>
              <a:t> gelée ?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452130" y="534925"/>
            <a:ext cx="1080121" cy="1042714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559425" y="533063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018682" y="1747104"/>
            <a:ext cx="4009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A qu</a:t>
            </a:r>
            <a:r>
              <a:rPr lang="fr-FR" sz="1600" dirty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 ser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 </a:t>
            </a:r>
            <a:r>
              <a:rPr lang="fr-FR" sz="1600" dirty="0" smtClean="0">
                <a:latin typeface="Comic Sans MS" pitchFamily="66" charset="0"/>
              </a:rPr>
              <a:t>cet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>
                <a:latin typeface="Comic Sans MS" pitchFamily="66" charset="0"/>
              </a:rPr>
              <a:t>g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in </a:t>
            </a:r>
            <a:r>
              <a:rPr lang="fr-FR" sz="1600" dirty="0">
                <a:latin typeface="Comic Sans MS" pitchFamily="66" charset="0"/>
              </a:rPr>
              <a:t>?</a:t>
            </a:r>
            <a:r>
              <a:rPr lang="fr-FR" dirty="0" smtClean="0">
                <a:latin typeface="Comic Sans MS" pitchFamily="66" charset="0"/>
              </a:rPr>
              <a:t> </a:t>
            </a:r>
            <a:endParaRPr lang="fr-FR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391431" y="2796756"/>
            <a:ext cx="574835" cy="554927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001160" y="2655423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0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53175" y="3169804"/>
            <a:ext cx="2006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itchFamily="66" charset="0"/>
              </a:rPr>
              <a:t>Tr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400" dirty="0" smtClean="0">
                <a:latin typeface="Comic Sans MS" pitchFamily="66" charset="0"/>
              </a:rPr>
              <a:t>ve les m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 smtClean="0">
                <a:latin typeface="Comic Sans MS" pitchFamily="66" charset="0"/>
              </a:rPr>
              <a:t>tagne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 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4" y="2802335"/>
            <a:ext cx="1080121" cy="104271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6630409" y="295671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127114" y="5746599"/>
            <a:ext cx="4141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me fêt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,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on illumine les ru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es</a:t>
            </a:r>
            <a:r>
              <a:rPr lang="fr-FR" sz="1600" dirty="0" smtClean="0">
                <a:latin typeface="Comic Sans MS" pitchFamily="66" charset="0"/>
              </a:rPr>
              <a:t> et les sap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in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,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prépare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un</a:t>
            </a:r>
            <a:r>
              <a:rPr lang="fr-FR" sz="1600" dirty="0" smtClean="0">
                <a:latin typeface="Comic Sans MS" pitchFamily="66" charset="0"/>
              </a:rPr>
              <a:t> b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repa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et les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comm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de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  <a:r>
              <a:rPr lang="fr-FR" sz="1600" dirty="0" smtClean="0">
                <a:latin typeface="Comic Sans MS" pitchFamily="66" charset="0"/>
              </a:rPr>
              <a:t> des cad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fr-FR" sz="1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Qui sui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-je ?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5" y="5142336"/>
            <a:ext cx="1080121" cy="1042714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1666486" y="51531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962652" y="3881461"/>
            <a:ext cx="43932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Cite des obje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 qui permette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nt</a:t>
            </a:r>
          </a:p>
          <a:p>
            <a:pPr algn="ctr"/>
            <a:r>
              <a:rPr lang="fr-FR" sz="1200" dirty="0">
                <a:latin typeface="Comic Sans MS" pitchFamily="66" charset="0"/>
              </a:rPr>
              <a:t> </a:t>
            </a:r>
            <a:endParaRPr lang="fr-FR" sz="12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de se déplac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 sur la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</a:t>
            </a:r>
            <a:r>
              <a:rPr lang="fr-FR" sz="1600" dirty="0" smtClean="0">
                <a:latin typeface="Comic Sans MS" pitchFamily="66" charset="0"/>
              </a:rPr>
              <a:t>ge :</a:t>
            </a: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4" y="5160568"/>
            <a:ext cx="1080121" cy="1042714"/>
          </a:xfrm>
          <a:prstGeom prst="rect">
            <a:avLst/>
          </a:prstGeom>
        </p:spPr>
      </p:pic>
      <p:sp>
        <p:nvSpPr>
          <p:cNvPr id="28" name="ZoneTexte 27"/>
          <p:cNvSpPr txBox="1"/>
          <p:nvPr/>
        </p:nvSpPr>
        <p:spPr>
          <a:xfrm>
            <a:off x="6660746" y="515324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17390" y="1619455"/>
            <a:ext cx="1312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glace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664651" y="1762493"/>
            <a:ext cx="1312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vap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404155" y="2026636"/>
            <a:ext cx="1312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br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ill</a:t>
            </a:r>
            <a:r>
              <a:rPr lang="fr-FR" sz="1600" dirty="0" smtClean="0">
                <a:latin typeface="Comic Sans MS" pitchFamily="66" charset="0"/>
              </a:rPr>
              <a:t>ar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490184" y="1577827"/>
            <a:ext cx="1312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givre</a:t>
            </a:r>
            <a:endParaRPr lang="fr-FR" sz="1600" dirty="0">
              <a:latin typeface="Comic Sans MS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903125" y="2116436"/>
            <a:ext cx="1312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itchFamily="66" charset="0"/>
              </a:rPr>
              <a:t>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</a:t>
            </a:r>
            <a:r>
              <a:rPr lang="fr-FR" sz="1600" dirty="0" smtClean="0">
                <a:latin typeface="Comic Sans MS" pitchFamily="66" charset="0"/>
              </a:rPr>
              <a:t>ge</a:t>
            </a:r>
            <a:endParaRPr lang="fr-FR" sz="1600" dirty="0">
              <a:latin typeface="Comic Sans MS" pitchFamily="66" charset="0"/>
            </a:endParaRPr>
          </a:p>
        </p:txBody>
      </p:sp>
      <p:pic>
        <p:nvPicPr>
          <p:cNvPr id="36" name="Espace réservé du contenu 35"/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060" y="1161813"/>
            <a:ext cx="1226581" cy="1253838"/>
          </a:xfrm>
        </p:spPr>
      </p:pic>
      <p:sp>
        <p:nvSpPr>
          <p:cNvPr id="38" name="ZoneTexte 37"/>
          <p:cNvSpPr txBox="1"/>
          <p:nvPr/>
        </p:nvSpPr>
        <p:spPr>
          <a:xfrm>
            <a:off x="333403" y="3407154"/>
            <a:ext cx="2569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itchFamily="66" charset="0"/>
              </a:rPr>
              <a:t>de Fr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400" dirty="0" smtClean="0">
                <a:latin typeface="Comic Sans MS" pitchFamily="66" charset="0"/>
              </a:rPr>
              <a:t>ce sur la carte : Alpe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, Jura, Massif C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400" dirty="0" smtClean="0">
                <a:latin typeface="Comic Sans MS" pitchFamily="66" charset="0"/>
              </a:rPr>
              <a:t>tral, Pyréné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es</a:t>
            </a:r>
            <a:r>
              <a:rPr lang="fr-FR" sz="1400" dirty="0" smtClean="0">
                <a:latin typeface="Comic Sans MS" pitchFamily="66" charset="0"/>
              </a:rPr>
              <a:t> et Vo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ge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.</a:t>
            </a:r>
            <a:endParaRPr lang="fr-FR" sz="1400" dirty="0" smtClean="0"/>
          </a:p>
          <a:p>
            <a:pPr algn="ctr"/>
            <a:endParaRPr lang="fr-FR" sz="1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376480" y="4165603"/>
            <a:ext cx="1523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itchFamily="66" charset="0"/>
              </a:rPr>
              <a:t>Quelle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 </a:t>
            </a:r>
            <a:r>
              <a:rPr lang="fr-FR" sz="1400" dirty="0" smtClean="0">
                <a:latin typeface="Comic Sans MS" pitchFamily="66" charset="0"/>
              </a:rPr>
              <a:t>s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400" dirty="0" smtClean="0">
                <a:latin typeface="Comic Sans MS" pitchFamily="66" charset="0"/>
              </a:rPr>
              <a:t> les plu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400" dirty="0" smtClean="0">
                <a:latin typeface="Comic Sans MS" pitchFamily="66" charset="0"/>
              </a:rPr>
              <a:t>te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400" dirty="0" smtClean="0">
                <a:latin typeface="Comic Sans MS" pitchFamily="66" charset="0"/>
              </a:rPr>
              <a:t> ?</a:t>
            </a:r>
            <a:endParaRPr lang="fr-FR" sz="1400" dirty="0">
              <a:latin typeface="Comic Sans MS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6251837" y="5768673"/>
            <a:ext cx="4141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me fêt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, </a:t>
            </a:r>
          </a:p>
          <a:p>
            <a:pPr algn="ctr"/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att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r>
              <a:rPr lang="fr-FR" sz="1600" dirty="0" smtClean="0">
                <a:latin typeface="Comic Sans MS" pitchFamily="66" charset="0"/>
              </a:rPr>
              <a:t> minui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la fête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et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les gr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de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ville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,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il y a un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 d’artifice.</a:t>
            </a:r>
          </a:p>
          <a:p>
            <a:pPr algn="ctr"/>
            <a:r>
              <a:rPr lang="fr-FR" sz="1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Qui sui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-je ?</a:t>
            </a:r>
          </a:p>
        </p:txBody>
      </p:sp>
    </p:spTree>
    <p:extLst>
      <p:ext uri="{BB962C8B-B14F-4D97-AF65-F5344CB8AC3E}">
        <p14:creationId xmlns:p14="http://schemas.microsoft.com/office/powerpoint/2010/main" val="80881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30876" y="1154520"/>
            <a:ext cx="2232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12-13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14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90316" y="3525008"/>
            <a:ext cx="222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14-15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90316" y="5891396"/>
            <a:ext cx="222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16-17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786860" y="58913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16-17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59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9" y="2616186"/>
            <a:ext cx="5041392" cy="234086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029" y="2586562"/>
            <a:ext cx="5041392" cy="23408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1" y="245698"/>
            <a:ext cx="5041392" cy="23408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01" y="245698"/>
            <a:ext cx="5041392" cy="23408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24" y="4982574"/>
            <a:ext cx="5041392" cy="23408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94" y="4982574"/>
            <a:ext cx="5041392" cy="234086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6" y="462417"/>
            <a:ext cx="1080121" cy="104271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683006" y="36707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487220" y="425534"/>
            <a:ext cx="913256" cy="881628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712270" y="23865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4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559424" y="731722"/>
            <a:ext cx="3455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Comic Sans MS" pitchFamily="66" charset="0"/>
              </a:rPr>
              <a:t>Qu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elle</a:t>
            </a:r>
            <a:r>
              <a:rPr lang="fr-FR" sz="1400" dirty="0" smtClean="0"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ph</a:t>
            </a:r>
            <a:r>
              <a:rPr lang="fr-FR" sz="1400" dirty="0" smtClean="0">
                <a:latin typeface="Comic Sans MS" pitchFamily="66" charset="0"/>
              </a:rPr>
              <a:t>oto m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400" dirty="0" smtClean="0">
                <a:latin typeface="Comic Sans MS" pitchFamily="66" charset="0"/>
              </a:rPr>
              <a:t>tre un p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ay</a:t>
            </a:r>
            <a:r>
              <a:rPr lang="fr-FR" sz="1400" dirty="0" smtClean="0">
                <a:latin typeface="Comic Sans MS" pitchFamily="66" charset="0"/>
              </a:rPr>
              <a:t>sage d’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400" dirty="0" smtClean="0">
                <a:latin typeface="Comic Sans MS" pitchFamily="66" charset="0"/>
              </a:rPr>
              <a:t>stralie </a:t>
            </a:r>
            <a:r>
              <a:rPr lang="fr-FR" sz="14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400" dirty="0" smtClean="0">
                <a:latin typeface="Comic Sans MS" pitchFamily="66" charset="0"/>
              </a:rPr>
              <a:t>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400" dirty="0" smtClean="0">
                <a:latin typeface="Comic Sans MS" pitchFamily="66" charset="0"/>
              </a:rPr>
              <a:t>iver ? </a:t>
            </a:r>
            <a:endParaRPr lang="fr-FR" sz="1400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4" y="2802335"/>
            <a:ext cx="1080121" cy="1042714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6651805" y="28004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674672" y="5809639"/>
            <a:ext cx="3668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rqu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 les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latin typeface="Comic Sans MS" pitchFamily="66" charset="0"/>
              </a:rPr>
              <a:t>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migrat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t-ils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les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ay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</a:p>
          <a:p>
            <a:pPr algn="ctr"/>
            <a:r>
              <a:rPr lang="fr-FR" sz="12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ch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ds</a:t>
            </a:r>
            <a:r>
              <a:rPr lang="fr-FR" sz="1600" dirty="0" smtClean="0">
                <a:latin typeface="Comic Sans MS" pitchFamily="66" charset="0"/>
              </a:rPr>
              <a:t> 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?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85515" y="5142336"/>
            <a:ext cx="1080121" cy="104271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666486" y="51531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445898" y="2877095"/>
            <a:ext cx="1080121" cy="1042714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1559816" y="28004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36861" y="4262302"/>
            <a:ext cx="3018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Où</a:t>
            </a:r>
            <a:r>
              <a:rPr lang="fr-FR" sz="1600" dirty="0" smtClean="0">
                <a:latin typeface="Comic Sans MS" pitchFamily="66" charset="0"/>
              </a:rPr>
              <a:t> fête-t-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Noël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latin typeface="Comic Sans MS" pitchFamily="66" charset="0"/>
              </a:rPr>
              <a:t> sol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eil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597">
            <a:off x="5523113" y="5225242"/>
            <a:ext cx="1080121" cy="1042714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6712270" y="5221379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Les questions de l’hiver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886362" y="5963653"/>
            <a:ext cx="439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</a:t>
            </a:r>
            <a:endParaRPr lang="fr-FR" sz="12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les floc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de n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</a:t>
            </a:r>
            <a:r>
              <a:rPr lang="fr-FR" sz="1600" dirty="0" smtClean="0">
                <a:latin typeface="Comic Sans MS" pitchFamily="66" charset="0"/>
              </a:rPr>
              <a:t>ge 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différ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ts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689353" y="1205361"/>
            <a:ext cx="4393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</a:t>
            </a:r>
            <a:endParaRPr lang="fr-FR" sz="12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En Fr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ce, il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fr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r>
              <a:rPr lang="fr-FR" sz="1600" dirty="0" smtClean="0">
                <a:latin typeface="Comic Sans MS" pitchFamily="66" charset="0"/>
              </a:rPr>
              <a:t> l’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 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</a:p>
          <a:p>
            <a:pPr algn="ctr"/>
            <a:r>
              <a:rPr lang="fr-FR" sz="800" dirty="0" smtClean="0">
                <a:latin typeface="Comic Sans MS" pitchFamily="66" charset="0"/>
              </a:rPr>
              <a:t> </a:t>
            </a:r>
            <a:endParaRPr lang="fr-FR" sz="800" dirty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omic Sans MS" pitchFamily="66" charset="0"/>
              </a:rPr>
              <a:t>d’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latin typeface="Comic Sans MS" pitchFamily="66" charset="0"/>
              </a:rPr>
              <a:t>tre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ay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 </a:t>
            </a:r>
            <a:r>
              <a:rPr lang="fr-FR" sz="1600" dirty="0" smtClean="0">
                <a:latin typeface="Comic Sans MS" pitchFamily="66" charset="0"/>
              </a:rPr>
              <a:t>il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trè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ch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h</a:t>
            </a:r>
            <a:r>
              <a:rPr lang="fr-FR" sz="1600" dirty="0" smtClean="0">
                <a:latin typeface="Comic Sans MS" pitchFamily="66" charset="0"/>
              </a:rPr>
              <a:t>iver.</a:t>
            </a: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51" y="1392771"/>
            <a:ext cx="1801559" cy="1076275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004" y="1377491"/>
            <a:ext cx="1850648" cy="109155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004" y="3580569"/>
            <a:ext cx="1899666" cy="1175004"/>
          </a:xfrm>
          <a:prstGeom prst="rect">
            <a:avLst/>
          </a:prstGeom>
        </p:spPr>
      </p:pic>
      <p:sp>
        <p:nvSpPr>
          <p:cNvPr id="45" name="ZoneTexte 44"/>
          <p:cNvSpPr txBox="1"/>
          <p:nvPr/>
        </p:nvSpPr>
        <p:spPr>
          <a:xfrm>
            <a:off x="5512509" y="3494230"/>
            <a:ext cx="4393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Vr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ai</a:t>
            </a:r>
            <a:r>
              <a:rPr lang="fr-FR" sz="1600" dirty="0" smtClean="0">
                <a:latin typeface="Comic Sans MS" pitchFamily="66" charset="0"/>
              </a:rPr>
              <a:t> 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 f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x</a:t>
            </a:r>
            <a:r>
              <a:rPr lang="fr-FR" sz="1600" dirty="0" smtClean="0">
                <a:latin typeface="Comic Sans MS" pitchFamily="66" charset="0"/>
              </a:rPr>
              <a:t> ?</a:t>
            </a:r>
          </a:p>
          <a:p>
            <a:pPr algn="ctr"/>
            <a:r>
              <a:rPr lang="fr-FR" sz="1600" dirty="0" smtClean="0">
                <a:latin typeface="Comic Sans MS" pitchFamily="66" charset="0"/>
              </a:rPr>
              <a:t> </a:t>
            </a:r>
            <a:endParaRPr lang="fr-FR" sz="1200" dirty="0">
              <a:latin typeface="Comic Sans MS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534511" y="3973414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omic Sans MS" pitchFamily="66" charset="0"/>
              </a:rPr>
              <a:t>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en</a:t>
            </a:r>
            <a:r>
              <a:rPr lang="fr-FR" sz="1600" dirty="0" smtClean="0">
                <a:latin typeface="Comic Sans MS" pitchFamily="66" charset="0"/>
              </a:rPr>
              <a:t>d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</a:t>
            </a:r>
            <a:r>
              <a:rPr lang="fr-FR" sz="1600" dirty="0" smtClean="0">
                <a:latin typeface="Comic Sans MS" pitchFamily="66" charset="0"/>
              </a:rPr>
              <a:t> s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 hibernati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on</a:t>
            </a:r>
            <a:r>
              <a:rPr lang="fr-FR" sz="1600" dirty="0" smtClean="0">
                <a:latin typeface="Comic Sans MS" pitchFamily="66" charset="0"/>
              </a:rPr>
              <a:t>, la marmotte se rév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eille</a:t>
            </a:r>
            <a:r>
              <a:rPr lang="fr-FR" sz="1600" dirty="0" smtClean="0">
                <a:latin typeface="Comic Sans MS" pitchFamily="66" charset="0"/>
              </a:rPr>
              <a:t> t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les j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</a:t>
            </a:r>
            <a:r>
              <a:rPr lang="fr-FR" sz="1600" dirty="0" smtClean="0">
                <a:latin typeface="Comic Sans MS" pitchFamily="66" charset="0"/>
              </a:rPr>
              <a:t> p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ou</a:t>
            </a:r>
            <a:r>
              <a:rPr lang="fr-FR" sz="1600" dirty="0" smtClean="0">
                <a:latin typeface="Comic Sans MS" pitchFamily="66" charset="0"/>
              </a:rPr>
              <a:t>r m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an</a:t>
            </a:r>
            <a:r>
              <a:rPr lang="fr-FR" sz="1600" dirty="0" smtClean="0">
                <a:latin typeface="Comic Sans MS" pitchFamily="66" charset="0"/>
              </a:rPr>
              <a:t>g</a:t>
            </a:r>
            <a:r>
              <a:rPr lang="fr-FR" sz="1600" dirty="0" smtClean="0">
                <a:solidFill>
                  <a:schemeClr val="accent6"/>
                </a:solidFill>
                <a:latin typeface="Comic Sans MS" pitchFamily="66" charset="0"/>
              </a:rPr>
              <a:t>er</a:t>
            </a:r>
            <a:r>
              <a:rPr lang="fr-FR" sz="1600" dirty="0" smtClean="0">
                <a:latin typeface="Comic Sans MS" pitchFamily="66" charset="0"/>
              </a:rPr>
              <a:t>.</a:t>
            </a:r>
          </a:p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871" y="3479938"/>
            <a:ext cx="1327257" cy="914781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3" y="6381153"/>
            <a:ext cx="1694663" cy="7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828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005264" y="1154520"/>
            <a:ext cx="2157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18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7915" y="117556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18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50315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7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44863" y="3525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19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02715" y="58913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13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642844" y="5891396"/>
            <a:ext cx="2214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Aide </a:t>
            </a:r>
            <a:r>
              <a:rPr lang="fr-FR" sz="2800" b="1" dirty="0" smtClean="0">
                <a:latin typeface="ChristmasEve" pitchFamily="2" charset="0"/>
                <a:ea typeface="ChristmasEve" pitchFamily="2" charset="0"/>
              </a:rPr>
              <a:t>:</a:t>
            </a:r>
            <a:r>
              <a:rPr lang="fr-FR" sz="2800" dirty="0" smtClean="0">
                <a:latin typeface="ChristmasEve" pitchFamily="2" charset="0"/>
                <a:ea typeface="ChristmasEve" pitchFamily="2" charset="0"/>
              </a:rPr>
              <a:t> p. 6</a:t>
            </a:r>
            <a:endParaRPr lang="fr-FR" sz="2800" dirty="0">
              <a:latin typeface="ChristmasEve" pitchFamily="2" charset="0"/>
              <a:ea typeface="ChristmasE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46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0156" y="324247"/>
            <a:ext cx="9793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Crédits </a:t>
            </a:r>
            <a:r>
              <a:rPr lang="fr-FR" dirty="0" smtClean="0"/>
              <a:t>: conception : </a:t>
            </a:r>
            <a:r>
              <a:rPr lang="fr-FR" dirty="0" err="1" smtClean="0"/>
              <a:t>lesjourneessonttropcourtes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               photos : © Tous droits réservés éditions PEMF</a:t>
            </a:r>
          </a:p>
          <a:p>
            <a:endParaRPr lang="fr-FR" dirty="0"/>
          </a:p>
          <a:p>
            <a:r>
              <a:rPr lang="fr-FR" dirty="0" smtClean="0"/>
              <a:t>                police </a:t>
            </a:r>
            <a:r>
              <a:rPr lang="fr-FR"/>
              <a:t>: </a:t>
            </a:r>
            <a:r>
              <a:rPr lang="fr-FR" smtClean="0"/>
              <a:t>                                               (</a:t>
            </a:r>
            <a:r>
              <a:rPr lang="fr-FR" dirty="0" smtClean="0"/>
              <a:t>www.dafont.com/fr)</a:t>
            </a:r>
            <a:endParaRPr lang="fr-FR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948" y="1428702"/>
            <a:ext cx="2383040" cy="35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5330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562</Words>
  <Application>Microsoft Office PowerPoint</Application>
  <PresentationFormat>Personnalisé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</dc:creator>
  <cp:lastModifiedBy>Laura</cp:lastModifiedBy>
  <cp:revision>32</cp:revision>
  <cp:lastPrinted>2018-03-27T10:09:16Z</cp:lastPrinted>
  <dcterms:created xsi:type="dcterms:W3CDTF">2018-01-31T18:53:39Z</dcterms:created>
  <dcterms:modified xsi:type="dcterms:W3CDTF">2018-03-28T07:56:49Z</dcterms:modified>
</cp:coreProperties>
</file>