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945688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62" y="202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3422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2546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6665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9453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3578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52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0683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5041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3592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3638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2039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6611F-9BDB-4621-97D1-CEBB168D986B}" type="datetimeFigureOut">
              <a:rPr lang="fr-FR" smtClean="0"/>
              <a:pPr/>
              <a:t>10/02/2016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0736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48340" y="159211"/>
            <a:ext cx="2696188" cy="397929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endParaRPr lang="fr-FR" dirty="0"/>
          </a:p>
          <a:p>
            <a:r>
              <a:rPr lang="fr-FR" dirty="0"/>
              <a:t>Le robinet est bouché. Alors il n’arrête pas de râler </a:t>
            </a:r>
            <a:r>
              <a:rPr lang="fr-FR" dirty="0" smtClean="0"/>
              <a:t>e</a:t>
            </a:r>
            <a:r>
              <a:rPr lang="fr-FR" b="1" dirty="0" smtClean="0"/>
              <a:t> Le cornichon. C’est un coquin. Il aime se cacher dans la cuisine au fond d’une casserole. Tout à coup, il sort et crie : « Coucou !! » </a:t>
            </a:r>
            <a:r>
              <a:rPr lang="fr-FR" dirty="0" smtClean="0"/>
              <a:t>t </a:t>
            </a:r>
            <a:r>
              <a:rPr lang="fr-FR" dirty="0"/>
              <a:t>de ronchonner : </a:t>
            </a:r>
            <a:r>
              <a:rPr lang="fr-FR" dirty="0" smtClean="0"/>
              <a:t>«». 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132559" y="162124"/>
            <a:ext cx="2479642" cy="1274671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132559" y="1995217"/>
            <a:ext cx="3715946" cy="151216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LER</a:t>
            </a:r>
            <a:endParaRPr lang="fr-FR" dirty="0"/>
          </a:p>
        </p:txBody>
      </p:sp>
      <p:pic>
        <p:nvPicPr>
          <p:cNvPr id="7" name="Picture 2" descr="li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693" y="4338588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li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8472" y="7491487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05" y="9091116"/>
            <a:ext cx="11160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184621" y="8701459"/>
            <a:ext cx="5958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Je dois </a:t>
            </a:r>
            <a:r>
              <a:rPr lang="fr-FR" sz="2400" b="1" u="sng" dirty="0" smtClean="0">
                <a:latin typeface="Cursive standard" pitchFamily="2" charset="0"/>
              </a:rPr>
              <a:t>lire et savoir écrire </a:t>
            </a:r>
            <a:r>
              <a:rPr lang="fr-FR" sz="2400" dirty="0" smtClean="0">
                <a:latin typeface="Cursive standard" pitchFamily="2" charset="0"/>
              </a:rPr>
              <a:t>les mots outils: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134658" y="9207516"/>
            <a:ext cx="6130678" cy="1251751"/>
          </a:xfrm>
          <a:prstGeom prst="roundRect">
            <a:avLst/>
          </a:prstGeom>
          <a:solidFill>
            <a:schemeClr val="bg1"/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428703" y="2178348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Comic Sans MS" panose="030F0702030302020204" pitchFamily="66" charset="0"/>
              </a:rPr>
              <a:t>l</a:t>
            </a:r>
            <a:r>
              <a:rPr lang="fr-FR" sz="4000" dirty="0" smtClean="0">
                <a:latin typeface="Comic Sans MS" panose="030F0702030302020204" pitchFamily="66" charset="0"/>
              </a:rPr>
              <a:t>e crabe</a:t>
            </a:r>
          </a:p>
          <a:p>
            <a:r>
              <a:rPr lang="fr-FR" sz="4000" dirty="0" smtClean="0">
                <a:latin typeface="Cursive standard" pitchFamily="2" charset="0"/>
              </a:rPr>
              <a:t> le crabe</a:t>
            </a:r>
            <a:endParaRPr lang="fr-FR" sz="4000" dirty="0">
              <a:latin typeface="Cursive standard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844528" y="445516"/>
            <a:ext cx="30243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Comic Sans MS" pitchFamily="66" charset="0"/>
              </a:rPr>
              <a:t>c-k-</a:t>
            </a:r>
            <a:r>
              <a:rPr lang="fr-FR" sz="4400" dirty="0" err="1" smtClean="0">
                <a:latin typeface="Comic Sans MS" pitchFamily="66" charset="0"/>
              </a:rPr>
              <a:t>qu</a:t>
            </a:r>
            <a:endParaRPr lang="fr-FR" sz="4400" dirty="0">
              <a:latin typeface="Cursive standard" pitchFamily="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058575" y="7491487"/>
            <a:ext cx="6394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mtClean="0">
                <a:latin typeface="Comic Sans MS" panose="030F0702030302020204" pitchFamily="66" charset="0"/>
              </a:rPr>
              <a:t>Isaac– </a:t>
            </a:r>
            <a:r>
              <a:rPr lang="fr-FR" sz="2400" dirty="0" smtClean="0">
                <a:latin typeface="Comic Sans MS" panose="030F0702030302020204" pitchFamily="66" charset="0"/>
              </a:rPr>
              <a:t>quatre - cinq – quinze – casser - cacher</a:t>
            </a:r>
            <a:endParaRPr lang="fr-FR" sz="2400" dirty="0">
              <a:latin typeface="Comic Sans MS" panose="030F0702030302020204" pitchFamily="66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39405" y="9379148"/>
            <a:ext cx="57678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>
                <a:latin typeface="Cursive standard" pitchFamily="2" charset="0"/>
              </a:rPr>
              <a:t>du sucre – </a:t>
            </a:r>
            <a:r>
              <a:rPr lang="fr-FR" sz="3200" dirty="0" smtClean="0">
                <a:latin typeface="Cursive standard" pitchFamily="2" charset="0"/>
              </a:rPr>
              <a:t>la cave </a:t>
            </a:r>
            <a:r>
              <a:rPr lang="fr-FR" sz="3200" dirty="0" smtClean="0">
                <a:latin typeface="Cursive standard" pitchFamily="2" charset="0"/>
              </a:rPr>
              <a:t>– qui – </a:t>
            </a:r>
          </a:p>
          <a:p>
            <a:pPr algn="ctr"/>
            <a:r>
              <a:rPr lang="fr-FR" sz="3200" dirty="0" smtClean="0">
                <a:latin typeface="Cursive standard" pitchFamily="2" charset="0"/>
              </a:rPr>
              <a:t>que– une classe</a:t>
            </a:r>
            <a:endParaRPr lang="fr-FR" sz="3200" dirty="0">
              <a:latin typeface="Cursive standard" pitchFamily="2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75612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6156895" y="162124"/>
          <a:ext cx="1080120" cy="1620180"/>
        </p:xfrm>
        <a:graphic>
          <a:graphicData uri="http://schemas.openxmlformats.org/presentationml/2006/ole">
            <p:oleObj spid="_x0000_s2050" name="Picture" r:id="rId5" imgW="784091" imgH="1176131" progId="Word.Picture.8">
              <p:embed/>
            </p:oleObj>
          </a:graphicData>
        </a:graphic>
      </p:graphicFrame>
      <p:pic>
        <p:nvPicPr>
          <p:cNvPr id="2051" name="Picture 3" descr="c_crab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4567" y="2106340"/>
            <a:ext cx="11160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" name="Tableau 21"/>
          <p:cNvGraphicFramePr>
            <a:graphicFrameLocks noGrp="1"/>
          </p:cNvGraphicFramePr>
          <p:nvPr/>
        </p:nvGraphicFramePr>
        <p:xfrm>
          <a:off x="3060551" y="3546500"/>
          <a:ext cx="4048125" cy="853440"/>
        </p:xfrm>
        <a:graphic>
          <a:graphicData uri="http://schemas.openxmlformats.org/drawingml/2006/table">
            <a:tbl>
              <a:tblPr/>
              <a:tblGrid>
                <a:gridCol w="1349375"/>
                <a:gridCol w="269875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999999"/>
                          </a:solidFill>
                          <a:latin typeface="Century Gothic"/>
                          <a:ea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fr-FR" sz="2800" b="1" dirty="0">
                          <a:latin typeface="Century Gothic"/>
                          <a:ea typeface="Times New Roman"/>
                          <a:cs typeface="Times New Roman"/>
                        </a:rPr>
                        <a:t> k   k</a:t>
                      </a:r>
                      <a:r>
                        <a:rPr lang="fr-FR" sz="2800" dirty="0">
                          <a:latin typeface="Century Gothic"/>
                          <a:ea typeface="Times New Roman"/>
                          <a:cs typeface="Times New Roman"/>
                        </a:rPr>
                        <a:t>araté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800" b="1" dirty="0" smtClean="0">
                          <a:solidFill>
                            <a:srgbClr val="999999"/>
                          </a:solidFill>
                          <a:latin typeface="Century Gothic"/>
                          <a:ea typeface="Times New Roman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fr-FR" sz="2800" b="1" dirty="0" smtClean="0">
                          <a:latin typeface="Century Gothic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2800" b="1" dirty="0" err="1">
                          <a:latin typeface="Century Gothic"/>
                          <a:ea typeface="Times New Roman"/>
                          <a:cs typeface="Times New Roman"/>
                        </a:rPr>
                        <a:t>qu</a:t>
                      </a:r>
                      <a:r>
                        <a:rPr lang="fr-FR" sz="2800" b="1" dirty="0">
                          <a:latin typeface="Century Gothic"/>
                          <a:ea typeface="Times New Roman"/>
                          <a:cs typeface="Times New Roman"/>
                        </a:rPr>
                        <a:t> qu</a:t>
                      </a:r>
                      <a:r>
                        <a:rPr lang="fr-FR" sz="2800" dirty="0">
                          <a:latin typeface="Century Gothic"/>
                          <a:ea typeface="Times New Roman"/>
                          <a:cs typeface="Times New Roman"/>
                        </a:rPr>
                        <a:t>eue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2" name="Picture 4" descr="Attenti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08623" y="3690516"/>
            <a:ext cx="466725" cy="514350"/>
          </a:xfrm>
          <a:prstGeom prst="rect">
            <a:avLst/>
          </a:prstGeom>
          <a:noFill/>
        </p:spPr>
      </p:pic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612279" y="4554612"/>
          <a:ext cx="6696745" cy="2808312"/>
        </p:xfrm>
        <a:graphic>
          <a:graphicData uri="http://schemas.openxmlformats.org/drawingml/2006/table">
            <a:tbl>
              <a:tblPr/>
              <a:tblGrid>
                <a:gridCol w="900418"/>
                <a:gridCol w="1345080"/>
                <a:gridCol w="1113043"/>
                <a:gridCol w="1112118"/>
                <a:gridCol w="1113043"/>
                <a:gridCol w="1113043"/>
              </a:tblGrid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omic Sans MS"/>
                          <a:ea typeface="Times New Roman"/>
                          <a:cs typeface="Times New Roman"/>
                        </a:rPr>
                        <a:t>ca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co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cu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cou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latin typeface="Comic Sans MS"/>
                          <a:ea typeface="Times New Roman"/>
                          <a:cs typeface="Times New Roman"/>
                        </a:rPr>
                        <a:t>can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cri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omic Sans MS"/>
                          <a:ea typeface="Times New Roman"/>
                          <a:cs typeface="Times New Roman"/>
                        </a:rPr>
                        <a:t>kan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omic Sans MS"/>
                          <a:ea typeface="Times New Roman"/>
                          <a:cs typeface="Times New Roman"/>
                        </a:rPr>
                        <a:t>que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qui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ké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ki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quan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chi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omic Sans MS"/>
                          <a:ea typeface="Times New Roman"/>
                          <a:cs typeface="Times New Roman"/>
                        </a:rPr>
                        <a:t>chou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latin typeface="Comic Sans MS"/>
                          <a:ea typeface="Times New Roman"/>
                          <a:cs typeface="Times New Roman"/>
                        </a:rPr>
                        <a:t>ché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cha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chen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chai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fou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far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latin typeface="Comic Sans MS"/>
                          <a:ea typeface="Times New Roman"/>
                          <a:cs typeface="Times New Roman"/>
                        </a:rPr>
                        <a:t>fé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omic Sans MS"/>
                          <a:ea typeface="Times New Roman"/>
                          <a:cs typeface="Times New Roman"/>
                        </a:rPr>
                        <a:t>fan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frei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fo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bir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bè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blan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latin typeface="Comic Sans MS"/>
                          <a:ea typeface="Times New Roman"/>
                          <a:cs typeface="Times New Roman"/>
                        </a:rPr>
                        <a:t>be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omic Sans MS"/>
                          <a:ea typeface="Times New Roman"/>
                          <a:cs typeface="Times New Roman"/>
                        </a:rPr>
                        <a:t>ben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blé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col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sei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omic Sans MS"/>
                          <a:ea typeface="Times New Roman"/>
                          <a:cs typeface="Times New Roman"/>
                        </a:rPr>
                        <a:t>bu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latin typeface="Comic Sans MS"/>
                          <a:ea typeface="Times New Roman"/>
                          <a:cs typeface="Times New Roman"/>
                        </a:rPr>
                        <a:t>can</a:t>
                      </a:r>
                      <a:endParaRPr lang="fr-FR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 err="1">
                          <a:latin typeface="Comic Sans MS"/>
                          <a:ea typeface="Times New Roman"/>
                          <a:cs typeface="Times New Roman"/>
                        </a:rPr>
                        <a:t>tro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latin typeface="Comic Sans MS"/>
                          <a:ea typeface="Times New Roman"/>
                          <a:cs typeface="Times New Roman"/>
                        </a:rPr>
                        <a:t>pur</a:t>
                      </a:r>
                      <a:endParaRPr lang="fr-FR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180231" y="1962324"/>
            <a:ext cx="25922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dirty="0" smtClean="0">
                <a:latin typeface="Comic Sans MS" pitchFamily="66" charset="0"/>
              </a:rPr>
              <a:t>Le cornichon. C’est un coquin. Il aime se cacher dans la cuisine au fond d’une casserole. Tout à coup, il sort et crie :</a:t>
            </a:r>
          </a:p>
          <a:p>
            <a:r>
              <a:rPr lang="fr-FR" sz="1800" dirty="0" smtClean="0">
                <a:latin typeface="Comic Sans MS" pitchFamily="66" charset="0"/>
              </a:rPr>
              <a:t> « Coucou !! »</a:t>
            </a:r>
            <a:endParaRPr lang="fr-FR" sz="1800" dirty="0">
              <a:latin typeface="Comic Sans MS" pitchFamily="66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6295" y="378148"/>
            <a:ext cx="13335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18503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612279" y="251520"/>
            <a:ext cx="5688632" cy="13681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268759" y="395536"/>
            <a:ext cx="48161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Mia's Scribblings ~" panose="02000000000000000000" pitchFamily="2" charset="0"/>
              </a:rPr>
              <a:t>ENTRAINEMENT LECTURE AVEC LE SON C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9388139"/>
              </p:ext>
            </p:extLst>
          </p:nvPr>
        </p:nvGraphicFramePr>
        <p:xfrm>
          <a:off x="324247" y="2250356"/>
          <a:ext cx="6984777" cy="36834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96793"/>
                <a:gridCol w="2293992"/>
                <a:gridCol w="2293992"/>
              </a:tblGrid>
              <a:tr h="391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1</a:t>
                      </a:r>
                      <a:endParaRPr lang="fr-FR" sz="105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2</a:t>
                      </a:r>
                      <a:endParaRPr lang="fr-FR" sz="105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8890"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3</a:t>
                      </a:r>
                      <a:endParaRPr lang="fr-FR" sz="105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29207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canard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l’école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car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carré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carotte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calme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crocodile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caméra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café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arc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cabane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casserole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cube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cave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clé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canapé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caisse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chocolat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cartable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clou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copine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course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cravate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sac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abricot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Je recule.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Je crie.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6156325" y="161925"/>
          <a:ext cx="1081088" cy="1620838"/>
        </p:xfrm>
        <a:graphic>
          <a:graphicData uri="http://schemas.openxmlformats.org/presentationml/2006/ole">
            <p:oleObj spid="_x0000_s1026" name="Picture" r:id="rId3" imgW="784091" imgH="1176131" progId="Word.Picture.8">
              <p:embed/>
            </p:oleObj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98566125"/>
              </p:ext>
            </p:extLst>
          </p:nvPr>
        </p:nvGraphicFramePr>
        <p:xfrm>
          <a:off x="324247" y="6138788"/>
          <a:ext cx="6984775" cy="3682501"/>
        </p:xfrm>
        <a:graphic>
          <a:graphicData uri="http://schemas.openxmlformats.org/drawingml/2006/table">
            <a:tbl>
              <a:tblPr/>
              <a:tblGrid>
                <a:gridCol w="2297290"/>
                <a:gridCol w="2441809"/>
                <a:gridCol w="2245676"/>
              </a:tblGrid>
              <a:tr h="3906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4</a:t>
                      </a:r>
                      <a:endParaRPr lang="fr-FR" sz="2400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5</a:t>
                      </a:r>
                      <a:endParaRPr lang="fr-FR" sz="2400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Révisions</a:t>
                      </a:r>
                      <a:r>
                        <a:rPr lang="fr-FR" sz="2400" b="1" i="0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b="1" i="1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2849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ski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anorak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képi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kimono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koala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basket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kilo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quatre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masque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casque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disque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coquelicot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claque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quand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Il </a:t>
                      </a:r>
                      <a:r>
                        <a:rPr lang="fr-FR" sz="2400" b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croque.</a:t>
                      </a:r>
                      <a:endParaRPr lang="fr-FR" sz="2400" b="0" dirty="0">
                        <a:solidFill>
                          <a:schemeClr val="tx1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ruban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mentir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chêne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pré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flèche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trente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domino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banane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0" dirty="0">
                          <a:solidFill>
                            <a:schemeClr val="tx1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planche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C:\Users\Florence\Desktop\Ecole\CP\Alpha en 7 jours\images alpha\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8223" y="450156"/>
            <a:ext cx="860350" cy="1036567"/>
          </a:xfrm>
          <a:prstGeom prst="rect">
            <a:avLst/>
          </a:prstGeom>
          <a:noFill/>
        </p:spPr>
      </p:pic>
      <p:pic>
        <p:nvPicPr>
          <p:cNvPr id="1027" name="Picture 3" descr="C:\Users\Florence\Desktop\Ecole\CP\Alpha en 7 jours\images alpha\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2319" y="1026220"/>
            <a:ext cx="632230" cy="864096"/>
          </a:xfrm>
          <a:prstGeom prst="rect">
            <a:avLst/>
          </a:prstGeom>
          <a:noFill/>
        </p:spPr>
      </p:pic>
      <p:pic>
        <p:nvPicPr>
          <p:cNvPr id="1028" name="Picture 4" descr="C:\Users\Florence\Desktop\Ecole\CP\Alpha en 7 jours\images alpha\q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92399" y="1242244"/>
            <a:ext cx="707379" cy="8823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429387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276</Words>
  <Application>Microsoft Office PowerPoint</Application>
  <PresentationFormat>Personnalisé</PresentationFormat>
  <Paragraphs>109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Picture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David</cp:lastModifiedBy>
  <cp:revision>19</cp:revision>
  <cp:lastPrinted>2015-02-19T09:04:59Z</cp:lastPrinted>
  <dcterms:created xsi:type="dcterms:W3CDTF">2013-12-27T06:53:47Z</dcterms:created>
  <dcterms:modified xsi:type="dcterms:W3CDTF">2016-02-10T08:52:00Z</dcterms:modified>
</cp:coreProperties>
</file>