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1" r:id="rId2"/>
    <p:sldId id="322" r:id="rId3"/>
    <p:sldId id="323" r:id="rId4"/>
    <p:sldId id="324" r:id="rId5"/>
    <p:sldId id="325" r:id="rId6"/>
    <p:sldId id="326" r:id="rId7"/>
    <p:sldId id="327" r:id="rId8"/>
    <p:sldId id="328" r:id="rId9"/>
    <p:sldId id="329" r:id="rId10"/>
    <p:sldId id="330" r:id="rId11"/>
    <p:sldId id="331" r:id="rId12"/>
    <p:sldId id="332" r:id="rId13"/>
    <p:sldId id="333" r:id="rId1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735" autoAdjust="0"/>
    <p:restoredTop sz="94660"/>
  </p:normalViewPr>
  <p:slideViewPr>
    <p:cSldViewPr>
      <p:cViewPr varScale="1">
        <p:scale>
          <a:sx n="73" d="100"/>
          <a:sy n="73" d="100"/>
        </p:scale>
        <p:origin x="-106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DA457E-ED4E-4E72-8FD4-047F9510797C}"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940088"/>
          </a:xfrm>
          <a:prstGeom prst="rect">
            <a:avLst/>
          </a:prstGeom>
        </p:spPr>
        <p:txBody>
          <a:bodyPr wrap="square">
            <a:spAutoFit/>
          </a:bodyPr>
          <a:lstStyle/>
          <a:p>
            <a:pPr algn="just"/>
            <a:r>
              <a:rPr lang="fr-FR" sz="2000" b="1" dirty="0" smtClean="0"/>
              <a:t>Texte 25 – Jeu des 7 familles (1)</a:t>
            </a:r>
          </a:p>
          <a:p>
            <a:pPr algn="just">
              <a:lnSpc>
                <a:spcPct val="150000"/>
              </a:lnSpc>
            </a:pPr>
            <a:r>
              <a:rPr lang="fr-FR" sz="2000" dirty="0" smtClean="0"/>
              <a:t>1 </a:t>
            </a:r>
            <a:r>
              <a:rPr lang="fr-FR" sz="2000" dirty="0" smtClean="0"/>
              <a:t>Vous préparez sept paquets de six cartes. Avec les feutres, vous coloriez le haut des cartes d’un même paquet, d’une même couleur.</a:t>
            </a:r>
          </a:p>
          <a:p>
            <a:pPr algn="just">
              <a:lnSpc>
                <a:spcPct val="150000"/>
              </a:lnSpc>
            </a:pPr>
            <a:r>
              <a:rPr lang="fr-FR" sz="2000" dirty="0" smtClean="0"/>
              <a:t>2 Ensuite, vous prenez chaque carte et vous découpez les 4 coins en arrondis.</a:t>
            </a:r>
          </a:p>
          <a:p>
            <a:pPr algn="just">
              <a:lnSpc>
                <a:spcPct val="150000"/>
              </a:lnSpc>
            </a:pPr>
            <a:r>
              <a:rPr lang="fr-FR" sz="2000" dirty="0" smtClean="0"/>
              <a:t>3 Vous pouvez choisir sept familles parmi celles-ci : les mammifères, les oiseaux, les poissons, les insectes, les vêtements, les fleurs, les fruits, les véhicules, les habitations, les outils. Pour chaque famille choisie, vous faites six dessins ou vous découpez six images et vous les collez.</a:t>
            </a:r>
          </a:p>
          <a:p>
            <a:pPr algn="just">
              <a:lnSpc>
                <a:spcPct val="150000"/>
              </a:lnSpc>
            </a:pPr>
            <a:r>
              <a:rPr lang="fr-FR" sz="2000" dirty="0" smtClean="0"/>
              <a:t>**Par exemple, pour les mammifères, vous représentez : un chat, un chien, un lion, un tigre, un éléphant, une vache.</a:t>
            </a:r>
          </a:p>
          <a:p>
            <a:pPr algn="just">
              <a:lnSpc>
                <a:spcPct val="150000"/>
              </a:lnSpc>
            </a:pPr>
            <a:r>
              <a:rPr lang="fr-FR" sz="2000" dirty="0" smtClean="0"/>
              <a:t>4 Pour chaque famille, vous numérotez les cartes de 1 à 6. En haut de ces cartes, vous </a:t>
            </a:r>
            <a:r>
              <a:rPr lang="fr-FR" sz="2000" dirty="0" smtClean="0"/>
              <a:t>marquez </a:t>
            </a:r>
            <a:r>
              <a:rPr lang="fr-FR" sz="2000" dirty="0" smtClean="0"/>
              <a:t>le nom de la famille.</a:t>
            </a:r>
          </a:p>
          <a:p>
            <a:pPr algn="just">
              <a:lnSpc>
                <a:spcPct val="150000"/>
              </a:lnSpc>
            </a:pPr>
            <a:r>
              <a:rPr lang="fr-FR" sz="2000" dirty="0" smtClean="0"/>
              <a:t>Vous pouvez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940088"/>
          </a:xfrm>
          <a:prstGeom prst="rect">
            <a:avLst/>
          </a:prstGeom>
        </p:spPr>
        <p:txBody>
          <a:bodyPr wrap="square">
            <a:spAutoFit/>
          </a:bodyPr>
          <a:lstStyle/>
          <a:p>
            <a:pPr algn="just"/>
            <a:r>
              <a:rPr lang="fr-FR" sz="2000" b="1" dirty="0" smtClean="0"/>
              <a:t>Texte 25 – Jeu des 7 familles (1)</a:t>
            </a:r>
          </a:p>
          <a:p>
            <a:pPr algn="just">
              <a:lnSpc>
                <a:spcPct val="150000"/>
              </a:lnSpc>
            </a:pPr>
            <a:r>
              <a:rPr lang="fr-FR" sz="2000" dirty="0" smtClean="0"/>
              <a:t>1 </a:t>
            </a:r>
            <a:r>
              <a:rPr lang="fr-FR" sz="2000" b="1" dirty="0" smtClean="0">
                <a:solidFill>
                  <a:srgbClr val="0070C0"/>
                </a:solidFill>
              </a:rPr>
              <a:t>Vous</a:t>
            </a:r>
            <a:r>
              <a:rPr lang="fr-FR" sz="2000" dirty="0" smtClean="0"/>
              <a:t> </a:t>
            </a:r>
            <a:r>
              <a:rPr lang="fr-FR" sz="2000" b="1" dirty="0" smtClean="0">
                <a:solidFill>
                  <a:srgbClr val="FF0000"/>
                </a:solidFill>
              </a:rPr>
              <a:t>préparerez</a:t>
            </a:r>
            <a:r>
              <a:rPr lang="fr-FR" sz="2000" dirty="0" smtClean="0"/>
              <a:t> </a:t>
            </a:r>
            <a:r>
              <a:rPr lang="fr-FR" sz="2000" dirty="0" smtClean="0"/>
              <a:t>sept paquets de six cartes. Avec les feutres, </a:t>
            </a:r>
            <a:r>
              <a:rPr lang="fr-FR" sz="2000" b="1" dirty="0" smtClean="0">
                <a:solidFill>
                  <a:srgbClr val="0070C0"/>
                </a:solidFill>
              </a:rPr>
              <a:t>vous</a:t>
            </a:r>
            <a:r>
              <a:rPr lang="fr-FR" sz="2000" dirty="0" smtClean="0"/>
              <a:t> </a:t>
            </a:r>
            <a:r>
              <a:rPr lang="fr-FR" sz="2000" b="1" dirty="0" smtClean="0">
                <a:solidFill>
                  <a:srgbClr val="FF0000"/>
                </a:solidFill>
              </a:rPr>
              <a:t>colorierez</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vous</a:t>
            </a:r>
            <a:r>
              <a:rPr lang="fr-FR" sz="2000" dirty="0" smtClean="0"/>
              <a:t> </a:t>
            </a:r>
            <a:r>
              <a:rPr lang="fr-FR" sz="2000" b="1" dirty="0" smtClean="0">
                <a:solidFill>
                  <a:srgbClr val="FF0000"/>
                </a:solidFill>
              </a:rPr>
              <a:t>prendrez</a:t>
            </a:r>
            <a:r>
              <a:rPr lang="fr-FR" sz="2000" dirty="0" smtClean="0"/>
              <a:t> chaque </a:t>
            </a:r>
            <a:r>
              <a:rPr lang="fr-FR" sz="2000" dirty="0" smtClean="0"/>
              <a:t>carte et </a:t>
            </a:r>
            <a:r>
              <a:rPr lang="fr-FR" sz="2000" b="1" dirty="0" smtClean="0">
                <a:solidFill>
                  <a:srgbClr val="0070C0"/>
                </a:solidFill>
              </a:rPr>
              <a:t>vous</a:t>
            </a:r>
            <a:r>
              <a:rPr lang="fr-FR" sz="2000" dirty="0" smtClean="0"/>
              <a:t> </a:t>
            </a:r>
            <a:r>
              <a:rPr lang="fr-FR" sz="2000" b="1" dirty="0" smtClean="0">
                <a:solidFill>
                  <a:srgbClr val="FF0000"/>
                </a:solidFill>
              </a:rPr>
              <a:t>découperez</a:t>
            </a:r>
            <a:r>
              <a:rPr lang="fr-FR" sz="2000" dirty="0" smtClean="0"/>
              <a:t> </a:t>
            </a:r>
            <a:r>
              <a:rPr lang="fr-FR" sz="2000" dirty="0" smtClean="0"/>
              <a:t>les 4 coins en arrondis.</a:t>
            </a:r>
          </a:p>
          <a:p>
            <a:pPr algn="just">
              <a:lnSpc>
                <a:spcPct val="150000"/>
              </a:lnSpc>
            </a:pPr>
            <a:r>
              <a:rPr lang="fr-FR" sz="2000" dirty="0" smtClean="0"/>
              <a:t>3 </a:t>
            </a:r>
            <a:r>
              <a:rPr lang="fr-FR" sz="2000" b="1" dirty="0" smtClean="0">
                <a:solidFill>
                  <a:srgbClr val="0070C0"/>
                </a:solidFill>
              </a:rPr>
              <a:t>Vous</a:t>
            </a:r>
            <a:r>
              <a:rPr lang="fr-FR" sz="2000" dirty="0" smtClean="0"/>
              <a:t> </a:t>
            </a:r>
            <a:r>
              <a:rPr lang="fr-FR" sz="2000" b="1" dirty="0" smtClean="0">
                <a:solidFill>
                  <a:srgbClr val="FF0000"/>
                </a:solidFill>
              </a:rPr>
              <a:t>pourrez</a:t>
            </a:r>
            <a:r>
              <a:rPr lang="fr-FR" sz="2000" dirty="0" smtClean="0"/>
              <a:t> choisir </a:t>
            </a:r>
            <a:r>
              <a:rPr lang="fr-FR" sz="2000" dirty="0" smtClean="0"/>
              <a:t>sept familles parmi celles-ci : les mammifères, les oiseaux, les poissons, les insectes, les vêtements, les fleurs, les fruits, les véhicules, les habitations, les outils. Pour chaque famille choisie, </a:t>
            </a:r>
            <a:r>
              <a:rPr lang="fr-FR" sz="2000" b="1" dirty="0" smtClean="0">
                <a:solidFill>
                  <a:srgbClr val="0070C0"/>
                </a:solidFill>
              </a:rPr>
              <a:t>vous</a:t>
            </a:r>
            <a:r>
              <a:rPr lang="fr-FR" sz="2000" dirty="0" smtClean="0"/>
              <a:t> </a:t>
            </a:r>
            <a:r>
              <a:rPr lang="fr-FR" sz="2000" b="1" dirty="0" smtClean="0">
                <a:solidFill>
                  <a:srgbClr val="FF0000"/>
                </a:solidFill>
              </a:rPr>
              <a:t>ferez</a:t>
            </a:r>
            <a:r>
              <a:rPr lang="fr-FR" sz="2000" dirty="0" smtClean="0"/>
              <a:t> six </a:t>
            </a:r>
            <a:r>
              <a:rPr lang="fr-FR" sz="2000" dirty="0" smtClean="0"/>
              <a:t>dessins ou </a:t>
            </a:r>
            <a:r>
              <a:rPr lang="fr-FR" sz="2000" b="1" dirty="0" smtClean="0">
                <a:solidFill>
                  <a:srgbClr val="0070C0"/>
                </a:solidFill>
              </a:rPr>
              <a:t>vous</a:t>
            </a:r>
            <a:r>
              <a:rPr lang="fr-FR" sz="2000" dirty="0" smtClean="0"/>
              <a:t> </a:t>
            </a:r>
            <a:r>
              <a:rPr lang="fr-FR" sz="2000" b="1" dirty="0" smtClean="0">
                <a:solidFill>
                  <a:srgbClr val="FF0000"/>
                </a:solidFill>
              </a:rPr>
              <a:t>découperez</a:t>
            </a:r>
            <a:r>
              <a:rPr lang="fr-FR" sz="2000" dirty="0" smtClean="0"/>
              <a:t> </a:t>
            </a:r>
            <a:r>
              <a:rPr lang="fr-FR" sz="2000" dirty="0" smtClean="0"/>
              <a:t>six images et </a:t>
            </a:r>
            <a:r>
              <a:rPr lang="fr-FR" sz="2000" b="1" dirty="0" smtClean="0">
                <a:solidFill>
                  <a:srgbClr val="0070C0"/>
                </a:solidFill>
              </a:rPr>
              <a:t>vous</a:t>
            </a:r>
            <a:r>
              <a:rPr lang="fr-FR" sz="2000" dirty="0" smtClean="0"/>
              <a:t> les </a:t>
            </a:r>
            <a:r>
              <a:rPr lang="fr-FR" sz="2000" b="1" dirty="0" smtClean="0">
                <a:solidFill>
                  <a:srgbClr val="FF0000"/>
                </a:solidFill>
              </a:rPr>
              <a:t>collerez</a:t>
            </a:r>
            <a:r>
              <a:rPr lang="fr-FR" sz="2000" dirty="0" smtClean="0"/>
              <a:t>.</a:t>
            </a:r>
          </a:p>
          <a:p>
            <a:pPr algn="just">
              <a:lnSpc>
                <a:spcPct val="150000"/>
              </a:lnSpc>
            </a:pPr>
            <a:r>
              <a:rPr lang="fr-FR" sz="2000" dirty="0" smtClean="0"/>
              <a:t>**Par exemple, pour les mammifères, </a:t>
            </a:r>
            <a:r>
              <a:rPr lang="fr-FR" sz="2000" b="1" dirty="0" smtClean="0">
                <a:solidFill>
                  <a:srgbClr val="0070C0"/>
                </a:solidFill>
              </a:rPr>
              <a:t>vous</a:t>
            </a:r>
            <a:r>
              <a:rPr lang="fr-FR" sz="2000" dirty="0" smtClean="0"/>
              <a:t> </a:t>
            </a:r>
            <a:r>
              <a:rPr lang="fr-FR" sz="2000" b="1" dirty="0" smtClean="0">
                <a:solidFill>
                  <a:srgbClr val="FF0000"/>
                </a:solidFill>
              </a:rPr>
              <a:t>représenterez</a:t>
            </a:r>
            <a:r>
              <a:rPr lang="fr-FR" sz="2000" dirty="0" smtClean="0"/>
              <a:t> </a:t>
            </a:r>
            <a:r>
              <a:rPr lang="fr-FR" sz="2000" dirty="0" smtClean="0"/>
              <a:t>: un chat, un chien, un lion, un tigre, un éléphant, une vache.</a:t>
            </a:r>
          </a:p>
          <a:p>
            <a:pPr algn="just">
              <a:lnSpc>
                <a:spcPct val="150000"/>
              </a:lnSpc>
            </a:pPr>
            <a:r>
              <a:rPr lang="fr-FR" sz="2000" dirty="0" smtClean="0"/>
              <a:t>4 Pour chaque famille, vous numérotez les cartes de 1 à 6. En haut de ces cartes, vous </a:t>
            </a:r>
            <a:r>
              <a:rPr lang="fr-FR" sz="2000" dirty="0" smtClean="0"/>
              <a:t>marquez </a:t>
            </a:r>
            <a:r>
              <a:rPr lang="fr-FR" sz="2000" dirty="0" smtClean="0"/>
              <a:t>le nom de la famille.</a:t>
            </a:r>
          </a:p>
          <a:p>
            <a:pPr algn="just">
              <a:lnSpc>
                <a:spcPct val="150000"/>
              </a:lnSpc>
            </a:pPr>
            <a:r>
              <a:rPr lang="fr-FR" sz="2000" dirty="0" smtClean="0"/>
              <a:t>Vous pouvez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940088"/>
          </a:xfrm>
          <a:prstGeom prst="rect">
            <a:avLst/>
          </a:prstGeom>
        </p:spPr>
        <p:txBody>
          <a:bodyPr wrap="square">
            <a:spAutoFit/>
          </a:bodyPr>
          <a:lstStyle/>
          <a:p>
            <a:pPr algn="just"/>
            <a:r>
              <a:rPr lang="fr-FR" sz="2000" b="1" dirty="0" smtClean="0"/>
              <a:t>Texte 25 – Jeu des 7 familles (1)</a:t>
            </a:r>
          </a:p>
          <a:p>
            <a:pPr algn="just">
              <a:lnSpc>
                <a:spcPct val="150000"/>
              </a:lnSpc>
            </a:pPr>
            <a:r>
              <a:rPr lang="fr-FR" sz="2000" dirty="0" smtClean="0"/>
              <a:t>1 </a:t>
            </a:r>
            <a:r>
              <a:rPr lang="fr-FR" sz="2000" b="1" dirty="0" smtClean="0">
                <a:solidFill>
                  <a:srgbClr val="0070C0"/>
                </a:solidFill>
              </a:rPr>
              <a:t>Vous</a:t>
            </a:r>
            <a:r>
              <a:rPr lang="fr-FR" sz="2000" dirty="0" smtClean="0"/>
              <a:t> </a:t>
            </a:r>
            <a:r>
              <a:rPr lang="fr-FR" sz="2000" b="1" dirty="0" smtClean="0">
                <a:solidFill>
                  <a:srgbClr val="FF0000"/>
                </a:solidFill>
              </a:rPr>
              <a:t>préparerez</a:t>
            </a:r>
            <a:r>
              <a:rPr lang="fr-FR" sz="2000" dirty="0" smtClean="0"/>
              <a:t> </a:t>
            </a:r>
            <a:r>
              <a:rPr lang="fr-FR" sz="2000" dirty="0" smtClean="0"/>
              <a:t>sept paquets de six cartes. Avec les feutres, </a:t>
            </a:r>
            <a:r>
              <a:rPr lang="fr-FR" sz="2000" b="1" dirty="0" smtClean="0">
                <a:solidFill>
                  <a:srgbClr val="0070C0"/>
                </a:solidFill>
              </a:rPr>
              <a:t>vous</a:t>
            </a:r>
            <a:r>
              <a:rPr lang="fr-FR" sz="2000" dirty="0" smtClean="0"/>
              <a:t> </a:t>
            </a:r>
            <a:r>
              <a:rPr lang="fr-FR" sz="2000" b="1" dirty="0" smtClean="0">
                <a:solidFill>
                  <a:srgbClr val="FF0000"/>
                </a:solidFill>
              </a:rPr>
              <a:t>colorierez</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vous</a:t>
            </a:r>
            <a:r>
              <a:rPr lang="fr-FR" sz="2000" dirty="0" smtClean="0"/>
              <a:t> </a:t>
            </a:r>
            <a:r>
              <a:rPr lang="fr-FR" sz="2000" b="1" dirty="0" smtClean="0">
                <a:solidFill>
                  <a:srgbClr val="FF0000"/>
                </a:solidFill>
              </a:rPr>
              <a:t>prendrez</a:t>
            </a:r>
            <a:r>
              <a:rPr lang="fr-FR" sz="2000" dirty="0" smtClean="0"/>
              <a:t> chaque </a:t>
            </a:r>
            <a:r>
              <a:rPr lang="fr-FR" sz="2000" dirty="0" smtClean="0"/>
              <a:t>carte et </a:t>
            </a:r>
            <a:r>
              <a:rPr lang="fr-FR" sz="2000" b="1" dirty="0" smtClean="0">
                <a:solidFill>
                  <a:srgbClr val="0070C0"/>
                </a:solidFill>
              </a:rPr>
              <a:t>vous</a:t>
            </a:r>
            <a:r>
              <a:rPr lang="fr-FR" sz="2000" dirty="0" smtClean="0"/>
              <a:t> </a:t>
            </a:r>
            <a:r>
              <a:rPr lang="fr-FR" sz="2000" b="1" dirty="0" smtClean="0">
                <a:solidFill>
                  <a:srgbClr val="FF0000"/>
                </a:solidFill>
              </a:rPr>
              <a:t>découperez</a:t>
            </a:r>
            <a:r>
              <a:rPr lang="fr-FR" sz="2000" dirty="0" smtClean="0"/>
              <a:t> </a:t>
            </a:r>
            <a:r>
              <a:rPr lang="fr-FR" sz="2000" dirty="0" smtClean="0"/>
              <a:t>les 4 coins en arrondis.</a:t>
            </a:r>
          </a:p>
          <a:p>
            <a:pPr algn="just">
              <a:lnSpc>
                <a:spcPct val="150000"/>
              </a:lnSpc>
            </a:pPr>
            <a:r>
              <a:rPr lang="fr-FR" sz="2000" dirty="0" smtClean="0"/>
              <a:t>3 </a:t>
            </a:r>
            <a:r>
              <a:rPr lang="fr-FR" sz="2000" b="1" dirty="0" smtClean="0">
                <a:solidFill>
                  <a:srgbClr val="0070C0"/>
                </a:solidFill>
              </a:rPr>
              <a:t>Vous</a:t>
            </a:r>
            <a:r>
              <a:rPr lang="fr-FR" sz="2000" dirty="0" smtClean="0"/>
              <a:t> </a:t>
            </a:r>
            <a:r>
              <a:rPr lang="fr-FR" sz="2000" b="1" dirty="0" smtClean="0">
                <a:solidFill>
                  <a:srgbClr val="FF0000"/>
                </a:solidFill>
              </a:rPr>
              <a:t>pourrez</a:t>
            </a:r>
            <a:r>
              <a:rPr lang="fr-FR" sz="2000" dirty="0" smtClean="0"/>
              <a:t> choisir </a:t>
            </a:r>
            <a:r>
              <a:rPr lang="fr-FR" sz="2000" dirty="0" smtClean="0"/>
              <a:t>sept familles parmi celles-ci : les mammifères, les oiseaux, les poissons, les insectes, les vêtements, les fleurs, les fruits, les véhicules, les habitations, les outils. Pour chaque famille choisie, </a:t>
            </a:r>
            <a:r>
              <a:rPr lang="fr-FR" sz="2000" b="1" dirty="0" smtClean="0">
                <a:solidFill>
                  <a:srgbClr val="0070C0"/>
                </a:solidFill>
              </a:rPr>
              <a:t>vous</a:t>
            </a:r>
            <a:r>
              <a:rPr lang="fr-FR" sz="2000" dirty="0" smtClean="0"/>
              <a:t> </a:t>
            </a:r>
            <a:r>
              <a:rPr lang="fr-FR" sz="2000" b="1" dirty="0" smtClean="0">
                <a:solidFill>
                  <a:srgbClr val="FF0000"/>
                </a:solidFill>
              </a:rPr>
              <a:t>ferez</a:t>
            </a:r>
            <a:r>
              <a:rPr lang="fr-FR" sz="2000" dirty="0" smtClean="0"/>
              <a:t> six </a:t>
            </a:r>
            <a:r>
              <a:rPr lang="fr-FR" sz="2000" dirty="0" smtClean="0"/>
              <a:t>dessins ou </a:t>
            </a:r>
            <a:r>
              <a:rPr lang="fr-FR" sz="2000" b="1" dirty="0" smtClean="0">
                <a:solidFill>
                  <a:srgbClr val="0070C0"/>
                </a:solidFill>
              </a:rPr>
              <a:t>vous</a:t>
            </a:r>
            <a:r>
              <a:rPr lang="fr-FR" sz="2000" dirty="0" smtClean="0"/>
              <a:t> </a:t>
            </a:r>
            <a:r>
              <a:rPr lang="fr-FR" sz="2000" b="1" dirty="0" smtClean="0">
                <a:solidFill>
                  <a:srgbClr val="FF0000"/>
                </a:solidFill>
              </a:rPr>
              <a:t>découperez</a:t>
            </a:r>
            <a:r>
              <a:rPr lang="fr-FR" sz="2000" dirty="0" smtClean="0"/>
              <a:t> </a:t>
            </a:r>
            <a:r>
              <a:rPr lang="fr-FR" sz="2000" dirty="0" smtClean="0"/>
              <a:t>six images et </a:t>
            </a:r>
            <a:r>
              <a:rPr lang="fr-FR" sz="2000" b="1" dirty="0" smtClean="0">
                <a:solidFill>
                  <a:srgbClr val="0070C0"/>
                </a:solidFill>
              </a:rPr>
              <a:t>vous</a:t>
            </a:r>
            <a:r>
              <a:rPr lang="fr-FR" sz="2000" dirty="0" smtClean="0"/>
              <a:t> les </a:t>
            </a:r>
            <a:r>
              <a:rPr lang="fr-FR" sz="2000" b="1" dirty="0" smtClean="0">
                <a:solidFill>
                  <a:srgbClr val="FF0000"/>
                </a:solidFill>
              </a:rPr>
              <a:t>collerez</a:t>
            </a:r>
            <a:r>
              <a:rPr lang="fr-FR" sz="2000" dirty="0" smtClean="0"/>
              <a:t>.</a:t>
            </a:r>
          </a:p>
          <a:p>
            <a:pPr algn="just">
              <a:lnSpc>
                <a:spcPct val="150000"/>
              </a:lnSpc>
            </a:pPr>
            <a:r>
              <a:rPr lang="fr-FR" sz="2000" dirty="0" smtClean="0"/>
              <a:t>**Par exemple, pour les mammifères, </a:t>
            </a:r>
            <a:r>
              <a:rPr lang="fr-FR" sz="2000" b="1" dirty="0" smtClean="0">
                <a:solidFill>
                  <a:srgbClr val="0070C0"/>
                </a:solidFill>
              </a:rPr>
              <a:t>vous</a:t>
            </a:r>
            <a:r>
              <a:rPr lang="fr-FR" sz="2000" dirty="0" smtClean="0"/>
              <a:t> </a:t>
            </a:r>
            <a:r>
              <a:rPr lang="fr-FR" sz="2000" b="1" dirty="0" smtClean="0">
                <a:solidFill>
                  <a:srgbClr val="FF0000"/>
                </a:solidFill>
              </a:rPr>
              <a:t>représenterez</a:t>
            </a:r>
            <a:r>
              <a:rPr lang="fr-FR" sz="2000" dirty="0" smtClean="0"/>
              <a:t> </a:t>
            </a:r>
            <a:r>
              <a:rPr lang="fr-FR" sz="2000" dirty="0" smtClean="0"/>
              <a:t>: un chat, un chien, un lion, un tigre, un éléphant, une vache.</a:t>
            </a:r>
          </a:p>
          <a:p>
            <a:pPr algn="just">
              <a:lnSpc>
                <a:spcPct val="150000"/>
              </a:lnSpc>
            </a:pPr>
            <a:r>
              <a:rPr lang="fr-FR" sz="2000" dirty="0" smtClean="0"/>
              <a:t>4 Pour chaque famille, </a:t>
            </a:r>
            <a:r>
              <a:rPr lang="fr-FR" sz="2000" b="1" dirty="0" smtClean="0">
                <a:solidFill>
                  <a:srgbClr val="0070C0"/>
                </a:solidFill>
              </a:rPr>
              <a:t>vous</a:t>
            </a:r>
            <a:r>
              <a:rPr lang="fr-FR" sz="2000" dirty="0" smtClean="0"/>
              <a:t> </a:t>
            </a:r>
            <a:r>
              <a:rPr lang="fr-FR" sz="2000" b="1" dirty="0" smtClean="0">
                <a:solidFill>
                  <a:srgbClr val="FF0000"/>
                </a:solidFill>
              </a:rPr>
              <a:t>numéroterez</a:t>
            </a:r>
            <a:r>
              <a:rPr lang="fr-FR" sz="2000" dirty="0" smtClean="0"/>
              <a:t> </a:t>
            </a:r>
            <a:r>
              <a:rPr lang="fr-FR" sz="2000" dirty="0" smtClean="0"/>
              <a:t>les cartes de 1 à 6. En haut de ces cartes, vous </a:t>
            </a:r>
            <a:r>
              <a:rPr lang="fr-FR" sz="2000" dirty="0" smtClean="0"/>
              <a:t>marquez </a:t>
            </a:r>
            <a:r>
              <a:rPr lang="fr-FR" sz="2000" dirty="0" smtClean="0"/>
              <a:t>le nom de la famille.</a:t>
            </a:r>
          </a:p>
          <a:p>
            <a:pPr algn="just">
              <a:lnSpc>
                <a:spcPct val="150000"/>
              </a:lnSpc>
            </a:pPr>
            <a:r>
              <a:rPr lang="fr-FR" sz="2000" dirty="0" smtClean="0"/>
              <a:t>Vous pouvez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940088"/>
          </a:xfrm>
          <a:prstGeom prst="rect">
            <a:avLst/>
          </a:prstGeom>
        </p:spPr>
        <p:txBody>
          <a:bodyPr wrap="square">
            <a:spAutoFit/>
          </a:bodyPr>
          <a:lstStyle/>
          <a:p>
            <a:pPr algn="just"/>
            <a:r>
              <a:rPr lang="fr-FR" sz="2000" b="1" dirty="0" smtClean="0"/>
              <a:t>Texte 25 – Jeu des 7 familles (1)</a:t>
            </a:r>
          </a:p>
          <a:p>
            <a:pPr algn="just">
              <a:lnSpc>
                <a:spcPct val="150000"/>
              </a:lnSpc>
            </a:pPr>
            <a:r>
              <a:rPr lang="fr-FR" sz="2000" dirty="0" smtClean="0"/>
              <a:t>1 </a:t>
            </a:r>
            <a:r>
              <a:rPr lang="fr-FR" sz="2000" b="1" dirty="0" smtClean="0">
                <a:solidFill>
                  <a:srgbClr val="0070C0"/>
                </a:solidFill>
              </a:rPr>
              <a:t>Vous</a:t>
            </a:r>
            <a:r>
              <a:rPr lang="fr-FR" sz="2000" dirty="0" smtClean="0"/>
              <a:t> </a:t>
            </a:r>
            <a:r>
              <a:rPr lang="fr-FR" sz="2000" b="1" dirty="0" smtClean="0">
                <a:solidFill>
                  <a:srgbClr val="FF0000"/>
                </a:solidFill>
              </a:rPr>
              <a:t>préparerez</a:t>
            </a:r>
            <a:r>
              <a:rPr lang="fr-FR" sz="2000" dirty="0" smtClean="0"/>
              <a:t> </a:t>
            </a:r>
            <a:r>
              <a:rPr lang="fr-FR" sz="2000" dirty="0" smtClean="0"/>
              <a:t>sept paquets de six cartes. Avec les feutres, </a:t>
            </a:r>
            <a:r>
              <a:rPr lang="fr-FR" sz="2000" b="1" dirty="0" smtClean="0">
                <a:solidFill>
                  <a:srgbClr val="0070C0"/>
                </a:solidFill>
              </a:rPr>
              <a:t>vous</a:t>
            </a:r>
            <a:r>
              <a:rPr lang="fr-FR" sz="2000" dirty="0" smtClean="0"/>
              <a:t> </a:t>
            </a:r>
            <a:r>
              <a:rPr lang="fr-FR" sz="2000" b="1" dirty="0" smtClean="0">
                <a:solidFill>
                  <a:srgbClr val="FF0000"/>
                </a:solidFill>
              </a:rPr>
              <a:t>colorierez</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vous</a:t>
            </a:r>
            <a:r>
              <a:rPr lang="fr-FR" sz="2000" dirty="0" smtClean="0"/>
              <a:t> </a:t>
            </a:r>
            <a:r>
              <a:rPr lang="fr-FR" sz="2000" b="1" dirty="0" smtClean="0">
                <a:solidFill>
                  <a:srgbClr val="FF0000"/>
                </a:solidFill>
              </a:rPr>
              <a:t>prendrez</a:t>
            </a:r>
            <a:r>
              <a:rPr lang="fr-FR" sz="2000" dirty="0" smtClean="0"/>
              <a:t> chaque </a:t>
            </a:r>
            <a:r>
              <a:rPr lang="fr-FR" sz="2000" dirty="0" smtClean="0"/>
              <a:t>carte et </a:t>
            </a:r>
            <a:r>
              <a:rPr lang="fr-FR" sz="2000" b="1" dirty="0" smtClean="0">
                <a:solidFill>
                  <a:srgbClr val="0070C0"/>
                </a:solidFill>
              </a:rPr>
              <a:t>vous</a:t>
            </a:r>
            <a:r>
              <a:rPr lang="fr-FR" sz="2000" dirty="0" smtClean="0"/>
              <a:t> </a:t>
            </a:r>
            <a:r>
              <a:rPr lang="fr-FR" sz="2000" b="1" dirty="0" smtClean="0">
                <a:solidFill>
                  <a:srgbClr val="FF0000"/>
                </a:solidFill>
              </a:rPr>
              <a:t>découperez</a:t>
            </a:r>
            <a:r>
              <a:rPr lang="fr-FR" sz="2000" dirty="0" smtClean="0"/>
              <a:t> </a:t>
            </a:r>
            <a:r>
              <a:rPr lang="fr-FR" sz="2000" dirty="0" smtClean="0"/>
              <a:t>les 4 coins en arrondis.</a:t>
            </a:r>
          </a:p>
          <a:p>
            <a:pPr algn="just">
              <a:lnSpc>
                <a:spcPct val="150000"/>
              </a:lnSpc>
            </a:pPr>
            <a:r>
              <a:rPr lang="fr-FR" sz="2000" dirty="0" smtClean="0"/>
              <a:t>3 </a:t>
            </a:r>
            <a:r>
              <a:rPr lang="fr-FR" sz="2000" b="1" dirty="0" smtClean="0">
                <a:solidFill>
                  <a:srgbClr val="0070C0"/>
                </a:solidFill>
              </a:rPr>
              <a:t>Vous</a:t>
            </a:r>
            <a:r>
              <a:rPr lang="fr-FR" sz="2000" dirty="0" smtClean="0"/>
              <a:t> </a:t>
            </a:r>
            <a:r>
              <a:rPr lang="fr-FR" sz="2000" b="1" dirty="0" smtClean="0">
                <a:solidFill>
                  <a:srgbClr val="FF0000"/>
                </a:solidFill>
              </a:rPr>
              <a:t>pourrez</a:t>
            </a:r>
            <a:r>
              <a:rPr lang="fr-FR" sz="2000" dirty="0" smtClean="0"/>
              <a:t> choisir </a:t>
            </a:r>
            <a:r>
              <a:rPr lang="fr-FR" sz="2000" dirty="0" smtClean="0"/>
              <a:t>sept familles parmi celles-ci : les mammifères, les oiseaux, les poissons, les insectes, les vêtements, les fleurs, les fruits, les véhicules, les habitations, les outils. Pour chaque famille choisie, </a:t>
            </a:r>
            <a:r>
              <a:rPr lang="fr-FR" sz="2000" b="1" dirty="0" smtClean="0">
                <a:solidFill>
                  <a:srgbClr val="0070C0"/>
                </a:solidFill>
              </a:rPr>
              <a:t>vous</a:t>
            </a:r>
            <a:r>
              <a:rPr lang="fr-FR" sz="2000" dirty="0" smtClean="0"/>
              <a:t> </a:t>
            </a:r>
            <a:r>
              <a:rPr lang="fr-FR" sz="2000" b="1" dirty="0" smtClean="0">
                <a:solidFill>
                  <a:srgbClr val="FF0000"/>
                </a:solidFill>
              </a:rPr>
              <a:t>ferez</a:t>
            </a:r>
            <a:r>
              <a:rPr lang="fr-FR" sz="2000" dirty="0" smtClean="0"/>
              <a:t> six </a:t>
            </a:r>
            <a:r>
              <a:rPr lang="fr-FR" sz="2000" dirty="0" smtClean="0"/>
              <a:t>dessins ou </a:t>
            </a:r>
            <a:r>
              <a:rPr lang="fr-FR" sz="2000" b="1" dirty="0" smtClean="0">
                <a:solidFill>
                  <a:srgbClr val="0070C0"/>
                </a:solidFill>
              </a:rPr>
              <a:t>vous</a:t>
            </a:r>
            <a:r>
              <a:rPr lang="fr-FR" sz="2000" dirty="0" smtClean="0"/>
              <a:t> </a:t>
            </a:r>
            <a:r>
              <a:rPr lang="fr-FR" sz="2000" b="1" dirty="0" smtClean="0">
                <a:solidFill>
                  <a:srgbClr val="FF0000"/>
                </a:solidFill>
              </a:rPr>
              <a:t>découperez</a:t>
            </a:r>
            <a:r>
              <a:rPr lang="fr-FR" sz="2000" dirty="0" smtClean="0"/>
              <a:t> </a:t>
            </a:r>
            <a:r>
              <a:rPr lang="fr-FR" sz="2000" dirty="0" smtClean="0"/>
              <a:t>six images et </a:t>
            </a:r>
            <a:r>
              <a:rPr lang="fr-FR" sz="2000" b="1" dirty="0" smtClean="0">
                <a:solidFill>
                  <a:srgbClr val="0070C0"/>
                </a:solidFill>
              </a:rPr>
              <a:t>vous</a:t>
            </a:r>
            <a:r>
              <a:rPr lang="fr-FR" sz="2000" dirty="0" smtClean="0"/>
              <a:t> les </a:t>
            </a:r>
            <a:r>
              <a:rPr lang="fr-FR" sz="2000" b="1" dirty="0" smtClean="0">
                <a:solidFill>
                  <a:srgbClr val="FF0000"/>
                </a:solidFill>
              </a:rPr>
              <a:t>collerez</a:t>
            </a:r>
            <a:r>
              <a:rPr lang="fr-FR" sz="2000" dirty="0" smtClean="0"/>
              <a:t>.</a:t>
            </a:r>
          </a:p>
          <a:p>
            <a:pPr algn="just">
              <a:lnSpc>
                <a:spcPct val="150000"/>
              </a:lnSpc>
            </a:pPr>
            <a:r>
              <a:rPr lang="fr-FR" sz="2000" dirty="0" smtClean="0"/>
              <a:t>**Par exemple, pour les mammifères, </a:t>
            </a:r>
            <a:r>
              <a:rPr lang="fr-FR" sz="2000" b="1" dirty="0" smtClean="0">
                <a:solidFill>
                  <a:srgbClr val="0070C0"/>
                </a:solidFill>
              </a:rPr>
              <a:t>vous</a:t>
            </a:r>
            <a:r>
              <a:rPr lang="fr-FR" sz="2000" dirty="0" smtClean="0"/>
              <a:t> </a:t>
            </a:r>
            <a:r>
              <a:rPr lang="fr-FR" sz="2000" b="1" dirty="0" smtClean="0">
                <a:solidFill>
                  <a:srgbClr val="FF0000"/>
                </a:solidFill>
              </a:rPr>
              <a:t>représenterez</a:t>
            </a:r>
            <a:r>
              <a:rPr lang="fr-FR" sz="2000" dirty="0" smtClean="0"/>
              <a:t> </a:t>
            </a:r>
            <a:r>
              <a:rPr lang="fr-FR" sz="2000" dirty="0" smtClean="0"/>
              <a:t>: un chat, un chien, un lion, un tigre, un éléphant, une vache.</a:t>
            </a:r>
          </a:p>
          <a:p>
            <a:pPr algn="just">
              <a:lnSpc>
                <a:spcPct val="150000"/>
              </a:lnSpc>
            </a:pPr>
            <a:r>
              <a:rPr lang="fr-FR" sz="2000" dirty="0" smtClean="0"/>
              <a:t>4 Pour chaque famille, </a:t>
            </a:r>
            <a:r>
              <a:rPr lang="fr-FR" sz="2000" b="1" dirty="0" smtClean="0">
                <a:solidFill>
                  <a:srgbClr val="0070C0"/>
                </a:solidFill>
              </a:rPr>
              <a:t>vous</a:t>
            </a:r>
            <a:r>
              <a:rPr lang="fr-FR" sz="2000" dirty="0" smtClean="0"/>
              <a:t> </a:t>
            </a:r>
            <a:r>
              <a:rPr lang="fr-FR" sz="2000" b="1" dirty="0" smtClean="0">
                <a:solidFill>
                  <a:srgbClr val="FF0000"/>
                </a:solidFill>
              </a:rPr>
              <a:t>numéroterez</a:t>
            </a:r>
            <a:r>
              <a:rPr lang="fr-FR" sz="2000" dirty="0" smtClean="0"/>
              <a:t> </a:t>
            </a:r>
            <a:r>
              <a:rPr lang="fr-FR" sz="2000" dirty="0" smtClean="0"/>
              <a:t>les cartes de 1 à 6. En haut de ces cartes, </a:t>
            </a:r>
            <a:r>
              <a:rPr lang="fr-FR" sz="2000" b="1" dirty="0" smtClean="0">
                <a:solidFill>
                  <a:srgbClr val="0070C0"/>
                </a:solidFill>
              </a:rPr>
              <a:t>vous</a:t>
            </a:r>
            <a:r>
              <a:rPr lang="fr-FR" sz="2000" dirty="0" smtClean="0"/>
              <a:t> </a:t>
            </a:r>
            <a:r>
              <a:rPr lang="fr-FR" sz="2000" b="1" dirty="0" smtClean="0">
                <a:solidFill>
                  <a:srgbClr val="FF0000"/>
                </a:solidFill>
              </a:rPr>
              <a:t>marquerez</a:t>
            </a:r>
            <a:r>
              <a:rPr lang="fr-FR" sz="2000" dirty="0" smtClean="0"/>
              <a:t> </a:t>
            </a:r>
            <a:r>
              <a:rPr lang="fr-FR" sz="2000" dirty="0" smtClean="0"/>
              <a:t>le nom de la famille.</a:t>
            </a:r>
          </a:p>
          <a:p>
            <a:pPr algn="just">
              <a:lnSpc>
                <a:spcPct val="150000"/>
              </a:lnSpc>
            </a:pPr>
            <a:r>
              <a:rPr lang="fr-FR" sz="2000" dirty="0" smtClean="0"/>
              <a:t>Vous pouvez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940088"/>
          </a:xfrm>
          <a:prstGeom prst="rect">
            <a:avLst/>
          </a:prstGeom>
        </p:spPr>
        <p:txBody>
          <a:bodyPr wrap="square">
            <a:spAutoFit/>
          </a:bodyPr>
          <a:lstStyle/>
          <a:p>
            <a:pPr algn="just"/>
            <a:r>
              <a:rPr lang="fr-FR" sz="2000" b="1" dirty="0" smtClean="0"/>
              <a:t>Texte 25 – Jeu des 7 familles (1)</a:t>
            </a:r>
          </a:p>
          <a:p>
            <a:pPr algn="just">
              <a:lnSpc>
                <a:spcPct val="150000"/>
              </a:lnSpc>
            </a:pPr>
            <a:r>
              <a:rPr lang="fr-FR" sz="2000" dirty="0" smtClean="0"/>
              <a:t>1 </a:t>
            </a:r>
            <a:r>
              <a:rPr lang="fr-FR" sz="2000" b="1" dirty="0" smtClean="0">
                <a:solidFill>
                  <a:srgbClr val="0070C0"/>
                </a:solidFill>
              </a:rPr>
              <a:t>Vous</a:t>
            </a:r>
            <a:r>
              <a:rPr lang="fr-FR" sz="2000" dirty="0" smtClean="0"/>
              <a:t> </a:t>
            </a:r>
            <a:r>
              <a:rPr lang="fr-FR" sz="2000" b="1" dirty="0" smtClean="0">
                <a:solidFill>
                  <a:srgbClr val="FF0000"/>
                </a:solidFill>
              </a:rPr>
              <a:t>préparerez</a:t>
            </a:r>
            <a:r>
              <a:rPr lang="fr-FR" sz="2000" dirty="0" smtClean="0"/>
              <a:t> </a:t>
            </a:r>
            <a:r>
              <a:rPr lang="fr-FR" sz="2000" dirty="0" smtClean="0"/>
              <a:t>sept paquets de six cartes. Avec les feutres, </a:t>
            </a:r>
            <a:r>
              <a:rPr lang="fr-FR" sz="2000" b="1" dirty="0" smtClean="0">
                <a:solidFill>
                  <a:srgbClr val="0070C0"/>
                </a:solidFill>
              </a:rPr>
              <a:t>vous</a:t>
            </a:r>
            <a:r>
              <a:rPr lang="fr-FR" sz="2000" dirty="0" smtClean="0"/>
              <a:t> </a:t>
            </a:r>
            <a:r>
              <a:rPr lang="fr-FR" sz="2000" b="1" dirty="0" smtClean="0">
                <a:solidFill>
                  <a:srgbClr val="FF0000"/>
                </a:solidFill>
              </a:rPr>
              <a:t>colorierez</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vous</a:t>
            </a:r>
            <a:r>
              <a:rPr lang="fr-FR" sz="2000" dirty="0" smtClean="0"/>
              <a:t> </a:t>
            </a:r>
            <a:r>
              <a:rPr lang="fr-FR" sz="2000" b="1" dirty="0" smtClean="0">
                <a:solidFill>
                  <a:srgbClr val="FF0000"/>
                </a:solidFill>
              </a:rPr>
              <a:t>prendrez</a:t>
            </a:r>
            <a:r>
              <a:rPr lang="fr-FR" sz="2000" dirty="0" smtClean="0"/>
              <a:t> chaque </a:t>
            </a:r>
            <a:r>
              <a:rPr lang="fr-FR" sz="2000" dirty="0" smtClean="0"/>
              <a:t>carte et </a:t>
            </a:r>
            <a:r>
              <a:rPr lang="fr-FR" sz="2000" b="1" dirty="0" smtClean="0">
                <a:solidFill>
                  <a:srgbClr val="0070C0"/>
                </a:solidFill>
              </a:rPr>
              <a:t>vous</a:t>
            </a:r>
            <a:r>
              <a:rPr lang="fr-FR" sz="2000" dirty="0" smtClean="0"/>
              <a:t> </a:t>
            </a:r>
            <a:r>
              <a:rPr lang="fr-FR" sz="2000" b="1" dirty="0" smtClean="0">
                <a:solidFill>
                  <a:srgbClr val="FF0000"/>
                </a:solidFill>
              </a:rPr>
              <a:t>découperez</a:t>
            </a:r>
            <a:r>
              <a:rPr lang="fr-FR" sz="2000" dirty="0" smtClean="0"/>
              <a:t> </a:t>
            </a:r>
            <a:r>
              <a:rPr lang="fr-FR" sz="2000" dirty="0" smtClean="0"/>
              <a:t>les 4 coins en arrondis.</a:t>
            </a:r>
          </a:p>
          <a:p>
            <a:pPr algn="just">
              <a:lnSpc>
                <a:spcPct val="150000"/>
              </a:lnSpc>
            </a:pPr>
            <a:r>
              <a:rPr lang="fr-FR" sz="2000" dirty="0" smtClean="0"/>
              <a:t>3 </a:t>
            </a:r>
            <a:r>
              <a:rPr lang="fr-FR" sz="2000" b="1" dirty="0" smtClean="0">
                <a:solidFill>
                  <a:srgbClr val="0070C0"/>
                </a:solidFill>
              </a:rPr>
              <a:t>Vous</a:t>
            </a:r>
            <a:r>
              <a:rPr lang="fr-FR" sz="2000" dirty="0" smtClean="0"/>
              <a:t> </a:t>
            </a:r>
            <a:r>
              <a:rPr lang="fr-FR" sz="2000" b="1" dirty="0" smtClean="0">
                <a:solidFill>
                  <a:srgbClr val="FF0000"/>
                </a:solidFill>
              </a:rPr>
              <a:t>pourrez</a:t>
            </a:r>
            <a:r>
              <a:rPr lang="fr-FR" sz="2000" dirty="0" smtClean="0"/>
              <a:t> choisir </a:t>
            </a:r>
            <a:r>
              <a:rPr lang="fr-FR" sz="2000" dirty="0" smtClean="0"/>
              <a:t>sept familles parmi celles-ci : les mammifères, les oiseaux, les poissons, les insectes, les vêtements, les fleurs, les fruits, les véhicules, les habitations, les outils. Pour chaque famille choisie, </a:t>
            </a:r>
            <a:r>
              <a:rPr lang="fr-FR" sz="2000" b="1" dirty="0" smtClean="0">
                <a:solidFill>
                  <a:srgbClr val="0070C0"/>
                </a:solidFill>
              </a:rPr>
              <a:t>vous</a:t>
            </a:r>
            <a:r>
              <a:rPr lang="fr-FR" sz="2000" dirty="0" smtClean="0"/>
              <a:t> </a:t>
            </a:r>
            <a:r>
              <a:rPr lang="fr-FR" sz="2000" b="1" dirty="0" smtClean="0">
                <a:solidFill>
                  <a:srgbClr val="FF0000"/>
                </a:solidFill>
              </a:rPr>
              <a:t>ferez</a:t>
            </a:r>
            <a:r>
              <a:rPr lang="fr-FR" sz="2000" dirty="0" smtClean="0"/>
              <a:t> six </a:t>
            </a:r>
            <a:r>
              <a:rPr lang="fr-FR" sz="2000" dirty="0" smtClean="0"/>
              <a:t>dessins ou </a:t>
            </a:r>
            <a:r>
              <a:rPr lang="fr-FR" sz="2000" b="1" dirty="0" smtClean="0">
                <a:solidFill>
                  <a:srgbClr val="0070C0"/>
                </a:solidFill>
              </a:rPr>
              <a:t>vous</a:t>
            </a:r>
            <a:r>
              <a:rPr lang="fr-FR" sz="2000" dirty="0" smtClean="0"/>
              <a:t> </a:t>
            </a:r>
            <a:r>
              <a:rPr lang="fr-FR" sz="2000" b="1" dirty="0" smtClean="0">
                <a:solidFill>
                  <a:srgbClr val="FF0000"/>
                </a:solidFill>
              </a:rPr>
              <a:t>découperez</a:t>
            </a:r>
            <a:r>
              <a:rPr lang="fr-FR" sz="2000" dirty="0" smtClean="0"/>
              <a:t> </a:t>
            </a:r>
            <a:r>
              <a:rPr lang="fr-FR" sz="2000" dirty="0" smtClean="0"/>
              <a:t>six images et </a:t>
            </a:r>
            <a:r>
              <a:rPr lang="fr-FR" sz="2000" b="1" dirty="0" smtClean="0">
                <a:solidFill>
                  <a:srgbClr val="0070C0"/>
                </a:solidFill>
              </a:rPr>
              <a:t>vous</a:t>
            </a:r>
            <a:r>
              <a:rPr lang="fr-FR" sz="2000" dirty="0" smtClean="0"/>
              <a:t> les </a:t>
            </a:r>
            <a:r>
              <a:rPr lang="fr-FR" sz="2000" b="1" dirty="0" smtClean="0">
                <a:solidFill>
                  <a:srgbClr val="FF0000"/>
                </a:solidFill>
              </a:rPr>
              <a:t>collerez</a:t>
            </a:r>
            <a:r>
              <a:rPr lang="fr-FR" sz="2000" dirty="0" smtClean="0"/>
              <a:t>.</a:t>
            </a:r>
          </a:p>
          <a:p>
            <a:pPr algn="just">
              <a:lnSpc>
                <a:spcPct val="150000"/>
              </a:lnSpc>
            </a:pPr>
            <a:r>
              <a:rPr lang="fr-FR" sz="2000" dirty="0" smtClean="0"/>
              <a:t>**Par exemple, pour les mammifères, </a:t>
            </a:r>
            <a:r>
              <a:rPr lang="fr-FR" sz="2000" b="1" dirty="0" smtClean="0">
                <a:solidFill>
                  <a:srgbClr val="0070C0"/>
                </a:solidFill>
              </a:rPr>
              <a:t>vous</a:t>
            </a:r>
            <a:r>
              <a:rPr lang="fr-FR" sz="2000" dirty="0" smtClean="0"/>
              <a:t> </a:t>
            </a:r>
            <a:r>
              <a:rPr lang="fr-FR" sz="2000" b="1" dirty="0" smtClean="0">
                <a:solidFill>
                  <a:srgbClr val="FF0000"/>
                </a:solidFill>
              </a:rPr>
              <a:t>représenterez</a:t>
            </a:r>
            <a:r>
              <a:rPr lang="fr-FR" sz="2000" dirty="0" smtClean="0"/>
              <a:t> </a:t>
            </a:r>
            <a:r>
              <a:rPr lang="fr-FR" sz="2000" dirty="0" smtClean="0"/>
              <a:t>: un chat, un chien, un lion, un tigre, un éléphant, une vache.</a:t>
            </a:r>
          </a:p>
          <a:p>
            <a:pPr algn="just">
              <a:lnSpc>
                <a:spcPct val="150000"/>
              </a:lnSpc>
            </a:pPr>
            <a:r>
              <a:rPr lang="fr-FR" sz="2000" dirty="0" smtClean="0"/>
              <a:t>4 Pour chaque famille, </a:t>
            </a:r>
            <a:r>
              <a:rPr lang="fr-FR" sz="2000" b="1" dirty="0" smtClean="0">
                <a:solidFill>
                  <a:srgbClr val="0070C0"/>
                </a:solidFill>
              </a:rPr>
              <a:t>vous</a:t>
            </a:r>
            <a:r>
              <a:rPr lang="fr-FR" sz="2000" dirty="0" smtClean="0"/>
              <a:t> </a:t>
            </a:r>
            <a:r>
              <a:rPr lang="fr-FR" sz="2000" b="1" dirty="0" smtClean="0">
                <a:solidFill>
                  <a:srgbClr val="FF0000"/>
                </a:solidFill>
              </a:rPr>
              <a:t>numéroterez</a:t>
            </a:r>
            <a:r>
              <a:rPr lang="fr-FR" sz="2000" dirty="0" smtClean="0"/>
              <a:t> </a:t>
            </a:r>
            <a:r>
              <a:rPr lang="fr-FR" sz="2000" dirty="0" smtClean="0"/>
              <a:t>les cartes de 1 à 6. En haut de ces cartes, </a:t>
            </a:r>
            <a:r>
              <a:rPr lang="fr-FR" sz="2000" b="1" dirty="0" smtClean="0">
                <a:solidFill>
                  <a:srgbClr val="0070C0"/>
                </a:solidFill>
              </a:rPr>
              <a:t>vous</a:t>
            </a:r>
            <a:r>
              <a:rPr lang="fr-FR" sz="2000" dirty="0" smtClean="0"/>
              <a:t> </a:t>
            </a:r>
            <a:r>
              <a:rPr lang="fr-FR" sz="2000" b="1" dirty="0" smtClean="0">
                <a:solidFill>
                  <a:srgbClr val="FF0000"/>
                </a:solidFill>
              </a:rPr>
              <a:t>marquerez</a:t>
            </a:r>
            <a:r>
              <a:rPr lang="fr-FR" sz="2000" dirty="0" smtClean="0"/>
              <a:t> </a:t>
            </a:r>
            <a:r>
              <a:rPr lang="fr-FR" sz="2000" dirty="0" smtClean="0"/>
              <a:t>le nom de la famille.</a:t>
            </a:r>
          </a:p>
          <a:p>
            <a:pPr algn="just">
              <a:lnSpc>
                <a:spcPct val="150000"/>
              </a:lnSpc>
            </a:pPr>
            <a:r>
              <a:rPr lang="fr-FR" sz="2000" b="1" dirty="0" smtClean="0">
                <a:solidFill>
                  <a:srgbClr val="0070C0"/>
                </a:solidFill>
              </a:rPr>
              <a:t>Vous</a:t>
            </a:r>
            <a:r>
              <a:rPr lang="fr-FR" sz="2000" dirty="0" smtClean="0"/>
              <a:t> </a:t>
            </a:r>
            <a:r>
              <a:rPr lang="fr-FR" sz="2000" b="1" dirty="0" smtClean="0">
                <a:solidFill>
                  <a:srgbClr val="FF0000"/>
                </a:solidFill>
              </a:rPr>
              <a:t>pourrez</a:t>
            </a:r>
            <a:r>
              <a:rPr lang="fr-FR" sz="2000" dirty="0" smtClean="0"/>
              <a:t> </a:t>
            </a:r>
            <a:r>
              <a:rPr lang="fr-FR" sz="2000" dirty="0" smtClean="0"/>
              <a:t>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940088"/>
          </a:xfrm>
          <a:prstGeom prst="rect">
            <a:avLst/>
          </a:prstGeom>
        </p:spPr>
        <p:txBody>
          <a:bodyPr wrap="square">
            <a:spAutoFit/>
          </a:bodyPr>
          <a:lstStyle/>
          <a:p>
            <a:pPr algn="just"/>
            <a:r>
              <a:rPr lang="fr-FR" sz="2000" b="1" dirty="0" smtClean="0"/>
              <a:t>Texte 25 – Jeu des 7 familles (1)</a:t>
            </a:r>
          </a:p>
          <a:p>
            <a:pPr algn="just">
              <a:lnSpc>
                <a:spcPct val="150000"/>
              </a:lnSpc>
            </a:pPr>
            <a:r>
              <a:rPr lang="fr-FR" sz="2000" dirty="0" smtClean="0"/>
              <a:t>1 </a:t>
            </a:r>
            <a:r>
              <a:rPr lang="fr-FR" sz="2000" b="1" dirty="0" smtClean="0">
                <a:solidFill>
                  <a:srgbClr val="0070C0"/>
                </a:solidFill>
              </a:rPr>
              <a:t>Vous</a:t>
            </a:r>
            <a:r>
              <a:rPr lang="fr-FR" sz="2000" dirty="0" smtClean="0"/>
              <a:t> </a:t>
            </a:r>
            <a:r>
              <a:rPr lang="fr-FR" sz="2000" b="1" dirty="0" smtClean="0">
                <a:solidFill>
                  <a:srgbClr val="FF0000"/>
                </a:solidFill>
              </a:rPr>
              <a:t>préparerez</a:t>
            </a:r>
            <a:r>
              <a:rPr lang="fr-FR" sz="2000" dirty="0" smtClean="0"/>
              <a:t> </a:t>
            </a:r>
            <a:r>
              <a:rPr lang="fr-FR" sz="2000" dirty="0" smtClean="0"/>
              <a:t>sept paquets de six cartes. Avec les feutres, vous coloriez le haut des cartes d’un même paquet, d’une même couleur.</a:t>
            </a:r>
          </a:p>
          <a:p>
            <a:pPr algn="just">
              <a:lnSpc>
                <a:spcPct val="150000"/>
              </a:lnSpc>
            </a:pPr>
            <a:r>
              <a:rPr lang="fr-FR" sz="2000" dirty="0" smtClean="0"/>
              <a:t>2 Ensuite, vous prenez chaque carte et vous découpez les 4 coins en arrondis.</a:t>
            </a:r>
          </a:p>
          <a:p>
            <a:pPr algn="just">
              <a:lnSpc>
                <a:spcPct val="150000"/>
              </a:lnSpc>
            </a:pPr>
            <a:r>
              <a:rPr lang="fr-FR" sz="2000" dirty="0" smtClean="0"/>
              <a:t>3 Vous pouvez choisir sept familles parmi celles-ci : les mammifères, les oiseaux, les poissons, les insectes, les vêtements, les fleurs, les fruits, les véhicules, les habitations, les outils. Pour chaque famille choisie, vous faites six dessins ou vous découpez six images et vous les collez.</a:t>
            </a:r>
          </a:p>
          <a:p>
            <a:pPr algn="just">
              <a:lnSpc>
                <a:spcPct val="150000"/>
              </a:lnSpc>
            </a:pPr>
            <a:r>
              <a:rPr lang="fr-FR" sz="2000" dirty="0" smtClean="0"/>
              <a:t>**Par exemple, pour les mammifères, vous représentez : un chat, un chien, un lion, un tigre, un éléphant, une vache.</a:t>
            </a:r>
          </a:p>
          <a:p>
            <a:pPr algn="just">
              <a:lnSpc>
                <a:spcPct val="150000"/>
              </a:lnSpc>
            </a:pPr>
            <a:r>
              <a:rPr lang="fr-FR" sz="2000" dirty="0" smtClean="0"/>
              <a:t>4 Pour chaque famille, vous numérotez les cartes de 1 à 6. En haut de ces cartes, vous </a:t>
            </a:r>
            <a:r>
              <a:rPr lang="fr-FR" sz="2000" dirty="0" smtClean="0"/>
              <a:t>marquez </a:t>
            </a:r>
            <a:r>
              <a:rPr lang="fr-FR" sz="2000" dirty="0" smtClean="0"/>
              <a:t>le nom de la famille.</a:t>
            </a:r>
          </a:p>
          <a:p>
            <a:pPr algn="just">
              <a:lnSpc>
                <a:spcPct val="150000"/>
              </a:lnSpc>
            </a:pPr>
            <a:r>
              <a:rPr lang="fr-FR" sz="2000" dirty="0" smtClean="0"/>
              <a:t>Vous pouvez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940088"/>
          </a:xfrm>
          <a:prstGeom prst="rect">
            <a:avLst/>
          </a:prstGeom>
        </p:spPr>
        <p:txBody>
          <a:bodyPr wrap="square">
            <a:spAutoFit/>
          </a:bodyPr>
          <a:lstStyle/>
          <a:p>
            <a:pPr algn="just"/>
            <a:r>
              <a:rPr lang="fr-FR" sz="2000" b="1" dirty="0" smtClean="0"/>
              <a:t>Texte 25 – Jeu des 7 familles (1)</a:t>
            </a:r>
          </a:p>
          <a:p>
            <a:pPr algn="just">
              <a:lnSpc>
                <a:spcPct val="150000"/>
              </a:lnSpc>
            </a:pPr>
            <a:r>
              <a:rPr lang="fr-FR" sz="2000" dirty="0" smtClean="0"/>
              <a:t>1 </a:t>
            </a:r>
            <a:r>
              <a:rPr lang="fr-FR" sz="2000" b="1" dirty="0" smtClean="0">
                <a:solidFill>
                  <a:srgbClr val="0070C0"/>
                </a:solidFill>
              </a:rPr>
              <a:t>Vous</a:t>
            </a:r>
            <a:r>
              <a:rPr lang="fr-FR" sz="2000" dirty="0" smtClean="0"/>
              <a:t> </a:t>
            </a:r>
            <a:r>
              <a:rPr lang="fr-FR" sz="2000" b="1" dirty="0" smtClean="0">
                <a:solidFill>
                  <a:srgbClr val="FF0000"/>
                </a:solidFill>
              </a:rPr>
              <a:t>préparerez</a:t>
            </a:r>
            <a:r>
              <a:rPr lang="fr-FR" sz="2000" dirty="0" smtClean="0"/>
              <a:t> </a:t>
            </a:r>
            <a:r>
              <a:rPr lang="fr-FR" sz="2000" dirty="0" smtClean="0"/>
              <a:t>sept paquets de six cartes. Avec les feutres, </a:t>
            </a:r>
            <a:r>
              <a:rPr lang="fr-FR" sz="2000" b="1" dirty="0" smtClean="0">
                <a:solidFill>
                  <a:srgbClr val="0070C0"/>
                </a:solidFill>
              </a:rPr>
              <a:t>vous</a:t>
            </a:r>
            <a:r>
              <a:rPr lang="fr-FR" sz="2000" dirty="0" smtClean="0"/>
              <a:t> </a:t>
            </a:r>
            <a:r>
              <a:rPr lang="fr-FR" sz="2000" b="1" dirty="0" smtClean="0">
                <a:solidFill>
                  <a:srgbClr val="FF0000"/>
                </a:solidFill>
              </a:rPr>
              <a:t>colorierez</a:t>
            </a:r>
            <a:r>
              <a:rPr lang="fr-FR" sz="2000" dirty="0" smtClean="0"/>
              <a:t> </a:t>
            </a:r>
            <a:r>
              <a:rPr lang="fr-FR" sz="2000" dirty="0" smtClean="0"/>
              <a:t>le haut des cartes d’un même paquet, d’une même couleur.</a:t>
            </a:r>
          </a:p>
          <a:p>
            <a:pPr algn="just">
              <a:lnSpc>
                <a:spcPct val="150000"/>
              </a:lnSpc>
            </a:pPr>
            <a:r>
              <a:rPr lang="fr-FR" sz="2000" dirty="0" smtClean="0"/>
              <a:t>2 Ensuite, vous prenez chaque carte et vous découpez les 4 coins en arrondis.</a:t>
            </a:r>
          </a:p>
          <a:p>
            <a:pPr algn="just">
              <a:lnSpc>
                <a:spcPct val="150000"/>
              </a:lnSpc>
            </a:pPr>
            <a:r>
              <a:rPr lang="fr-FR" sz="2000" dirty="0" smtClean="0"/>
              <a:t>3 Vous pouvez choisir sept familles parmi celles-ci : les mammifères, les oiseaux, les poissons, les insectes, les vêtements, les fleurs, les fruits, les véhicules, les habitations, les outils. Pour chaque famille choisie, vous faites six dessins ou vous découpez six images et vous les collez.</a:t>
            </a:r>
          </a:p>
          <a:p>
            <a:pPr algn="just">
              <a:lnSpc>
                <a:spcPct val="150000"/>
              </a:lnSpc>
            </a:pPr>
            <a:r>
              <a:rPr lang="fr-FR" sz="2000" dirty="0" smtClean="0"/>
              <a:t>**Par exemple, pour les mammifères, vous représentez : un chat, un chien, un lion, un tigre, un éléphant, une vache.</a:t>
            </a:r>
          </a:p>
          <a:p>
            <a:pPr algn="just">
              <a:lnSpc>
                <a:spcPct val="150000"/>
              </a:lnSpc>
            </a:pPr>
            <a:r>
              <a:rPr lang="fr-FR" sz="2000" dirty="0" smtClean="0"/>
              <a:t>4 Pour chaque famille, vous numérotez les cartes de 1 à 6. En haut de ces cartes, vous </a:t>
            </a:r>
            <a:r>
              <a:rPr lang="fr-FR" sz="2000" dirty="0" smtClean="0"/>
              <a:t>marquez </a:t>
            </a:r>
            <a:r>
              <a:rPr lang="fr-FR" sz="2000" dirty="0" smtClean="0"/>
              <a:t>le nom de la famille.</a:t>
            </a:r>
          </a:p>
          <a:p>
            <a:pPr algn="just">
              <a:lnSpc>
                <a:spcPct val="150000"/>
              </a:lnSpc>
            </a:pPr>
            <a:r>
              <a:rPr lang="fr-FR" sz="2000" dirty="0" smtClean="0"/>
              <a:t>Vous pouvez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940088"/>
          </a:xfrm>
          <a:prstGeom prst="rect">
            <a:avLst/>
          </a:prstGeom>
        </p:spPr>
        <p:txBody>
          <a:bodyPr wrap="square">
            <a:spAutoFit/>
          </a:bodyPr>
          <a:lstStyle/>
          <a:p>
            <a:pPr algn="just"/>
            <a:r>
              <a:rPr lang="fr-FR" sz="2000" b="1" dirty="0" smtClean="0"/>
              <a:t>Texte 25 – Jeu des 7 familles (1)</a:t>
            </a:r>
          </a:p>
          <a:p>
            <a:pPr algn="just">
              <a:lnSpc>
                <a:spcPct val="150000"/>
              </a:lnSpc>
            </a:pPr>
            <a:r>
              <a:rPr lang="fr-FR" sz="2000" dirty="0" smtClean="0"/>
              <a:t>1 </a:t>
            </a:r>
            <a:r>
              <a:rPr lang="fr-FR" sz="2000" b="1" dirty="0" smtClean="0">
                <a:solidFill>
                  <a:srgbClr val="0070C0"/>
                </a:solidFill>
              </a:rPr>
              <a:t>Vous</a:t>
            </a:r>
            <a:r>
              <a:rPr lang="fr-FR" sz="2000" dirty="0" smtClean="0"/>
              <a:t> </a:t>
            </a:r>
            <a:r>
              <a:rPr lang="fr-FR" sz="2000" b="1" dirty="0" smtClean="0">
                <a:solidFill>
                  <a:srgbClr val="FF0000"/>
                </a:solidFill>
              </a:rPr>
              <a:t>préparerez</a:t>
            </a:r>
            <a:r>
              <a:rPr lang="fr-FR" sz="2000" dirty="0" smtClean="0"/>
              <a:t> </a:t>
            </a:r>
            <a:r>
              <a:rPr lang="fr-FR" sz="2000" dirty="0" smtClean="0"/>
              <a:t>sept paquets de six cartes. Avec les feutres, </a:t>
            </a:r>
            <a:r>
              <a:rPr lang="fr-FR" sz="2000" b="1" dirty="0" smtClean="0">
                <a:solidFill>
                  <a:srgbClr val="0070C0"/>
                </a:solidFill>
              </a:rPr>
              <a:t>vous</a:t>
            </a:r>
            <a:r>
              <a:rPr lang="fr-FR" sz="2000" dirty="0" smtClean="0"/>
              <a:t> </a:t>
            </a:r>
            <a:r>
              <a:rPr lang="fr-FR" sz="2000" b="1" dirty="0" smtClean="0">
                <a:solidFill>
                  <a:srgbClr val="FF0000"/>
                </a:solidFill>
              </a:rPr>
              <a:t>colorierez</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vous</a:t>
            </a:r>
            <a:r>
              <a:rPr lang="fr-FR" sz="2000" dirty="0" smtClean="0"/>
              <a:t> </a:t>
            </a:r>
            <a:r>
              <a:rPr lang="fr-FR" sz="2000" b="1" dirty="0" smtClean="0">
                <a:solidFill>
                  <a:srgbClr val="FF0000"/>
                </a:solidFill>
              </a:rPr>
              <a:t>prendrez</a:t>
            </a:r>
            <a:r>
              <a:rPr lang="fr-FR" sz="2000" dirty="0" smtClean="0"/>
              <a:t> chaque </a:t>
            </a:r>
            <a:r>
              <a:rPr lang="fr-FR" sz="2000" dirty="0" smtClean="0"/>
              <a:t>carte et vous découpez les 4 coins en arrondis.</a:t>
            </a:r>
          </a:p>
          <a:p>
            <a:pPr algn="just">
              <a:lnSpc>
                <a:spcPct val="150000"/>
              </a:lnSpc>
            </a:pPr>
            <a:r>
              <a:rPr lang="fr-FR" sz="2000" dirty="0" smtClean="0"/>
              <a:t>3 Vous pouvez choisir sept familles parmi celles-ci : les mammifères, les oiseaux, les poissons, les insectes, les vêtements, les fleurs, les fruits, les véhicules, les habitations, les outils. Pour chaque famille choisie, vous faites six dessins ou vous découpez six images et vous les collez.</a:t>
            </a:r>
          </a:p>
          <a:p>
            <a:pPr algn="just">
              <a:lnSpc>
                <a:spcPct val="150000"/>
              </a:lnSpc>
            </a:pPr>
            <a:r>
              <a:rPr lang="fr-FR" sz="2000" dirty="0" smtClean="0"/>
              <a:t>**Par exemple, pour les mammifères, vous représentez : un chat, un chien, un lion, un tigre, un éléphant, une vache.</a:t>
            </a:r>
          </a:p>
          <a:p>
            <a:pPr algn="just">
              <a:lnSpc>
                <a:spcPct val="150000"/>
              </a:lnSpc>
            </a:pPr>
            <a:r>
              <a:rPr lang="fr-FR" sz="2000" dirty="0" smtClean="0"/>
              <a:t>4 Pour chaque famille, vous numérotez les cartes de 1 à 6. En haut de ces cartes, vous </a:t>
            </a:r>
            <a:r>
              <a:rPr lang="fr-FR" sz="2000" dirty="0" smtClean="0"/>
              <a:t>marquez </a:t>
            </a:r>
            <a:r>
              <a:rPr lang="fr-FR" sz="2000" dirty="0" smtClean="0"/>
              <a:t>le nom de la famille.</a:t>
            </a:r>
          </a:p>
          <a:p>
            <a:pPr algn="just">
              <a:lnSpc>
                <a:spcPct val="150000"/>
              </a:lnSpc>
            </a:pPr>
            <a:r>
              <a:rPr lang="fr-FR" sz="2000" dirty="0" smtClean="0"/>
              <a:t>Vous pouvez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940088"/>
          </a:xfrm>
          <a:prstGeom prst="rect">
            <a:avLst/>
          </a:prstGeom>
        </p:spPr>
        <p:txBody>
          <a:bodyPr wrap="square">
            <a:spAutoFit/>
          </a:bodyPr>
          <a:lstStyle/>
          <a:p>
            <a:pPr algn="just"/>
            <a:r>
              <a:rPr lang="fr-FR" sz="2000" b="1" dirty="0" smtClean="0"/>
              <a:t>Texte 25 – Jeu des 7 familles (1)</a:t>
            </a:r>
          </a:p>
          <a:p>
            <a:pPr algn="just">
              <a:lnSpc>
                <a:spcPct val="150000"/>
              </a:lnSpc>
            </a:pPr>
            <a:r>
              <a:rPr lang="fr-FR" sz="2000" dirty="0" smtClean="0"/>
              <a:t>1 </a:t>
            </a:r>
            <a:r>
              <a:rPr lang="fr-FR" sz="2000" b="1" dirty="0" smtClean="0">
                <a:solidFill>
                  <a:srgbClr val="0070C0"/>
                </a:solidFill>
              </a:rPr>
              <a:t>Vous</a:t>
            </a:r>
            <a:r>
              <a:rPr lang="fr-FR" sz="2000" dirty="0" smtClean="0"/>
              <a:t> </a:t>
            </a:r>
            <a:r>
              <a:rPr lang="fr-FR" sz="2000" b="1" dirty="0" smtClean="0">
                <a:solidFill>
                  <a:srgbClr val="FF0000"/>
                </a:solidFill>
              </a:rPr>
              <a:t>préparerez</a:t>
            </a:r>
            <a:r>
              <a:rPr lang="fr-FR" sz="2000" dirty="0" smtClean="0"/>
              <a:t> </a:t>
            </a:r>
            <a:r>
              <a:rPr lang="fr-FR" sz="2000" dirty="0" smtClean="0"/>
              <a:t>sept paquets de six cartes. Avec les feutres, </a:t>
            </a:r>
            <a:r>
              <a:rPr lang="fr-FR" sz="2000" b="1" dirty="0" smtClean="0">
                <a:solidFill>
                  <a:srgbClr val="0070C0"/>
                </a:solidFill>
              </a:rPr>
              <a:t>vous</a:t>
            </a:r>
            <a:r>
              <a:rPr lang="fr-FR" sz="2000" dirty="0" smtClean="0"/>
              <a:t> </a:t>
            </a:r>
            <a:r>
              <a:rPr lang="fr-FR" sz="2000" b="1" dirty="0" smtClean="0">
                <a:solidFill>
                  <a:srgbClr val="FF0000"/>
                </a:solidFill>
              </a:rPr>
              <a:t>colorierez</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vous</a:t>
            </a:r>
            <a:r>
              <a:rPr lang="fr-FR" sz="2000" dirty="0" smtClean="0"/>
              <a:t> </a:t>
            </a:r>
            <a:r>
              <a:rPr lang="fr-FR" sz="2000" b="1" dirty="0" smtClean="0">
                <a:solidFill>
                  <a:srgbClr val="FF0000"/>
                </a:solidFill>
              </a:rPr>
              <a:t>prendrez</a:t>
            </a:r>
            <a:r>
              <a:rPr lang="fr-FR" sz="2000" dirty="0" smtClean="0"/>
              <a:t> chaque </a:t>
            </a:r>
            <a:r>
              <a:rPr lang="fr-FR" sz="2000" dirty="0" smtClean="0"/>
              <a:t>carte et </a:t>
            </a:r>
            <a:r>
              <a:rPr lang="fr-FR" sz="2000" b="1" dirty="0" smtClean="0">
                <a:solidFill>
                  <a:srgbClr val="0070C0"/>
                </a:solidFill>
              </a:rPr>
              <a:t>vous</a:t>
            </a:r>
            <a:r>
              <a:rPr lang="fr-FR" sz="2000" dirty="0" smtClean="0"/>
              <a:t> </a:t>
            </a:r>
            <a:r>
              <a:rPr lang="fr-FR" sz="2000" b="1" dirty="0" smtClean="0">
                <a:solidFill>
                  <a:srgbClr val="FF0000"/>
                </a:solidFill>
              </a:rPr>
              <a:t>découperez</a:t>
            </a:r>
            <a:r>
              <a:rPr lang="fr-FR" sz="2000" dirty="0" smtClean="0"/>
              <a:t> </a:t>
            </a:r>
            <a:r>
              <a:rPr lang="fr-FR" sz="2000" dirty="0" smtClean="0"/>
              <a:t>les 4 coins en arrondis.</a:t>
            </a:r>
          </a:p>
          <a:p>
            <a:pPr algn="just">
              <a:lnSpc>
                <a:spcPct val="150000"/>
              </a:lnSpc>
            </a:pPr>
            <a:r>
              <a:rPr lang="fr-FR" sz="2000" dirty="0" smtClean="0"/>
              <a:t>3 Vous pouvez choisir sept familles parmi celles-ci : les mammifères, les oiseaux, les poissons, les insectes, les vêtements, les fleurs, les fruits, les véhicules, les habitations, les outils. Pour chaque famille choisie, vous faites six dessins ou vous découpez six images et vous les collez.</a:t>
            </a:r>
          </a:p>
          <a:p>
            <a:pPr algn="just">
              <a:lnSpc>
                <a:spcPct val="150000"/>
              </a:lnSpc>
            </a:pPr>
            <a:r>
              <a:rPr lang="fr-FR" sz="2000" dirty="0" smtClean="0"/>
              <a:t>**Par exemple, pour les mammifères, vous représentez : un chat, un chien, un lion, un tigre, un éléphant, une vache.</a:t>
            </a:r>
          </a:p>
          <a:p>
            <a:pPr algn="just">
              <a:lnSpc>
                <a:spcPct val="150000"/>
              </a:lnSpc>
            </a:pPr>
            <a:r>
              <a:rPr lang="fr-FR" sz="2000" dirty="0" smtClean="0"/>
              <a:t>4 Pour chaque famille, vous numérotez les cartes de 1 à 6. En haut de ces cartes, vous </a:t>
            </a:r>
            <a:r>
              <a:rPr lang="fr-FR" sz="2000" dirty="0" smtClean="0"/>
              <a:t>marquez </a:t>
            </a:r>
            <a:r>
              <a:rPr lang="fr-FR" sz="2000" dirty="0" smtClean="0"/>
              <a:t>le nom de la famille.</a:t>
            </a:r>
          </a:p>
          <a:p>
            <a:pPr algn="just">
              <a:lnSpc>
                <a:spcPct val="150000"/>
              </a:lnSpc>
            </a:pPr>
            <a:r>
              <a:rPr lang="fr-FR" sz="2000" dirty="0" smtClean="0"/>
              <a:t>Vous pouvez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940088"/>
          </a:xfrm>
          <a:prstGeom prst="rect">
            <a:avLst/>
          </a:prstGeom>
        </p:spPr>
        <p:txBody>
          <a:bodyPr wrap="square">
            <a:spAutoFit/>
          </a:bodyPr>
          <a:lstStyle/>
          <a:p>
            <a:pPr algn="just"/>
            <a:r>
              <a:rPr lang="fr-FR" sz="2000" b="1" dirty="0" smtClean="0"/>
              <a:t>Texte 25 – Jeu des 7 familles (1)</a:t>
            </a:r>
          </a:p>
          <a:p>
            <a:pPr algn="just">
              <a:lnSpc>
                <a:spcPct val="150000"/>
              </a:lnSpc>
            </a:pPr>
            <a:r>
              <a:rPr lang="fr-FR" sz="2000" dirty="0" smtClean="0"/>
              <a:t>1 </a:t>
            </a:r>
            <a:r>
              <a:rPr lang="fr-FR" sz="2000" b="1" dirty="0" smtClean="0">
                <a:solidFill>
                  <a:srgbClr val="0070C0"/>
                </a:solidFill>
              </a:rPr>
              <a:t>Vous</a:t>
            </a:r>
            <a:r>
              <a:rPr lang="fr-FR" sz="2000" dirty="0" smtClean="0"/>
              <a:t> </a:t>
            </a:r>
            <a:r>
              <a:rPr lang="fr-FR" sz="2000" b="1" dirty="0" smtClean="0">
                <a:solidFill>
                  <a:srgbClr val="FF0000"/>
                </a:solidFill>
              </a:rPr>
              <a:t>préparerez</a:t>
            </a:r>
            <a:r>
              <a:rPr lang="fr-FR" sz="2000" dirty="0" smtClean="0"/>
              <a:t> </a:t>
            </a:r>
            <a:r>
              <a:rPr lang="fr-FR" sz="2000" dirty="0" smtClean="0"/>
              <a:t>sept paquets de six cartes. Avec les feutres, </a:t>
            </a:r>
            <a:r>
              <a:rPr lang="fr-FR" sz="2000" b="1" dirty="0" smtClean="0">
                <a:solidFill>
                  <a:srgbClr val="0070C0"/>
                </a:solidFill>
              </a:rPr>
              <a:t>vous</a:t>
            </a:r>
            <a:r>
              <a:rPr lang="fr-FR" sz="2000" dirty="0" smtClean="0"/>
              <a:t> </a:t>
            </a:r>
            <a:r>
              <a:rPr lang="fr-FR" sz="2000" b="1" dirty="0" smtClean="0">
                <a:solidFill>
                  <a:srgbClr val="FF0000"/>
                </a:solidFill>
              </a:rPr>
              <a:t>colorierez</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vous</a:t>
            </a:r>
            <a:r>
              <a:rPr lang="fr-FR" sz="2000" dirty="0" smtClean="0"/>
              <a:t> </a:t>
            </a:r>
            <a:r>
              <a:rPr lang="fr-FR" sz="2000" b="1" dirty="0" smtClean="0">
                <a:solidFill>
                  <a:srgbClr val="FF0000"/>
                </a:solidFill>
              </a:rPr>
              <a:t>prendrez</a:t>
            </a:r>
            <a:r>
              <a:rPr lang="fr-FR" sz="2000" dirty="0" smtClean="0"/>
              <a:t> chaque </a:t>
            </a:r>
            <a:r>
              <a:rPr lang="fr-FR" sz="2000" dirty="0" smtClean="0"/>
              <a:t>carte et </a:t>
            </a:r>
            <a:r>
              <a:rPr lang="fr-FR" sz="2000" b="1" dirty="0" smtClean="0">
                <a:solidFill>
                  <a:srgbClr val="0070C0"/>
                </a:solidFill>
              </a:rPr>
              <a:t>vous</a:t>
            </a:r>
            <a:r>
              <a:rPr lang="fr-FR" sz="2000" dirty="0" smtClean="0"/>
              <a:t> </a:t>
            </a:r>
            <a:r>
              <a:rPr lang="fr-FR" sz="2000" b="1" dirty="0" smtClean="0">
                <a:solidFill>
                  <a:srgbClr val="FF0000"/>
                </a:solidFill>
              </a:rPr>
              <a:t>découperez</a:t>
            </a:r>
            <a:r>
              <a:rPr lang="fr-FR" sz="2000" dirty="0" smtClean="0"/>
              <a:t> </a:t>
            </a:r>
            <a:r>
              <a:rPr lang="fr-FR" sz="2000" dirty="0" smtClean="0"/>
              <a:t>les 4 coins en arrondis.</a:t>
            </a:r>
          </a:p>
          <a:p>
            <a:pPr algn="just">
              <a:lnSpc>
                <a:spcPct val="150000"/>
              </a:lnSpc>
            </a:pPr>
            <a:r>
              <a:rPr lang="fr-FR" sz="2000" dirty="0" smtClean="0"/>
              <a:t>3 </a:t>
            </a:r>
            <a:r>
              <a:rPr lang="fr-FR" sz="2000" b="1" dirty="0" smtClean="0">
                <a:solidFill>
                  <a:srgbClr val="0070C0"/>
                </a:solidFill>
              </a:rPr>
              <a:t>Vous</a:t>
            </a:r>
            <a:r>
              <a:rPr lang="fr-FR" sz="2000" dirty="0" smtClean="0"/>
              <a:t> </a:t>
            </a:r>
            <a:r>
              <a:rPr lang="fr-FR" sz="2000" b="1" dirty="0" smtClean="0">
                <a:solidFill>
                  <a:srgbClr val="FF0000"/>
                </a:solidFill>
              </a:rPr>
              <a:t>pourrez</a:t>
            </a:r>
            <a:r>
              <a:rPr lang="fr-FR" sz="2000" dirty="0" smtClean="0"/>
              <a:t> choisir </a:t>
            </a:r>
            <a:r>
              <a:rPr lang="fr-FR" sz="2000" dirty="0" smtClean="0"/>
              <a:t>sept familles parmi celles-ci : les mammifères, les oiseaux, les poissons, les insectes, les vêtements, les fleurs, les fruits, les véhicules, les habitations, les outils. Pour chaque famille choisie, vous faites six dessins ou vous découpez six images et vous les collez.</a:t>
            </a:r>
          </a:p>
          <a:p>
            <a:pPr algn="just">
              <a:lnSpc>
                <a:spcPct val="150000"/>
              </a:lnSpc>
            </a:pPr>
            <a:r>
              <a:rPr lang="fr-FR" sz="2000" dirty="0" smtClean="0"/>
              <a:t>**Par exemple, pour les mammifères, vous représentez : un chat, un chien, un lion, un tigre, un éléphant, une vache.</a:t>
            </a:r>
          </a:p>
          <a:p>
            <a:pPr algn="just">
              <a:lnSpc>
                <a:spcPct val="150000"/>
              </a:lnSpc>
            </a:pPr>
            <a:r>
              <a:rPr lang="fr-FR" sz="2000" dirty="0" smtClean="0"/>
              <a:t>4 Pour chaque famille, vous numérotez les cartes de 1 à 6. En haut de ces cartes, vous </a:t>
            </a:r>
            <a:r>
              <a:rPr lang="fr-FR" sz="2000" dirty="0" smtClean="0"/>
              <a:t>marquez </a:t>
            </a:r>
            <a:r>
              <a:rPr lang="fr-FR" sz="2000" dirty="0" smtClean="0"/>
              <a:t>le nom de la famille.</a:t>
            </a:r>
          </a:p>
          <a:p>
            <a:pPr algn="just">
              <a:lnSpc>
                <a:spcPct val="150000"/>
              </a:lnSpc>
            </a:pPr>
            <a:r>
              <a:rPr lang="fr-FR" sz="2000" dirty="0" smtClean="0"/>
              <a:t>Vous pouvez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940088"/>
          </a:xfrm>
          <a:prstGeom prst="rect">
            <a:avLst/>
          </a:prstGeom>
        </p:spPr>
        <p:txBody>
          <a:bodyPr wrap="square">
            <a:spAutoFit/>
          </a:bodyPr>
          <a:lstStyle/>
          <a:p>
            <a:pPr algn="just"/>
            <a:r>
              <a:rPr lang="fr-FR" sz="2000" b="1" dirty="0" smtClean="0"/>
              <a:t>Texte 25 – Jeu des 7 familles (1)</a:t>
            </a:r>
          </a:p>
          <a:p>
            <a:pPr algn="just">
              <a:lnSpc>
                <a:spcPct val="150000"/>
              </a:lnSpc>
            </a:pPr>
            <a:r>
              <a:rPr lang="fr-FR" sz="2000" dirty="0" smtClean="0"/>
              <a:t>1 </a:t>
            </a:r>
            <a:r>
              <a:rPr lang="fr-FR" sz="2000" b="1" dirty="0" smtClean="0">
                <a:solidFill>
                  <a:srgbClr val="0070C0"/>
                </a:solidFill>
              </a:rPr>
              <a:t>Vous</a:t>
            </a:r>
            <a:r>
              <a:rPr lang="fr-FR" sz="2000" dirty="0" smtClean="0"/>
              <a:t> </a:t>
            </a:r>
            <a:r>
              <a:rPr lang="fr-FR" sz="2000" b="1" dirty="0" smtClean="0">
                <a:solidFill>
                  <a:srgbClr val="FF0000"/>
                </a:solidFill>
              </a:rPr>
              <a:t>préparerez</a:t>
            </a:r>
            <a:r>
              <a:rPr lang="fr-FR" sz="2000" dirty="0" smtClean="0"/>
              <a:t> </a:t>
            </a:r>
            <a:r>
              <a:rPr lang="fr-FR" sz="2000" dirty="0" smtClean="0"/>
              <a:t>sept paquets de six cartes. Avec les feutres, </a:t>
            </a:r>
            <a:r>
              <a:rPr lang="fr-FR" sz="2000" b="1" dirty="0" smtClean="0">
                <a:solidFill>
                  <a:srgbClr val="0070C0"/>
                </a:solidFill>
              </a:rPr>
              <a:t>vous</a:t>
            </a:r>
            <a:r>
              <a:rPr lang="fr-FR" sz="2000" dirty="0" smtClean="0"/>
              <a:t> </a:t>
            </a:r>
            <a:r>
              <a:rPr lang="fr-FR" sz="2000" b="1" dirty="0" smtClean="0">
                <a:solidFill>
                  <a:srgbClr val="FF0000"/>
                </a:solidFill>
              </a:rPr>
              <a:t>colorierez</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vous</a:t>
            </a:r>
            <a:r>
              <a:rPr lang="fr-FR" sz="2000" dirty="0" smtClean="0"/>
              <a:t> </a:t>
            </a:r>
            <a:r>
              <a:rPr lang="fr-FR" sz="2000" b="1" dirty="0" smtClean="0">
                <a:solidFill>
                  <a:srgbClr val="FF0000"/>
                </a:solidFill>
              </a:rPr>
              <a:t>prendrez</a:t>
            </a:r>
            <a:r>
              <a:rPr lang="fr-FR" sz="2000" dirty="0" smtClean="0"/>
              <a:t> chaque </a:t>
            </a:r>
            <a:r>
              <a:rPr lang="fr-FR" sz="2000" dirty="0" smtClean="0"/>
              <a:t>carte et </a:t>
            </a:r>
            <a:r>
              <a:rPr lang="fr-FR" sz="2000" b="1" dirty="0" smtClean="0">
                <a:solidFill>
                  <a:srgbClr val="0070C0"/>
                </a:solidFill>
              </a:rPr>
              <a:t>vous</a:t>
            </a:r>
            <a:r>
              <a:rPr lang="fr-FR" sz="2000" dirty="0" smtClean="0"/>
              <a:t> </a:t>
            </a:r>
            <a:r>
              <a:rPr lang="fr-FR" sz="2000" b="1" dirty="0" smtClean="0">
                <a:solidFill>
                  <a:srgbClr val="FF0000"/>
                </a:solidFill>
              </a:rPr>
              <a:t>découperez</a:t>
            </a:r>
            <a:r>
              <a:rPr lang="fr-FR" sz="2000" dirty="0" smtClean="0"/>
              <a:t> </a:t>
            </a:r>
            <a:r>
              <a:rPr lang="fr-FR" sz="2000" dirty="0" smtClean="0"/>
              <a:t>les 4 coins en arrondis.</a:t>
            </a:r>
          </a:p>
          <a:p>
            <a:pPr algn="just">
              <a:lnSpc>
                <a:spcPct val="150000"/>
              </a:lnSpc>
            </a:pPr>
            <a:r>
              <a:rPr lang="fr-FR" sz="2000" dirty="0" smtClean="0"/>
              <a:t>3 </a:t>
            </a:r>
            <a:r>
              <a:rPr lang="fr-FR" sz="2000" b="1" dirty="0" smtClean="0">
                <a:solidFill>
                  <a:srgbClr val="0070C0"/>
                </a:solidFill>
              </a:rPr>
              <a:t>Vous</a:t>
            </a:r>
            <a:r>
              <a:rPr lang="fr-FR" sz="2000" dirty="0" smtClean="0"/>
              <a:t> </a:t>
            </a:r>
            <a:r>
              <a:rPr lang="fr-FR" sz="2000" b="1" dirty="0" smtClean="0">
                <a:solidFill>
                  <a:srgbClr val="FF0000"/>
                </a:solidFill>
              </a:rPr>
              <a:t>pourrez</a:t>
            </a:r>
            <a:r>
              <a:rPr lang="fr-FR" sz="2000" dirty="0" smtClean="0"/>
              <a:t> choisir </a:t>
            </a:r>
            <a:r>
              <a:rPr lang="fr-FR" sz="2000" dirty="0" smtClean="0"/>
              <a:t>sept familles parmi celles-ci : les mammifères, les oiseaux, les poissons, les insectes, les vêtements, les fleurs, les fruits, les véhicules, les habitations, les outils. Pour chaque famille choisie, </a:t>
            </a:r>
            <a:r>
              <a:rPr lang="fr-FR" sz="2000" b="1" dirty="0" smtClean="0">
                <a:solidFill>
                  <a:srgbClr val="0070C0"/>
                </a:solidFill>
              </a:rPr>
              <a:t>vous</a:t>
            </a:r>
            <a:r>
              <a:rPr lang="fr-FR" sz="2000" dirty="0" smtClean="0"/>
              <a:t> </a:t>
            </a:r>
            <a:r>
              <a:rPr lang="fr-FR" sz="2000" b="1" dirty="0" smtClean="0">
                <a:solidFill>
                  <a:srgbClr val="FF0000"/>
                </a:solidFill>
              </a:rPr>
              <a:t>ferez</a:t>
            </a:r>
            <a:r>
              <a:rPr lang="fr-FR" sz="2000" dirty="0" smtClean="0"/>
              <a:t> six </a:t>
            </a:r>
            <a:r>
              <a:rPr lang="fr-FR" sz="2000" dirty="0" smtClean="0"/>
              <a:t>dessins ou vous découpez six images et vous les collez.</a:t>
            </a:r>
          </a:p>
          <a:p>
            <a:pPr algn="just">
              <a:lnSpc>
                <a:spcPct val="150000"/>
              </a:lnSpc>
            </a:pPr>
            <a:r>
              <a:rPr lang="fr-FR" sz="2000" dirty="0" smtClean="0"/>
              <a:t>**Par exemple, pour les mammifères, vous représentez : un chat, un chien, un lion, un tigre, un éléphant, une vache.</a:t>
            </a:r>
          </a:p>
          <a:p>
            <a:pPr algn="just">
              <a:lnSpc>
                <a:spcPct val="150000"/>
              </a:lnSpc>
            </a:pPr>
            <a:r>
              <a:rPr lang="fr-FR" sz="2000" dirty="0" smtClean="0"/>
              <a:t>4 Pour chaque famille, vous numérotez les cartes de 1 à 6. En haut de ces cartes, vous </a:t>
            </a:r>
            <a:r>
              <a:rPr lang="fr-FR" sz="2000" dirty="0" smtClean="0"/>
              <a:t>marquez </a:t>
            </a:r>
            <a:r>
              <a:rPr lang="fr-FR" sz="2000" dirty="0" smtClean="0"/>
              <a:t>le nom de la famille.</a:t>
            </a:r>
          </a:p>
          <a:p>
            <a:pPr algn="just">
              <a:lnSpc>
                <a:spcPct val="150000"/>
              </a:lnSpc>
            </a:pPr>
            <a:r>
              <a:rPr lang="fr-FR" sz="2000" dirty="0" smtClean="0"/>
              <a:t>Vous pouvez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940088"/>
          </a:xfrm>
          <a:prstGeom prst="rect">
            <a:avLst/>
          </a:prstGeom>
        </p:spPr>
        <p:txBody>
          <a:bodyPr wrap="square">
            <a:spAutoFit/>
          </a:bodyPr>
          <a:lstStyle/>
          <a:p>
            <a:pPr algn="just"/>
            <a:r>
              <a:rPr lang="fr-FR" sz="2000" b="1" dirty="0" smtClean="0"/>
              <a:t>Texte 25 – Jeu des 7 familles (1)</a:t>
            </a:r>
          </a:p>
          <a:p>
            <a:pPr algn="just">
              <a:lnSpc>
                <a:spcPct val="150000"/>
              </a:lnSpc>
            </a:pPr>
            <a:r>
              <a:rPr lang="fr-FR" sz="2000" dirty="0" smtClean="0"/>
              <a:t>1 </a:t>
            </a:r>
            <a:r>
              <a:rPr lang="fr-FR" sz="2000" b="1" dirty="0" smtClean="0">
                <a:solidFill>
                  <a:srgbClr val="0070C0"/>
                </a:solidFill>
              </a:rPr>
              <a:t>Vous</a:t>
            </a:r>
            <a:r>
              <a:rPr lang="fr-FR" sz="2000" dirty="0" smtClean="0"/>
              <a:t> </a:t>
            </a:r>
            <a:r>
              <a:rPr lang="fr-FR" sz="2000" b="1" dirty="0" smtClean="0">
                <a:solidFill>
                  <a:srgbClr val="FF0000"/>
                </a:solidFill>
              </a:rPr>
              <a:t>préparerez</a:t>
            </a:r>
            <a:r>
              <a:rPr lang="fr-FR" sz="2000" dirty="0" smtClean="0"/>
              <a:t> </a:t>
            </a:r>
            <a:r>
              <a:rPr lang="fr-FR" sz="2000" dirty="0" smtClean="0"/>
              <a:t>sept paquets de six cartes. Avec les feutres, </a:t>
            </a:r>
            <a:r>
              <a:rPr lang="fr-FR" sz="2000" b="1" dirty="0" smtClean="0">
                <a:solidFill>
                  <a:srgbClr val="0070C0"/>
                </a:solidFill>
              </a:rPr>
              <a:t>vous</a:t>
            </a:r>
            <a:r>
              <a:rPr lang="fr-FR" sz="2000" dirty="0" smtClean="0"/>
              <a:t> </a:t>
            </a:r>
            <a:r>
              <a:rPr lang="fr-FR" sz="2000" b="1" dirty="0" smtClean="0">
                <a:solidFill>
                  <a:srgbClr val="FF0000"/>
                </a:solidFill>
              </a:rPr>
              <a:t>colorierez</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vous</a:t>
            </a:r>
            <a:r>
              <a:rPr lang="fr-FR" sz="2000" dirty="0" smtClean="0"/>
              <a:t> </a:t>
            </a:r>
            <a:r>
              <a:rPr lang="fr-FR" sz="2000" b="1" dirty="0" smtClean="0">
                <a:solidFill>
                  <a:srgbClr val="FF0000"/>
                </a:solidFill>
              </a:rPr>
              <a:t>prendrez</a:t>
            </a:r>
            <a:r>
              <a:rPr lang="fr-FR" sz="2000" dirty="0" smtClean="0"/>
              <a:t> chaque </a:t>
            </a:r>
            <a:r>
              <a:rPr lang="fr-FR" sz="2000" dirty="0" smtClean="0"/>
              <a:t>carte et </a:t>
            </a:r>
            <a:r>
              <a:rPr lang="fr-FR" sz="2000" b="1" dirty="0" smtClean="0">
                <a:solidFill>
                  <a:srgbClr val="0070C0"/>
                </a:solidFill>
              </a:rPr>
              <a:t>vous</a:t>
            </a:r>
            <a:r>
              <a:rPr lang="fr-FR" sz="2000" dirty="0" smtClean="0"/>
              <a:t> </a:t>
            </a:r>
            <a:r>
              <a:rPr lang="fr-FR" sz="2000" b="1" dirty="0" smtClean="0">
                <a:solidFill>
                  <a:srgbClr val="FF0000"/>
                </a:solidFill>
              </a:rPr>
              <a:t>découperez</a:t>
            </a:r>
            <a:r>
              <a:rPr lang="fr-FR" sz="2000" dirty="0" smtClean="0"/>
              <a:t> </a:t>
            </a:r>
            <a:r>
              <a:rPr lang="fr-FR" sz="2000" dirty="0" smtClean="0"/>
              <a:t>les 4 coins en arrondis.</a:t>
            </a:r>
          </a:p>
          <a:p>
            <a:pPr algn="just">
              <a:lnSpc>
                <a:spcPct val="150000"/>
              </a:lnSpc>
            </a:pPr>
            <a:r>
              <a:rPr lang="fr-FR" sz="2000" dirty="0" smtClean="0"/>
              <a:t>3 </a:t>
            </a:r>
            <a:r>
              <a:rPr lang="fr-FR" sz="2000" b="1" dirty="0" smtClean="0">
                <a:solidFill>
                  <a:srgbClr val="0070C0"/>
                </a:solidFill>
              </a:rPr>
              <a:t>Vous</a:t>
            </a:r>
            <a:r>
              <a:rPr lang="fr-FR" sz="2000" dirty="0" smtClean="0"/>
              <a:t> </a:t>
            </a:r>
            <a:r>
              <a:rPr lang="fr-FR" sz="2000" b="1" dirty="0" smtClean="0">
                <a:solidFill>
                  <a:srgbClr val="FF0000"/>
                </a:solidFill>
              </a:rPr>
              <a:t>pourrez</a:t>
            </a:r>
            <a:r>
              <a:rPr lang="fr-FR" sz="2000" dirty="0" smtClean="0"/>
              <a:t> choisir </a:t>
            </a:r>
            <a:r>
              <a:rPr lang="fr-FR" sz="2000" dirty="0" smtClean="0"/>
              <a:t>sept familles parmi celles-ci : les mammifères, les oiseaux, les poissons, les insectes, les vêtements, les fleurs, les fruits, les véhicules, les habitations, les outils. Pour chaque famille choisie, </a:t>
            </a:r>
            <a:r>
              <a:rPr lang="fr-FR" sz="2000" b="1" dirty="0" smtClean="0">
                <a:solidFill>
                  <a:srgbClr val="0070C0"/>
                </a:solidFill>
              </a:rPr>
              <a:t>vous</a:t>
            </a:r>
            <a:r>
              <a:rPr lang="fr-FR" sz="2000" dirty="0" smtClean="0"/>
              <a:t> </a:t>
            </a:r>
            <a:r>
              <a:rPr lang="fr-FR" sz="2000" b="1" dirty="0" smtClean="0">
                <a:solidFill>
                  <a:srgbClr val="FF0000"/>
                </a:solidFill>
              </a:rPr>
              <a:t>ferez</a:t>
            </a:r>
            <a:r>
              <a:rPr lang="fr-FR" sz="2000" dirty="0" smtClean="0"/>
              <a:t> six </a:t>
            </a:r>
            <a:r>
              <a:rPr lang="fr-FR" sz="2000" dirty="0" smtClean="0"/>
              <a:t>dessins ou </a:t>
            </a:r>
            <a:r>
              <a:rPr lang="fr-FR" sz="2000" b="1" dirty="0" smtClean="0">
                <a:solidFill>
                  <a:srgbClr val="0070C0"/>
                </a:solidFill>
              </a:rPr>
              <a:t>vous</a:t>
            </a:r>
            <a:r>
              <a:rPr lang="fr-FR" sz="2000" dirty="0" smtClean="0"/>
              <a:t> </a:t>
            </a:r>
            <a:r>
              <a:rPr lang="fr-FR" sz="2000" b="1" dirty="0" smtClean="0">
                <a:solidFill>
                  <a:srgbClr val="FF0000"/>
                </a:solidFill>
              </a:rPr>
              <a:t>découperez</a:t>
            </a:r>
            <a:r>
              <a:rPr lang="fr-FR" sz="2000" dirty="0" smtClean="0"/>
              <a:t> </a:t>
            </a:r>
            <a:r>
              <a:rPr lang="fr-FR" sz="2000" dirty="0" smtClean="0"/>
              <a:t>six images et vous les collez.</a:t>
            </a:r>
          </a:p>
          <a:p>
            <a:pPr algn="just">
              <a:lnSpc>
                <a:spcPct val="150000"/>
              </a:lnSpc>
            </a:pPr>
            <a:r>
              <a:rPr lang="fr-FR" sz="2000" dirty="0" smtClean="0"/>
              <a:t>**Par exemple, pour les mammifères, vous représentez : un chat, un chien, un lion, un tigre, un éléphant, une vache.</a:t>
            </a:r>
          </a:p>
          <a:p>
            <a:pPr algn="just">
              <a:lnSpc>
                <a:spcPct val="150000"/>
              </a:lnSpc>
            </a:pPr>
            <a:r>
              <a:rPr lang="fr-FR" sz="2000" dirty="0" smtClean="0"/>
              <a:t>4 Pour chaque famille, vous numérotez les cartes de 1 à 6. En haut de ces cartes, vous </a:t>
            </a:r>
            <a:r>
              <a:rPr lang="fr-FR" sz="2000" dirty="0" smtClean="0"/>
              <a:t>marquez </a:t>
            </a:r>
            <a:r>
              <a:rPr lang="fr-FR" sz="2000" dirty="0" smtClean="0"/>
              <a:t>le nom de la famille.</a:t>
            </a:r>
          </a:p>
          <a:p>
            <a:pPr algn="just">
              <a:lnSpc>
                <a:spcPct val="150000"/>
              </a:lnSpc>
            </a:pPr>
            <a:r>
              <a:rPr lang="fr-FR" sz="2000" dirty="0" smtClean="0"/>
              <a:t>Vous pouvez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12442"/>
            <a:ext cx="8712968" cy="5940088"/>
          </a:xfrm>
          <a:prstGeom prst="rect">
            <a:avLst/>
          </a:prstGeom>
        </p:spPr>
        <p:txBody>
          <a:bodyPr wrap="square">
            <a:spAutoFit/>
          </a:bodyPr>
          <a:lstStyle/>
          <a:p>
            <a:pPr algn="just"/>
            <a:r>
              <a:rPr lang="fr-FR" sz="2000" b="1" dirty="0" smtClean="0"/>
              <a:t>Texte 25 – Jeu des 7 familles (1)</a:t>
            </a:r>
          </a:p>
          <a:p>
            <a:pPr algn="just">
              <a:lnSpc>
                <a:spcPct val="150000"/>
              </a:lnSpc>
            </a:pPr>
            <a:r>
              <a:rPr lang="fr-FR" sz="2000" dirty="0" smtClean="0"/>
              <a:t>1 </a:t>
            </a:r>
            <a:r>
              <a:rPr lang="fr-FR" sz="2000" b="1" dirty="0" smtClean="0">
                <a:solidFill>
                  <a:srgbClr val="0070C0"/>
                </a:solidFill>
              </a:rPr>
              <a:t>Vous</a:t>
            </a:r>
            <a:r>
              <a:rPr lang="fr-FR" sz="2000" dirty="0" smtClean="0"/>
              <a:t> </a:t>
            </a:r>
            <a:r>
              <a:rPr lang="fr-FR" sz="2000" b="1" dirty="0" smtClean="0">
                <a:solidFill>
                  <a:srgbClr val="FF0000"/>
                </a:solidFill>
              </a:rPr>
              <a:t>préparerez</a:t>
            </a:r>
            <a:r>
              <a:rPr lang="fr-FR" sz="2000" dirty="0" smtClean="0"/>
              <a:t> </a:t>
            </a:r>
            <a:r>
              <a:rPr lang="fr-FR" sz="2000" dirty="0" smtClean="0"/>
              <a:t>sept paquets de six cartes. Avec les feutres, </a:t>
            </a:r>
            <a:r>
              <a:rPr lang="fr-FR" sz="2000" b="1" dirty="0" smtClean="0">
                <a:solidFill>
                  <a:srgbClr val="0070C0"/>
                </a:solidFill>
              </a:rPr>
              <a:t>vous</a:t>
            </a:r>
            <a:r>
              <a:rPr lang="fr-FR" sz="2000" dirty="0" smtClean="0"/>
              <a:t> </a:t>
            </a:r>
            <a:r>
              <a:rPr lang="fr-FR" sz="2000" b="1" dirty="0" smtClean="0">
                <a:solidFill>
                  <a:srgbClr val="FF0000"/>
                </a:solidFill>
              </a:rPr>
              <a:t>colorierez</a:t>
            </a:r>
            <a:r>
              <a:rPr lang="fr-FR" sz="2000" dirty="0" smtClean="0"/>
              <a:t> </a:t>
            </a:r>
            <a:r>
              <a:rPr lang="fr-FR" sz="2000" dirty="0" smtClean="0"/>
              <a:t>le haut des cartes d’un même paquet, d’une même couleur.</a:t>
            </a:r>
          </a:p>
          <a:p>
            <a:pPr algn="just">
              <a:lnSpc>
                <a:spcPct val="150000"/>
              </a:lnSpc>
            </a:pPr>
            <a:r>
              <a:rPr lang="fr-FR" sz="2000" dirty="0" smtClean="0"/>
              <a:t>2 Ensuite, </a:t>
            </a:r>
            <a:r>
              <a:rPr lang="fr-FR" sz="2000" b="1" dirty="0" smtClean="0">
                <a:solidFill>
                  <a:srgbClr val="0070C0"/>
                </a:solidFill>
              </a:rPr>
              <a:t>vous</a:t>
            </a:r>
            <a:r>
              <a:rPr lang="fr-FR" sz="2000" dirty="0" smtClean="0"/>
              <a:t> </a:t>
            </a:r>
            <a:r>
              <a:rPr lang="fr-FR" sz="2000" b="1" dirty="0" smtClean="0">
                <a:solidFill>
                  <a:srgbClr val="FF0000"/>
                </a:solidFill>
              </a:rPr>
              <a:t>prendrez</a:t>
            </a:r>
            <a:r>
              <a:rPr lang="fr-FR" sz="2000" dirty="0" smtClean="0"/>
              <a:t> chaque </a:t>
            </a:r>
            <a:r>
              <a:rPr lang="fr-FR" sz="2000" dirty="0" smtClean="0"/>
              <a:t>carte et </a:t>
            </a:r>
            <a:r>
              <a:rPr lang="fr-FR" sz="2000" b="1" dirty="0" smtClean="0">
                <a:solidFill>
                  <a:srgbClr val="0070C0"/>
                </a:solidFill>
              </a:rPr>
              <a:t>vous</a:t>
            </a:r>
            <a:r>
              <a:rPr lang="fr-FR" sz="2000" dirty="0" smtClean="0"/>
              <a:t> </a:t>
            </a:r>
            <a:r>
              <a:rPr lang="fr-FR" sz="2000" b="1" dirty="0" smtClean="0">
                <a:solidFill>
                  <a:srgbClr val="FF0000"/>
                </a:solidFill>
              </a:rPr>
              <a:t>découperez</a:t>
            </a:r>
            <a:r>
              <a:rPr lang="fr-FR" sz="2000" dirty="0" smtClean="0"/>
              <a:t> </a:t>
            </a:r>
            <a:r>
              <a:rPr lang="fr-FR" sz="2000" dirty="0" smtClean="0"/>
              <a:t>les 4 coins en arrondis.</a:t>
            </a:r>
          </a:p>
          <a:p>
            <a:pPr algn="just">
              <a:lnSpc>
                <a:spcPct val="150000"/>
              </a:lnSpc>
            </a:pPr>
            <a:r>
              <a:rPr lang="fr-FR" sz="2000" dirty="0" smtClean="0"/>
              <a:t>3 </a:t>
            </a:r>
            <a:r>
              <a:rPr lang="fr-FR" sz="2000" b="1" dirty="0" smtClean="0">
                <a:solidFill>
                  <a:srgbClr val="0070C0"/>
                </a:solidFill>
              </a:rPr>
              <a:t>Vous</a:t>
            </a:r>
            <a:r>
              <a:rPr lang="fr-FR" sz="2000" dirty="0" smtClean="0"/>
              <a:t> </a:t>
            </a:r>
            <a:r>
              <a:rPr lang="fr-FR" sz="2000" b="1" dirty="0" smtClean="0">
                <a:solidFill>
                  <a:srgbClr val="FF0000"/>
                </a:solidFill>
              </a:rPr>
              <a:t>pourrez</a:t>
            </a:r>
            <a:r>
              <a:rPr lang="fr-FR" sz="2000" dirty="0" smtClean="0"/>
              <a:t> choisir </a:t>
            </a:r>
            <a:r>
              <a:rPr lang="fr-FR" sz="2000" dirty="0" smtClean="0"/>
              <a:t>sept familles parmi celles-ci : les mammifères, les oiseaux, les poissons, les insectes, les vêtements, les fleurs, les fruits, les véhicules, les habitations, les outils. Pour chaque famille choisie, </a:t>
            </a:r>
            <a:r>
              <a:rPr lang="fr-FR" sz="2000" b="1" dirty="0" smtClean="0">
                <a:solidFill>
                  <a:srgbClr val="0070C0"/>
                </a:solidFill>
              </a:rPr>
              <a:t>vous</a:t>
            </a:r>
            <a:r>
              <a:rPr lang="fr-FR" sz="2000" dirty="0" smtClean="0"/>
              <a:t> </a:t>
            </a:r>
            <a:r>
              <a:rPr lang="fr-FR" sz="2000" b="1" dirty="0" smtClean="0">
                <a:solidFill>
                  <a:srgbClr val="FF0000"/>
                </a:solidFill>
              </a:rPr>
              <a:t>ferez</a:t>
            </a:r>
            <a:r>
              <a:rPr lang="fr-FR" sz="2000" dirty="0" smtClean="0"/>
              <a:t> six </a:t>
            </a:r>
            <a:r>
              <a:rPr lang="fr-FR" sz="2000" dirty="0" smtClean="0"/>
              <a:t>dessins ou </a:t>
            </a:r>
            <a:r>
              <a:rPr lang="fr-FR" sz="2000" b="1" dirty="0" smtClean="0">
                <a:solidFill>
                  <a:srgbClr val="0070C0"/>
                </a:solidFill>
              </a:rPr>
              <a:t>vous</a:t>
            </a:r>
            <a:r>
              <a:rPr lang="fr-FR" sz="2000" dirty="0" smtClean="0"/>
              <a:t> </a:t>
            </a:r>
            <a:r>
              <a:rPr lang="fr-FR" sz="2000" b="1" dirty="0" smtClean="0">
                <a:solidFill>
                  <a:srgbClr val="FF0000"/>
                </a:solidFill>
              </a:rPr>
              <a:t>découperez</a:t>
            </a:r>
            <a:r>
              <a:rPr lang="fr-FR" sz="2000" dirty="0" smtClean="0"/>
              <a:t> </a:t>
            </a:r>
            <a:r>
              <a:rPr lang="fr-FR" sz="2000" dirty="0" smtClean="0"/>
              <a:t>six images et </a:t>
            </a:r>
            <a:r>
              <a:rPr lang="fr-FR" sz="2000" b="1" dirty="0" smtClean="0">
                <a:solidFill>
                  <a:srgbClr val="0070C0"/>
                </a:solidFill>
              </a:rPr>
              <a:t>vous</a:t>
            </a:r>
            <a:r>
              <a:rPr lang="fr-FR" sz="2000" dirty="0" smtClean="0"/>
              <a:t> les </a:t>
            </a:r>
            <a:r>
              <a:rPr lang="fr-FR" sz="2000" b="1" dirty="0" smtClean="0">
                <a:solidFill>
                  <a:srgbClr val="FF0000"/>
                </a:solidFill>
              </a:rPr>
              <a:t>collerez</a:t>
            </a:r>
            <a:r>
              <a:rPr lang="fr-FR" sz="2000" dirty="0" smtClean="0"/>
              <a:t>.</a:t>
            </a:r>
          </a:p>
          <a:p>
            <a:pPr algn="just">
              <a:lnSpc>
                <a:spcPct val="150000"/>
              </a:lnSpc>
            </a:pPr>
            <a:r>
              <a:rPr lang="fr-FR" sz="2000" dirty="0" smtClean="0"/>
              <a:t>**Par exemple, pour les mammifères, vous représentez : un chat, un chien, un lion, un tigre, un éléphant, une vache.</a:t>
            </a:r>
          </a:p>
          <a:p>
            <a:pPr algn="just">
              <a:lnSpc>
                <a:spcPct val="150000"/>
              </a:lnSpc>
            </a:pPr>
            <a:r>
              <a:rPr lang="fr-FR" sz="2000" dirty="0" smtClean="0"/>
              <a:t>4 Pour chaque famille, vous numérotez les cartes de 1 à 6. En haut de ces cartes, vous </a:t>
            </a:r>
            <a:r>
              <a:rPr lang="fr-FR" sz="2000" dirty="0" smtClean="0"/>
              <a:t>marquez </a:t>
            </a:r>
            <a:r>
              <a:rPr lang="fr-FR" sz="2000" dirty="0" smtClean="0"/>
              <a:t>le nom de la famille.</a:t>
            </a:r>
          </a:p>
          <a:p>
            <a:pPr algn="just">
              <a:lnSpc>
                <a:spcPct val="150000"/>
              </a:lnSpc>
            </a:pPr>
            <a:r>
              <a:rPr lang="fr-FR" sz="2000" dirty="0" smtClean="0"/>
              <a:t>Vous pouvez ensuite jouer avec vos camarades avec ce jeu des 7 familles.</a:t>
            </a:r>
            <a:endParaRPr lang="fr-FR" sz="16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418</TotalTime>
  <Words>2366</Words>
  <Application>Microsoft Office PowerPoint</Application>
  <PresentationFormat>Affichage à l'écran (4:3)</PresentationFormat>
  <Paragraphs>91</Paragraphs>
  <Slides>13</Slides>
  <Notes>0</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admin</dc:creator>
  <cp:lastModifiedBy>admin</cp:lastModifiedBy>
  <cp:revision>41</cp:revision>
  <dcterms:created xsi:type="dcterms:W3CDTF">2019-08-27T10:27:45Z</dcterms:created>
  <dcterms:modified xsi:type="dcterms:W3CDTF">2021-04-20T14:41:09Z</dcterms:modified>
</cp:coreProperties>
</file>