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93300"/>
    <a:srgbClr val="CC66FF"/>
    <a:srgbClr val="9966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5DB03-5ABE-4325-8635-1DED32A83321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52F8F-7F52-43E4-98D3-68505E12CA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52F8F-7F52-43E4-98D3-68505E12CA0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4825-0ACA-4BFB-A6D1-9EDF3A8CA017}" type="datetimeFigureOut">
              <a:rPr lang="fr-FR" smtClean="0"/>
              <a:pPr/>
              <a:t>19/02/2016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612068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Semaine 3 texte 20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FFCC00"/>
                </a:solidFill>
                <a:latin typeface="Cursive standard" pitchFamily="2" charset="0"/>
              </a:rPr>
              <a:t>Un dangereux sorcier</a:t>
            </a:r>
            <a:endParaRPr lang="fr-FR" b="1" dirty="0">
              <a:solidFill>
                <a:srgbClr val="FFCC00"/>
              </a:solidFill>
              <a:latin typeface="Cursive standard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23528" y="4725144"/>
            <a:ext cx="3672408" cy="1656184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3563888" y="548680"/>
            <a:ext cx="5256584" cy="187220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in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1042" name="Picture 18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1440160" cy="235266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635896" y="836712"/>
            <a:ext cx="5221287" cy="108108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Le Monde de </a:t>
            </a:r>
            <a:r>
              <a:rPr kumimoji="0" lang="fr-FR" sz="14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Droon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(Titre </a:t>
            </a:r>
            <a:r>
              <a:rPr kumimoji="0" lang="fr-FR" sz="1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original:</a:t>
            </a:r>
            <a:r>
              <a:rPr kumimoji="0" lang="fr-FR" sz="14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The</a:t>
            </a: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 secrets of </a:t>
            </a:r>
            <a:r>
              <a:rPr kumimoji="0" lang="fr-FR" sz="14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Droon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) est une série de romans jeunesse fantastique écrit </a:t>
            </a:r>
            <a:r>
              <a:rPr kumimoji="0" lang="fr-FR" sz="1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par</a:t>
            </a:r>
            <a:r>
              <a:rPr kumimoji="0" lang="fr-FR" sz="1400" b="0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Tony</a:t>
            </a:r>
            <a:r>
              <a:rPr kumimoji="0" lang="fr-FR" sz="1400" b="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 </a:t>
            </a:r>
            <a:r>
              <a:rPr kumimoji="0" lang="fr-FR" sz="1400" b="0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Abbott</a:t>
            </a:r>
            <a:r>
              <a:rPr kumimoji="0" lang="fr-FR" sz="1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entre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 1999 et 2002 en version originale et adaptée en français entre 2007 et 2010 et édité </a:t>
            </a:r>
            <a:r>
              <a:rPr kumimoji="0" lang="fr-FR" sz="1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par</a:t>
            </a:r>
            <a:r>
              <a:rPr kumimoji="0" lang="fr-FR" sz="1400" b="0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Pocket</a:t>
            </a:r>
            <a:r>
              <a:rPr kumimoji="0" lang="fr-FR" sz="1400" b="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 jeunesse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Fudgie" pitchFamily="2" charset="0"/>
                <a:cs typeface="Arial" pitchFamily="34" charset="0"/>
              </a:rPr>
              <a:t>. Dans cette série en 16 tomes, les héros Éric, Max et Julie descendent les marches d'un escalier magique qui les mène vers un monde caché.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4" name="Picture 20" descr="Afficher l'image d'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509120"/>
            <a:ext cx="2915816" cy="218109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045" name="AutoShape 21"/>
          <p:cNvSpPr>
            <a:spLocks noChangeArrowheads="1"/>
          </p:cNvSpPr>
          <p:nvPr/>
        </p:nvSpPr>
        <p:spPr bwMode="auto">
          <a:xfrm>
            <a:off x="467544" y="4725144"/>
            <a:ext cx="3456384" cy="1620837"/>
          </a:xfrm>
          <a:prstGeom prst="roundRect">
            <a:avLst>
              <a:gd name="adj" fmla="val 16667"/>
            </a:avLst>
          </a:prstGeom>
          <a:noFill/>
          <a:ln w="9525" algn="in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udgie" pitchFamily="2" charset="0"/>
                <a:cs typeface="Arial" pitchFamily="34" charset="0"/>
              </a:rPr>
              <a:t>Tous les sorciers ne sont pas méchants! Le plus célèbre sorcier de la littérature est d’ailleurs un vrai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udgie" pitchFamily="2" charset="0"/>
                <a:cs typeface="Arial" pitchFamily="34" charset="0"/>
              </a:rPr>
              <a:t>gentil… le connais tu?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Jour 1 : Lundi 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7 mars</a:t>
            </a:r>
            <a:endParaRPr lang="fr-FR" b="1" dirty="0">
              <a:solidFill>
                <a:srgbClr val="0070C0"/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Lire le texte individuellement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Réponds aux questions</a:t>
            </a: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Souligne les mots de vocabulaire difficiles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Lire le texte collectivement</a:t>
            </a: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Répondre aux questions collectivement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Collecte 1</a:t>
            </a: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Activités 1 , 2 </a:t>
            </a:r>
          </a:p>
          <a:p>
            <a:pPr>
              <a:buNone/>
            </a:pPr>
            <a:endParaRPr lang="fr-FR" dirty="0" smtClean="0">
              <a:solidFill>
                <a:schemeClr val="tx2"/>
              </a:solidFill>
            </a:endParaRPr>
          </a:p>
        </p:txBody>
      </p:sp>
      <p:pic>
        <p:nvPicPr>
          <p:cNvPr id="7170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76756"/>
            <a:ext cx="1296144" cy="1036916"/>
          </a:xfrm>
          <a:prstGeom prst="rect">
            <a:avLst/>
          </a:prstGeom>
          <a:noFill/>
        </p:spPr>
      </p:pic>
      <p:pic>
        <p:nvPicPr>
          <p:cNvPr id="7172" name="Picture 4" descr="Afficher l'image d'orig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87795">
            <a:off x="7092280" y="332656"/>
            <a:ext cx="1536105" cy="1189783"/>
          </a:xfrm>
          <a:prstGeom prst="rect">
            <a:avLst/>
          </a:prstGeom>
          <a:noFill/>
        </p:spPr>
      </p:pic>
      <p:pic>
        <p:nvPicPr>
          <p:cNvPr id="7174" name="Picture 6" descr="Afficher l'image d'origine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361549">
            <a:off x="7261936" y="4218678"/>
            <a:ext cx="1104900" cy="1847851"/>
          </a:xfrm>
          <a:prstGeom prst="rect">
            <a:avLst/>
          </a:prstGeom>
          <a:noFill/>
        </p:spPr>
      </p:pic>
      <p:pic>
        <p:nvPicPr>
          <p:cNvPr id="18" name="Picture 18" descr="Afficher l'image d'orig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198773">
            <a:off x="3149020" y="5191269"/>
            <a:ext cx="778976" cy="127254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A quoi correspondent les mots soulignés?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Repérer les signes de ponctuation et expliciter leur </a:t>
            </a:r>
            <a:r>
              <a:rPr lang="fr-FR" dirty="0" smtClean="0">
                <a:solidFill>
                  <a:srgbClr val="0070C0"/>
                </a:solidFill>
              </a:rPr>
              <a:t>rôle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Trouver la phrase négative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Trouver les phrases qui donnent des ordres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Activités </a:t>
            </a:r>
            <a:r>
              <a:rPr lang="fr-FR" dirty="0" smtClean="0">
                <a:solidFill>
                  <a:srgbClr val="FFC000"/>
                </a:solidFill>
              </a:rPr>
              <a:t>3 et 4 ( négation, PC ce2, futur cm1)</a:t>
            </a:r>
            <a:endParaRPr lang="fr-FR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Synthèse </a:t>
            </a:r>
            <a:r>
              <a:rPr lang="fr-FR" dirty="0" smtClean="0">
                <a:solidFill>
                  <a:srgbClr val="0070C0"/>
                </a:solidFill>
              </a:rPr>
              <a:t>ce2: futur/Activités cm1 : 3 - 4</a:t>
            </a: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Jour 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2: Mardi 8 mars</a:t>
            </a:r>
            <a:endParaRPr lang="fr-FR" b="1" dirty="0">
              <a:solidFill>
                <a:srgbClr val="0070C0"/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pic>
        <p:nvPicPr>
          <p:cNvPr id="15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76756"/>
            <a:ext cx="1296144" cy="1036916"/>
          </a:xfrm>
          <a:prstGeom prst="rect">
            <a:avLst/>
          </a:prstGeom>
          <a:noFill/>
        </p:spPr>
      </p:pic>
      <p:pic>
        <p:nvPicPr>
          <p:cNvPr id="16" name="Picture 4" descr="Afficher l'image d'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87795">
            <a:off x="7092280" y="332656"/>
            <a:ext cx="1536105" cy="1189783"/>
          </a:xfrm>
          <a:prstGeom prst="rect">
            <a:avLst/>
          </a:prstGeom>
          <a:noFill/>
        </p:spPr>
      </p:pic>
      <p:pic>
        <p:nvPicPr>
          <p:cNvPr id="17" name="Picture 6" descr="Afficher l'image d'origin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61549">
            <a:off x="7725430" y="4362693"/>
            <a:ext cx="1104900" cy="1847851"/>
          </a:xfrm>
          <a:prstGeom prst="rect">
            <a:avLst/>
          </a:prstGeom>
          <a:noFill/>
        </p:spPr>
      </p:pic>
      <p:pic>
        <p:nvPicPr>
          <p:cNvPr id="18" name="Picture 18" descr="Afficher l'image d'origi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94351">
            <a:off x="6724186" y="2770382"/>
            <a:ext cx="778976" cy="127254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Relever les noms propres du texte</a:t>
            </a:r>
            <a:endParaRPr lang="fr-FR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Collecte</a:t>
            </a:r>
            <a:r>
              <a:rPr lang="fr-FR" dirty="0" smtClean="0">
                <a:solidFill>
                  <a:srgbClr val="0070C0"/>
                </a:solidFill>
              </a:rPr>
              <a:t> 2</a:t>
            </a: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</a:rPr>
              <a:t>Activités 3 4 ce2/ Synthèse cm1 imparfait</a:t>
            </a:r>
            <a:endParaRPr lang="fr-FR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 Jour 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3: 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Mercredi 9 mars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  </a:t>
            </a:r>
            <a:endParaRPr lang="fr-FR" b="1" dirty="0">
              <a:solidFill>
                <a:srgbClr val="0070C0"/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pic>
        <p:nvPicPr>
          <p:cNvPr id="1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76756"/>
            <a:ext cx="1296144" cy="1036916"/>
          </a:xfrm>
          <a:prstGeom prst="rect">
            <a:avLst/>
          </a:prstGeom>
          <a:noFill/>
        </p:spPr>
      </p:pic>
      <p:pic>
        <p:nvPicPr>
          <p:cNvPr id="17" name="Picture 4" descr="Afficher l'image d'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87795">
            <a:off x="7092280" y="332656"/>
            <a:ext cx="1536105" cy="1189783"/>
          </a:xfrm>
          <a:prstGeom prst="rect">
            <a:avLst/>
          </a:prstGeom>
          <a:noFill/>
        </p:spPr>
      </p:pic>
      <p:pic>
        <p:nvPicPr>
          <p:cNvPr id="18" name="Picture 18" descr="Afficher l'image d'orig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20049">
            <a:off x="792919" y="4819300"/>
            <a:ext cx="778976" cy="127254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19" name="Picture 6" descr="Afficher l'image d'origine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361549">
            <a:off x="6613862" y="4434701"/>
            <a:ext cx="1104900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Jour 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4: </a:t>
            </a:r>
            <a:r>
              <a:rPr lang="fr-FR" b="1" dirty="0" smtClean="0">
                <a:solidFill>
                  <a:srgbClr val="0070C0"/>
                </a:solidFill>
                <a:latin typeface="A little sunshine" pitchFamily="2" charset="0"/>
                <a:ea typeface="A little sunshine" pitchFamily="2" charset="0"/>
              </a:rPr>
              <a:t>Jeudi 3 mars</a:t>
            </a:r>
            <a:endParaRPr lang="fr-FR" b="1" dirty="0">
              <a:solidFill>
                <a:srgbClr val="0070C0"/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Activités en groupe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1 </a:t>
            </a:r>
            <a:r>
              <a:rPr lang="fr-FR" dirty="0" smtClean="0">
                <a:solidFill>
                  <a:srgbClr val="00B050"/>
                </a:solidFill>
                <a:sym typeface="Wingdings" pitchFamily="2" charset="2"/>
              </a:rPr>
              <a:t></a:t>
            </a:r>
            <a:r>
              <a:rPr lang="fr-FR" dirty="0" smtClean="0">
                <a:solidFill>
                  <a:srgbClr val="00B050"/>
                </a:solidFill>
              </a:rPr>
              <a:t>Transposition : transposer </a:t>
            </a:r>
            <a:r>
              <a:rPr lang="fr-FR" dirty="0" smtClean="0">
                <a:solidFill>
                  <a:srgbClr val="00B050"/>
                </a:solidFill>
              </a:rPr>
              <a:t>au présent ce2,</a:t>
            </a:r>
            <a:r>
              <a:rPr lang="fr-FR" dirty="0" smtClean="0">
                <a:solidFill>
                  <a:srgbClr val="00B050"/>
                </a:solidFill>
              </a:rPr>
              <a:t> cm1, </a:t>
            </a:r>
            <a:r>
              <a:rPr lang="fr-FR" smtClean="0">
                <a:solidFill>
                  <a:srgbClr val="00B050"/>
                </a:solidFill>
              </a:rPr>
              <a:t>au futur </a:t>
            </a:r>
            <a:r>
              <a:rPr lang="fr-FR" dirty="0" smtClean="0">
                <a:solidFill>
                  <a:srgbClr val="00B050"/>
                </a:solidFill>
              </a:rPr>
              <a:t>ce2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C00000"/>
                </a:solidFill>
              </a:rPr>
              <a:t>2 </a:t>
            </a:r>
            <a:r>
              <a:rPr lang="fr-FR" dirty="0" smtClean="0">
                <a:solidFill>
                  <a:srgbClr val="C00000"/>
                </a:solidFill>
                <a:sym typeface="Wingdings" pitchFamily="2" charset="2"/>
              </a:rPr>
              <a:t> Atelier d’écriture : Jogging </a:t>
            </a:r>
            <a:r>
              <a:rPr lang="fr-FR" dirty="0" smtClean="0">
                <a:solidFill>
                  <a:srgbClr val="C00000"/>
                </a:solidFill>
                <a:sym typeface="Wingdings" pitchFamily="2" charset="2"/>
              </a:rPr>
              <a:t>d’écriture : tu es un sorcier et tu décides d’inventer une potion magique. </a:t>
            </a:r>
            <a:endParaRPr lang="fr-FR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  <a:sym typeface="Wingdings" pitchFamily="2" charset="2"/>
              </a:rPr>
              <a:t>3 Mathématiques cm1</a:t>
            </a:r>
            <a:r>
              <a:rPr lang="fr-FR" dirty="0" smtClean="0">
                <a:solidFill>
                  <a:srgbClr val="FFC000"/>
                </a:solidFill>
                <a:sym typeface="Wingdings" pitchFamily="2" charset="2"/>
              </a:rPr>
              <a:t>:</a:t>
            </a:r>
            <a:endParaRPr lang="fr-FR" dirty="0" smtClean="0">
              <a:solidFill>
                <a:srgbClr val="FFC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 smtClean="0">
                <a:solidFill>
                  <a:srgbClr val="FFC000"/>
                </a:solidFill>
                <a:sym typeface="Wingdings" pitchFamily="2" charset="2"/>
              </a:rPr>
              <a:t>3  Conjugaison ce2 : </a:t>
            </a:r>
            <a:endParaRPr lang="fr-FR" dirty="0" smtClean="0">
              <a:solidFill>
                <a:srgbClr val="FFC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4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 Lecture :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Lecture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fr-FR" dirty="0" smtClean="0">
              <a:solidFill>
                <a:schemeClr val="accent5"/>
              </a:solidFill>
            </a:endParaRPr>
          </a:p>
          <a:p>
            <a:pPr>
              <a:buNone/>
            </a:pPr>
            <a:endParaRPr lang="fr-FR" dirty="0" smtClean="0">
              <a:solidFill>
                <a:schemeClr val="tx2"/>
              </a:solidFill>
            </a:endParaRPr>
          </a:p>
        </p:txBody>
      </p:sp>
      <p:pic>
        <p:nvPicPr>
          <p:cNvPr id="14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296144" cy="1036916"/>
          </a:xfrm>
          <a:prstGeom prst="rect">
            <a:avLst/>
          </a:prstGeom>
          <a:noFill/>
        </p:spPr>
      </p:pic>
      <p:pic>
        <p:nvPicPr>
          <p:cNvPr id="15" name="Picture 4" descr="Afficher l'image d'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87795">
            <a:off x="7092280" y="332656"/>
            <a:ext cx="1536105" cy="1189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75000"/>
          </a:schemeClr>
        </a:solidFill>
        <a:ln>
          <a:solidFill>
            <a:schemeClr val="accent1">
              <a:shade val="50000"/>
            </a:schemeClr>
          </a:solidFill>
          <a:prstDash val="dash"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4959</TotalTime>
  <Words>265</Words>
  <Application>Microsoft Office PowerPoint</Application>
  <PresentationFormat>Affichage à l'écran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Semaine 3 texte 20 Un dangereux sorcier</vt:lpstr>
      <vt:lpstr>Jour 1 : Lundi 7 mars</vt:lpstr>
      <vt:lpstr>Jour 2: Mardi 8 mars</vt:lpstr>
      <vt:lpstr> Jour 3: Mercredi 9 mars  </vt:lpstr>
      <vt:lpstr>Jour 4: Jeudi 3 mars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3 texte 3 Renart vole des poissons</dc:title>
  <dc:creator>brice barbier</dc:creator>
  <cp:lastModifiedBy>brice barbier</cp:lastModifiedBy>
  <cp:revision>459</cp:revision>
  <dcterms:created xsi:type="dcterms:W3CDTF">2015-09-13T10:02:45Z</dcterms:created>
  <dcterms:modified xsi:type="dcterms:W3CDTF">2016-02-19T20:43:16Z</dcterms:modified>
</cp:coreProperties>
</file>