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7086600" cy="102235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2604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74D0D-A8DC-413B-A8A7-5B5D7AF52CC0}" type="datetimeFigureOut">
              <a:rPr lang="fr-FR" smtClean="0"/>
              <a:t>21/07/2011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BF67-B229-47B1-8D45-97E30AC16C9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74D0D-A8DC-413B-A8A7-5B5D7AF52CC0}" type="datetimeFigureOut">
              <a:rPr lang="fr-FR" smtClean="0"/>
              <a:t>21/07/2011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BF67-B229-47B1-8D45-97E30AC16C9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74D0D-A8DC-413B-A8A7-5B5D7AF52CC0}" type="datetimeFigureOut">
              <a:rPr lang="fr-FR" smtClean="0"/>
              <a:t>21/07/2011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BF67-B229-47B1-8D45-97E30AC16C9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74D0D-A8DC-413B-A8A7-5B5D7AF52CC0}" type="datetimeFigureOut">
              <a:rPr lang="fr-FR" smtClean="0"/>
              <a:t>21/07/2011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BF67-B229-47B1-8D45-97E30AC16C9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74D0D-A8DC-413B-A8A7-5B5D7AF52CC0}" type="datetimeFigureOut">
              <a:rPr lang="fr-FR" smtClean="0"/>
              <a:t>21/07/2011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BF67-B229-47B1-8D45-97E30AC16C9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74D0D-A8DC-413B-A8A7-5B5D7AF52CC0}" type="datetimeFigureOut">
              <a:rPr lang="fr-FR" smtClean="0"/>
              <a:t>21/07/2011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BF67-B229-47B1-8D45-97E30AC16C9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74D0D-A8DC-413B-A8A7-5B5D7AF52CC0}" type="datetimeFigureOut">
              <a:rPr lang="fr-FR" smtClean="0"/>
              <a:t>21/07/2011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BF67-B229-47B1-8D45-97E30AC16C9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74D0D-A8DC-413B-A8A7-5B5D7AF52CC0}" type="datetimeFigureOut">
              <a:rPr lang="fr-FR" smtClean="0"/>
              <a:t>21/07/2011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BF67-B229-47B1-8D45-97E30AC16C9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74D0D-A8DC-413B-A8A7-5B5D7AF52CC0}" type="datetimeFigureOut">
              <a:rPr lang="fr-FR" smtClean="0"/>
              <a:t>21/07/2011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BF67-B229-47B1-8D45-97E30AC16C9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74D0D-A8DC-413B-A8A7-5B5D7AF52CC0}" type="datetimeFigureOut">
              <a:rPr lang="fr-FR" smtClean="0"/>
              <a:t>21/07/2011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BF67-B229-47B1-8D45-97E30AC16C9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74D0D-A8DC-413B-A8A7-5B5D7AF52CC0}" type="datetimeFigureOut">
              <a:rPr lang="fr-FR" smtClean="0"/>
              <a:t>21/07/2011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BF67-B229-47B1-8D45-97E30AC16C9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74D0D-A8DC-413B-A8A7-5B5D7AF52CC0}" type="datetimeFigureOut">
              <a:rPr lang="fr-FR" smtClean="0"/>
              <a:t>21/07/2011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ABF67-B229-47B1-8D45-97E30AC16C93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48680" y="251520"/>
            <a:ext cx="5832648" cy="720080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Arial" pitchFamily="34" charset="0"/>
                <a:cs typeface="Arial" pitchFamily="34" charset="0"/>
              </a:rPr>
              <a:t>Les villages.</a:t>
            </a:r>
            <a:endParaRPr lang="fr-F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ogner et arrondir un rectangle à un seul coin 11"/>
          <p:cNvSpPr/>
          <p:nvPr/>
        </p:nvSpPr>
        <p:spPr>
          <a:xfrm>
            <a:off x="620688" y="1691680"/>
            <a:ext cx="5760640" cy="3312368"/>
          </a:xfrm>
          <a:prstGeom prst="snip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fr-FR" sz="1300" b="1" u="sng" dirty="0"/>
              <a:t> </a:t>
            </a:r>
            <a:r>
              <a:rPr lang="fr-FR" sz="1400" b="1" u="sng" dirty="0" smtClean="0">
                <a:solidFill>
                  <a:schemeClr val="tx1"/>
                </a:solidFill>
              </a:rPr>
              <a:t>Écris </a:t>
            </a:r>
            <a:r>
              <a:rPr lang="fr-FR" sz="1400" b="1" u="sng" dirty="0">
                <a:solidFill>
                  <a:schemeClr val="tx1"/>
                </a:solidFill>
              </a:rPr>
              <a:t>la signification des mots suivants</a:t>
            </a:r>
            <a:r>
              <a:rPr lang="fr-FR" sz="1400" b="1" u="sng" dirty="0" smtClean="0">
                <a:solidFill>
                  <a:schemeClr val="tx1"/>
                </a:solidFill>
              </a:rPr>
              <a:t>.</a:t>
            </a:r>
          </a:p>
          <a:p>
            <a:endParaRPr lang="fr-F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fr-FR" sz="1400" dirty="0" smtClean="0">
                <a:solidFill>
                  <a:schemeClr val="tx1"/>
                </a:solidFill>
              </a:rPr>
              <a:t>1.un village:…………………………………………………………….............................</a:t>
            </a:r>
          </a:p>
          <a:p>
            <a:pPr>
              <a:lnSpc>
                <a:spcPct val="150000"/>
              </a:lnSpc>
            </a:pPr>
            <a:r>
              <a:rPr lang="fr-FR" sz="1400" dirty="0" smtClean="0">
                <a:solidFill>
                  <a:schemeClr val="tx1"/>
                </a:solidFill>
              </a:rPr>
              <a:t>…………………………………………………………………………………………………………..</a:t>
            </a:r>
            <a:endParaRPr lang="fr-F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fr-FR" sz="1400" dirty="0" smtClean="0">
                <a:solidFill>
                  <a:schemeClr val="tx1"/>
                </a:solidFill>
              </a:rPr>
              <a:t>2.un bourg: ……………………………………………………………………………………….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FR" sz="1400" dirty="0" smtClean="0">
                <a:solidFill>
                  <a:schemeClr val="tx1"/>
                </a:solidFill>
              </a:rPr>
              <a:t>…………………………………………………………………………………………………………..</a:t>
            </a:r>
            <a:endParaRPr lang="fr-F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fr-FR" sz="1400" dirty="0" smtClean="0">
                <a:solidFill>
                  <a:schemeClr val="tx1"/>
                </a:solidFill>
              </a:rPr>
              <a:t>3.une</a:t>
            </a:r>
            <a:r>
              <a:rPr lang="fr-FR" sz="1400" dirty="0">
                <a:solidFill>
                  <a:schemeClr val="tx1"/>
                </a:solidFill>
              </a:rPr>
              <a:t> </a:t>
            </a:r>
            <a:r>
              <a:rPr lang="fr-FR" sz="1400" dirty="0" smtClean="0">
                <a:solidFill>
                  <a:schemeClr val="tx1"/>
                </a:solidFill>
              </a:rPr>
              <a:t>ville: …………………………………………………………………………………………</a:t>
            </a:r>
            <a:endParaRPr lang="fr-F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fr-FR" sz="1400" dirty="0" smtClean="0">
                <a:solidFill>
                  <a:schemeClr val="tx1"/>
                </a:solidFill>
              </a:rPr>
              <a:t>…………………………………………………………………………………………………………..</a:t>
            </a:r>
          </a:p>
          <a:p>
            <a:pPr>
              <a:lnSpc>
                <a:spcPct val="150000"/>
              </a:lnSpc>
            </a:pPr>
            <a:r>
              <a:rPr lang="fr-FR" sz="1400" dirty="0" smtClean="0">
                <a:solidFill>
                  <a:schemeClr val="tx1"/>
                </a:solidFill>
              </a:rPr>
              <a:t>4.un hameau: …………………………………………………………………………………….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fr-FR" sz="1400" dirty="0" smtClean="0">
                <a:solidFill>
                  <a:schemeClr val="tx1"/>
                </a:solidFill>
              </a:rPr>
              <a:t>…………………………………………………………………………………………………………..</a:t>
            </a:r>
            <a:endParaRPr lang="fr-FR" sz="1400" dirty="0">
              <a:solidFill>
                <a:schemeClr val="tx1"/>
              </a:solidFill>
            </a:endParaRPr>
          </a:p>
          <a:p>
            <a:endParaRPr lang="fr-FR" i="1" dirty="0">
              <a:solidFill>
                <a:schemeClr val="tx1"/>
              </a:solidFill>
            </a:endParaRPr>
          </a:p>
        </p:txBody>
      </p:sp>
      <p:sp>
        <p:nvSpPr>
          <p:cNvPr id="13" name="Flèche droite 12"/>
          <p:cNvSpPr/>
          <p:nvPr/>
        </p:nvSpPr>
        <p:spPr>
          <a:xfrm>
            <a:off x="548680" y="1187624"/>
            <a:ext cx="5760640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smtClean="0"/>
              <a:t>1. Vocabulaire : les villages</a:t>
            </a:r>
            <a:endParaRPr lang="fr-FR" dirty="0"/>
          </a:p>
        </p:txBody>
      </p:sp>
      <p:sp>
        <p:nvSpPr>
          <p:cNvPr id="14" name="Flèche droite 13"/>
          <p:cNvSpPr/>
          <p:nvPr/>
        </p:nvSpPr>
        <p:spPr>
          <a:xfrm>
            <a:off x="548680" y="5004048"/>
            <a:ext cx="5760640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smtClean="0"/>
              <a:t>2. Les villages</a:t>
            </a:r>
            <a:endParaRPr lang="fr-FR" dirty="0"/>
          </a:p>
        </p:txBody>
      </p:sp>
      <p:sp>
        <p:nvSpPr>
          <p:cNvPr id="15" name="Rogner et arrondir un rectangle à un seul coin 14"/>
          <p:cNvSpPr/>
          <p:nvPr/>
        </p:nvSpPr>
        <p:spPr>
          <a:xfrm>
            <a:off x="548680" y="5508104"/>
            <a:ext cx="5832648" cy="3384376"/>
          </a:xfrm>
          <a:prstGeom prst="snip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fr-FR" sz="1400" b="1" u="sng" dirty="0" smtClean="0">
                <a:solidFill>
                  <a:schemeClr val="tx1"/>
                </a:solidFill>
              </a:rPr>
              <a:t>Barre les phrases qui sont fausses.</a:t>
            </a:r>
            <a:endParaRPr lang="fr-FR" sz="1400" b="1" u="sng" dirty="0">
              <a:solidFill>
                <a:schemeClr val="tx1"/>
              </a:solidFill>
            </a:endParaRPr>
          </a:p>
          <a:p>
            <a:r>
              <a:rPr lang="fr-FR" sz="1400" dirty="0">
                <a:solidFill>
                  <a:schemeClr val="tx1"/>
                </a:solidFill>
              </a:rPr>
              <a:t> </a:t>
            </a:r>
          </a:p>
          <a:p>
            <a:r>
              <a:rPr lang="fr-FR" sz="1400" b="1" dirty="0" smtClean="0">
                <a:solidFill>
                  <a:schemeClr val="tx1"/>
                </a:solidFill>
              </a:rPr>
              <a:t>1. </a:t>
            </a:r>
            <a:r>
              <a:rPr lang="fr-FR" sz="1400" dirty="0" smtClean="0">
                <a:solidFill>
                  <a:schemeClr val="tx1"/>
                </a:solidFill>
              </a:rPr>
              <a:t>On </a:t>
            </a:r>
            <a:r>
              <a:rPr lang="fr-FR" sz="1400" dirty="0">
                <a:solidFill>
                  <a:schemeClr val="tx1"/>
                </a:solidFill>
              </a:rPr>
              <a:t>ne trouve aucun commerce dans les villages.</a:t>
            </a:r>
          </a:p>
          <a:p>
            <a:r>
              <a:rPr lang="fr-FR" sz="1400" b="1" dirty="0" smtClean="0">
                <a:solidFill>
                  <a:schemeClr val="tx1"/>
                </a:solidFill>
              </a:rPr>
              <a:t>2.</a:t>
            </a:r>
            <a:r>
              <a:rPr lang="fr-FR" sz="1400" dirty="0" smtClean="0">
                <a:solidFill>
                  <a:schemeClr val="tx1"/>
                </a:solidFill>
              </a:rPr>
              <a:t>La </a:t>
            </a:r>
            <a:r>
              <a:rPr lang="fr-FR" sz="1400" dirty="0">
                <a:solidFill>
                  <a:schemeClr val="tx1"/>
                </a:solidFill>
              </a:rPr>
              <a:t>plupart des villages possèdent une mairie.</a:t>
            </a:r>
          </a:p>
          <a:p>
            <a:r>
              <a:rPr lang="fr-FR" sz="1400" b="1" dirty="0" smtClean="0">
                <a:solidFill>
                  <a:schemeClr val="tx1"/>
                </a:solidFill>
              </a:rPr>
              <a:t>3.</a:t>
            </a:r>
            <a:r>
              <a:rPr lang="fr-FR" sz="1400" dirty="0" smtClean="0">
                <a:solidFill>
                  <a:schemeClr val="tx1"/>
                </a:solidFill>
              </a:rPr>
              <a:t>Tous </a:t>
            </a:r>
            <a:r>
              <a:rPr lang="fr-FR" sz="1400" dirty="0">
                <a:solidFill>
                  <a:schemeClr val="tx1"/>
                </a:solidFill>
              </a:rPr>
              <a:t>les habitants des villages sont des agriculteurs.</a:t>
            </a:r>
          </a:p>
          <a:p>
            <a:r>
              <a:rPr lang="fr-FR" sz="1400" b="1" dirty="0" smtClean="0">
                <a:solidFill>
                  <a:schemeClr val="tx1"/>
                </a:solidFill>
              </a:rPr>
              <a:t>4.</a:t>
            </a:r>
            <a:r>
              <a:rPr lang="fr-FR" sz="1400" dirty="0" smtClean="0">
                <a:solidFill>
                  <a:schemeClr val="tx1"/>
                </a:solidFill>
              </a:rPr>
              <a:t>Tous </a:t>
            </a:r>
            <a:r>
              <a:rPr lang="fr-FR" sz="1400" dirty="0">
                <a:solidFill>
                  <a:schemeClr val="tx1"/>
                </a:solidFill>
              </a:rPr>
              <a:t>les villages possèdent un cinéma.</a:t>
            </a:r>
          </a:p>
          <a:p>
            <a:r>
              <a:rPr lang="fr-FR" sz="1400" b="1" dirty="0" smtClean="0">
                <a:solidFill>
                  <a:schemeClr val="tx1"/>
                </a:solidFill>
              </a:rPr>
              <a:t>5.</a:t>
            </a:r>
            <a:r>
              <a:rPr lang="fr-FR" sz="1400" dirty="0" smtClean="0">
                <a:solidFill>
                  <a:schemeClr val="tx1"/>
                </a:solidFill>
              </a:rPr>
              <a:t>Tous </a:t>
            </a:r>
            <a:r>
              <a:rPr lang="fr-FR" sz="1400" dirty="0">
                <a:solidFill>
                  <a:schemeClr val="tx1"/>
                </a:solidFill>
              </a:rPr>
              <a:t>les villages possèdent une école.</a:t>
            </a:r>
          </a:p>
          <a:p>
            <a:r>
              <a:rPr lang="fr-FR" sz="1400" b="1" dirty="0" smtClean="0">
                <a:solidFill>
                  <a:schemeClr val="tx1"/>
                </a:solidFill>
              </a:rPr>
              <a:t>6.</a:t>
            </a:r>
            <a:r>
              <a:rPr lang="fr-FR" sz="1400" dirty="0" smtClean="0">
                <a:solidFill>
                  <a:schemeClr val="tx1"/>
                </a:solidFill>
              </a:rPr>
              <a:t>Dans </a:t>
            </a:r>
            <a:r>
              <a:rPr lang="fr-FR" sz="1400" dirty="0">
                <a:solidFill>
                  <a:schemeClr val="tx1"/>
                </a:solidFill>
              </a:rPr>
              <a:t>les villages, on ne trouve aucune maison neuve.</a:t>
            </a:r>
          </a:p>
          <a:p>
            <a:r>
              <a:rPr lang="fr-FR" sz="1400" b="1" dirty="0" smtClean="0">
                <a:solidFill>
                  <a:schemeClr val="tx1"/>
                </a:solidFill>
              </a:rPr>
              <a:t>7.</a:t>
            </a:r>
            <a:r>
              <a:rPr lang="fr-FR" sz="1400" dirty="0" smtClean="0">
                <a:solidFill>
                  <a:schemeClr val="tx1"/>
                </a:solidFill>
              </a:rPr>
              <a:t>Dans </a:t>
            </a:r>
            <a:r>
              <a:rPr lang="fr-FR" sz="1400" dirty="0">
                <a:solidFill>
                  <a:schemeClr val="tx1"/>
                </a:solidFill>
              </a:rPr>
              <a:t>les villages, on trouve souvent des grands ensembles.</a:t>
            </a:r>
          </a:p>
          <a:p>
            <a:r>
              <a:rPr lang="fr-FR" sz="1400" b="1" dirty="0" smtClean="0">
                <a:solidFill>
                  <a:schemeClr val="tx1"/>
                </a:solidFill>
              </a:rPr>
              <a:t>8.</a:t>
            </a:r>
            <a:r>
              <a:rPr lang="fr-FR" sz="1400" dirty="0" smtClean="0">
                <a:solidFill>
                  <a:schemeClr val="tx1"/>
                </a:solidFill>
              </a:rPr>
              <a:t>La </a:t>
            </a:r>
            <a:r>
              <a:rPr lang="fr-FR" sz="1400" dirty="0">
                <a:solidFill>
                  <a:schemeClr val="tx1"/>
                </a:solidFill>
              </a:rPr>
              <a:t>plupart des villages possèdent une église.</a:t>
            </a:r>
          </a:p>
          <a:p>
            <a:r>
              <a:rPr lang="fr-FR" sz="1400" b="1" dirty="0" smtClean="0">
                <a:solidFill>
                  <a:schemeClr val="tx1"/>
                </a:solidFill>
              </a:rPr>
              <a:t>9.</a:t>
            </a:r>
            <a:r>
              <a:rPr lang="fr-FR" sz="1400" dirty="0" smtClean="0">
                <a:solidFill>
                  <a:schemeClr val="tx1"/>
                </a:solidFill>
              </a:rPr>
              <a:t>La </a:t>
            </a:r>
            <a:r>
              <a:rPr lang="fr-FR" sz="1400" dirty="0">
                <a:solidFill>
                  <a:schemeClr val="tx1"/>
                </a:solidFill>
              </a:rPr>
              <a:t>plupart des villages possèdent une mosquée.</a:t>
            </a:r>
          </a:p>
          <a:p>
            <a:r>
              <a:rPr lang="fr-FR" sz="1400" b="1" dirty="0" smtClean="0">
                <a:solidFill>
                  <a:schemeClr val="tx1"/>
                </a:solidFill>
              </a:rPr>
              <a:t>10.</a:t>
            </a:r>
            <a:r>
              <a:rPr lang="fr-FR" sz="1400" dirty="0" smtClean="0">
                <a:solidFill>
                  <a:schemeClr val="tx1"/>
                </a:solidFill>
              </a:rPr>
              <a:t>Un </a:t>
            </a:r>
            <a:r>
              <a:rPr lang="fr-FR" sz="1400" dirty="0">
                <a:solidFill>
                  <a:schemeClr val="tx1"/>
                </a:solidFill>
              </a:rPr>
              <a:t>Français sur quatre habite dans un </a:t>
            </a:r>
            <a:r>
              <a:rPr lang="fr-FR" sz="1400" dirty="0" err="1">
                <a:solidFill>
                  <a:schemeClr val="tx1"/>
                </a:solidFill>
              </a:rPr>
              <a:t>village.La</a:t>
            </a:r>
            <a:r>
              <a:rPr lang="fr-FR" sz="1400" dirty="0">
                <a:solidFill>
                  <a:schemeClr val="tx1"/>
                </a:solidFill>
              </a:rPr>
              <a:t> population des </a:t>
            </a:r>
            <a:r>
              <a:rPr lang="fr-FR" sz="1400" dirty="0" err="1">
                <a:solidFill>
                  <a:schemeClr val="tx1"/>
                </a:solidFill>
              </a:rPr>
              <a:t>villagesreprésente</a:t>
            </a:r>
            <a:r>
              <a:rPr lang="fr-FR" sz="1400" dirty="0">
                <a:solidFill>
                  <a:schemeClr val="tx1"/>
                </a:solidFill>
              </a:rPr>
              <a:t> 25% de la population française en général.</a:t>
            </a:r>
          </a:p>
          <a:p>
            <a:r>
              <a:rPr lang="fr-FR" sz="1400" b="1" dirty="0" smtClean="0">
                <a:solidFill>
                  <a:schemeClr val="tx1"/>
                </a:solidFill>
              </a:rPr>
              <a:t>11.</a:t>
            </a:r>
            <a:r>
              <a:rPr lang="fr-FR" sz="1400" dirty="0" smtClean="0">
                <a:solidFill>
                  <a:schemeClr val="tx1"/>
                </a:solidFill>
              </a:rPr>
              <a:t>Certains </a:t>
            </a:r>
            <a:r>
              <a:rPr lang="fr-FR" sz="1400" dirty="0">
                <a:solidFill>
                  <a:schemeClr val="tx1"/>
                </a:solidFill>
              </a:rPr>
              <a:t>villages ont moins de 20 </a:t>
            </a:r>
            <a:r>
              <a:rPr lang="fr-FR" sz="1400" dirty="0" err="1">
                <a:solidFill>
                  <a:schemeClr val="tx1"/>
                </a:solidFill>
              </a:rPr>
              <a:t>habitants.I</a:t>
            </a:r>
            <a:endParaRPr lang="fr-FR" sz="1400" dirty="0">
              <a:solidFill>
                <a:schemeClr val="tx1"/>
              </a:solidFill>
            </a:endParaRPr>
          </a:p>
          <a:p>
            <a:pPr algn="ctr"/>
            <a:endParaRPr lang="fr-F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lèche droite 12"/>
          <p:cNvSpPr/>
          <p:nvPr/>
        </p:nvSpPr>
        <p:spPr>
          <a:xfrm>
            <a:off x="548680" y="179512"/>
            <a:ext cx="5760640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smtClean="0"/>
              <a:t>3. Mon village</a:t>
            </a:r>
            <a:endParaRPr lang="fr-FR" dirty="0"/>
          </a:p>
        </p:txBody>
      </p:sp>
      <p:sp>
        <p:nvSpPr>
          <p:cNvPr id="7" name="Rogner et arrondir un rectangle à un seul coin 6"/>
          <p:cNvSpPr/>
          <p:nvPr/>
        </p:nvSpPr>
        <p:spPr>
          <a:xfrm>
            <a:off x="548680" y="971600"/>
            <a:ext cx="5760640" cy="7838480"/>
          </a:xfrm>
          <a:prstGeom prst="snip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r>
              <a:rPr lang="fr-FR" sz="1400" b="1" dirty="0">
                <a:solidFill>
                  <a:schemeClr val="tx1"/>
                </a:solidFill>
              </a:rPr>
              <a:t>Réponds aux questions concernant le village dans lequel tu habites, en faisant </a:t>
            </a:r>
            <a:r>
              <a:rPr lang="fr-FR" sz="1400" b="1" dirty="0" smtClean="0">
                <a:solidFill>
                  <a:schemeClr val="tx1"/>
                </a:solidFill>
              </a:rPr>
              <a:t>une phrase </a:t>
            </a:r>
            <a:r>
              <a:rPr lang="fr-FR" sz="1400" b="1" dirty="0">
                <a:solidFill>
                  <a:schemeClr val="tx1"/>
                </a:solidFill>
              </a:rPr>
              <a:t>à chaque fois</a:t>
            </a:r>
            <a:r>
              <a:rPr lang="fr-FR" sz="1400" b="1" dirty="0" smtClean="0">
                <a:solidFill>
                  <a:schemeClr val="tx1"/>
                </a:solidFill>
              </a:rPr>
              <a:t>. Tu peux demander de l’aide à tes parents ou te renseigner à la mairie.</a:t>
            </a:r>
          </a:p>
          <a:p>
            <a:endParaRPr lang="fr-FR" sz="1400" b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fr-FR" sz="1400" b="1" dirty="0" smtClean="0">
                <a:solidFill>
                  <a:schemeClr val="tx1"/>
                </a:solidFill>
              </a:rPr>
              <a:t>1.</a:t>
            </a:r>
            <a:r>
              <a:rPr lang="fr-FR" sz="1400" dirty="0" smtClean="0">
                <a:solidFill>
                  <a:schemeClr val="tx1"/>
                </a:solidFill>
              </a:rPr>
              <a:t>Comment </a:t>
            </a:r>
            <a:r>
              <a:rPr lang="fr-FR" sz="1400" dirty="0">
                <a:solidFill>
                  <a:schemeClr val="tx1"/>
                </a:solidFill>
              </a:rPr>
              <a:t>ce village s’appelle-t-il</a:t>
            </a:r>
            <a:r>
              <a:rPr lang="fr-FR" sz="1400" dirty="0" smtClean="0">
                <a:solidFill>
                  <a:schemeClr val="tx1"/>
                </a:solidFill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fr-FR" sz="1400" dirty="0" smtClean="0">
                <a:solidFill>
                  <a:schemeClr val="tx1"/>
                </a:solidFill>
              </a:rPr>
              <a:t>……………………………………………………………………………………………………</a:t>
            </a:r>
            <a:endParaRPr lang="fr-F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fr-FR" sz="1400" b="1" dirty="0" smtClean="0">
                <a:solidFill>
                  <a:schemeClr val="tx1"/>
                </a:solidFill>
              </a:rPr>
              <a:t>2.</a:t>
            </a:r>
            <a:r>
              <a:rPr lang="fr-FR" sz="1400" dirty="0" smtClean="0">
                <a:solidFill>
                  <a:schemeClr val="tx1"/>
                </a:solidFill>
              </a:rPr>
              <a:t>Quelle </a:t>
            </a:r>
            <a:r>
              <a:rPr lang="fr-FR" sz="1400" dirty="0">
                <a:solidFill>
                  <a:schemeClr val="tx1"/>
                </a:solidFill>
              </a:rPr>
              <a:t>est l’origine de ce nom</a:t>
            </a:r>
            <a:r>
              <a:rPr lang="fr-FR" sz="1400" dirty="0" smtClean="0">
                <a:solidFill>
                  <a:schemeClr val="tx1"/>
                </a:solidFill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fr-FR" sz="1400" dirty="0" smtClean="0">
                <a:solidFill>
                  <a:schemeClr val="tx1"/>
                </a:solidFill>
              </a:rPr>
              <a:t>…………………………………………………………………………………………………</a:t>
            </a:r>
          </a:p>
          <a:p>
            <a:pPr>
              <a:lnSpc>
                <a:spcPct val="150000"/>
              </a:lnSpc>
            </a:pPr>
            <a:r>
              <a:rPr lang="fr-FR" sz="1400" dirty="0" smtClean="0">
                <a:solidFill>
                  <a:schemeClr val="tx1"/>
                </a:solidFill>
              </a:rPr>
              <a:t>………………………………………………………………………………………………</a:t>
            </a:r>
          </a:p>
          <a:p>
            <a:pPr>
              <a:lnSpc>
                <a:spcPct val="150000"/>
              </a:lnSpc>
            </a:pPr>
            <a:r>
              <a:rPr lang="fr-FR" sz="1400" dirty="0" smtClean="0">
                <a:solidFill>
                  <a:schemeClr val="tx1"/>
                </a:solidFill>
              </a:rPr>
              <a:t>……………………………………………………………………………………………………</a:t>
            </a:r>
            <a:endParaRPr lang="fr-F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fr-FR" sz="1400" b="1" dirty="0" smtClean="0">
                <a:solidFill>
                  <a:schemeClr val="tx1"/>
                </a:solidFill>
              </a:rPr>
              <a:t>3.</a:t>
            </a:r>
            <a:r>
              <a:rPr lang="fr-FR" sz="1400" dirty="0" smtClean="0">
                <a:solidFill>
                  <a:schemeClr val="tx1"/>
                </a:solidFill>
              </a:rPr>
              <a:t>Combien </a:t>
            </a:r>
            <a:r>
              <a:rPr lang="fr-FR" sz="1400" dirty="0">
                <a:solidFill>
                  <a:schemeClr val="tx1"/>
                </a:solidFill>
              </a:rPr>
              <a:t>de personnes habitent dans ce village</a:t>
            </a:r>
            <a:r>
              <a:rPr lang="fr-FR" sz="1400" dirty="0" smtClean="0">
                <a:solidFill>
                  <a:schemeClr val="tx1"/>
                </a:solidFill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fr-FR" sz="1400" dirty="0" smtClean="0">
                <a:solidFill>
                  <a:schemeClr val="tx1"/>
                </a:solidFill>
              </a:rPr>
              <a:t>……………………………………………………………………………………………………</a:t>
            </a:r>
            <a:endParaRPr lang="fr-F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fr-FR" sz="1400" b="1" dirty="0" smtClean="0">
                <a:solidFill>
                  <a:schemeClr val="tx1"/>
                </a:solidFill>
              </a:rPr>
              <a:t>4.</a:t>
            </a:r>
            <a:r>
              <a:rPr lang="fr-FR" sz="1400" dirty="0" smtClean="0">
                <a:solidFill>
                  <a:schemeClr val="tx1"/>
                </a:solidFill>
              </a:rPr>
              <a:t>De </a:t>
            </a:r>
            <a:r>
              <a:rPr lang="fr-FR" sz="1400" dirty="0">
                <a:solidFill>
                  <a:schemeClr val="tx1"/>
                </a:solidFill>
              </a:rPr>
              <a:t>quels équipements et de quels commerces dispose-t-il</a:t>
            </a:r>
            <a:r>
              <a:rPr lang="fr-FR" sz="1400" dirty="0" smtClean="0">
                <a:solidFill>
                  <a:schemeClr val="tx1"/>
                </a:solidFill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fr-FR" sz="1400" dirty="0" smtClean="0">
                <a:solidFill>
                  <a:schemeClr val="tx1"/>
                </a:solidFill>
              </a:rPr>
              <a:t>………………………………………………………………………………………………………</a:t>
            </a:r>
          </a:p>
          <a:p>
            <a:pPr>
              <a:lnSpc>
                <a:spcPct val="150000"/>
              </a:lnSpc>
            </a:pPr>
            <a:r>
              <a:rPr lang="fr-FR" sz="1400" dirty="0" smtClean="0">
                <a:solidFill>
                  <a:schemeClr val="tx1"/>
                </a:solidFill>
              </a:rPr>
              <a:t>………………………………………………………………………………………………………</a:t>
            </a:r>
          </a:p>
          <a:p>
            <a:pPr>
              <a:lnSpc>
                <a:spcPct val="150000"/>
              </a:lnSpc>
            </a:pPr>
            <a:r>
              <a:rPr lang="fr-FR" sz="1400" dirty="0" smtClean="0">
                <a:solidFill>
                  <a:schemeClr val="tx1"/>
                </a:solidFill>
              </a:rPr>
              <a:t>………………………………………………………………………………………………………</a:t>
            </a:r>
          </a:p>
          <a:p>
            <a:pPr>
              <a:lnSpc>
                <a:spcPct val="150000"/>
              </a:lnSpc>
            </a:pPr>
            <a:r>
              <a:rPr lang="fr-FR" sz="1400" dirty="0" smtClean="0">
                <a:solidFill>
                  <a:schemeClr val="tx1"/>
                </a:solidFill>
              </a:rPr>
              <a:t>………………………………………………………………………………………………………</a:t>
            </a:r>
          </a:p>
          <a:p>
            <a:pPr>
              <a:lnSpc>
                <a:spcPct val="150000"/>
              </a:lnSpc>
            </a:pPr>
            <a:r>
              <a:rPr lang="fr-FR" sz="1400" dirty="0" smtClean="0">
                <a:solidFill>
                  <a:schemeClr val="tx1"/>
                </a:solidFill>
              </a:rPr>
              <a:t>………………………………………………………………………………………………………</a:t>
            </a:r>
            <a:endParaRPr lang="fr-FR" sz="1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fr-FR" sz="1400" b="1" dirty="0" smtClean="0">
                <a:solidFill>
                  <a:schemeClr val="tx1"/>
                </a:solidFill>
              </a:rPr>
              <a:t>5.</a:t>
            </a:r>
            <a:r>
              <a:rPr lang="fr-FR" sz="1400" dirty="0" smtClean="0">
                <a:solidFill>
                  <a:schemeClr val="tx1"/>
                </a:solidFill>
              </a:rPr>
              <a:t>Y </a:t>
            </a:r>
            <a:r>
              <a:rPr lang="fr-FR" sz="1400" dirty="0">
                <a:solidFill>
                  <a:schemeClr val="tx1"/>
                </a:solidFill>
              </a:rPr>
              <a:t>a-t-il des bâtiments ou des monuments anciens? Si oui, lesquels</a:t>
            </a:r>
            <a:r>
              <a:rPr lang="fr-FR" sz="1400" dirty="0" smtClean="0">
                <a:solidFill>
                  <a:schemeClr val="tx1"/>
                </a:solidFill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fr-FR" sz="1400" dirty="0" smtClean="0">
                <a:solidFill>
                  <a:schemeClr val="tx1"/>
                </a:solidFill>
              </a:rPr>
              <a:t>………………………………………………………………………………………………………</a:t>
            </a:r>
          </a:p>
          <a:p>
            <a:pPr>
              <a:lnSpc>
                <a:spcPct val="150000"/>
              </a:lnSpc>
            </a:pPr>
            <a:r>
              <a:rPr lang="fr-FR" sz="1400" dirty="0" smtClean="0">
                <a:solidFill>
                  <a:schemeClr val="tx1"/>
                </a:solidFill>
              </a:rPr>
              <a:t>………………………………………………………………………………………………………</a:t>
            </a:r>
          </a:p>
          <a:p>
            <a:pPr>
              <a:lnSpc>
                <a:spcPct val="150000"/>
              </a:lnSpc>
            </a:pPr>
            <a:r>
              <a:rPr lang="fr-FR" sz="1400" dirty="0" smtClean="0">
                <a:solidFill>
                  <a:schemeClr val="tx1"/>
                </a:solidFill>
              </a:rPr>
              <a:t>………………………………………………………………………………………………………</a:t>
            </a:r>
          </a:p>
          <a:p>
            <a:pPr>
              <a:lnSpc>
                <a:spcPct val="150000"/>
              </a:lnSpc>
            </a:pPr>
            <a:r>
              <a:rPr lang="fr-FR" sz="1400" dirty="0" smtClean="0">
                <a:solidFill>
                  <a:schemeClr val="tx1"/>
                </a:solidFill>
              </a:rPr>
              <a:t>………………………………………………………………………………………………………</a:t>
            </a:r>
            <a:endParaRPr lang="fr-FR" sz="1400" dirty="0">
              <a:solidFill>
                <a:schemeClr val="tx1"/>
              </a:solidFill>
            </a:endParaRPr>
          </a:p>
          <a:p>
            <a:pPr marL="342900" indent="-342900"/>
            <a:endParaRPr lang="fr-FR" sz="13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60</Words>
  <Application>Microsoft Office PowerPoint</Application>
  <PresentationFormat>Affichage à l'écran (4:3)</PresentationFormat>
  <Paragraphs>48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Cécile</dc:creator>
  <cp:lastModifiedBy>Cécile</cp:lastModifiedBy>
  <cp:revision>2</cp:revision>
  <dcterms:created xsi:type="dcterms:W3CDTF">2011-07-21T18:47:56Z</dcterms:created>
  <dcterms:modified xsi:type="dcterms:W3CDTF">2011-07-21T20:51:34Z</dcterms:modified>
</cp:coreProperties>
</file>