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65" r:id="rId3"/>
    <p:sldId id="256" r:id="rId4"/>
    <p:sldId id="258" r:id="rId5"/>
    <p:sldId id="259" r:id="rId6"/>
    <p:sldId id="261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2CB"/>
    <a:srgbClr val="006699"/>
    <a:srgbClr val="00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482" y="-2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C3E4-C7BE-44B5-A2C0-82AE2A5E683B}" type="datetimeFigureOut">
              <a:rPr lang="fr-FR" smtClean="0"/>
              <a:t>23/08/2021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17170-8C7F-4FF6-83FF-D64DA10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243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C3E4-C7BE-44B5-A2C0-82AE2A5E683B}" type="datetimeFigureOut">
              <a:rPr lang="fr-FR" smtClean="0"/>
              <a:t>23/08/2021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17170-8C7F-4FF6-83FF-D64DA10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240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C3E4-C7BE-44B5-A2C0-82AE2A5E683B}" type="datetimeFigureOut">
              <a:rPr lang="fr-FR" smtClean="0"/>
              <a:t>23/08/2021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17170-8C7F-4FF6-83FF-D64DA10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00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C3E4-C7BE-44B5-A2C0-82AE2A5E683B}" type="datetimeFigureOut">
              <a:rPr lang="fr-FR" smtClean="0"/>
              <a:t>23/08/2021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17170-8C7F-4FF6-83FF-D64DA10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47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C3E4-C7BE-44B5-A2C0-82AE2A5E683B}" type="datetimeFigureOut">
              <a:rPr lang="fr-FR" smtClean="0"/>
              <a:t>23/08/2021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17170-8C7F-4FF6-83FF-D64DA10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3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C3E4-C7BE-44B5-A2C0-82AE2A5E683B}" type="datetimeFigureOut">
              <a:rPr lang="fr-FR" smtClean="0"/>
              <a:t>23/08/2021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17170-8C7F-4FF6-83FF-D64DA10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703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C3E4-C7BE-44B5-A2C0-82AE2A5E683B}" type="datetimeFigureOut">
              <a:rPr lang="fr-FR" smtClean="0"/>
              <a:t>23/08/2021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17170-8C7F-4FF6-83FF-D64DA10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97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C3E4-C7BE-44B5-A2C0-82AE2A5E683B}" type="datetimeFigureOut">
              <a:rPr lang="fr-FR" smtClean="0"/>
              <a:t>23/08/2021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17170-8C7F-4FF6-83FF-D64DA10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5146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C3E4-C7BE-44B5-A2C0-82AE2A5E683B}" type="datetimeFigureOut">
              <a:rPr lang="fr-FR" smtClean="0"/>
              <a:t>23/08/2021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17170-8C7F-4FF6-83FF-D64DA10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452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C3E4-C7BE-44B5-A2C0-82AE2A5E683B}" type="datetimeFigureOut">
              <a:rPr lang="fr-FR" smtClean="0"/>
              <a:t>23/08/2021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17170-8C7F-4FF6-83FF-D64DA10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936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C3E4-C7BE-44B5-A2C0-82AE2A5E683B}" type="datetimeFigureOut">
              <a:rPr lang="fr-FR" smtClean="0"/>
              <a:t>23/08/2021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17170-8C7F-4FF6-83FF-D64DA10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988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BC3E4-C7BE-44B5-A2C0-82AE2A5E683B}" type="datetimeFigureOut">
              <a:rPr lang="fr-FR" smtClean="0"/>
              <a:t>23/08/2021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17170-8C7F-4FF6-83FF-D64DA10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477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218D5BEF-B091-4BFC-AFB6-F171BF512C86}"/>
              </a:ext>
            </a:extLst>
          </p:cNvPr>
          <p:cNvSpPr txBox="1"/>
          <p:nvPr/>
        </p:nvSpPr>
        <p:spPr>
          <a:xfrm>
            <a:off x="1276348" y="1179398"/>
            <a:ext cx="4305300" cy="2155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4800" dirty="0">
                <a:solidFill>
                  <a:srgbClr val="00C2CB"/>
                </a:solidFill>
                <a:latin typeface="KG Second Chances Solid" panose="02000000000000000000" pitchFamily="2" charset="0"/>
              </a:rPr>
              <a:t>Mon fichier</a:t>
            </a:r>
          </a:p>
          <a:p>
            <a:pPr algn="ctr">
              <a:lnSpc>
                <a:spcPct val="150000"/>
              </a:lnSpc>
            </a:pPr>
            <a:r>
              <a:rPr lang="fr-FR" sz="4800" dirty="0">
                <a:solidFill>
                  <a:srgbClr val="00C2CB"/>
                </a:solidFill>
                <a:latin typeface="KG Second Chances Solid" panose="02000000000000000000" pitchFamily="2" charset="0"/>
              </a:rPr>
              <a:t>De suivi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20CE43E-90B3-4627-861F-6FB9FCCF832C}"/>
              </a:ext>
            </a:extLst>
          </p:cNvPr>
          <p:cNvSpPr txBox="1"/>
          <p:nvPr/>
        </p:nvSpPr>
        <p:spPr>
          <a:xfrm>
            <a:off x="1276348" y="7422978"/>
            <a:ext cx="4305300" cy="1983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4400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olid" panose="02000000000000000000" pitchFamily="2" charset="0"/>
              </a:rPr>
              <a:t>Étude de la langue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168A0E08-6F72-451D-9A6C-2034DD190F28}"/>
              </a:ext>
            </a:extLst>
          </p:cNvPr>
          <p:cNvSpPr/>
          <p:nvPr/>
        </p:nvSpPr>
        <p:spPr>
          <a:xfrm>
            <a:off x="209550" y="171450"/>
            <a:ext cx="6438900" cy="9505950"/>
          </a:xfrm>
          <a:prstGeom prst="roundRect">
            <a:avLst/>
          </a:prstGeom>
          <a:noFill/>
          <a:ln w="57150">
            <a:solidFill>
              <a:srgbClr val="00C2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6C13B4E-953E-4D69-A2E7-C4AB69BAE3AA}"/>
              </a:ext>
            </a:extLst>
          </p:cNvPr>
          <p:cNvSpPr txBox="1"/>
          <p:nvPr/>
        </p:nvSpPr>
        <p:spPr>
          <a:xfrm>
            <a:off x="819150" y="499081"/>
            <a:ext cx="179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C2CB"/>
                </a:solidFill>
                <a:latin typeface="KG Miss Kindy Marker" panose="02000000000000000000" pitchFamily="2" charset="0"/>
              </a:rPr>
              <a:t>Prénom: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93F6339C-CD7E-4879-B1D9-0775BE4F5A5F}"/>
              </a:ext>
            </a:extLst>
          </p:cNvPr>
          <p:cNvCxnSpPr/>
          <p:nvPr/>
        </p:nvCxnSpPr>
        <p:spPr>
          <a:xfrm>
            <a:off x="2095500" y="895350"/>
            <a:ext cx="3810000" cy="0"/>
          </a:xfrm>
          <a:prstGeom prst="line">
            <a:avLst/>
          </a:prstGeom>
          <a:ln>
            <a:solidFill>
              <a:srgbClr val="00C2CB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Étoile : 5 branches 10">
            <a:extLst>
              <a:ext uri="{FF2B5EF4-FFF2-40B4-BE49-F238E27FC236}">
                <a16:creationId xmlns:a16="http://schemas.microsoft.com/office/drawing/2014/main" id="{F8E5DC72-A3F8-44DC-ABFC-CED5AE2F6DB3}"/>
              </a:ext>
            </a:extLst>
          </p:cNvPr>
          <p:cNvSpPr/>
          <p:nvPr/>
        </p:nvSpPr>
        <p:spPr>
          <a:xfrm>
            <a:off x="5867026" y="2470253"/>
            <a:ext cx="571503" cy="618557"/>
          </a:xfrm>
          <a:prstGeom prst="star5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Étoile : 5 branches 11">
            <a:extLst>
              <a:ext uri="{FF2B5EF4-FFF2-40B4-BE49-F238E27FC236}">
                <a16:creationId xmlns:a16="http://schemas.microsoft.com/office/drawing/2014/main" id="{1CA8DCA4-662E-4817-B497-38F8F80730BA}"/>
              </a:ext>
            </a:extLst>
          </p:cNvPr>
          <p:cNvSpPr/>
          <p:nvPr/>
        </p:nvSpPr>
        <p:spPr>
          <a:xfrm>
            <a:off x="5867026" y="3186271"/>
            <a:ext cx="571503" cy="618557"/>
          </a:xfrm>
          <a:prstGeom prst="star5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Étoile : 5 branches 12">
            <a:extLst>
              <a:ext uri="{FF2B5EF4-FFF2-40B4-BE49-F238E27FC236}">
                <a16:creationId xmlns:a16="http://schemas.microsoft.com/office/drawing/2014/main" id="{9186BAB5-DC99-47D1-AAD8-62FBADB156B7}"/>
              </a:ext>
            </a:extLst>
          </p:cNvPr>
          <p:cNvSpPr/>
          <p:nvPr/>
        </p:nvSpPr>
        <p:spPr>
          <a:xfrm>
            <a:off x="5867026" y="3939332"/>
            <a:ext cx="571503" cy="618557"/>
          </a:xfrm>
          <a:prstGeom prst="star5">
            <a:avLst/>
          </a:prstGeom>
          <a:solidFill>
            <a:srgbClr val="FF66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Étoile : 5 branches 13">
            <a:extLst>
              <a:ext uri="{FF2B5EF4-FFF2-40B4-BE49-F238E27FC236}">
                <a16:creationId xmlns:a16="http://schemas.microsoft.com/office/drawing/2014/main" id="{43C6E7D5-72F1-4F8E-8E5D-DE56025CE1BB}"/>
              </a:ext>
            </a:extLst>
          </p:cNvPr>
          <p:cNvSpPr/>
          <p:nvPr/>
        </p:nvSpPr>
        <p:spPr>
          <a:xfrm>
            <a:off x="5876556" y="4694972"/>
            <a:ext cx="571503" cy="618557"/>
          </a:xfrm>
          <a:prstGeom prst="star5">
            <a:avLst/>
          </a:prstGeom>
          <a:solidFill>
            <a:schemeClr val="accent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Étoile : 5 branches 14">
            <a:extLst>
              <a:ext uri="{FF2B5EF4-FFF2-40B4-BE49-F238E27FC236}">
                <a16:creationId xmlns:a16="http://schemas.microsoft.com/office/drawing/2014/main" id="{9DA7CB11-0CA5-4B4D-8E3D-A188D6EE8A7D}"/>
              </a:ext>
            </a:extLst>
          </p:cNvPr>
          <p:cNvSpPr/>
          <p:nvPr/>
        </p:nvSpPr>
        <p:spPr>
          <a:xfrm>
            <a:off x="5871789" y="5366607"/>
            <a:ext cx="571503" cy="618557"/>
          </a:xfrm>
          <a:prstGeom prst="star5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Étoile : 5 branches 15">
            <a:extLst>
              <a:ext uri="{FF2B5EF4-FFF2-40B4-BE49-F238E27FC236}">
                <a16:creationId xmlns:a16="http://schemas.microsoft.com/office/drawing/2014/main" id="{A23A83AD-6D85-446C-B961-BB37C0D55BBF}"/>
              </a:ext>
            </a:extLst>
          </p:cNvPr>
          <p:cNvSpPr/>
          <p:nvPr/>
        </p:nvSpPr>
        <p:spPr>
          <a:xfrm>
            <a:off x="5867026" y="6064849"/>
            <a:ext cx="571503" cy="618557"/>
          </a:xfrm>
          <a:prstGeom prst="star5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toile : 5 branches 16">
            <a:extLst>
              <a:ext uri="{FF2B5EF4-FFF2-40B4-BE49-F238E27FC236}">
                <a16:creationId xmlns:a16="http://schemas.microsoft.com/office/drawing/2014/main" id="{5A5B361C-2F85-4926-9737-4C57D8B2443B}"/>
              </a:ext>
            </a:extLst>
          </p:cNvPr>
          <p:cNvSpPr/>
          <p:nvPr/>
        </p:nvSpPr>
        <p:spPr>
          <a:xfrm>
            <a:off x="5876556" y="6751343"/>
            <a:ext cx="571503" cy="618557"/>
          </a:xfrm>
          <a:prstGeom prst="star5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Étoile : 5 branches 17">
            <a:extLst>
              <a:ext uri="{FF2B5EF4-FFF2-40B4-BE49-F238E27FC236}">
                <a16:creationId xmlns:a16="http://schemas.microsoft.com/office/drawing/2014/main" id="{0905524A-330C-44A1-982E-F37A0137ADED}"/>
              </a:ext>
            </a:extLst>
          </p:cNvPr>
          <p:cNvSpPr/>
          <p:nvPr/>
        </p:nvSpPr>
        <p:spPr>
          <a:xfrm>
            <a:off x="5867025" y="7422978"/>
            <a:ext cx="571503" cy="618557"/>
          </a:xfrm>
          <a:prstGeom prst="star5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Image 18">
            <a:hlinkClick r:id="rId2" action="ppaction://hlinksldjump"/>
            <a:extLst>
              <a:ext uri="{FF2B5EF4-FFF2-40B4-BE49-F238E27FC236}">
                <a16:creationId xmlns:a16="http://schemas.microsoft.com/office/drawing/2014/main" id="{6EC129D8-CFA8-47CF-9DC7-75B1B3E8D8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0" y="3932300"/>
            <a:ext cx="1512887" cy="1559677"/>
          </a:xfrm>
          <a:prstGeom prst="rect">
            <a:avLst/>
          </a:prstGeom>
        </p:spPr>
      </p:pic>
      <p:pic>
        <p:nvPicPr>
          <p:cNvPr id="20" name="Image 19">
            <a:hlinkClick r:id="" action="ppaction://noaction"/>
            <a:extLst>
              <a:ext uri="{FF2B5EF4-FFF2-40B4-BE49-F238E27FC236}">
                <a16:creationId xmlns:a16="http://schemas.microsoft.com/office/drawing/2014/main" id="{F337B31F-7EC0-4D6F-8A4C-75BE5D9556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597" y="6125346"/>
            <a:ext cx="1978592" cy="956320"/>
          </a:xfrm>
          <a:prstGeom prst="rect">
            <a:avLst/>
          </a:prstGeom>
        </p:spPr>
      </p:pic>
      <p:pic>
        <p:nvPicPr>
          <p:cNvPr id="21" name="Image 20">
            <a:hlinkClick r:id="" action="ppaction://noaction"/>
            <a:extLst>
              <a:ext uri="{FF2B5EF4-FFF2-40B4-BE49-F238E27FC236}">
                <a16:creationId xmlns:a16="http://schemas.microsoft.com/office/drawing/2014/main" id="{3EA0F30A-325E-41CA-9782-F7516945D4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235" y="6150992"/>
            <a:ext cx="2094496" cy="1144991"/>
          </a:xfrm>
          <a:prstGeom prst="rect">
            <a:avLst/>
          </a:prstGeom>
        </p:spPr>
      </p:pic>
      <p:pic>
        <p:nvPicPr>
          <p:cNvPr id="22" name="Image 21">
            <a:hlinkClick r:id="rId6" action="ppaction://hlinksldjump"/>
            <a:extLst>
              <a:ext uri="{FF2B5EF4-FFF2-40B4-BE49-F238E27FC236}">
                <a16:creationId xmlns:a16="http://schemas.microsoft.com/office/drawing/2014/main" id="{D0DAD61C-22EC-4DC4-A31C-F2223651FA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175" y="3865464"/>
            <a:ext cx="1898650" cy="1620181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CC3B2261-40ED-4520-A58C-303DD3B40270}"/>
              </a:ext>
            </a:extLst>
          </p:cNvPr>
          <p:cNvSpPr txBox="1"/>
          <p:nvPr/>
        </p:nvSpPr>
        <p:spPr>
          <a:xfrm>
            <a:off x="3429000" y="9637575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KG Shadow of the Day" panose="02000503000000020003" pitchFamily="2" charset="0"/>
              </a:rPr>
              <a:t>Dans le sac de maitresse Claire</a:t>
            </a:r>
          </a:p>
        </p:txBody>
      </p:sp>
    </p:spTree>
    <p:extLst>
      <p:ext uri="{BB962C8B-B14F-4D97-AF65-F5344CB8AC3E}">
        <p14:creationId xmlns:p14="http://schemas.microsoft.com/office/powerpoint/2010/main" val="3999680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A27CE044-4D8D-4D68-8B28-9ACA3CA0C3F7}"/>
              </a:ext>
            </a:extLst>
          </p:cNvPr>
          <p:cNvGraphicFramePr>
            <a:graphicFrameLocks noGrp="1"/>
          </p:cNvGraphicFramePr>
          <p:nvPr/>
        </p:nvGraphicFramePr>
        <p:xfrm>
          <a:off x="214048" y="626823"/>
          <a:ext cx="3152502" cy="3721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383666364"/>
                    </a:ext>
                  </a:extLst>
                </a:gridCol>
                <a:gridCol w="1719942">
                  <a:extLst>
                    <a:ext uri="{9D8B030D-6E8A-4147-A177-3AD203B41FA5}">
                      <a16:colId xmlns:a16="http://schemas.microsoft.com/office/drawing/2014/main" val="2236983756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val="1726385968"/>
                    </a:ext>
                  </a:extLst>
                </a:gridCol>
              </a:tblGrid>
              <a:tr h="295275"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latin typeface="KG What the Teacher Wants" panose="02000000000000000000" pitchFamily="2" charset="0"/>
                        </a:rPr>
                        <a:t>Grammaire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997097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KG What the Teacher Wants" panose="02000000000000000000" pitchFamily="2" charset="0"/>
                        </a:rPr>
                        <a:t>J’ai validé: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KG What the Teacher Wants" panose="02000000000000000000" pitchFamily="2" charset="0"/>
                        </a:rPr>
                        <a:t>Date: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7754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2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255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4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104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6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548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8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480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10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996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12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647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14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983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Plus de 14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191528"/>
                  </a:ext>
                </a:extLst>
              </a:tr>
            </a:tbl>
          </a:graphicData>
        </a:graphic>
      </p:graphicFrame>
      <p:sp>
        <p:nvSpPr>
          <p:cNvPr id="6" name="Étoile : 5 branches 5">
            <a:extLst>
              <a:ext uri="{FF2B5EF4-FFF2-40B4-BE49-F238E27FC236}">
                <a16:creationId xmlns:a16="http://schemas.microsoft.com/office/drawing/2014/main" id="{2D359400-B028-45FE-BE3E-F7F7C75863F2}"/>
              </a:ext>
            </a:extLst>
          </p:cNvPr>
          <p:cNvSpPr/>
          <p:nvPr/>
        </p:nvSpPr>
        <p:spPr>
          <a:xfrm>
            <a:off x="284506" y="1410903"/>
            <a:ext cx="314325" cy="285750"/>
          </a:xfrm>
          <a:prstGeom prst="star5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Étoile : 5 branches 6">
            <a:extLst>
              <a:ext uri="{FF2B5EF4-FFF2-40B4-BE49-F238E27FC236}">
                <a16:creationId xmlns:a16="http://schemas.microsoft.com/office/drawing/2014/main" id="{FD3F95A1-FCD8-4989-BA58-EBF22E43E767}"/>
              </a:ext>
            </a:extLst>
          </p:cNvPr>
          <p:cNvSpPr/>
          <p:nvPr/>
        </p:nvSpPr>
        <p:spPr>
          <a:xfrm>
            <a:off x="279742" y="1772853"/>
            <a:ext cx="314325" cy="285750"/>
          </a:xfrm>
          <a:prstGeom prst="star5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Étoile : 5 branches 7">
            <a:extLst>
              <a:ext uri="{FF2B5EF4-FFF2-40B4-BE49-F238E27FC236}">
                <a16:creationId xmlns:a16="http://schemas.microsoft.com/office/drawing/2014/main" id="{4F23E7E7-8B40-4635-B3FB-0A7504ED0B41}"/>
              </a:ext>
            </a:extLst>
          </p:cNvPr>
          <p:cNvSpPr/>
          <p:nvPr/>
        </p:nvSpPr>
        <p:spPr>
          <a:xfrm>
            <a:off x="279742" y="2144963"/>
            <a:ext cx="314325" cy="285750"/>
          </a:xfrm>
          <a:prstGeom prst="star5">
            <a:avLst/>
          </a:prstGeom>
          <a:solidFill>
            <a:srgbClr val="FF66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Étoile : 5 branches 8">
            <a:extLst>
              <a:ext uri="{FF2B5EF4-FFF2-40B4-BE49-F238E27FC236}">
                <a16:creationId xmlns:a16="http://schemas.microsoft.com/office/drawing/2014/main" id="{7253E638-0370-4545-BDC7-208D884D4C11}"/>
              </a:ext>
            </a:extLst>
          </p:cNvPr>
          <p:cNvSpPr/>
          <p:nvPr/>
        </p:nvSpPr>
        <p:spPr>
          <a:xfrm>
            <a:off x="284503" y="2517073"/>
            <a:ext cx="314325" cy="285750"/>
          </a:xfrm>
          <a:prstGeom prst="star5">
            <a:avLst/>
          </a:prstGeom>
          <a:solidFill>
            <a:schemeClr val="accent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Étoile : 5 branches 9">
            <a:extLst>
              <a:ext uri="{FF2B5EF4-FFF2-40B4-BE49-F238E27FC236}">
                <a16:creationId xmlns:a16="http://schemas.microsoft.com/office/drawing/2014/main" id="{33ED9DC6-4878-4230-8B94-235518EC48C8}"/>
              </a:ext>
            </a:extLst>
          </p:cNvPr>
          <p:cNvSpPr/>
          <p:nvPr/>
        </p:nvSpPr>
        <p:spPr>
          <a:xfrm>
            <a:off x="284504" y="2889183"/>
            <a:ext cx="314325" cy="285750"/>
          </a:xfrm>
          <a:prstGeom prst="star5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Étoile : 5 branches 10">
            <a:extLst>
              <a:ext uri="{FF2B5EF4-FFF2-40B4-BE49-F238E27FC236}">
                <a16:creationId xmlns:a16="http://schemas.microsoft.com/office/drawing/2014/main" id="{4ADA0F9C-6D38-4C8C-8090-E9061D342C0F}"/>
              </a:ext>
            </a:extLst>
          </p:cNvPr>
          <p:cNvSpPr/>
          <p:nvPr/>
        </p:nvSpPr>
        <p:spPr>
          <a:xfrm>
            <a:off x="279741" y="3251133"/>
            <a:ext cx="314325" cy="285750"/>
          </a:xfrm>
          <a:prstGeom prst="star5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Étoile : 5 branches 11">
            <a:extLst>
              <a:ext uri="{FF2B5EF4-FFF2-40B4-BE49-F238E27FC236}">
                <a16:creationId xmlns:a16="http://schemas.microsoft.com/office/drawing/2014/main" id="{F3075459-E40B-44D8-A073-8D5A5A221FF2}"/>
              </a:ext>
            </a:extLst>
          </p:cNvPr>
          <p:cNvSpPr/>
          <p:nvPr/>
        </p:nvSpPr>
        <p:spPr>
          <a:xfrm>
            <a:off x="279741" y="3633403"/>
            <a:ext cx="314325" cy="285750"/>
          </a:xfrm>
          <a:prstGeom prst="star5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Étoile : 5 branches 12">
            <a:extLst>
              <a:ext uri="{FF2B5EF4-FFF2-40B4-BE49-F238E27FC236}">
                <a16:creationId xmlns:a16="http://schemas.microsoft.com/office/drawing/2014/main" id="{D29DEA41-6768-4AC2-81A3-C54BBE7EA351}"/>
              </a:ext>
            </a:extLst>
          </p:cNvPr>
          <p:cNvSpPr/>
          <p:nvPr/>
        </p:nvSpPr>
        <p:spPr>
          <a:xfrm>
            <a:off x="279741" y="4029643"/>
            <a:ext cx="314325" cy="285750"/>
          </a:xfrm>
          <a:prstGeom prst="star5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509672CB-6723-4879-A3EC-E331F5C17292}"/>
              </a:ext>
            </a:extLst>
          </p:cNvPr>
          <p:cNvSpPr txBox="1"/>
          <p:nvPr/>
        </p:nvSpPr>
        <p:spPr>
          <a:xfrm>
            <a:off x="0" y="0"/>
            <a:ext cx="6858000" cy="461665"/>
          </a:xfrm>
          <a:prstGeom prst="rect">
            <a:avLst/>
          </a:prstGeom>
          <a:solidFill>
            <a:srgbClr val="66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KG What the Teacher Wants" panose="02000000000000000000" pitchFamily="2" charset="0"/>
              </a:rPr>
              <a:t>Mes étoiles: étude de la langue</a:t>
            </a:r>
          </a:p>
        </p:txBody>
      </p:sp>
      <p:graphicFrame>
        <p:nvGraphicFramePr>
          <p:cNvPr id="42" name="Tableau 4">
            <a:extLst>
              <a:ext uri="{FF2B5EF4-FFF2-40B4-BE49-F238E27FC236}">
                <a16:creationId xmlns:a16="http://schemas.microsoft.com/office/drawing/2014/main" id="{39BEB216-7A5E-4882-91DC-676EE13031E1}"/>
              </a:ext>
            </a:extLst>
          </p:cNvPr>
          <p:cNvGraphicFramePr>
            <a:graphicFrameLocks noGrp="1"/>
          </p:cNvGraphicFramePr>
          <p:nvPr/>
        </p:nvGraphicFramePr>
        <p:xfrm>
          <a:off x="3573379" y="626823"/>
          <a:ext cx="3152502" cy="3721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383666364"/>
                    </a:ext>
                  </a:extLst>
                </a:gridCol>
                <a:gridCol w="1719942">
                  <a:extLst>
                    <a:ext uri="{9D8B030D-6E8A-4147-A177-3AD203B41FA5}">
                      <a16:colId xmlns:a16="http://schemas.microsoft.com/office/drawing/2014/main" val="2236983756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val="1726385968"/>
                    </a:ext>
                  </a:extLst>
                </a:gridCol>
              </a:tblGrid>
              <a:tr h="295275"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latin typeface="KG What the Teacher Wants" panose="02000000000000000000" pitchFamily="2" charset="0"/>
                        </a:rPr>
                        <a:t>Conjugaison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997097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KG What the Teacher Wants" panose="02000000000000000000" pitchFamily="2" charset="0"/>
                        </a:rPr>
                        <a:t>J’ai validé: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KG What the Teacher Wants" panose="02000000000000000000" pitchFamily="2" charset="0"/>
                        </a:rPr>
                        <a:t>Date: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7754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2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255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4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104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6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548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8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480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10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996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12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647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14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983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Plus de 14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191528"/>
                  </a:ext>
                </a:extLst>
              </a:tr>
            </a:tbl>
          </a:graphicData>
        </a:graphic>
      </p:graphicFrame>
      <p:sp>
        <p:nvSpPr>
          <p:cNvPr id="43" name="Étoile : 5 branches 42">
            <a:extLst>
              <a:ext uri="{FF2B5EF4-FFF2-40B4-BE49-F238E27FC236}">
                <a16:creationId xmlns:a16="http://schemas.microsoft.com/office/drawing/2014/main" id="{355D6E0B-C95E-4DCA-81A3-9738D59FBCF4}"/>
              </a:ext>
            </a:extLst>
          </p:cNvPr>
          <p:cNvSpPr/>
          <p:nvPr/>
        </p:nvSpPr>
        <p:spPr>
          <a:xfrm>
            <a:off x="3643837" y="1410903"/>
            <a:ext cx="314325" cy="285750"/>
          </a:xfrm>
          <a:prstGeom prst="star5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Étoile : 5 branches 43">
            <a:extLst>
              <a:ext uri="{FF2B5EF4-FFF2-40B4-BE49-F238E27FC236}">
                <a16:creationId xmlns:a16="http://schemas.microsoft.com/office/drawing/2014/main" id="{DCE02D38-B1B4-40B2-B63C-665D92893927}"/>
              </a:ext>
            </a:extLst>
          </p:cNvPr>
          <p:cNvSpPr/>
          <p:nvPr/>
        </p:nvSpPr>
        <p:spPr>
          <a:xfrm>
            <a:off x="3639073" y="1772853"/>
            <a:ext cx="314325" cy="285750"/>
          </a:xfrm>
          <a:prstGeom prst="star5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Étoile : 5 branches 44">
            <a:extLst>
              <a:ext uri="{FF2B5EF4-FFF2-40B4-BE49-F238E27FC236}">
                <a16:creationId xmlns:a16="http://schemas.microsoft.com/office/drawing/2014/main" id="{BFC558C1-65E4-4066-BAFB-92EFB940D070}"/>
              </a:ext>
            </a:extLst>
          </p:cNvPr>
          <p:cNvSpPr/>
          <p:nvPr/>
        </p:nvSpPr>
        <p:spPr>
          <a:xfrm>
            <a:off x="3639073" y="2144963"/>
            <a:ext cx="314325" cy="285750"/>
          </a:xfrm>
          <a:prstGeom prst="star5">
            <a:avLst/>
          </a:prstGeom>
          <a:solidFill>
            <a:srgbClr val="FF66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Étoile : 5 branches 45">
            <a:extLst>
              <a:ext uri="{FF2B5EF4-FFF2-40B4-BE49-F238E27FC236}">
                <a16:creationId xmlns:a16="http://schemas.microsoft.com/office/drawing/2014/main" id="{91B2B5C0-B17A-476A-8FFA-4CA27E380B4C}"/>
              </a:ext>
            </a:extLst>
          </p:cNvPr>
          <p:cNvSpPr/>
          <p:nvPr/>
        </p:nvSpPr>
        <p:spPr>
          <a:xfrm>
            <a:off x="3643834" y="2517073"/>
            <a:ext cx="314325" cy="285750"/>
          </a:xfrm>
          <a:prstGeom prst="star5">
            <a:avLst/>
          </a:prstGeom>
          <a:solidFill>
            <a:schemeClr val="accent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Étoile : 5 branches 46">
            <a:extLst>
              <a:ext uri="{FF2B5EF4-FFF2-40B4-BE49-F238E27FC236}">
                <a16:creationId xmlns:a16="http://schemas.microsoft.com/office/drawing/2014/main" id="{962310B3-42F5-4453-ADF9-17793CA4C420}"/>
              </a:ext>
            </a:extLst>
          </p:cNvPr>
          <p:cNvSpPr/>
          <p:nvPr/>
        </p:nvSpPr>
        <p:spPr>
          <a:xfrm>
            <a:off x="3643835" y="2889183"/>
            <a:ext cx="314325" cy="285750"/>
          </a:xfrm>
          <a:prstGeom prst="star5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Étoile : 5 branches 47">
            <a:extLst>
              <a:ext uri="{FF2B5EF4-FFF2-40B4-BE49-F238E27FC236}">
                <a16:creationId xmlns:a16="http://schemas.microsoft.com/office/drawing/2014/main" id="{EE8A7400-256D-4F47-B135-59659DFC8759}"/>
              </a:ext>
            </a:extLst>
          </p:cNvPr>
          <p:cNvSpPr/>
          <p:nvPr/>
        </p:nvSpPr>
        <p:spPr>
          <a:xfrm>
            <a:off x="3639072" y="3251133"/>
            <a:ext cx="314325" cy="285750"/>
          </a:xfrm>
          <a:prstGeom prst="star5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Étoile : 5 branches 48">
            <a:extLst>
              <a:ext uri="{FF2B5EF4-FFF2-40B4-BE49-F238E27FC236}">
                <a16:creationId xmlns:a16="http://schemas.microsoft.com/office/drawing/2014/main" id="{76FF482B-B011-479F-9110-B1B748FADC5E}"/>
              </a:ext>
            </a:extLst>
          </p:cNvPr>
          <p:cNvSpPr/>
          <p:nvPr/>
        </p:nvSpPr>
        <p:spPr>
          <a:xfrm>
            <a:off x="3639072" y="3633403"/>
            <a:ext cx="314325" cy="285750"/>
          </a:xfrm>
          <a:prstGeom prst="star5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Étoile : 5 branches 49">
            <a:extLst>
              <a:ext uri="{FF2B5EF4-FFF2-40B4-BE49-F238E27FC236}">
                <a16:creationId xmlns:a16="http://schemas.microsoft.com/office/drawing/2014/main" id="{A62A11AE-95EF-4F0C-9E66-6E178FB1876C}"/>
              </a:ext>
            </a:extLst>
          </p:cNvPr>
          <p:cNvSpPr/>
          <p:nvPr/>
        </p:nvSpPr>
        <p:spPr>
          <a:xfrm>
            <a:off x="3639072" y="4029643"/>
            <a:ext cx="314325" cy="285750"/>
          </a:xfrm>
          <a:prstGeom prst="star5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1" name="Tableau 4">
            <a:extLst>
              <a:ext uri="{FF2B5EF4-FFF2-40B4-BE49-F238E27FC236}">
                <a16:creationId xmlns:a16="http://schemas.microsoft.com/office/drawing/2014/main" id="{B3599B2E-2FAB-4096-B961-D6931EC9DFFA}"/>
              </a:ext>
            </a:extLst>
          </p:cNvPr>
          <p:cNvGraphicFramePr>
            <a:graphicFrameLocks noGrp="1"/>
          </p:cNvGraphicFramePr>
          <p:nvPr/>
        </p:nvGraphicFramePr>
        <p:xfrm>
          <a:off x="214048" y="4485039"/>
          <a:ext cx="3152502" cy="3721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383666364"/>
                    </a:ext>
                  </a:extLst>
                </a:gridCol>
                <a:gridCol w="1719942">
                  <a:extLst>
                    <a:ext uri="{9D8B030D-6E8A-4147-A177-3AD203B41FA5}">
                      <a16:colId xmlns:a16="http://schemas.microsoft.com/office/drawing/2014/main" val="2236983756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val="1726385968"/>
                    </a:ext>
                  </a:extLst>
                </a:gridCol>
              </a:tblGrid>
              <a:tr h="295275"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latin typeface="KG What the Teacher Wants" panose="02000000000000000000" pitchFamily="2" charset="0"/>
                        </a:rPr>
                        <a:t>Vocabulaire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997097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KG What the Teacher Wants" panose="02000000000000000000" pitchFamily="2" charset="0"/>
                        </a:rPr>
                        <a:t>J’ai validé: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KG What the Teacher Wants" panose="02000000000000000000" pitchFamily="2" charset="0"/>
                        </a:rPr>
                        <a:t>Date: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7754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2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255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4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104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6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548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8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480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10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996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12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647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14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983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Plus de 14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191528"/>
                  </a:ext>
                </a:extLst>
              </a:tr>
            </a:tbl>
          </a:graphicData>
        </a:graphic>
      </p:graphicFrame>
      <p:sp>
        <p:nvSpPr>
          <p:cNvPr id="52" name="Étoile : 5 branches 51">
            <a:extLst>
              <a:ext uri="{FF2B5EF4-FFF2-40B4-BE49-F238E27FC236}">
                <a16:creationId xmlns:a16="http://schemas.microsoft.com/office/drawing/2014/main" id="{62FB1E47-92AC-47C8-83D2-48B0C3DADF78}"/>
              </a:ext>
            </a:extLst>
          </p:cNvPr>
          <p:cNvSpPr/>
          <p:nvPr/>
        </p:nvSpPr>
        <p:spPr>
          <a:xfrm>
            <a:off x="284506" y="5269119"/>
            <a:ext cx="314325" cy="285750"/>
          </a:xfrm>
          <a:prstGeom prst="star5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Étoile : 5 branches 52">
            <a:extLst>
              <a:ext uri="{FF2B5EF4-FFF2-40B4-BE49-F238E27FC236}">
                <a16:creationId xmlns:a16="http://schemas.microsoft.com/office/drawing/2014/main" id="{F27123B7-D049-4178-83D5-7117252CB982}"/>
              </a:ext>
            </a:extLst>
          </p:cNvPr>
          <p:cNvSpPr/>
          <p:nvPr/>
        </p:nvSpPr>
        <p:spPr>
          <a:xfrm>
            <a:off x="279742" y="5631069"/>
            <a:ext cx="314325" cy="285750"/>
          </a:xfrm>
          <a:prstGeom prst="star5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Étoile : 5 branches 53">
            <a:extLst>
              <a:ext uri="{FF2B5EF4-FFF2-40B4-BE49-F238E27FC236}">
                <a16:creationId xmlns:a16="http://schemas.microsoft.com/office/drawing/2014/main" id="{0167E894-53EF-4556-94F8-FFA66224603C}"/>
              </a:ext>
            </a:extLst>
          </p:cNvPr>
          <p:cNvSpPr/>
          <p:nvPr/>
        </p:nvSpPr>
        <p:spPr>
          <a:xfrm>
            <a:off x="279742" y="6003179"/>
            <a:ext cx="314325" cy="285750"/>
          </a:xfrm>
          <a:prstGeom prst="star5">
            <a:avLst/>
          </a:prstGeom>
          <a:solidFill>
            <a:srgbClr val="FF66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Étoile : 5 branches 54">
            <a:extLst>
              <a:ext uri="{FF2B5EF4-FFF2-40B4-BE49-F238E27FC236}">
                <a16:creationId xmlns:a16="http://schemas.microsoft.com/office/drawing/2014/main" id="{2FAB17A8-6F42-4270-A006-5D5AB5F60373}"/>
              </a:ext>
            </a:extLst>
          </p:cNvPr>
          <p:cNvSpPr/>
          <p:nvPr/>
        </p:nvSpPr>
        <p:spPr>
          <a:xfrm>
            <a:off x="284503" y="6375289"/>
            <a:ext cx="314325" cy="285750"/>
          </a:xfrm>
          <a:prstGeom prst="star5">
            <a:avLst/>
          </a:prstGeom>
          <a:solidFill>
            <a:schemeClr val="accent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Étoile : 5 branches 55">
            <a:extLst>
              <a:ext uri="{FF2B5EF4-FFF2-40B4-BE49-F238E27FC236}">
                <a16:creationId xmlns:a16="http://schemas.microsoft.com/office/drawing/2014/main" id="{F21BF272-3ADA-4937-98A4-F4A506C14AA1}"/>
              </a:ext>
            </a:extLst>
          </p:cNvPr>
          <p:cNvSpPr/>
          <p:nvPr/>
        </p:nvSpPr>
        <p:spPr>
          <a:xfrm>
            <a:off x="284504" y="6747399"/>
            <a:ext cx="314325" cy="285750"/>
          </a:xfrm>
          <a:prstGeom prst="star5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Étoile : 5 branches 56">
            <a:extLst>
              <a:ext uri="{FF2B5EF4-FFF2-40B4-BE49-F238E27FC236}">
                <a16:creationId xmlns:a16="http://schemas.microsoft.com/office/drawing/2014/main" id="{8554417D-3571-4E67-80A7-699300DF53C4}"/>
              </a:ext>
            </a:extLst>
          </p:cNvPr>
          <p:cNvSpPr/>
          <p:nvPr/>
        </p:nvSpPr>
        <p:spPr>
          <a:xfrm>
            <a:off x="279741" y="7109349"/>
            <a:ext cx="314325" cy="285750"/>
          </a:xfrm>
          <a:prstGeom prst="star5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Étoile : 5 branches 57">
            <a:extLst>
              <a:ext uri="{FF2B5EF4-FFF2-40B4-BE49-F238E27FC236}">
                <a16:creationId xmlns:a16="http://schemas.microsoft.com/office/drawing/2014/main" id="{ABAECD1D-E4F4-4A15-A491-EE523FCBE473}"/>
              </a:ext>
            </a:extLst>
          </p:cNvPr>
          <p:cNvSpPr/>
          <p:nvPr/>
        </p:nvSpPr>
        <p:spPr>
          <a:xfrm>
            <a:off x="279741" y="7491619"/>
            <a:ext cx="314325" cy="285750"/>
          </a:xfrm>
          <a:prstGeom prst="star5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Étoile : 5 branches 58">
            <a:extLst>
              <a:ext uri="{FF2B5EF4-FFF2-40B4-BE49-F238E27FC236}">
                <a16:creationId xmlns:a16="http://schemas.microsoft.com/office/drawing/2014/main" id="{9D4C93F4-DF60-4AE7-B5B3-9F0D122E7B7C}"/>
              </a:ext>
            </a:extLst>
          </p:cNvPr>
          <p:cNvSpPr/>
          <p:nvPr/>
        </p:nvSpPr>
        <p:spPr>
          <a:xfrm>
            <a:off x="279741" y="7887859"/>
            <a:ext cx="314325" cy="285750"/>
          </a:xfrm>
          <a:prstGeom prst="star5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0" name="Tableau 4">
            <a:extLst>
              <a:ext uri="{FF2B5EF4-FFF2-40B4-BE49-F238E27FC236}">
                <a16:creationId xmlns:a16="http://schemas.microsoft.com/office/drawing/2014/main" id="{0F0791E3-92BF-44F4-85C2-307A9D6AF65C}"/>
              </a:ext>
            </a:extLst>
          </p:cNvPr>
          <p:cNvGraphicFramePr>
            <a:graphicFrameLocks noGrp="1"/>
          </p:cNvGraphicFramePr>
          <p:nvPr/>
        </p:nvGraphicFramePr>
        <p:xfrm>
          <a:off x="3573379" y="4485039"/>
          <a:ext cx="3152502" cy="3721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383666364"/>
                    </a:ext>
                  </a:extLst>
                </a:gridCol>
                <a:gridCol w="1719942">
                  <a:extLst>
                    <a:ext uri="{9D8B030D-6E8A-4147-A177-3AD203B41FA5}">
                      <a16:colId xmlns:a16="http://schemas.microsoft.com/office/drawing/2014/main" val="2236983756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val="1726385968"/>
                    </a:ext>
                  </a:extLst>
                </a:gridCol>
              </a:tblGrid>
              <a:tr h="295275"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latin typeface="KG What the Teacher Wants" panose="02000000000000000000" pitchFamily="2" charset="0"/>
                        </a:rPr>
                        <a:t>Orthographe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997097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KG What the Teacher Wants" panose="02000000000000000000" pitchFamily="2" charset="0"/>
                        </a:rPr>
                        <a:t>J’ai validé: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KG What the Teacher Wants" panose="02000000000000000000" pitchFamily="2" charset="0"/>
                        </a:rPr>
                        <a:t>Date: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7754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2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255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4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104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6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548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8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480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10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996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12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647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14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983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What the Teacher Wants" panose="02000000000000000000" pitchFamily="2" charset="0"/>
                        </a:rPr>
                        <a:t>Plus de 14 compétences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191528"/>
                  </a:ext>
                </a:extLst>
              </a:tr>
            </a:tbl>
          </a:graphicData>
        </a:graphic>
      </p:graphicFrame>
      <p:sp>
        <p:nvSpPr>
          <p:cNvPr id="61" name="Étoile : 5 branches 60">
            <a:extLst>
              <a:ext uri="{FF2B5EF4-FFF2-40B4-BE49-F238E27FC236}">
                <a16:creationId xmlns:a16="http://schemas.microsoft.com/office/drawing/2014/main" id="{E6035AD3-9237-411E-A17C-2C3CF2455092}"/>
              </a:ext>
            </a:extLst>
          </p:cNvPr>
          <p:cNvSpPr/>
          <p:nvPr/>
        </p:nvSpPr>
        <p:spPr>
          <a:xfrm>
            <a:off x="3643837" y="5269119"/>
            <a:ext cx="314325" cy="285750"/>
          </a:xfrm>
          <a:prstGeom prst="star5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Étoile : 5 branches 61">
            <a:extLst>
              <a:ext uri="{FF2B5EF4-FFF2-40B4-BE49-F238E27FC236}">
                <a16:creationId xmlns:a16="http://schemas.microsoft.com/office/drawing/2014/main" id="{0756802A-9B68-4B32-8842-13536386F002}"/>
              </a:ext>
            </a:extLst>
          </p:cNvPr>
          <p:cNvSpPr/>
          <p:nvPr/>
        </p:nvSpPr>
        <p:spPr>
          <a:xfrm>
            <a:off x="3639073" y="5631069"/>
            <a:ext cx="314325" cy="285750"/>
          </a:xfrm>
          <a:prstGeom prst="star5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Étoile : 5 branches 62">
            <a:extLst>
              <a:ext uri="{FF2B5EF4-FFF2-40B4-BE49-F238E27FC236}">
                <a16:creationId xmlns:a16="http://schemas.microsoft.com/office/drawing/2014/main" id="{B684AFB7-2138-497E-8D26-E6E5E2631B88}"/>
              </a:ext>
            </a:extLst>
          </p:cNvPr>
          <p:cNvSpPr/>
          <p:nvPr/>
        </p:nvSpPr>
        <p:spPr>
          <a:xfrm>
            <a:off x="3639073" y="6003179"/>
            <a:ext cx="314325" cy="285750"/>
          </a:xfrm>
          <a:prstGeom prst="star5">
            <a:avLst/>
          </a:prstGeom>
          <a:solidFill>
            <a:srgbClr val="FF66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Étoile : 5 branches 63">
            <a:extLst>
              <a:ext uri="{FF2B5EF4-FFF2-40B4-BE49-F238E27FC236}">
                <a16:creationId xmlns:a16="http://schemas.microsoft.com/office/drawing/2014/main" id="{40C82E3F-868B-491B-832A-99AD943AA961}"/>
              </a:ext>
            </a:extLst>
          </p:cNvPr>
          <p:cNvSpPr/>
          <p:nvPr/>
        </p:nvSpPr>
        <p:spPr>
          <a:xfrm>
            <a:off x="3643834" y="6375289"/>
            <a:ext cx="314325" cy="285750"/>
          </a:xfrm>
          <a:prstGeom prst="star5">
            <a:avLst/>
          </a:prstGeom>
          <a:solidFill>
            <a:schemeClr val="accent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Étoile : 5 branches 64">
            <a:extLst>
              <a:ext uri="{FF2B5EF4-FFF2-40B4-BE49-F238E27FC236}">
                <a16:creationId xmlns:a16="http://schemas.microsoft.com/office/drawing/2014/main" id="{A44E2DE2-2811-4E45-B4BC-F7AD7DBE0B4F}"/>
              </a:ext>
            </a:extLst>
          </p:cNvPr>
          <p:cNvSpPr/>
          <p:nvPr/>
        </p:nvSpPr>
        <p:spPr>
          <a:xfrm>
            <a:off x="3643835" y="6747399"/>
            <a:ext cx="314325" cy="285750"/>
          </a:xfrm>
          <a:prstGeom prst="star5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Étoile : 5 branches 65">
            <a:extLst>
              <a:ext uri="{FF2B5EF4-FFF2-40B4-BE49-F238E27FC236}">
                <a16:creationId xmlns:a16="http://schemas.microsoft.com/office/drawing/2014/main" id="{4EDEC5D9-0EF7-4D52-9B8D-77C205C2CE80}"/>
              </a:ext>
            </a:extLst>
          </p:cNvPr>
          <p:cNvSpPr/>
          <p:nvPr/>
        </p:nvSpPr>
        <p:spPr>
          <a:xfrm>
            <a:off x="3639072" y="7109349"/>
            <a:ext cx="314325" cy="285750"/>
          </a:xfrm>
          <a:prstGeom prst="star5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Étoile : 5 branches 66">
            <a:extLst>
              <a:ext uri="{FF2B5EF4-FFF2-40B4-BE49-F238E27FC236}">
                <a16:creationId xmlns:a16="http://schemas.microsoft.com/office/drawing/2014/main" id="{639E3A42-71D7-47D8-ADE7-F0EBE52927EB}"/>
              </a:ext>
            </a:extLst>
          </p:cNvPr>
          <p:cNvSpPr/>
          <p:nvPr/>
        </p:nvSpPr>
        <p:spPr>
          <a:xfrm>
            <a:off x="3639072" y="7491619"/>
            <a:ext cx="314325" cy="285750"/>
          </a:xfrm>
          <a:prstGeom prst="star5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Étoile : 5 branches 67">
            <a:extLst>
              <a:ext uri="{FF2B5EF4-FFF2-40B4-BE49-F238E27FC236}">
                <a16:creationId xmlns:a16="http://schemas.microsoft.com/office/drawing/2014/main" id="{B789B08C-9E6D-481F-AAA4-80BFAB63BDF9}"/>
              </a:ext>
            </a:extLst>
          </p:cNvPr>
          <p:cNvSpPr/>
          <p:nvPr/>
        </p:nvSpPr>
        <p:spPr>
          <a:xfrm>
            <a:off x="3639072" y="7887859"/>
            <a:ext cx="314325" cy="285750"/>
          </a:xfrm>
          <a:prstGeom prst="star5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8163A6FD-0FE8-4B30-A58F-5C465E45CB3A}"/>
              </a:ext>
            </a:extLst>
          </p:cNvPr>
          <p:cNvSpPr/>
          <p:nvPr/>
        </p:nvSpPr>
        <p:spPr>
          <a:xfrm>
            <a:off x="132120" y="8357937"/>
            <a:ext cx="6593762" cy="140268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6C8FE5EC-B58D-41F5-8C1F-5F0438A26457}"/>
              </a:ext>
            </a:extLst>
          </p:cNvPr>
          <p:cNvSpPr txBox="1"/>
          <p:nvPr/>
        </p:nvSpPr>
        <p:spPr>
          <a:xfrm>
            <a:off x="2397797" y="8282339"/>
            <a:ext cx="2351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KG What the Teacher Wants" panose="02000000000000000000" pitchFamily="2" charset="0"/>
              </a:rPr>
              <a:t>Bilan de fin d’année</a:t>
            </a:r>
          </a:p>
        </p:txBody>
      </p:sp>
      <p:cxnSp>
        <p:nvCxnSpPr>
          <p:cNvPr id="72" name="Connecteur droit 71">
            <a:extLst>
              <a:ext uri="{FF2B5EF4-FFF2-40B4-BE49-F238E27FC236}">
                <a16:creationId xmlns:a16="http://schemas.microsoft.com/office/drawing/2014/main" id="{8FD093D2-BEF3-4AB5-99A9-09FB6C7D7D79}"/>
              </a:ext>
            </a:extLst>
          </p:cNvPr>
          <p:cNvCxnSpPr/>
          <p:nvPr/>
        </p:nvCxnSpPr>
        <p:spPr>
          <a:xfrm>
            <a:off x="132118" y="8798713"/>
            <a:ext cx="65937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>
            <a:extLst>
              <a:ext uri="{FF2B5EF4-FFF2-40B4-BE49-F238E27FC236}">
                <a16:creationId xmlns:a16="http://schemas.microsoft.com/office/drawing/2014/main" id="{41AF09F5-42BE-4245-91F9-BE014363DB65}"/>
              </a:ext>
            </a:extLst>
          </p:cNvPr>
          <p:cNvCxnSpPr/>
          <p:nvPr/>
        </p:nvCxnSpPr>
        <p:spPr>
          <a:xfrm>
            <a:off x="132118" y="9049271"/>
            <a:ext cx="65937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>
            <a:extLst>
              <a:ext uri="{FF2B5EF4-FFF2-40B4-BE49-F238E27FC236}">
                <a16:creationId xmlns:a16="http://schemas.microsoft.com/office/drawing/2014/main" id="{A0FD95A9-95B7-463C-A15D-15F1292E3D3B}"/>
              </a:ext>
            </a:extLst>
          </p:cNvPr>
          <p:cNvCxnSpPr/>
          <p:nvPr/>
        </p:nvCxnSpPr>
        <p:spPr>
          <a:xfrm>
            <a:off x="132118" y="9282039"/>
            <a:ext cx="65937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id="{D9F48912-63E4-455C-A825-DAEF7083DA01}"/>
              </a:ext>
            </a:extLst>
          </p:cNvPr>
          <p:cNvCxnSpPr/>
          <p:nvPr/>
        </p:nvCxnSpPr>
        <p:spPr>
          <a:xfrm>
            <a:off x="132118" y="9532597"/>
            <a:ext cx="65937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833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lèche : droite 40">
            <a:extLst>
              <a:ext uri="{FF2B5EF4-FFF2-40B4-BE49-F238E27FC236}">
                <a16:creationId xmlns:a16="http://schemas.microsoft.com/office/drawing/2014/main" id="{A6AA2563-48FF-48ED-B1FE-B3FAEF7714D4}"/>
              </a:ext>
            </a:extLst>
          </p:cNvPr>
          <p:cNvSpPr/>
          <p:nvPr/>
        </p:nvSpPr>
        <p:spPr>
          <a:xfrm>
            <a:off x="3428999" y="7889882"/>
            <a:ext cx="3246681" cy="249923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Flèche : droite 39">
            <a:extLst>
              <a:ext uri="{FF2B5EF4-FFF2-40B4-BE49-F238E27FC236}">
                <a16:creationId xmlns:a16="http://schemas.microsoft.com/office/drawing/2014/main" id="{A8E162B6-6CA8-4DE1-A785-E97175BB6B4A}"/>
              </a:ext>
            </a:extLst>
          </p:cNvPr>
          <p:cNvSpPr/>
          <p:nvPr/>
        </p:nvSpPr>
        <p:spPr>
          <a:xfrm>
            <a:off x="43663" y="1700709"/>
            <a:ext cx="3284328" cy="255697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74" name="Tableau 6">
            <a:extLst>
              <a:ext uri="{FF2B5EF4-FFF2-40B4-BE49-F238E27FC236}">
                <a16:creationId xmlns:a16="http://schemas.microsoft.com/office/drawing/2014/main" id="{46860C3F-EC9E-4C6F-9B5E-52BD0952F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147290"/>
              </p:ext>
            </p:extLst>
          </p:nvPr>
        </p:nvGraphicFramePr>
        <p:xfrm>
          <a:off x="43663" y="1102838"/>
          <a:ext cx="6661936" cy="1647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6371">
                  <a:extLst>
                    <a:ext uri="{9D8B030D-6E8A-4147-A177-3AD203B41FA5}">
                      <a16:colId xmlns:a16="http://schemas.microsoft.com/office/drawing/2014/main" val="1145086393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2747191749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797999759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817085320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4241402510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725132611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1091096385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840775718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2618562218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1788335958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867010971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247125592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4114138783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707817699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448795248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563138368"/>
                    </a:ext>
                  </a:extLst>
                </a:gridCol>
              </a:tblGrid>
              <a:tr h="1276350">
                <a:tc gridSpan="4">
                  <a:txBody>
                    <a:bodyPr/>
                    <a:lstStyle/>
                    <a:p>
                      <a:pPr algn="ctr"/>
                      <a:endParaRPr lang="fr-FR" dirty="0">
                        <a:latin typeface="KG Primary Whimsy" panose="02000506000000020003" pitchFamily="2" charset="0"/>
                      </a:endParaRPr>
                    </a:p>
                    <a:p>
                      <a:pPr algn="l"/>
                      <a:r>
                        <a:rPr lang="fr-FR" dirty="0">
                          <a:latin typeface="KG Primary Whimsy" panose="02000506000000020003" pitchFamily="2" charset="0"/>
                        </a:rPr>
                        <a:t>je repère la majuscule et le point.</a:t>
                      </a:r>
                    </a:p>
                    <a:p>
                      <a:pPr algn="l"/>
                      <a:r>
                        <a:rPr lang="fr-FR" dirty="0">
                          <a:latin typeface="KG Primary Whimsy" panose="02000506000000020003" pitchFamily="2" charset="0"/>
                        </a:rPr>
                        <a:t>Je remets des mots dans l’ordre.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Je fais la différence entre ligne et phrase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fr-FR" sz="1600" dirty="0">
                        <a:latin typeface="KG Primary Whimsy" panose="02000506000000020003" pitchFamily="2" charset="0"/>
                      </a:endParaRPr>
                    </a:p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Les types de phrase:</a:t>
                      </a:r>
                    </a:p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. ? !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fr-FR" sz="1600" dirty="0">
                        <a:latin typeface="KG Primary Whimsy" panose="02000506000000020003" pitchFamily="2" charset="0"/>
                      </a:endParaRPr>
                    </a:p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La phrase négative:</a:t>
                      </a:r>
                    </a:p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Ne…pas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78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4602442"/>
                  </a:ext>
                </a:extLst>
              </a:tr>
            </a:tbl>
          </a:graphicData>
        </a:graphic>
      </p:graphicFrame>
      <p:sp>
        <p:nvSpPr>
          <p:cNvPr id="75" name="ZoneTexte 74">
            <a:extLst>
              <a:ext uri="{FF2B5EF4-FFF2-40B4-BE49-F238E27FC236}">
                <a16:creationId xmlns:a16="http://schemas.microsoft.com/office/drawing/2014/main" id="{6D8AF38A-891F-4DCF-865C-6D9711329B47}"/>
              </a:ext>
            </a:extLst>
          </p:cNvPr>
          <p:cNvSpPr txBox="1"/>
          <p:nvPr/>
        </p:nvSpPr>
        <p:spPr>
          <a:xfrm>
            <a:off x="-17280" y="701452"/>
            <a:ext cx="5324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17B2EB"/>
                </a:solidFill>
                <a:latin typeface="KG Second Chances Solid" panose="02000000000000000000" pitchFamily="2" charset="0"/>
              </a:rPr>
              <a:t>Je m’entraine:</a:t>
            </a:r>
            <a:r>
              <a:rPr lang="fr-FR" dirty="0">
                <a:latin typeface="KG Second Chances Solid" panose="02000000000000000000" pitchFamily="2" charset="0"/>
              </a:rPr>
              <a:t> la phrase</a:t>
            </a:r>
          </a:p>
        </p:txBody>
      </p:sp>
      <p:sp>
        <p:nvSpPr>
          <p:cNvPr id="77" name="Rectangle : coins arrondis 76">
            <a:extLst>
              <a:ext uri="{FF2B5EF4-FFF2-40B4-BE49-F238E27FC236}">
                <a16:creationId xmlns:a16="http://schemas.microsoft.com/office/drawing/2014/main" id="{D2CC6FD0-C3E3-4D57-ABDC-9B907ED7CFF3}"/>
              </a:ext>
            </a:extLst>
          </p:cNvPr>
          <p:cNvSpPr/>
          <p:nvPr/>
        </p:nvSpPr>
        <p:spPr>
          <a:xfrm>
            <a:off x="2018165" y="22436"/>
            <a:ext cx="2865150" cy="618967"/>
          </a:xfrm>
          <a:prstGeom prst="roundRect">
            <a:avLst/>
          </a:prstGeom>
          <a:noFill/>
          <a:ln w="57150">
            <a:solidFill>
              <a:srgbClr val="00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rgbClr val="CCFFFF"/>
                </a:solidFill>
                <a:latin typeface="KG Second Chances Solid" panose="02000000000000000000" pitchFamily="2" charset="0"/>
              </a:rPr>
              <a:t>GRAMMAIRE</a:t>
            </a:r>
            <a:endParaRPr lang="fr-FR" sz="2800" dirty="0">
              <a:solidFill>
                <a:srgbClr val="CCFFFF"/>
              </a:solidFill>
              <a:latin typeface="KG Second Chances Solid" panose="02000000000000000000" pitchFamily="2" charset="0"/>
            </a:endParaRPr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8AE78E73-7673-4827-BEEC-8BA96711A58B}"/>
              </a:ext>
            </a:extLst>
          </p:cNvPr>
          <p:cNvSpPr/>
          <p:nvPr/>
        </p:nvSpPr>
        <p:spPr>
          <a:xfrm>
            <a:off x="59073" y="1098779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1</a:t>
            </a:r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793BCD5B-6463-456B-895E-59BF90D699FF}"/>
              </a:ext>
            </a:extLst>
          </p:cNvPr>
          <p:cNvSpPr/>
          <p:nvPr/>
        </p:nvSpPr>
        <p:spPr>
          <a:xfrm>
            <a:off x="1753106" y="1102838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2</a:t>
            </a:r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98EE1C89-D7A7-4FDA-8906-7AF8560FF993}"/>
              </a:ext>
            </a:extLst>
          </p:cNvPr>
          <p:cNvSpPr/>
          <p:nvPr/>
        </p:nvSpPr>
        <p:spPr>
          <a:xfrm>
            <a:off x="3429000" y="1130833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3</a:t>
            </a:r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2C1BE73C-62C6-4831-B094-393A9F60F2F0}"/>
              </a:ext>
            </a:extLst>
          </p:cNvPr>
          <p:cNvSpPr/>
          <p:nvPr/>
        </p:nvSpPr>
        <p:spPr>
          <a:xfrm>
            <a:off x="5067299" y="1111011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4</a:t>
            </a:r>
          </a:p>
        </p:txBody>
      </p:sp>
      <p:graphicFrame>
        <p:nvGraphicFramePr>
          <p:cNvPr id="106" name="Tableau 6">
            <a:extLst>
              <a:ext uri="{FF2B5EF4-FFF2-40B4-BE49-F238E27FC236}">
                <a16:creationId xmlns:a16="http://schemas.microsoft.com/office/drawing/2014/main" id="{44CA6890-2F73-42D9-A16E-697EB602A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486473"/>
              </p:ext>
            </p:extLst>
          </p:nvPr>
        </p:nvGraphicFramePr>
        <p:xfrm>
          <a:off x="103549" y="4122739"/>
          <a:ext cx="6661940" cy="1647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3097">
                  <a:extLst>
                    <a:ext uri="{9D8B030D-6E8A-4147-A177-3AD203B41FA5}">
                      <a16:colId xmlns:a16="http://schemas.microsoft.com/office/drawing/2014/main" val="1145086393"/>
                    </a:ext>
                  </a:extLst>
                </a:gridCol>
                <a:gridCol w="333097">
                  <a:extLst>
                    <a:ext uri="{9D8B030D-6E8A-4147-A177-3AD203B41FA5}">
                      <a16:colId xmlns:a16="http://schemas.microsoft.com/office/drawing/2014/main" val="2747191749"/>
                    </a:ext>
                  </a:extLst>
                </a:gridCol>
                <a:gridCol w="333097">
                  <a:extLst>
                    <a:ext uri="{9D8B030D-6E8A-4147-A177-3AD203B41FA5}">
                      <a16:colId xmlns:a16="http://schemas.microsoft.com/office/drawing/2014/main" val="3797999759"/>
                    </a:ext>
                  </a:extLst>
                </a:gridCol>
                <a:gridCol w="333097">
                  <a:extLst>
                    <a:ext uri="{9D8B030D-6E8A-4147-A177-3AD203B41FA5}">
                      <a16:colId xmlns:a16="http://schemas.microsoft.com/office/drawing/2014/main" val="3817085320"/>
                    </a:ext>
                  </a:extLst>
                </a:gridCol>
                <a:gridCol w="333097">
                  <a:extLst>
                    <a:ext uri="{9D8B030D-6E8A-4147-A177-3AD203B41FA5}">
                      <a16:colId xmlns:a16="http://schemas.microsoft.com/office/drawing/2014/main" val="4241402510"/>
                    </a:ext>
                  </a:extLst>
                </a:gridCol>
                <a:gridCol w="333097">
                  <a:extLst>
                    <a:ext uri="{9D8B030D-6E8A-4147-A177-3AD203B41FA5}">
                      <a16:colId xmlns:a16="http://schemas.microsoft.com/office/drawing/2014/main" val="725132611"/>
                    </a:ext>
                  </a:extLst>
                </a:gridCol>
                <a:gridCol w="333097">
                  <a:extLst>
                    <a:ext uri="{9D8B030D-6E8A-4147-A177-3AD203B41FA5}">
                      <a16:colId xmlns:a16="http://schemas.microsoft.com/office/drawing/2014/main" val="1091096385"/>
                    </a:ext>
                  </a:extLst>
                </a:gridCol>
                <a:gridCol w="333097">
                  <a:extLst>
                    <a:ext uri="{9D8B030D-6E8A-4147-A177-3AD203B41FA5}">
                      <a16:colId xmlns:a16="http://schemas.microsoft.com/office/drawing/2014/main" val="3840775718"/>
                    </a:ext>
                  </a:extLst>
                </a:gridCol>
                <a:gridCol w="333097">
                  <a:extLst>
                    <a:ext uri="{9D8B030D-6E8A-4147-A177-3AD203B41FA5}">
                      <a16:colId xmlns:a16="http://schemas.microsoft.com/office/drawing/2014/main" val="2618562218"/>
                    </a:ext>
                  </a:extLst>
                </a:gridCol>
                <a:gridCol w="333097">
                  <a:extLst>
                    <a:ext uri="{9D8B030D-6E8A-4147-A177-3AD203B41FA5}">
                      <a16:colId xmlns:a16="http://schemas.microsoft.com/office/drawing/2014/main" val="1788335958"/>
                    </a:ext>
                  </a:extLst>
                </a:gridCol>
                <a:gridCol w="333097">
                  <a:extLst>
                    <a:ext uri="{9D8B030D-6E8A-4147-A177-3AD203B41FA5}">
                      <a16:colId xmlns:a16="http://schemas.microsoft.com/office/drawing/2014/main" val="3867010971"/>
                    </a:ext>
                  </a:extLst>
                </a:gridCol>
                <a:gridCol w="333097">
                  <a:extLst>
                    <a:ext uri="{9D8B030D-6E8A-4147-A177-3AD203B41FA5}">
                      <a16:colId xmlns:a16="http://schemas.microsoft.com/office/drawing/2014/main" val="3247125592"/>
                    </a:ext>
                  </a:extLst>
                </a:gridCol>
                <a:gridCol w="333097">
                  <a:extLst>
                    <a:ext uri="{9D8B030D-6E8A-4147-A177-3AD203B41FA5}">
                      <a16:colId xmlns:a16="http://schemas.microsoft.com/office/drawing/2014/main" val="4114138783"/>
                    </a:ext>
                  </a:extLst>
                </a:gridCol>
                <a:gridCol w="333097">
                  <a:extLst>
                    <a:ext uri="{9D8B030D-6E8A-4147-A177-3AD203B41FA5}">
                      <a16:colId xmlns:a16="http://schemas.microsoft.com/office/drawing/2014/main" val="707817699"/>
                    </a:ext>
                  </a:extLst>
                </a:gridCol>
                <a:gridCol w="333097">
                  <a:extLst>
                    <a:ext uri="{9D8B030D-6E8A-4147-A177-3AD203B41FA5}">
                      <a16:colId xmlns:a16="http://schemas.microsoft.com/office/drawing/2014/main" val="3448795248"/>
                    </a:ext>
                  </a:extLst>
                </a:gridCol>
                <a:gridCol w="333097">
                  <a:extLst>
                    <a:ext uri="{9D8B030D-6E8A-4147-A177-3AD203B41FA5}">
                      <a16:colId xmlns:a16="http://schemas.microsoft.com/office/drawing/2014/main" val="563138368"/>
                    </a:ext>
                  </a:extLst>
                </a:gridCol>
                <a:gridCol w="333097">
                  <a:extLst>
                    <a:ext uri="{9D8B030D-6E8A-4147-A177-3AD203B41FA5}">
                      <a16:colId xmlns:a16="http://schemas.microsoft.com/office/drawing/2014/main" val="1351667313"/>
                    </a:ext>
                  </a:extLst>
                </a:gridCol>
                <a:gridCol w="333097">
                  <a:extLst>
                    <a:ext uri="{9D8B030D-6E8A-4147-A177-3AD203B41FA5}">
                      <a16:colId xmlns:a16="http://schemas.microsoft.com/office/drawing/2014/main" val="4287905382"/>
                    </a:ext>
                  </a:extLst>
                </a:gridCol>
                <a:gridCol w="333097">
                  <a:extLst>
                    <a:ext uri="{9D8B030D-6E8A-4147-A177-3AD203B41FA5}">
                      <a16:colId xmlns:a16="http://schemas.microsoft.com/office/drawing/2014/main" val="1205113069"/>
                    </a:ext>
                  </a:extLst>
                </a:gridCol>
                <a:gridCol w="333097">
                  <a:extLst>
                    <a:ext uri="{9D8B030D-6E8A-4147-A177-3AD203B41FA5}">
                      <a16:colId xmlns:a16="http://schemas.microsoft.com/office/drawing/2014/main" val="1620000190"/>
                    </a:ext>
                  </a:extLst>
                </a:gridCol>
              </a:tblGrid>
              <a:tr h="127635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Le verbe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Le nom:</a:t>
                      </a:r>
                    </a:p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Nom propre et nom commun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fr-FR" sz="1600" dirty="0">
                        <a:latin typeface="KG Primary Whimsy" panose="02000506000000020003" pitchFamily="2" charset="0"/>
                      </a:endParaRPr>
                    </a:p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Le déterminant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>
                        <a:latin typeface="KG Primary Whimsy" panose="02000506000000020003" pitchFamily="2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Les pronoms personnels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fr-FR" sz="1600" dirty="0">
                        <a:latin typeface="KG Primary Whimsy" panose="02000506000000020003" pitchFamily="2" charset="0"/>
                      </a:endParaRPr>
                    </a:p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L’adjectif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KG Primary Whimsy" panose="02000506000000020003" pitchFamily="2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KG Primary Whimsy" panose="02000506000000020003" pitchFamily="2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latin typeface="KG Primary Whimsy" panose="02000506000000020003" pitchFamily="2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70578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4602442"/>
                  </a:ext>
                </a:extLst>
              </a:tr>
            </a:tbl>
          </a:graphicData>
        </a:graphic>
      </p:graphicFrame>
      <p:sp>
        <p:nvSpPr>
          <p:cNvPr id="107" name="ZoneTexte 106">
            <a:extLst>
              <a:ext uri="{FF2B5EF4-FFF2-40B4-BE49-F238E27FC236}">
                <a16:creationId xmlns:a16="http://schemas.microsoft.com/office/drawing/2014/main" id="{DBC0B098-5E66-4062-90D1-2295455C1BAA}"/>
              </a:ext>
            </a:extLst>
          </p:cNvPr>
          <p:cNvSpPr txBox="1"/>
          <p:nvPr/>
        </p:nvSpPr>
        <p:spPr>
          <a:xfrm>
            <a:off x="42606" y="3721353"/>
            <a:ext cx="5324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17B2EB"/>
                </a:solidFill>
                <a:latin typeface="KG Second Chances Solid" panose="02000000000000000000" pitchFamily="2" charset="0"/>
              </a:rPr>
              <a:t>Je m’entraine:</a:t>
            </a:r>
            <a:r>
              <a:rPr lang="fr-FR" dirty="0">
                <a:latin typeface="KG Second Chances Solid" panose="02000000000000000000" pitchFamily="2" charset="0"/>
              </a:rPr>
              <a:t> la nature des mots</a:t>
            </a:r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9497F150-F74C-45F3-AC9F-39ACF0393917}"/>
              </a:ext>
            </a:extLst>
          </p:cNvPr>
          <p:cNvSpPr/>
          <p:nvPr/>
        </p:nvSpPr>
        <p:spPr>
          <a:xfrm>
            <a:off x="103549" y="4150734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5</a:t>
            </a:r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8970AAAE-A34C-4DC6-9A66-3D5E2AC6BF1C}"/>
              </a:ext>
            </a:extLst>
          </p:cNvPr>
          <p:cNvSpPr/>
          <p:nvPr/>
        </p:nvSpPr>
        <p:spPr>
          <a:xfrm>
            <a:off x="1454651" y="4130912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6</a:t>
            </a:r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0E469754-CFDB-494E-BF91-A89AEC966447}"/>
              </a:ext>
            </a:extLst>
          </p:cNvPr>
          <p:cNvSpPr/>
          <p:nvPr/>
        </p:nvSpPr>
        <p:spPr>
          <a:xfrm>
            <a:off x="2793602" y="4141878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7</a:t>
            </a:r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5B1DC59A-233B-4479-8932-F3746283E30D}"/>
              </a:ext>
            </a:extLst>
          </p:cNvPr>
          <p:cNvSpPr/>
          <p:nvPr/>
        </p:nvSpPr>
        <p:spPr>
          <a:xfrm>
            <a:off x="4117942" y="4130912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8</a:t>
            </a:r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1F3D5F8B-815D-4EC4-9649-529D47767C91}"/>
              </a:ext>
            </a:extLst>
          </p:cNvPr>
          <p:cNvSpPr/>
          <p:nvPr/>
        </p:nvSpPr>
        <p:spPr>
          <a:xfrm>
            <a:off x="5456893" y="4141878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9</a:t>
            </a:r>
          </a:p>
        </p:txBody>
      </p:sp>
      <p:graphicFrame>
        <p:nvGraphicFramePr>
          <p:cNvPr id="123" name="Tableau 122">
            <a:extLst>
              <a:ext uri="{FF2B5EF4-FFF2-40B4-BE49-F238E27FC236}">
                <a16:creationId xmlns:a16="http://schemas.microsoft.com/office/drawing/2014/main" id="{56B510C9-BBEA-4CE8-A603-7461966A76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538169"/>
              </p:ext>
            </p:extLst>
          </p:nvPr>
        </p:nvGraphicFramePr>
        <p:xfrm>
          <a:off x="975338" y="2800421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24" name="Tableau 123">
            <a:extLst>
              <a:ext uri="{FF2B5EF4-FFF2-40B4-BE49-F238E27FC236}">
                <a16:creationId xmlns:a16="http://schemas.microsoft.com/office/drawing/2014/main" id="{F611722E-3AE4-4F1C-B7B4-0931CC5779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102468"/>
              </p:ext>
            </p:extLst>
          </p:nvPr>
        </p:nvGraphicFramePr>
        <p:xfrm>
          <a:off x="3579191" y="2806951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25" name="Tableau 124">
            <a:extLst>
              <a:ext uri="{FF2B5EF4-FFF2-40B4-BE49-F238E27FC236}">
                <a16:creationId xmlns:a16="http://schemas.microsoft.com/office/drawing/2014/main" id="{1506891A-C50B-44F9-A504-7D864A9537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252935"/>
              </p:ext>
            </p:extLst>
          </p:nvPr>
        </p:nvGraphicFramePr>
        <p:xfrm>
          <a:off x="5216280" y="2784399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26" name="Tableau 125">
            <a:extLst>
              <a:ext uri="{FF2B5EF4-FFF2-40B4-BE49-F238E27FC236}">
                <a16:creationId xmlns:a16="http://schemas.microsoft.com/office/drawing/2014/main" id="{B90FD667-3B7C-4EC9-81BB-B6F65A530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137814"/>
              </p:ext>
            </p:extLst>
          </p:nvPr>
        </p:nvGraphicFramePr>
        <p:xfrm>
          <a:off x="103549" y="5825550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27" name="Tableau 126">
            <a:extLst>
              <a:ext uri="{FF2B5EF4-FFF2-40B4-BE49-F238E27FC236}">
                <a16:creationId xmlns:a16="http://schemas.microsoft.com/office/drawing/2014/main" id="{5E0BC1DC-A0AA-46F8-83BD-E144A7063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458997"/>
              </p:ext>
            </p:extLst>
          </p:nvPr>
        </p:nvGraphicFramePr>
        <p:xfrm>
          <a:off x="1438342" y="5825550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28" name="Tableau 127">
            <a:extLst>
              <a:ext uri="{FF2B5EF4-FFF2-40B4-BE49-F238E27FC236}">
                <a16:creationId xmlns:a16="http://schemas.microsoft.com/office/drawing/2014/main" id="{005DB4C2-5A46-4E30-9929-90FE61898D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550071"/>
              </p:ext>
            </p:extLst>
          </p:nvPr>
        </p:nvGraphicFramePr>
        <p:xfrm>
          <a:off x="2771436" y="5825550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29" name="Tableau 128">
            <a:extLst>
              <a:ext uri="{FF2B5EF4-FFF2-40B4-BE49-F238E27FC236}">
                <a16:creationId xmlns:a16="http://schemas.microsoft.com/office/drawing/2014/main" id="{6208373F-AEEC-4D5A-843E-47211A89EA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153800"/>
              </p:ext>
            </p:extLst>
          </p:nvPr>
        </p:nvGraphicFramePr>
        <p:xfrm>
          <a:off x="4104530" y="5823376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30" name="Tableau 129">
            <a:extLst>
              <a:ext uri="{FF2B5EF4-FFF2-40B4-BE49-F238E27FC236}">
                <a16:creationId xmlns:a16="http://schemas.microsoft.com/office/drawing/2014/main" id="{9FF3D331-B116-40FD-AD69-EBA5C06299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5195"/>
              </p:ext>
            </p:extLst>
          </p:nvPr>
        </p:nvGraphicFramePr>
        <p:xfrm>
          <a:off x="5437703" y="5823376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31" name="Tableau 6">
            <a:extLst>
              <a:ext uri="{FF2B5EF4-FFF2-40B4-BE49-F238E27FC236}">
                <a16:creationId xmlns:a16="http://schemas.microsoft.com/office/drawing/2014/main" id="{F7F5E15D-F8BD-478C-80E0-9D02E12437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138520"/>
              </p:ext>
            </p:extLst>
          </p:nvPr>
        </p:nvGraphicFramePr>
        <p:xfrm>
          <a:off x="59074" y="7200534"/>
          <a:ext cx="3330968" cy="1647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6371">
                  <a:extLst>
                    <a:ext uri="{9D8B030D-6E8A-4147-A177-3AD203B41FA5}">
                      <a16:colId xmlns:a16="http://schemas.microsoft.com/office/drawing/2014/main" val="1145086393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2747191749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797999759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817085320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4241402510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725132611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1091096385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840775718"/>
                    </a:ext>
                  </a:extLst>
                </a:gridCol>
              </a:tblGrid>
              <a:tr h="1276350">
                <a:tc gridSpan="4">
                  <a:txBody>
                    <a:bodyPr/>
                    <a:lstStyle/>
                    <a:p>
                      <a:pPr algn="ctr"/>
                      <a:endParaRPr lang="fr-FR" sz="1600" dirty="0">
                        <a:latin typeface="KG Primary Whimsy" panose="02000506000000020003" pitchFamily="2" charset="0"/>
                      </a:endParaRPr>
                    </a:p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Je reconnais le genre</a:t>
                      </a:r>
                    </a:p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 Masculin / féminin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>
                        <a:latin typeface="KG Primary Whimsy" panose="02000506000000020003" pitchFamily="2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Je reconnais le nombre</a:t>
                      </a:r>
                    </a:p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Singulier / pluriel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78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4602442"/>
                  </a:ext>
                </a:extLst>
              </a:tr>
            </a:tbl>
          </a:graphicData>
        </a:graphic>
      </p:graphicFrame>
      <p:sp>
        <p:nvSpPr>
          <p:cNvPr id="132" name="ZoneTexte 131">
            <a:extLst>
              <a:ext uri="{FF2B5EF4-FFF2-40B4-BE49-F238E27FC236}">
                <a16:creationId xmlns:a16="http://schemas.microsoft.com/office/drawing/2014/main" id="{DC268A18-C835-45E2-A0F5-DEDCB6418FB9}"/>
              </a:ext>
            </a:extLst>
          </p:cNvPr>
          <p:cNvSpPr txBox="1"/>
          <p:nvPr/>
        </p:nvSpPr>
        <p:spPr>
          <a:xfrm>
            <a:off x="-1869" y="6799148"/>
            <a:ext cx="678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17B2EB"/>
                </a:solidFill>
                <a:latin typeface="KG Second Chances Solid" panose="02000000000000000000" pitchFamily="2" charset="0"/>
              </a:rPr>
              <a:t>Je m’entraine:</a:t>
            </a:r>
            <a:endParaRPr lang="fr-FR" dirty="0">
              <a:latin typeface="KG Second Chances Solid" panose="02000000000000000000" pitchFamily="2" charset="0"/>
            </a:endParaRPr>
          </a:p>
        </p:txBody>
      </p:sp>
      <p:sp>
        <p:nvSpPr>
          <p:cNvPr id="133" name="Ellipse 132">
            <a:extLst>
              <a:ext uri="{FF2B5EF4-FFF2-40B4-BE49-F238E27FC236}">
                <a16:creationId xmlns:a16="http://schemas.microsoft.com/office/drawing/2014/main" id="{BFF834B4-7655-443F-AFEE-6ADC5409454D}"/>
              </a:ext>
            </a:extLst>
          </p:cNvPr>
          <p:cNvSpPr/>
          <p:nvPr/>
        </p:nvSpPr>
        <p:spPr>
          <a:xfrm>
            <a:off x="59074" y="7228529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58881B13-56BD-4C5E-9169-756B328C70E4}"/>
              </a:ext>
            </a:extLst>
          </p:cNvPr>
          <p:cNvSpPr/>
          <p:nvPr/>
        </p:nvSpPr>
        <p:spPr>
          <a:xfrm>
            <a:off x="1768517" y="7200534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A6CC3BF6-DC07-4D7B-BEC1-97A4A3638DCC}"/>
              </a:ext>
            </a:extLst>
          </p:cNvPr>
          <p:cNvSpPr/>
          <p:nvPr/>
        </p:nvSpPr>
        <p:spPr>
          <a:xfrm>
            <a:off x="3471470" y="7228529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87EC0B4F-09DD-40D7-AD90-CF8A70E86327}"/>
              </a:ext>
            </a:extLst>
          </p:cNvPr>
          <p:cNvSpPr/>
          <p:nvPr/>
        </p:nvSpPr>
        <p:spPr>
          <a:xfrm>
            <a:off x="5109769" y="7208707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graphicFrame>
        <p:nvGraphicFramePr>
          <p:cNvPr id="139" name="Tableau 138">
            <a:extLst>
              <a:ext uri="{FF2B5EF4-FFF2-40B4-BE49-F238E27FC236}">
                <a16:creationId xmlns:a16="http://schemas.microsoft.com/office/drawing/2014/main" id="{160E70C7-E6F0-4349-AB3F-0C869AC6D6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07791"/>
              </p:ext>
            </p:extLst>
          </p:nvPr>
        </p:nvGraphicFramePr>
        <p:xfrm>
          <a:off x="4500687" y="8930228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sp>
        <p:nvSpPr>
          <p:cNvPr id="142" name="ZoneTexte 141">
            <a:extLst>
              <a:ext uri="{FF2B5EF4-FFF2-40B4-BE49-F238E27FC236}">
                <a16:creationId xmlns:a16="http://schemas.microsoft.com/office/drawing/2014/main" id="{4105CAC9-3EED-40EC-8185-EBE5EDA7EB28}"/>
              </a:ext>
            </a:extLst>
          </p:cNvPr>
          <p:cNvSpPr txBox="1"/>
          <p:nvPr/>
        </p:nvSpPr>
        <p:spPr>
          <a:xfrm>
            <a:off x="1795165" y="7246504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11</a:t>
            </a:r>
            <a:endParaRPr lang="fr-FR" sz="1600" dirty="0"/>
          </a:p>
        </p:txBody>
      </p:sp>
      <p:sp>
        <p:nvSpPr>
          <p:cNvPr id="143" name="ZoneTexte 142">
            <a:extLst>
              <a:ext uri="{FF2B5EF4-FFF2-40B4-BE49-F238E27FC236}">
                <a16:creationId xmlns:a16="http://schemas.microsoft.com/office/drawing/2014/main" id="{CF6FF77E-531D-4935-9C38-DFAEF9CEEACC}"/>
              </a:ext>
            </a:extLst>
          </p:cNvPr>
          <p:cNvSpPr txBox="1"/>
          <p:nvPr/>
        </p:nvSpPr>
        <p:spPr>
          <a:xfrm>
            <a:off x="79289" y="7289692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10</a:t>
            </a:r>
            <a:endParaRPr lang="fr-FR" sz="1600" dirty="0"/>
          </a:p>
        </p:txBody>
      </p:sp>
      <p:sp>
        <p:nvSpPr>
          <p:cNvPr id="144" name="ZoneTexte 143">
            <a:extLst>
              <a:ext uri="{FF2B5EF4-FFF2-40B4-BE49-F238E27FC236}">
                <a16:creationId xmlns:a16="http://schemas.microsoft.com/office/drawing/2014/main" id="{DB2C3D29-7171-4192-B971-961D273429B3}"/>
              </a:ext>
            </a:extLst>
          </p:cNvPr>
          <p:cNvSpPr txBox="1"/>
          <p:nvPr/>
        </p:nvSpPr>
        <p:spPr>
          <a:xfrm>
            <a:off x="3499579" y="7289692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12</a:t>
            </a:r>
            <a:endParaRPr lang="fr-FR" sz="1600" dirty="0"/>
          </a:p>
        </p:txBody>
      </p:sp>
      <p:sp>
        <p:nvSpPr>
          <p:cNvPr id="145" name="ZoneTexte 144">
            <a:extLst>
              <a:ext uri="{FF2B5EF4-FFF2-40B4-BE49-F238E27FC236}">
                <a16:creationId xmlns:a16="http://schemas.microsoft.com/office/drawing/2014/main" id="{0B19C98F-FFFB-4C2D-A260-F2BCB354A02F}"/>
              </a:ext>
            </a:extLst>
          </p:cNvPr>
          <p:cNvSpPr txBox="1"/>
          <p:nvPr/>
        </p:nvSpPr>
        <p:spPr>
          <a:xfrm>
            <a:off x="5147364" y="7265833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13</a:t>
            </a:r>
            <a:endParaRPr lang="fr-FR" sz="16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B82F498-C158-44BB-9DDD-5657692DCB6A}"/>
              </a:ext>
            </a:extLst>
          </p:cNvPr>
          <p:cNvSpPr txBox="1"/>
          <p:nvPr/>
        </p:nvSpPr>
        <p:spPr>
          <a:xfrm>
            <a:off x="2108169" y="274320"/>
            <a:ext cx="27751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>
                <a:solidFill>
                  <a:srgbClr val="00B0F0"/>
                </a:solidFill>
                <a:latin typeface="Alamain" panose="020B0603050302020204" pitchFamily="34" charset="0"/>
              </a:rPr>
              <a:t>grammaire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B548C937-13FB-4666-9A21-2C3E410EEE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680785"/>
              </p:ext>
            </p:extLst>
          </p:nvPr>
        </p:nvGraphicFramePr>
        <p:xfrm>
          <a:off x="3467960" y="7208707"/>
          <a:ext cx="3330968" cy="1647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6371">
                  <a:extLst>
                    <a:ext uri="{9D8B030D-6E8A-4147-A177-3AD203B41FA5}">
                      <a16:colId xmlns:a16="http://schemas.microsoft.com/office/drawing/2014/main" val="4155776274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2100014166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1464259417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59193641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2328279012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630142167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200964983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983208686"/>
                    </a:ext>
                  </a:extLst>
                </a:gridCol>
              </a:tblGrid>
              <a:tr h="1276350">
                <a:tc gridSpan="4">
                  <a:txBody>
                    <a:bodyPr/>
                    <a:lstStyle/>
                    <a:p>
                      <a:pPr algn="ctr"/>
                      <a:endParaRPr lang="fr-FR" sz="1600" dirty="0">
                        <a:latin typeface="KG Primary Whimsy" panose="02000506000000020003" pitchFamily="2" charset="0"/>
                      </a:endParaRPr>
                    </a:p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Identifier le sujet du verbe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fr-FR" sz="1600" dirty="0">
                        <a:latin typeface="KG Primary Whimsy" panose="02000506000000020003" pitchFamily="2" charset="0"/>
                      </a:endParaRPr>
                    </a:p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Manipuler le sujet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031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6272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708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lèche : droite 44">
            <a:extLst>
              <a:ext uri="{FF2B5EF4-FFF2-40B4-BE49-F238E27FC236}">
                <a16:creationId xmlns:a16="http://schemas.microsoft.com/office/drawing/2014/main" id="{27EDFB89-1AD2-43EB-9213-B164E66B026C}"/>
              </a:ext>
            </a:extLst>
          </p:cNvPr>
          <p:cNvSpPr/>
          <p:nvPr/>
        </p:nvSpPr>
        <p:spPr>
          <a:xfrm>
            <a:off x="43663" y="1700709"/>
            <a:ext cx="4868402" cy="275456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Flèche : droite 43">
            <a:extLst>
              <a:ext uri="{FF2B5EF4-FFF2-40B4-BE49-F238E27FC236}">
                <a16:creationId xmlns:a16="http://schemas.microsoft.com/office/drawing/2014/main" id="{AEBDE4F7-A930-4223-AF28-1AB76C602DB1}"/>
              </a:ext>
            </a:extLst>
          </p:cNvPr>
          <p:cNvSpPr/>
          <p:nvPr/>
        </p:nvSpPr>
        <p:spPr>
          <a:xfrm>
            <a:off x="43663" y="4783100"/>
            <a:ext cx="3308406" cy="196796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4" name="Tableau 6">
            <a:extLst>
              <a:ext uri="{FF2B5EF4-FFF2-40B4-BE49-F238E27FC236}">
                <a16:creationId xmlns:a16="http://schemas.microsoft.com/office/drawing/2014/main" id="{9AD483BF-5280-4EEA-8D06-AD59501826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210630"/>
              </p:ext>
            </p:extLst>
          </p:nvPr>
        </p:nvGraphicFramePr>
        <p:xfrm>
          <a:off x="46438" y="1336528"/>
          <a:ext cx="4960704" cy="14628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3392">
                  <a:extLst>
                    <a:ext uri="{9D8B030D-6E8A-4147-A177-3AD203B41FA5}">
                      <a16:colId xmlns:a16="http://schemas.microsoft.com/office/drawing/2014/main" val="1145086393"/>
                    </a:ext>
                  </a:extLst>
                </a:gridCol>
                <a:gridCol w="413392">
                  <a:extLst>
                    <a:ext uri="{9D8B030D-6E8A-4147-A177-3AD203B41FA5}">
                      <a16:colId xmlns:a16="http://schemas.microsoft.com/office/drawing/2014/main" val="2747191749"/>
                    </a:ext>
                  </a:extLst>
                </a:gridCol>
                <a:gridCol w="413392">
                  <a:extLst>
                    <a:ext uri="{9D8B030D-6E8A-4147-A177-3AD203B41FA5}">
                      <a16:colId xmlns:a16="http://schemas.microsoft.com/office/drawing/2014/main" val="3797999759"/>
                    </a:ext>
                  </a:extLst>
                </a:gridCol>
                <a:gridCol w="413392">
                  <a:extLst>
                    <a:ext uri="{9D8B030D-6E8A-4147-A177-3AD203B41FA5}">
                      <a16:colId xmlns:a16="http://schemas.microsoft.com/office/drawing/2014/main" val="3817085320"/>
                    </a:ext>
                  </a:extLst>
                </a:gridCol>
                <a:gridCol w="413392">
                  <a:extLst>
                    <a:ext uri="{9D8B030D-6E8A-4147-A177-3AD203B41FA5}">
                      <a16:colId xmlns:a16="http://schemas.microsoft.com/office/drawing/2014/main" val="4241402510"/>
                    </a:ext>
                  </a:extLst>
                </a:gridCol>
                <a:gridCol w="413392">
                  <a:extLst>
                    <a:ext uri="{9D8B030D-6E8A-4147-A177-3AD203B41FA5}">
                      <a16:colId xmlns:a16="http://schemas.microsoft.com/office/drawing/2014/main" val="725132611"/>
                    </a:ext>
                  </a:extLst>
                </a:gridCol>
                <a:gridCol w="413392">
                  <a:extLst>
                    <a:ext uri="{9D8B030D-6E8A-4147-A177-3AD203B41FA5}">
                      <a16:colId xmlns:a16="http://schemas.microsoft.com/office/drawing/2014/main" val="1091096385"/>
                    </a:ext>
                  </a:extLst>
                </a:gridCol>
                <a:gridCol w="413392">
                  <a:extLst>
                    <a:ext uri="{9D8B030D-6E8A-4147-A177-3AD203B41FA5}">
                      <a16:colId xmlns:a16="http://schemas.microsoft.com/office/drawing/2014/main" val="3840775718"/>
                    </a:ext>
                  </a:extLst>
                </a:gridCol>
                <a:gridCol w="413392">
                  <a:extLst>
                    <a:ext uri="{9D8B030D-6E8A-4147-A177-3AD203B41FA5}">
                      <a16:colId xmlns:a16="http://schemas.microsoft.com/office/drawing/2014/main" val="2618562218"/>
                    </a:ext>
                  </a:extLst>
                </a:gridCol>
                <a:gridCol w="413392">
                  <a:extLst>
                    <a:ext uri="{9D8B030D-6E8A-4147-A177-3AD203B41FA5}">
                      <a16:colId xmlns:a16="http://schemas.microsoft.com/office/drawing/2014/main" val="1788335958"/>
                    </a:ext>
                  </a:extLst>
                </a:gridCol>
                <a:gridCol w="413392">
                  <a:extLst>
                    <a:ext uri="{9D8B030D-6E8A-4147-A177-3AD203B41FA5}">
                      <a16:colId xmlns:a16="http://schemas.microsoft.com/office/drawing/2014/main" val="3867010971"/>
                    </a:ext>
                  </a:extLst>
                </a:gridCol>
                <a:gridCol w="413392">
                  <a:extLst>
                    <a:ext uri="{9D8B030D-6E8A-4147-A177-3AD203B41FA5}">
                      <a16:colId xmlns:a16="http://schemas.microsoft.com/office/drawing/2014/main" val="3247125592"/>
                    </a:ext>
                  </a:extLst>
                </a:gridCol>
              </a:tblGrid>
              <a:tr h="1092048">
                <a:tc gridSpan="4">
                  <a:txBody>
                    <a:bodyPr/>
                    <a:lstStyle/>
                    <a:p>
                      <a:pPr algn="ctr"/>
                      <a:endParaRPr lang="fr-FR" sz="1600" dirty="0">
                        <a:latin typeface="KG Primary Whimsy" panose="02000506000000020003" pitchFamily="2" charset="0"/>
                      </a:endParaRPr>
                    </a:p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Passé, présent futur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fr-FR" sz="1600" dirty="0">
                        <a:latin typeface="KG Primary Whimsy" panose="02000506000000020003" pitchFamily="2" charset="0"/>
                      </a:endParaRPr>
                    </a:p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Les mots indicateurs de temps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fr-FR" sz="1600" dirty="0">
                        <a:latin typeface="KG Primary Whimsy" panose="02000506000000020003" pitchFamily="2" charset="0"/>
                      </a:endParaRPr>
                    </a:p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Changer de temps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78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4602442"/>
                  </a:ext>
                </a:extLst>
              </a:tr>
            </a:tbl>
          </a:graphicData>
        </a:graphic>
      </p:graphicFrame>
      <p:sp>
        <p:nvSpPr>
          <p:cNvPr id="75" name="ZoneTexte 74">
            <a:extLst>
              <a:ext uri="{FF2B5EF4-FFF2-40B4-BE49-F238E27FC236}">
                <a16:creationId xmlns:a16="http://schemas.microsoft.com/office/drawing/2014/main" id="{6D8AF38A-891F-4DCF-865C-6D9711329B47}"/>
              </a:ext>
            </a:extLst>
          </p:cNvPr>
          <p:cNvSpPr txBox="1"/>
          <p:nvPr/>
        </p:nvSpPr>
        <p:spPr>
          <a:xfrm>
            <a:off x="-74391" y="939278"/>
            <a:ext cx="5324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17B2EB"/>
                </a:solidFill>
                <a:latin typeface="KG Second Chances Solid" panose="02000000000000000000" pitchFamily="2" charset="0"/>
              </a:rPr>
              <a:t>Je m’entraine:</a:t>
            </a:r>
            <a:r>
              <a:rPr lang="fr-FR" dirty="0">
                <a:latin typeface="KG Second Chances Solid" panose="02000000000000000000" pitchFamily="2" charset="0"/>
              </a:rPr>
              <a:t> les temps</a:t>
            </a:r>
          </a:p>
        </p:txBody>
      </p:sp>
      <p:graphicFrame>
        <p:nvGraphicFramePr>
          <p:cNvPr id="106" name="Tableau 6">
            <a:extLst>
              <a:ext uri="{FF2B5EF4-FFF2-40B4-BE49-F238E27FC236}">
                <a16:creationId xmlns:a16="http://schemas.microsoft.com/office/drawing/2014/main" id="{44CA6890-2F73-42D9-A16E-697EB602A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253023"/>
              </p:ext>
            </p:extLst>
          </p:nvPr>
        </p:nvGraphicFramePr>
        <p:xfrm>
          <a:off x="103548" y="4122739"/>
          <a:ext cx="6617456" cy="1647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3591">
                  <a:extLst>
                    <a:ext uri="{9D8B030D-6E8A-4147-A177-3AD203B41FA5}">
                      <a16:colId xmlns:a16="http://schemas.microsoft.com/office/drawing/2014/main" val="1145086393"/>
                    </a:ext>
                  </a:extLst>
                </a:gridCol>
                <a:gridCol w="413591">
                  <a:extLst>
                    <a:ext uri="{9D8B030D-6E8A-4147-A177-3AD203B41FA5}">
                      <a16:colId xmlns:a16="http://schemas.microsoft.com/office/drawing/2014/main" val="2747191749"/>
                    </a:ext>
                  </a:extLst>
                </a:gridCol>
                <a:gridCol w="413591">
                  <a:extLst>
                    <a:ext uri="{9D8B030D-6E8A-4147-A177-3AD203B41FA5}">
                      <a16:colId xmlns:a16="http://schemas.microsoft.com/office/drawing/2014/main" val="3797999759"/>
                    </a:ext>
                  </a:extLst>
                </a:gridCol>
                <a:gridCol w="413591">
                  <a:extLst>
                    <a:ext uri="{9D8B030D-6E8A-4147-A177-3AD203B41FA5}">
                      <a16:colId xmlns:a16="http://schemas.microsoft.com/office/drawing/2014/main" val="3817085320"/>
                    </a:ext>
                  </a:extLst>
                </a:gridCol>
                <a:gridCol w="413591">
                  <a:extLst>
                    <a:ext uri="{9D8B030D-6E8A-4147-A177-3AD203B41FA5}">
                      <a16:colId xmlns:a16="http://schemas.microsoft.com/office/drawing/2014/main" val="4241402510"/>
                    </a:ext>
                  </a:extLst>
                </a:gridCol>
                <a:gridCol w="413591">
                  <a:extLst>
                    <a:ext uri="{9D8B030D-6E8A-4147-A177-3AD203B41FA5}">
                      <a16:colId xmlns:a16="http://schemas.microsoft.com/office/drawing/2014/main" val="725132611"/>
                    </a:ext>
                  </a:extLst>
                </a:gridCol>
                <a:gridCol w="413591">
                  <a:extLst>
                    <a:ext uri="{9D8B030D-6E8A-4147-A177-3AD203B41FA5}">
                      <a16:colId xmlns:a16="http://schemas.microsoft.com/office/drawing/2014/main" val="1091096385"/>
                    </a:ext>
                  </a:extLst>
                </a:gridCol>
                <a:gridCol w="413591">
                  <a:extLst>
                    <a:ext uri="{9D8B030D-6E8A-4147-A177-3AD203B41FA5}">
                      <a16:colId xmlns:a16="http://schemas.microsoft.com/office/drawing/2014/main" val="3840775718"/>
                    </a:ext>
                  </a:extLst>
                </a:gridCol>
                <a:gridCol w="413591">
                  <a:extLst>
                    <a:ext uri="{9D8B030D-6E8A-4147-A177-3AD203B41FA5}">
                      <a16:colId xmlns:a16="http://schemas.microsoft.com/office/drawing/2014/main" val="2618562218"/>
                    </a:ext>
                  </a:extLst>
                </a:gridCol>
                <a:gridCol w="413591">
                  <a:extLst>
                    <a:ext uri="{9D8B030D-6E8A-4147-A177-3AD203B41FA5}">
                      <a16:colId xmlns:a16="http://schemas.microsoft.com/office/drawing/2014/main" val="1788335958"/>
                    </a:ext>
                  </a:extLst>
                </a:gridCol>
                <a:gridCol w="413591">
                  <a:extLst>
                    <a:ext uri="{9D8B030D-6E8A-4147-A177-3AD203B41FA5}">
                      <a16:colId xmlns:a16="http://schemas.microsoft.com/office/drawing/2014/main" val="3867010971"/>
                    </a:ext>
                  </a:extLst>
                </a:gridCol>
                <a:gridCol w="413591">
                  <a:extLst>
                    <a:ext uri="{9D8B030D-6E8A-4147-A177-3AD203B41FA5}">
                      <a16:colId xmlns:a16="http://schemas.microsoft.com/office/drawing/2014/main" val="3247125592"/>
                    </a:ext>
                  </a:extLst>
                </a:gridCol>
                <a:gridCol w="413591">
                  <a:extLst>
                    <a:ext uri="{9D8B030D-6E8A-4147-A177-3AD203B41FA5}">
                      <a16:colId xmlns:a16="http://schemas.microsoft.com/office/drawing/2014/main" val="4114138783"/>
                    </a:ext>
                  </a:extLst>
                </a:gridCol>
                <a:gridCol w="413591">
                  <a:extLst>
                    <a:ext uri="{9D8B030D-6E8A-4147-A177-3AD203B41FA5}">
                      <a16:colId xmlns:a16="http://schemas.microsoft.com/office/drawing/2014/main" val="707817699"/>
                    </a:ext>
                  </a:extLst>
                </a:gridCol>
                <a:gridCol w="413591">
                  <a:extLst>
                    <a:ext uri="{9D8B030D-6E8A-4147-A177-3AD203B41FA5}">
                      <a16:colId xmlns:a16="http://schemas.microsoft.com/office/drawing/2014/main" val="3448795248"/>
                    </a:ext>
                  </a:extLst>
                </a:gridCol>
                <a:gridCol w="413591">
                  <a:extLst>
                    <a:ext uri="{9D8B030D-6E8A-4147-A177-3AD203B41FA5}">
                      <a16:colId xmlns:a16="http://schemas.microsoft.com/office/drawing/2014/main" val="563138368"/>
                    </a:ext>
                  </a:extLst>
                </a:gridCol>
              </a:tblGrid>
              <a:tr h="1276350"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>
                        <a:latin typeface="KG Primary Whimsy" panose="02000506000000020003" pitchFamily="2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Le présent des verbes du 1</a:t>
                      </a:r>
                      <a:r>
                        <a:rPr lang="fr-FR" sz="1600" baseline="30000" dirty="0">
                          <a:latin typeface="KG Primary Whimsy" panose="02000506000000020003" pitchFamily="2" charset="0"/>
                        </a:rPr>
                        <a:t>er</a:t>
                      </a:r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 groupe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aseline="0" dirty="0">
                          <a:latin typeface="KG Primary Whimsy" panose="02000506000000020003" pitchFamily="2" charset="0"/>
                        </a:rPr>
                        <a:t>Je sais associer un sujet un verbe conjugué 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fr-FR" sz="1600" dirty="0">
                        <a:latin typeface="KG Primary Whimsy" panose="02000506000000020003" pitchFamily="2" charset="0"/>
                      </a:endParaRPr>
                    </a:p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Le présent du verbe être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fr-FR" sz="1600" dirty="0">
                        <a:latin typeface="KG Primary Whimsy" panose="02000506000000020003" pitchFamily="2" charset="0"/>
                      </a:endParaRPr>
                    </a:p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Le présent du verbe avoir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78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4602442"/>
                  </a:ext>
                </a:extLst>
              </a:tr>
            </a:tbl>
          </a:graphicData>
        </a:graphic>
      </p:graphicFrame>
      <p:sp>
        <p:nvSpPr>
          <p:cNvPr id="107" name="ZoneTexte 106">
            <a:extLst>
              <a:ext uri="{FF2B5EF4-FFF2-40B4-BE49-F238E27FC236}">
                <a16:creationId xmlns:a16="http://schemas.microsoft.com/office/drawing/2014/main" id="{DBC0B098-5E66-4062-90D1-2295455C1BAA}"/>
              </a:ext>
            </a:extLst>
          </p:cNvPr>
          <p:cNvSpPr txBox="1"/>
          <p:nvPr/>
        </p:nvSpPr>
        <p:spPr>
          <a:xfrm>
            <a:off x="42606" y="3721353"/>
            <a:ext cx="5324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17B2EB"/>
                </a:solidFill>
                <a:latin typeface="KG Second Chances Solid" panose="02000000000000000000" pitchFamily="2" charset="0"/>
              </a:rPr>
              <a:t>Je m’entraine:</a:t>
            </a:r>
            <a:r>
              <a:rPr lang="fr-FR" dirty="0">
                <a:latin typeface="KG Second Chances Solid" panose="02000000000000000000" pitchFamily="2" charset="0"/>
              </a:rPr>
              <a:t> conjuguer un verbe</a:t>
            </a:r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9497F150-F74C-45F3-AC9F-39ACF0393917}"/>
              </a:ext>
            </a:extLst>
          </p:cNvPr>
          <p:cNvSpPr/>
          <p:nvPr/>
        </p:nvSpPr>
        <p:spPr>
          <a:xfrm>
            <a:off x="5103764" y="1339638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8970AAAE-A34C-4DC6-9A66-3D5E2AC6BF1C}"/>
              </a:ext>
            </a:extLst>
          </p:cNvPr>
          <p:cNvSpPr/>
          <p:nvPr/>
        </p:nvSpPr>
        <p:spPr>
          <a:xfrm>
            <a:off x="107612" y="4127921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0E469754-CFDB-494E-BF91-A89AEC966447}"/>
              </a:ext>
            </a:extLst>
          </p:cNvPr>
          <p:cNvSpPr/>
          <p:nvPr/>
        </p:nvSpPr>
        <p:spPr>
          <a:xfrm>
            <a:off x="1763785" y="4136655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5B1DC59A-233B-4479-8932-F3746283E30D}"/>
              </a:ext>
            </a:extLst>
          </p:cNvPr>
          <p:cNvSpPr/>
          <p:nvPr/>
        </p:nvSpPr>
        <p:spPr>
          <a:xfrm>
            <a:off x="3404771" y="4120994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graphicFrame>
        <p:nvGraphicFramePr>
          <p:cNvPr id="126" name="Tableau 125">
            <a:extLst>
              <a:ext uri="{FF2B5EF4-FFF2-40B4-BE49-F238E27FC236}">
                <a16:creationId xmlns:a16="http://schemas.microsoft.com/office/drawing/2014/main" id="{B90FD667-3B7C-4EC9-81BB-B6F65A530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510507"/>
              </p:ext>
            </p:extLst>
          </p:nvPr>
        </p:nvGraphicFramePr>
        <p:xfrm>
          <a:off x="1153879" y="5822003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29" name="Tableau 128">
            <a:extLst>
              <a:ext uri="{FF2B5EF4-FFF2-40B4-BE49-F238E27FC236}">
                <a16:creationId xmlns:a16="http://schemas.microsoft.com/office/drawing/2014/main" id="{6208373F-AEEC-4D5A-843E-47211A89EA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94590"/>
              </p:ext>
            </p:extLst>
          </p:nvPr>
        </p:nvGraphicFramePr>
        <p:xfrm>
          <a:off x="4497234" y="5905685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9740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31" name="Tableau 6">
            <a:extLst>
              <a:ext uri="{FF2B5EF4-FFF2-40B4-BE49-F238E27FC236}">
                <a16:creationId xmlns:a16="http://schemas.microsoft.com/office/drawing/2014/main" id="{F7F5E15D-F8BD-478C-80E0-9D02E12437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757466"/>
              </p:ext>
            </p:extLst>
          </p:nvPr>
        </p:nvGraphicFramePr>
        <p:xfrm>
          <a:off x="72413" y="6780719"/>
          <a:ext cx="6661936" cy="1647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6371">
                  <a:extLst>
                    <a:ext uri="{9D8B030D-6E8A-4147-A177-3AD203B41FA5}">
                      <a16:colId xmlns:a16="http://schemas.microsoft.com/office/drawing/2014/main" val="1145086393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2747191749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797999759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817085320"/>
                    </a:ext>
                  </a:extLst>
                </a:gridCol>
                <a:gridCol w="520417">
                  <a:extLst>
                    <a:ext uri="{9D8B030D-6E8A-4147-A177-3AD203B41FA5}">
                      <a16:colId xmlns:a16="http://schemas.microsoft.com/office/drawing/2014/main" val="4241402510"/>
                    </a:ext>
                  </a:extLst>
                </a:gridCol>
                <a:gridCol w="520417">
                  <a:extLst>
                    <a:ext uri="{9D8B030D-6E8A-4147-A177-3AD203B41FA5}">
                      <a16:colId xmlns:a16="http://schemas.microsoft.com/office/drawing/2014/main" val="725132611"/>
                    </a:ext>
                  </a:extLst>
                </a:gridCol>
                <a:gridCol w="520417">
                  <a:extLst>
                    <a:ext uri="{9D8B030D-6E8A-4147-A177-3AD203B41FA5}">
                      <a16:colId xmlns:a16="http://schemas.microsoft.com/office/drawing/2014/main" val="1091096385"/>
                    </a:ext>
                  </a:extLst>
                </a:gridCol>
                <a:gridCol w="520417">
                  <a:extLst>
                    <a:ext uri="{9D8B030D-6E8A-4147-A177-3AD203B41FA5}">
                      <a16:colId xmlns:a16="http://schemas.microsoft.com/office/drawing/2014/main" val="3840775718"/>
                    </a:ext>
                  </a:extLst>
                </a:gridCol>
                <a:gridCol w="364348">
                  <a:extLst>
                    <a:ext uri="{9D8B030D-6E8A-4147-A177-3AD203B41FA5}">
                      <a16:colId xmlns:a16="http://schemas.microsoft.com/office/drawing/2014/main" val="2618562218"/>
                    </a:ext>
                  </a:extLst>
                </a:gridCol>
                <a:gridCol w="364348">
                  <a:extLst>
                    <a:ext uri="{9D8B030D-6E8A-4147-A177-3AD203B41FA5}">
                      <a16:colId xmlns:a16="http://schemas.microsoft.com/office/drawing/2014/main" val="1788335958"/>
                    </a:ext>
                  </a:extLst>
                </a:gridCol>
                <a:gridCol w="364348">
                  <a:extLst>
                    <a:ext uri="{9D8B030D-6E8A-4147-A177-3AD203B41FA5}">
                      <a16:colId xmlns:a16="http://schemas.microsoft.com/office/drawing/2014/main" val="3867010971"/>
                    </a:ext>
                  </a:extLst>
                </a:gridCol>
                <a:gridCol w="364348">
                  <a:extLst>
                    <a:ext uri="{9D8B030D-6E8A-4147-A177-3AD203B41FA5}">
                      <a16:colId xmlns:a16="http://schemas.microsoft.com/office/drawing/2014/main" val="3247125592"/>
                    </a:ext>
                  </a:extLst>
                </a:gridCol>
                <a:gridCol w="364348">
                  <a:extLst>
                    <a:ext uri="{9D8B030D-6E8A-4147-A177-3AD203B41FA5}">
                      <a16:colId xmlns:a16="http://schemas.microsoft.com/office/drawing/2014/main" val="4114138783"/>
                    </a:ext>
                  </a:extLst>
                </a:gridCol>
                <a:gridCol w="364348">
                  <a:extLst>
                    <a:ext uri="{9D8B030D-6E8A-4147-A177-3AD203B41FA5}">
                      <a16:colId xmlns:a16="http://schemas.microsoft.com/office/drawing/2014/main" val="707817699"/>
                    </a:ext>
                  </a:extLst>
                </a:gridCol>
                <a:gridCol w="364348">
                  <a:extLst>
                    <a:ext uri="{9D8B030D-6E8A-4147-A177-3AD203B41FA5}">
                      <a16:colId xmlns:a16="http://schemas.microsoft.com/office/drawing/2014/main" val="3448795248"/>
                    </a:ext>
                  </a:extLst>
                </a:gridCol>
                <a:gridCol w="364348">
                  <a:extLst>
                    <a:ext uri="{9D8B030D-6E8A-4147-A177-3AD203B41FA5}">
                      <a16:colId xmlns:a16="http://schemas.microsoft.com/office/drawing/2014/main" val="563138368"/>
                    </a:ext>
                  </a:extLst>
                </a:gridCol>
              </a:tblGrid>
              <a:tr h="127635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Le présent des verbes faire, dire, aller, venir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Le présent des verbes pouvoir, voir, vouloir et prendre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Le futur des verbes du 1</a:t>
                      </a:r>
                      <a:r>
                        <a:rPr lang="fr-FR" sz="1600" baseline="30000" dirty="0">
                          <a:latin typeface="KG Primary Whimsy" panose="02000506000000020003" pitchFamily="2" charset="0"/>
                        </a:rPr>
                        <a:t>er</a:t>
                      </a:r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 groupe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L’imparfait des verbes du 1</a:t>
                      </a:r>
                      <a:r>
                        <a:rPr lang="fr-FR" sz="1600" baseline="30000" dirty="0">
                          <a:latin typeface="KG Primary Whimsy" panose="02000506000000020003" pitchFamily="2" charset="0"/>
                        </a:rPr>
                        <a:t>er</a:t>
                      </a:r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 groupe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78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800" dirty="0"/>
                        <a:t>faire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/>
                        <a:t>dire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/>
                        <a:t>aller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/>
                        <a:t>venir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pouvoir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voir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vouloir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/>
                        <a:t>prendre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4602442"/>
                  </a:ext>
                </a:extLst>
              </a:tr>
            </a:tbl>
          </a:graphicData>
        </a:graphic>
      </p:graphicFrame>
      <p:sp>
        <p:nvSpPr>
          <p:cNvPr id="133" name="Ellipse 132">
            <a:extLst>
              <a:ext uri="{FF2B5EF4-FFF2-40B4-BE49-F238E27FC236}">
                <a16:creationId xmlns:a16="http://schemas.microsoft.com/office/drawing/2014/main" id="{BFF834B4-7655-443F-AFEE-6ADC5409454D}"/>
              </a:ext>
            </a:extLst>
          </p:cNvPr>
          <p:cNvSpPr/>
          <p:nvPr/>
        </p:nvSpPr>
        <p:spPr>
          <a:xfrm>
            <a:off x="72413" y="6808714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58881B13-56BD-4C5E-9169-756B328C70E4}"/>
              </a:ext>
            </a:extLst>
          </p:cNvPr>
          <p:cNvSpPr/>
          <p:nvPr/>
        </p:nvSpPr>
        <p:spPr>
          <a:xfrm>
            <a:off x="1781856" y="6780719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A6CC3BF6-DC07-4D7B-BEC1-97A4A3638DCC}"/>
              </a:ext>
            </a:extLst>
          </p:cNvPr>
          <p:cNvSpPr/>
          <p:nvPr/>
        </p:nvSpPr>
        <p:spPr>
          <a:xfrm>
            <a:off x="3825805" y="6800482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87EC0B4F-09DD-40D7-AD90-CF8A70E86327}"/>
              </a:ext>
            </a:extLst>
          </p:cNvPr>
          <p:cNvSpPr/>
          <p:nvPr/>
        </p:nvSpPr>
        <p:spPr>
          <a:xfrm>
            <a:off x="5269602" y="6769563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graphicFrame>
        <p:nvGraphicFramePr>
          <p:cNvPr id="137" name="Tableau 122">
            <a:extLst>
              <a:ext uri="{FF2B5EF4-FFF2-40B4-BE49-F238E27FC236}">
                <a16:creationId xmlns:a16="http://schemas.microsoft.com/office/drawing/2014/main" id="{83636CC8-A267-48CB-9488-5DFF1A412B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451715"/>
              </p:ext>
            </p:extLst>
          </p:nvPr>
        </p:nvGraphicFramePr>
        <p:xfrm>
          <a:off x="181683" y="8467046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38" name="Tableau 137">
            <a:extLst>
              <a:ext uri="{FF2B5EF4-FFF2-40B4-BE49-F238E27FC236}">
                <a16:creationId xmlns:a16="http://schemas.microsoft.com/office/drawing/2014/main" id="{CB611ACC-715A-4E07-AB3E-2AE3C6EBB6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36428"/>
              </p:ext>
            </p:extLst>
          </p:nvPr>
        </p:nvGraphicFramePr>
        <p:xfrm>
          <a:off x="1894850" y="8478047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39" name="Tableau 138">
            <a:extLst>
              <a:ext uri="{FF2B5EF4-FFF2-40B4-BE49-F238E27FC236}">
                <a16:creationId xmlns:a16="http://schemas.microsoft.com/office/drawing/2014/main" id="{160E70C7-E6F0-4349-AB3F-0C869AC6D6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597590"/>
              </p:ext>
            </p:extLst>
          </p:nvPr>
        </p:nvGraphicFramePr>
        <p:xfrm>
          <a:off x="3607941" y="8484832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40" name="Tableau 139">
            <a:extLst>
              <a:ext uri="{FF2B5EF4-FFF2-40B4-BE49-F238E27FC236}">
                <a16:creationId xmlns:a16="http://schemas.microsoft.com/office/drawing/2014/main" id="{12580898-E0F6-41E4-9F73-0281888CBE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245303"/>
              </p:ext>
            </p:extLst>
          </p:nvPr>
        </p:nvGraphicFramePr>
        <p:xfrm>
          <a:off x="5245030" y="8462280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sp>
        <p:nvSpPr>
          <p:cNvPr id="142" name="ZoneTexte 141">
            <a:extLst>
              <a:ext uri="{FF2B5EF4-FFF2-40B4-BE49-F238E27FC236}">
                <a16:creationId xmlns:a16="http://schemas.microsoft.com/office/drawing/2014/main" id="{4105CAC9-3EED-40EC-8185-EBE5EDA7EB28}"/>
              </a:ext>
            </a:extLst>
          </p:cNvPr>
          <p:cNvSpPr txBox="1"/>
          <p:nvPr/>
        </p:nvSpPr>
        <p:spPr>
          <a:xfrm>
            <a:off x="1777412" y="6826689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23</a:t>
            </a:r>
            <a:endParaRPr lang="fr-FR" sz="1600" dirty="0"/>
          </a:p>
        </p:txBody>
      </p:sp>
      <p:sp>
        <p:nvSpPr>
          <p:cNvPr id="143" name="ZoneTexte 142">
            <a:extLst>
              <a:ext uri="{FF2B5EF4-FFF2-40B4-BE49-F238E27FC236}">
                <a16:creationId xmlns:a16="http://schemas.microsoft.com/office/drawing/2014/main" id="{CF6FF77E-531D-4935-9C38-DFAEF9CEEACC}"/>
              </a:ext>
            </a:extLst>
          </p:cNvPr>
          <p:cNvSpPr txBox="1"/>
          <p:nvPr/>
        </p:nvSpPr>
        <p:spPr>
          <a:xfrm>
            <a:off x="92628" y="6869877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22</a:t>
            </a:r>
            <a:endParaRPr lang="fr-FR" sz="1600" dirty="0"/>
          </a:p>
        </p:txBody>
      </p:sp>
      <p:sp>
        <p:nvSpPr>
          <p:cNvPr id="144" name="ZoneTexte 143">
            <a:extLst>
              <a:ext uri="{FF2B5EF4-FFF2-40B4-BE49-F238E27FC236}">
                <a16:creationId xmlns:a16="http://schemas.microsoft.com/office/drawing/2014/main" id="{DB2C3D29-7171-4192-B971-961D273429B3}"/>
              </a:ext>
            </a:extLst>
          </p:cNvPr>
          <p:cNvSpPr txBox="1"/>
          <p:nvPr/>
        </p:nvSpPr>
        <p:spPr>
          <a:xfrm>
            <a:off x="3853914" y="6861645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24</a:t>
            </a:r>
            <a:endParaRPr lang="fr-FR" sz="1600" dirty="0"/>
          </a:p>
        </p:txBody>
      </p:sp>
      <p:sp>
        <p:nvSpPr>
          <p:cNvPr id="145" name="ZoneTexte 144">
            <a:extLst>
              <a:ext uri="{FF2B5EF4-FFF2-40B4-BE49-F238E27FC236}">
                <a16:creationId xmlns:a16="http://schemas.microsoft.com/office/drawing/2014/main" id="{0B19C98F-FFFB-4C2D-A260-F2BCB354A02F}"/>
              </a:ext>
            </a:extLst>
          </p:cNvPr>
          <p:cNvSpPr txBox="1"/>
          <p:nvPr/>
        </p:nvSpPr>
        <p:spPr>
          <a:xfrm>
            <a:off x="5307197" y="6826689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25</a:t>
            </a:r>
            <a:endParaRPr lang="fr-FR" sz="1600" dirty="0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1FD2E3DA-165E-4401-AA2E-85016FB1EBB2}"/>
              </a:ext>
            </a:extLst>
          </p:cNvPr>
          <p:cNvSpPr/>
          <p:nvPr/>
        </p:nvSpPr>
        <p:spPr>
          <a:xfrm>
            <a:off x="46438" y="1364523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74E34983-4368-42C3-8719-A61856F08DD6}"/>
              </a:ext>
            </a:extLst>
          </p:cNvPr>
          <p:cNvSpPr/>
          <p:nvPr/>
        </p:nvSpPr>
        <p:spPr>
          <a:xfrm>
            <a:off x="1690809" y="1344923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A9CF0CC1-5AD2-4384-BAD0-6FC950BC6696}"/>
              </a:ext>
            </a:extLst>
          </p:cNvPr>
          <p:cNvSpPr/>
          <p:nvPr/>
        </p:nvSpPr>
        <p:spPr>
          <a:xfrm>
            <a:off x="3352069" y="1329720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graphicFrame>
        <p:nvGraphicFramePr>
          <p:cNvPr id="62" name="Tableau 61">
            <a:extLst>
              <a:ext uri="{FF2B5EF4-FFF2-40B4-BE49-F238E27FC236}">
                <a16:creationId xmlns:a16="http://schemas.microsoft.com/office/drawing/2014/main" id="{E2401971-D399-48FE-82FF-50DFE0B2AC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785181"/>
              </p:ext>
            </p:extLst>
          </p:nvPr>
        </p:nvGraphicFramePr>
        <p:xfrm>
          <a:off x="2050031" y="2901903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sp>
        <p:nvSpPr>
          <p:cNvPr id="47" name="ZoneTexte 46">
            <a:extLst>
              <a:ext uri="{FF2B5EF4-FFF2-40B4-BE49-F238E27FC236}">
                <a16:creationId xmlns:a16="http://schemas.microsoft.com/office/drawing/2014/main" id="{4856795D-D627-434F-9730-8797802E612D}"/>
              </a:ext>
            </a:extLst>
          </p:cNvPr>
          <p:cNvSpPr txBox="1"/>
          <p:nvPr/>
        </p:nvSpPr>
        <p:spPr>
          <a:xfrm>
            <a:off x="138639" y="4182496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18</a:t>
            </a:r>
            <a:endParaRPr lang="fr-FR" sz="1600" dirty="0"/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D3910959-D206-4CB2-A9BB-F39A41351F27}"/>
              </a:ext>
            </a:extLst>
          </p:cNvPr>
          <p:cNvSpPr txBox="1"/>
          <p:nvPr/>
        </p:nvSpPr>
        <p:spPr>
          <a:xfrm>
            <a:off x="5110327" y="1387045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17</a:t>
            </a:r>
            <a:endParaRPr lang="fr-FR" sz="1600" dirty="0"/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196CAE67-D531-404A-A4FB-D38D06310B34}"/>
              </a:ext>
            </a:extLst>
          </p:cNvPr>
          <p:cNvSpPr txBox="1"/>
          <p:nvPr/>
        </p:nvSpPr>
        <p:spPr>
          <a:xfrm>
            <a:off x="1805941" y="4173907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19</a:t>
            </a:r>
            <a:endParaRPr lang="fr-FR" sz="1600" dirty="0"/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FAB53643-BB54-40AE-ACCD-469DD5CBBE1E}"/>
              </a:ext>
            </a:extLst>
          </p:cNvPr>
          <p:cNvSpPr txBox="1"/>
          <p:nvPr/>
        </p:nvSpPr>
        <p:spPr>
          <a:xfrm>
            <a:off x="3420626" y="4188557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20</a:t>
            </a:r>
            <a:endParaRPr lang="fr-FR" sz="1600" dirty="0"/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2AA265F9-AE31-4EFC-9CDC-3553F35CD2D5}"/>
              </a:ext>
            </a:extLst>
          </p:cNvPr>
          <p:cNvSpPr txBox="1"/>
          <p:nvPr/>
        </p:nvSpPr>
        <p:spPr>
          <a:xfrm>
            <a:off x="1709763" y="1383744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15</a:t>
            </a:r>
            <a:endParaRPr lang="fr-FR" sz="1600" dirty="0"/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72A44B1D-99EE-4259-8693-B25FE4F52292}"/>
              </a:ext>
            </a:extLst>
          </p:cNvPr>
          <p:cNvSpPr txBox="1"/>
          <p:nvPr/>
        </p:nvSpPr>
        <p:spPr>
          <a:xfrm>
            <a:off x="55001" y="1424611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14</a:t>
            </a:r>
            <a:endParaRPr lang="fr-FR" sz="1600" dirty="0"/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AA527FAD-FE35-477B-8DD8-8B0D71843AD4}"/>
              </a:ext>
            </a:extLst>
          </p:cNvPr>
          <p:cNvSpPr txBox="1"/>
          <p:nvPr/>
        </p:nvSpPr>
        <p:spPr>
          <a:xfrm>
            <a:off x="3354155" y="1371526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16</a:t>
            </a:r>
            <a:endParaRPr lang="fr-FR" sz="1600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23313644-5581-4B0F-92CB-475F0BD564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224115"/>
              </p:ext>
            </p:extLst>
          </p:nvPr>
        </p:nvGraphicFramePr>
        <p:xfrm>
          <a:off x="5094479" y="1353680"/>
          <a:ext cx="1653568" cy="14493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3392">
                  <a:extLst>
                    <a:ext uri="{9D8B030D-6E8A-4147-A177-3AD203B41FA5}">
                      <a16:colId xmlns:a16="http://schemas.microsoft.com/office/drawing/2014/main" val="3180862114"/>
                    </a:ext>
                  </a:extLst>
                </a:gridCol>
                <a:gridCol w="413392">
                  <a:extLst>
                    <a:ext uri="{9D8B030D-6E8A-4147-A177-3AD203B41FA5}">
                      <a16:colId xmlns:a16="http://schemas.microsoft.com/office/drawing/2014/main" val="916776543"/>
                    </a:ext>
                  </a:extLst>
                </a:gridCol>
                <a:gridCol w="413392">
                  <a:extLst>
                    <a:ext uri="{9D8B030D-6E8A-4147-A177-3AD203B41FA5}">
                      <a16:colId xmlns:a16="http://schemas.microsoft.com/office/drawing/2014/main" val="3792276254"/>
                    </a:ext>
                  </a:extLst>
                </a:gridCol>
                <a:gridCol w="413392">
                  <a:extLst>
                    <a:ext uri="{9D8B030D-6E8A-4147-A177-3AD203B41FA5}">
                      <a16:colId xmlns:a16="http://schemas.microsoft.com/office/drawing/2014/main" val="1838397976"/>
                    </a:ext>
                  </a:extLst>
                </a:gridCol>
              </a:tblGrid>
              <a:tr h="1078513">
                <a:tc gridSpan="4">
                  <a:txBody>
                    <a:bodyPr/>
                    <a:lstStyle/>
                    <a:p>
                      <a:pPr algn="ctr"/>
                      <a:endParaRPr lang="fr-FR" sz="1400" dirty="0">
                        <a:latin typeface="KG Primary Whimsy" panose="02000506000000020003" pitchFamily="2" charset="0"/>
                      </a:endParaRPr>
                    </a:p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L’infinitif du verbe</a:t>
                      </a:r>
                    </a:p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# 5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21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9471534"/>
                  </a:ext>
                </a:extLst>
              </a:tr>
            </a:tbl>
          </a:graphicData>
        </a:graphic>
      </p:graphicFrame>
      <p:sp>
        <p:nvSpPr>
          <p:cNvPr id="58" name="Ellipse 57">
            <a:extLst>
              <a:ext uri="{FF2B5EF4-FFF2-40B4-BE49-F238E27FC236}">
                <a16:creationId xmlns:a16="http://schemas.microsoft.com/office/drawing/2014/main" id="{82BBE38B-AF0B-45F8-9475-4D108BD4E463}"/>
              </a:ext>
            </a:extLst>
          </p:cNvPr>
          <p:cNvSpPr/>
          <p:nvPr/>
        </p:nvSpPr>
        <p:spPr>
          <a:xfrm>
            <a:off x="5091309" y="4118988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27E9CD07-BB39-47A8-B8D3-B8E531C8D508}"/>
              </a:ext>
            </a:extLst>
          </p:cNvPr>
          <p:cNvSpPr txBox="1"/>
          <p:nvPr/>
        </p:nvSpPr>
        <p:spPr>
          <a:xfrm>
            <a:off x="5107164" y="4186551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21</a:t>
            </a:r>
            <a:endParaRPr lang="fr-FR" sz="1600" dirty="0"/>
          </a:p>
        </p:txBody>
      </p: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6B921B75-0CC1-4841-9CA4-6A155148F3E6}"/>
              </a:ext>
            </a:extLst>
          </p:cNvPr>
          <p:cNvSpPr/>
          <p:nvPr/>
        </p:nvSpPr>
        <p:spPr>
          <a:xfrm>
            <a:off x="1930742" y="7492"/>
            <a:ext cx="2981323" cy="618967"/>
          </a:xfrm>
          <a:prstGeom prst="roundRect">
            <a:avLst/>
          </a:prstGeom>
          <a:noFill/>
          <a:ln w="57150">
            <a:solidFill>
              <a:srgbClr val="00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rgbClr val="CCFFFF"/>
                </a:solidFill>
                <a:latin typeface="KG Second Chances Solid" panose="02000000000000000000" pitchFamily="2" charset="0"/>
              </a:rPr>
              <a:t>CONJUGAISON</a:t>
            </a:r>
            <a:endParaRPr lang="fr-FR" sz="2800" dirty="0">
              <a:solidFill>
                <a:srgbClr val="CCFFFF"/>
              </a:solidFill>
              <a:latin typeface="KG Second Chances Solid" panose="02000000000000000000" pitchFamily="2" charset="0"/>
            </a:endParaRP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0F50FF7F-E1D0-4CFB-BD1B-0988AECAB6E3}"/>
              </a:ext>
            </a:extLst>
          </p:cNvPr>
          <p:cNvSpPr txBox="1"/>
          <p:nvPr/>
        </p:nvSpPr>
        <p:spPr>
          <a:xfrm>
            <a:off x="2020746" y="223181"/>
            <a:ext cx="28913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>
                <a:solidFill>
                  <a:srgbClr val="00B0F0"/>
                </a:solidFill>
                <a:latin typeface="Alamain" panose="020B0603050302020204" pitchFamily="34" charset="0"/>
              </a:rPr>
              <a:t>conjugaison</a:t>
            </a:r>
          </a:p>
        </p:txBody>
      </p:sp>
    </p:spTree>
    <p:extLst>
      <p:ext uri="{BB962C8B-B14F-4D97-AF65-F5344CB8AC3E}">
        <p14:creationId xmlns:p14="http://schemas.microsoft.com/office/powerpoint/2010/main" val="3086030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 : droite 1">
            <a:extLst>
              <a:ext uri="{FF2B5EF4-FFF2-40B4-BE49-F238E27FC236}">
                <a16:creationId xmlns:a16="http://schemas.microsoft.com/office/drawing/2014/main" id="{FFCD6B69-5C61-41DB-B6DB-D3F44E71A96F}"/>
              </a:ext>
            </a:extLst>
          </p:cNvPr>
          <p:cNvSpPr/>
          <p:nvPr/>
        </p:nvSpPr>
        <p:spPr>
          <a:xfrm>
            <a:off x="43663" y="1700709"/>
            <a:ext cx="6661934" cy="244753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74" name="Tableau 6">
            <a:extLst>
              <a:ext uri="{FF2B5EF4-FFF2-40B4-BE49-F238E27FC236}">
                <a16:creationId xmlns:a16="http://schemas.microsoft.com/office/drawing/2014/main" id="{46860C3F-EC9E-4C6F-9B5E-52BD0952F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546736"/>
              </p:ext>
            </p:extLst>
          </p:nvPr>
        </p:nvGraphicFramePr>
        <p:xfrm>
          <a:off x="43663" y="1102838"/>
          <a:ext cx="6661936" cy="1647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6371">
                  <a:extLst>
                    <a:ext uri="{9D8B030D-6E8A-4147-A177-3AD203B41FA5}">
                      <a16:colId xmlns:a16="http://schemas.microsoft.com/office/drawing/2014/main" val="1145086393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2747191749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797999759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817085320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4241402510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725132611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1091096385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840775718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2618562218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1788335958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867010971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247125592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4114138783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707817699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448795248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563138368"/>
                    </a:ext>
                  </a:extLst>
                </a:gridCol>
              </a:tblGrid>
              <a:tr h="1276350">
                <a:tc gridSpan="4">
                  <a:txBody>
                    <a:bodyPr/>
                    <a:lstStyle/>
                    <a:p>
                      <a:pPr algn="ctr"/>
                      <a:endParaRPr lang="fr-FR" sz="1600" dirty="0">
                        <a:latin typeface="KG Primary Whimsy" panose="02000506000000020003" pitchFamily="2" charset="0"/>
                      </a:endParaRPr>
                    </a:p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Je sais réciter l’alphabet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KG Primary Whimsy" panose="02000506000000020003" pitchFamily="2" charset="0"/>
                        </a:rPr>
                        <a:t>Je remets des lettres dans l’ordre alphabétique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KG Primary Whimsy" panose="02000506000000020003" pitchFamily="2" charset="0"/>
                        </a:rPr>
                        <a:t>Je range des mots </a:t>
                      </a:r>
                    </a:p>
                    <a:p>
                      <a:pPr algn="ctr"/>
                      <a:r>
                        <a:rPr lang="fr-FR" dirty="0">
                          <a:latin typeface="KG Primary Whimsy" panose="02000506000000020003" pitchFamily="2" charset="0"/>
                        </a:rPr>
                        <a:t>dans l’ordre alphabétique (1 ère lettre différente)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KG Primary Whimsy" panose="02000506000000020003" pitchFamily="2" charset="0"/>
                        </a:rPr>
                        <a:t>Je range des mots </a:t>
                      </a:r>
                    </a:p>
                    <a:p>
                      <a:pPr algn="ctr"/>
                      <a:r>
                        <a:rPr lang="fr-FR" dirty="0">
                          <a:latin typeface="KG Primary Whimsy" panose="02000506000000020003" pitchFamily="2" charset="0"/>
                        </a:rPr>
                        <a:t>dans l’ordre alphabétique (1 ère et 2 </a:t>
                      </a:r>
                      <a:r>
                        <a:rPr lang="fr-FR" dirty="0" err="1">
                          <a:latin typeface="KG Primary Whimsy" panose="02000506000000020003" pitchFamily="2" charset="0"/>
                        </a:rPr>
                        <a:t>ème</a:t>
                      </a:r>
                      <a:r>
                        <a:rPr lang="fr-FR" dirty="0">
                          <a:latin typeface="KG Primary Whimsy" panose="02000506000000020003" pitchFamily="2" charset="0"/>
                        </a:rPr>
                        <a:t> lettre identique)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78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4602442"/>
                  </a:ext>
                </a:extLst>
              </a:tr>
            </a:tbl>
          </a:graphicData>
        </a:graphic>
      </p:graphicFrame>
      <p:sp>
        <p:nvSpPr>
          <p:cNvPr id="75" name="ZoneTexte 74">
            <a:extLst>
              <a:ext uri="{FF2B5EF4-FFF2-40B4-BE49-F238E27FC236}">
                <a16:creationId xmlns:a16="http://schemas.microsoft.com/office/drawing/2014/main" id="{6D8AF38A-891F-4DCF-865C-6D9711329B47}"/>
              </a:ext>
            </a:extLst>
          </p:cNvPr>
          <p:cNvSpPr txBox="1"/>
          <p:nvPr/>
        </p:nvSpPr>
        <p:spPr>
          <a:xfrm>
            <a:off x="-17280" y="701452"/>
            <a:ext cx="5324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17B2EB"/>
                </a:solidFill>
                <a:latin typeface="KG Second Chances Solid" panose="02000000000000000000" pitchFamily="2" charset="0"/>
              </a:rPr>
              <a:t>Je m’entraine:</a:t>
            </a:r>
            <a:r>
              <a:rPr lang="fr-FR" dirty="0">
                <a:latin typeface="KG Second Chances Solid" panose="02000000000000000000" pitchFamily="2" charset="0"/>
              </a:rPr>
              <a:t> l’ordre alphabétique</a:t>
            </a:r>
          </a:p>
        </p:txBody>
      </p:sp>
      <p:graphicFrame>
        <p:nvGraphicFramePr>
          <p:cNvPr id="106" name="Tableau 6">
            <a:extLst>
              <a:ext uri="{FF2B5EF4-FFF2-40B4-BE49-F238E27FC236}">
                <a16:creationId xmlns:a16="http://schemas.microsoft.com/office/drawing/2014/main" id="{44CA6890-2F73-42D9-A16E-697EB602A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664514"/>
              </p:ext>
            </p:extLst>
          </p:nvPr>
        </p:nvGraphicFramePr>
        <p:xfrm>
          <a:off x="103549" y="4122739"/>
          <a:ext cx="6602048" cy="1647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628">
                  <a:extLst>
                    <a:ext uri="{9D8B030D-6E8A-4147-A177-3AD203B41FA5}">
                      <a16:colId xmlns:a16="http://schemas.microsoft.com/office/drawing/2014/main" val="1145086393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2747191749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3797999759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3817085320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4241402510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725132611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1091096385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3840775718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2618562218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1788335958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3867010971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3247125592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4114138783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707817699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3448795248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563138368"/>
                    </a:ext>
                  </a:extLst>
                </a:gridCol>
              </a:tblGrid>
              <a:tr h="1276350"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Je sais regrouper plusieurs mots sous un terme générique.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aseline="0" dirty="0">
                          <a:latin typeface="KG Primary Whimsy" panose="02000506000000020003" pitchFamily="2" charset="0"/>
                        </a:rPr>
                        <a:t>je sais donner le contraire d’un mot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aseline="0" dirty="0">
                          <a:latin typeface="KG Primary Whimsy" panose="02000506000000020003" pitchFamily="2" charset="0"/>
                        </a:rPr>
                        <a:t>Je sais donner le synonyme d’un mot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Les familles de mots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78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4602442"/>
                  </a:ext>
                </a:extLst>
              </a:tr>
            </a:tbl>
          </a:graphicData>
        </a:graphic>
      </p:graphicFrame>
      <p:sp>
        <p:nvSpPr>
          <p:cNvPr id="107" name="ZoneTexte 106">
            <a:extLst>
              <a:ext uri="{FF2B5EF4-FFF2-40B4-BE49-F238E27FC236}">
                <a16:creationId xmlns:a16="http://schemas.microsoft.com/office/drawing/2014/main" id="{DBC0B098-5E66-4062-90D1-2295455C1BAA}"/>
              </a:ext>
            </a:extLst>
          </p:cNvPr>
          <p:cNvSpPr txBox="1"/>
          <p:nvPr/>
        </p:nvSpPr>
        <p:spPr>
          <a:xfrm>
            <a:off x="79648" y="3681229"/>
            <a:ext cx="6736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17B2EB"/>
                </a:solidFill>
                <a:latin typeface="KG Second Chances Solid" panose="02000000000000000000" pitchFamily="2" charset="0"/>
              </a:rPr>
              <a:t>Je m’entraine: </a:t>
            </a:r>
            <a:r>
              <a:rPr lang="fr-FR" dirty="0">
                <a:latin typeface="KG Second Chances Solid" panose="02000000000000000000" pitchFamily="2" charset="0"/>
              </a:rPr>
              <a:t>le lexique</a:t>
            </a:r>
          </a:p>
        </p:txBody>
      </p:sp>
      <p:graphicFrame>
        <p:nvGraphicFramePr>
          <p:cNvPr id="125" name="Tableau 124">
            <a:extLst>
              <a:ext uri="{FF2B5EF4-FFF2-40B4-BE49-F238E27FC236}">
                <a16:creationId xmlns:a16="http://schemas.microsoft.com/office/drawing/2014/main" id="{1506891A-C50B-44F9-A504-7D864A9537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86548"/>
              </p:ext>
            </p:extLst>
          </p:nvPr>
        </p:nvGraphicFramePr>
        <p:xfrm>
          <a:off x="2301235" y="2817031"/>
          <a:ext cx="2431520" cy="67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0690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705415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705415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26" name="Tableau 125">
            <a:extLst>
              <a:ext uri="{FF2B5EF4-FFF2-40B4-BE49-F238E27FC236}">
                <a16:creationId xmlns:a16="http://schemas.microsoft.com/office/drawing/2014/main" id="{B90FD667-3B7C-4EC9-81BB-B6F65A530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208177"/>
              </p:ext>
            </p:extLst>
          </p:nvPr>
        </p:nvGraphicFramePr>
        <p:xfrm>
          <a:off x="283521" y="5823376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27" name="Tableau 126">
            <a:extLst>
              <a:ext uri="{FF2B5EF4-FFF2-40B4-BE49-F238E27FC236}">
                <a16:creationId xmlns:a16="http://schemas.microsoft.com/office/drawing/2014/main" id="{5E0BC1DC-A0AA-46F8-83BD-E144A7063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528931"/>
              </p:ext>
            </p:extLst>
          </p:nvPr>
        </p:nvGraphicFramePr>
        <p:xfrm>
          <a:off x="1940213" y="5825550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28" name="Tableau 127">
            <a:extLst>
              <a:ext uri="{FF2B5EF4-FFF2-40B4-BE49-F238E27FC236}">
                <a16:creationId xmlns:a16="http://schemas.microsoft.com/office/drawing/2014/main" id="{005DB4C2-5A46-4E30-9929-90FE61898D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815369"/>
              </p:ext>
            </p:extLst>
          </p:nvPr>
        </p:nvGraphicFramePr>
        <p:xfrm>
          <a:off x="3579191" y="5825550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29" name="Tableau 128">
            <a:extLst>
              <a:ext uri="{FF2B5EF4-FFF2-40B4-BE49-F238E27FC236}">
                <a16:creationId xmlns:a16="http://schemas.microsoft.com/office/drawing/2014/main" id="{6208373F-AEEC-4D5A-843E-47211A89EA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175985"/>
              </p:ext>
            </p:extLst>
          </p:nvPr>
        </p:nvGraphicFramePr>
        <p:xfrm>
          <a:off x="5231691" y="5821127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31" name="Tableau 6">
            <a:extLst>
              <a:ext uri="{FF2B5EF4-FFF2-40B4-BE49-F238E27FC236}">
                <a16:creationId xmlns:a16="http://schemas.microsoft.com/office/drawing/2014/main" id="{F7F5E15D-F8BD-478C-80E0-9D02E12437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319504"/>
              </p:ext>
            </p:extLst>
          </p:nvPr>
        </p:nvGraphicFramePr>
        <p:xfrm>
          <a:off x="103549" y="6826109"/>
          <a:ext cx="6661936" cy="1647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6371">
                  <a:extLst>
                    <a:ext uri="{9D8B030D-6E8A-4147-A177-3AD203B41FA5}">
                      <a16:colId xmlns:a16="http://schemas.microsoft.com/office/drawing/2014/main" val="1145086393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2747191749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797999759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817085320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4241402510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725132611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1091096385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840775718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2618562218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1788335958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867010971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247125592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4114138783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707817699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448795248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563138368"/>
                    </a:ext>
                  </a:extLst>
                </a:gridCol>
              </a:tblGrid>
              <a:tr h="127635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Je trouve un mot dans le dictionnaire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aseline="0" dirty="0">
                          <a:latin typeface="KG Primary Whimsy" panose="02000506000000020003" pitchFamily="2" charset="0"/>
                        </a:rPr>
                        <a:t>Je sais utiliser les préfixes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aseline="0" dirty="0">
                          <a:latin typeface="KG Primary Whimsy" panose="02000506000000020003" pitchFamily="2" charset="0"/>
                        </a:rPr>
                        <a:t>Je sais utiliser les suffixes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Je sais si un mot est utilisé au sens propre ou figuré.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78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4602442"/>
                  </a:ext>
                </a:extLst>
              </a:tr>
            </a:tbl>
          </a:graphicData>
        </a:graphic>
      </p:graphicFrame>
      <p:sp>
        <p:nvSpPr>
          <p:cNvPr id="134" name="Ellipse 133">
            <a:extLst>
              <a:ext uri="{FF2B5EF4-FFF2-40B4-BE49-F238E27FC236}">
                <a16:creationId xmlns:a16="http://schemas.microsoft.com/office/drawing/2014/main" id="{58881B13-56BD-4C5E-9169-756B328C70E4}"/>
              </a:ext>
            </a:extLst>
          </p:cNvPr>
          <p:cNvSpPr/>
          <p:nvPr/>
        </p:nvSpPr>
        <p:spPr>
          <a:xfrm>
            <a:off x="1812992" y="6826109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A6CC3BF6-DC07-4D7B-BEC1-97A4A3638DCC}"/>
              </a:ext>
            </a:extLst>
          </p:cNvPr>
          <p:cNvSpPr/>
          <p:nvPr/>
        </p:nvSpPr>
        <p:spPr>
          <a:xfrm>
            <a:off x="3488886" y="6854104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87EC0B4F-09DD-40D7-AD90-CF8A70E86327}"/>
              </a:ext>
            </a:extLst>
          </p:cNvPr>
          <p:cNvSpPr/>
          <p:nvPr/>
        </p:nvSpPr>
        <p:spPr>
          <a:xfrm>
            <a:off x="5127185" y="6834282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graphicFrame>
        <p:nvGraphicFramePr>
          <p:cNvPr id="137" name="Tableau 122">
            <a:extLst>
              <a:ext uri="{FF2B5EF4-FFF2-40B4-BE49-F238E27FC236}">
                <a16:creationId xmlns:a16="http://schemas.microsoft.com/office/drawing/2014/main" id="{83636CC8-A267-48CB-9488-5DFF1A412B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893458"/>
              </p:ext>
            </p:extLst>
          </p:nvPr>
        </p:nvGraphicFramePr>
        <p:xfrm>
          <a:off x="212819" y="8512436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38" name="Tableau 137">
            <a:extLst>
              <a:ext uri="{FF2B5EF4-FFF2-40B4-BE49-F238E27FC236}">
                <a16:creationId xmlns:a16="http://schemas.microsoft.com/office/drawing/2014/main" id="{CB611ACC-715A-4E07-AB3E-2AE3C6EBB6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529212"/>
              </p:ext>
            </p:extLst>
          </p:nvPr>
        </p:nvGraphicFramePr>
        <p:xfrm>
          <a:off x="1925986" y="8523437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39" name="Tableau 138">
            <a:extLst>
              <a:ext uri="{FF2B5EF4-FFF2-40B4-BE49-F238E27FC236}">
                <a16:creationId xmlns:a16="http://schemas.microsoft.com/office/drawing/2014/main" id="{160E70C7-E6F0-4349-AB3F-0C869AC6D6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130535"/>
              </p:ext>
            </p:extLst>
          </p:nvPr>
        </p:nvGraphicFramePr>
        <p:xfrm>
          <a:off x="3639077" y="8530222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40" name="Tableau 139">
            <a:extLst>
              <a:ext uri="{FF2B5EF4-FFF2-40B4-BE49-F238E27FC236}">
                <a16:creationId xmlns:a16="http://schemas.microsoft.com/office/drawing/2014/main" id="{12580898-E0F6-41E4-9F73-0281888CBE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967636"/>
              </p:ext>
            </p:extLst>
          </p:nvPr>
        </p:nvGraphicFramePr>
        <p:xfrm>
          <a:off x="5276166" y="8507670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sp>
        <p:nvSpPr>
          <p:cNvPr id="142" name="ZoneTexte 141">
            <a:extLst>
              <a:ext uri="{FF2B5EF4-FFF2-40B4-BE49-F238E27FC236}">
                <a16:creationId xmlns:a16="http://schemas.microsoft.com/office/drawing/2014/main" id="{4105CAC9-3EED-40EC-8185-EBE5EDA7EB28}"/>
              </a:ext>
            </a:extLst>
          </p:cNvPr>
          <p:cNvSpPr txBox="1"/>
          <p:nvPr/>
        </p:nvSpPr>
        <p:spPr>
          <a:xfrm>
            <a:off x="1839640" y="6872079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35</a:t>
            </a:r>
            <a:endParaRPr lang="fr-FR" sz="1600" dirty="0"/>
          </a:p>
        </p:txBody>
      </p:sp>
      <p:sp>
        <p:nvSpPr>
          <p:cNvPr id="144" name="ZoneTexte 143">
            <a:extLst>
              <a:ext uri="{FF2B5EF4-FFF2-40B4-BE49-F238E27FC236}">
                <a16:creationId xmlns:a16="http://schemas.microsoft.com/office/drawing/2014/main" id="{DB2C3D29-7171-4192-B971-961D273429B3}"/>
              </a:ext>
            </a:extLst>
          </p:cNvPr>
          <p:cNvSpPr txBox="1"/>
          <p:nvPr/>
        </p:nvSpPr>
        <p:spPr>
          <a:xfrm>
            <a:off x="3516995" y="6915267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36</a:t>
            </a:r>
            <a:endParaRPr lang="fr-FR" sz="1600" dirty="0"/>
          </a:p>
        </p:txBody>
      </p:sp>
      <p:sp>
        <p:nvSpPr>
          <p:cNvPr id="145" name="ZoneTexte 144">
            <a:extLst>
              <a:ext uri="{FF2B5EF4-FFF2-40B4-BE49-F238E27FC236}">
                <a16:creationId xmlns:a16="http://schemas.microsoft.com/office/drawing/2014/main" id="{0B19C98F-FFFB-4C2D-A260-F2BCB354A02F}"/>
              </a:ext>
            </a:extLst>
          </p:cNvPr>
          <p:cNvSpPr txBox="1"/>
          <p:nvPr/>
        </p:nvSpPr>
        <p:spPr>
          <a:xfrm>
            <a:off x="5164780" y="6891408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37</a:t>
            </a:r>
            <a:endParaRPr lang="fr-FR" sz="1600" dirty="0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DB02820D-63D6-43AB-B484-D5C37C8A16CA}"/>
              </a:ext>
            </a:extLst>
          </p:cNvPr>
          <p:cNvSpPr/>
          <p:nvPr/>
        </p:nvSpPr>
        <p:spPr>
          <a:xfrm>
            <a:off x="52717" y="1137014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5562C83D-9A65-449C-843D-B7B7873A633E}"/>
              </a:ext>
            </a:extLst>
          </p:cNvPr>
          <p:cNvSpPr/>
          <p:nvPr/>
        </p:nvSpPr>
        <p:spPr>
          <a:xfrm>
            <a:off x="1762160" y="1109019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1EBFA224-C7F9-43C0-9310-A8C83BDBE5E9}"/>
              </a:ext>
            </a:extLst>
          </p:cNvPr>
          <p:cNvSpPr/>
          <p:nvPr/>
        </p:nvSpPr>
        <p:spPr>
          <a:xfrm>
            <a:off x="3373937" y="1114897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875A3C7C-DC4B-4C8B-8182-5BC3DDFDE2F3}"/>
              </a:ext>
            </a:extLst>
          </p:cNvPr>
          <p:cNvSpPr/>
          <p:nvPr/>
        </p:nvSpPr>
        <p:spPr>
          <a:xfrm>
            <a:off x="5052229" y="1109291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A7CE0C9B-16F0-4F27-9715-B4F4E6251985}"/>
              </a:ext>
            </a:extLst>
          </p:cNvPr>
          <p:cNvSpPr txBox="1"/>
          <p:nvPr/>
        </p:nvSpPr>
        <p:spPr>
          <a:xfrm>
            <a:off x="1757716" y="1154989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27</a:t>
            </a:r>
            <a:endParaRPr lang="fr-FR" sz="1600" dirty="0"/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CC940E85-EA75-4352-9101-A41E46F716AB}"/>
              </a:ext>
            </a:extLst>
          </p:cNvPr>
          <p:cNvSpPr txBox="1"/>
          <p:nvPr/>
        </p:nvSpPr>
        <p:spPr>
          <a:xfrm>
            <a:off x="72932" y="1198177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26</a:t>
            </a:r>
            <a:endParaRPr lang="fr-FR" sz="1600" dirty="0"/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FBCFF09D-1193-47A5-BF8B-C5D92822FB22}"/>
              </a:ext>
            </a:extLst>
          </p:cNvPr>
          <p:cNvSpPr txBox="1"/>
          <p:nvPr/>
        </p:nvSpPr>
        <p:spPr>
          <a:xfrm>
            <a:off x="3402046" y="1176060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28</a:t>
            </a:r>
            <a:endParaRPr lang="fr-FR" sz="1600" dirty="0"/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7B31CE13-71E5-4586-AEF9-214B396531C0}"/>
              </a:ext>
            </a:extLst>
          </p:cNvPr>
          <p:cNvSpPr txBox="1"/>
          <p:nvPr/>
        </p:nvSpPr>
        <p:spPr>
          <a:xfrm>
            <a:off x="5089824" y="1166417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29</a:t>
            </a:r>
            <a:endParaRPr lang="fr-FR" sz="1600" dirty="0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AC402380-18A6-470F-87E9-C0FB6D44FDBB}"/>
              </a:ext>
            </a:extLst>
          </p:cNvPr>
          <p:cNvSpPr/>
          <p:nvPr/>
        </p:nvSpPr>
        <p:spPr>
          <a:xfrm>
            <a:off x="110047" y="4126137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6031A1A0-E8E9-4F84-99E0-B91834D8192A}"/>
              </a:ext>
            </a:extLst>
          </p:cNvPr>
          <p:cNvSpPr/>
          <p:nvPr/>
        </p:nvSpPr>
        <p:spPr>
          <a:xfrm>
            <a:off x="1760162" y="4141330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399DDA98-B18F-4C3B-A789-4866794DE6AF}"/>
              </a:ext>
            </a:extLst>
          </p:cNvPr>
          <p:cNvSpPr/>
          <p:nvPr/>
        </p:nvSpPr>
        <p:spPr>
          <a:xfrm>
            <a:off x="3419592" y="4133896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B0866572-9451-4668-8420-97FD4876BBC0}"/>
              </a:ext>
            </a:extLst>
          </p:cNvPr>
          <p:cNvSpPr/>
          <p:nvPr/>
        </p:nvSpPr>
        <p:spPr>
          <a:xfrm>
            <a:off x="5073740" y="4126137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67" name="ZoneTexte 66">
            <a:extLst>
              <a:ext uri="{FF2B5EF4-FFF2-40B4-BE49-F238E27FC236}">
                <a16:creationId xmlns:a16="http://schemas.microsoft.com/office/drawing/2014/main" id="{F1BC7984-E93B-46B7-9931-60D67D1A7465}"/>
              </a:ext>
            </a:extLst>
          </p:cNvPr>
          <p:cNvSpPr txBox="1"/>
          <p:nvPr/>
        </p:nvSpPr>
        <p:spPr>
          <a:xfrm>
            <a:off x="1755718" y="4187300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31</a:t>
            </a:r>
            <a:endParaRPr lang="fr-FR" sz="1600" dirty="0"/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06EAB355-417F-49E7-9B11-802B4A407CC2}"/>
              </a:ext>
            </a:extLst>
          </p:cNvPr>
          <p:cNvSpPr txBox="1"/>
          <p:nvPr/>
        </p:nvSpPr>
        <p:spPr>
          <a:xfrm>
            <a:off x="130262" y="4187300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30</a:t>
            </a:r>
            <a:endParaRPr lang="fr-FR" sz="1600" dirty="0"/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3F404676-5ACE-4711-8C2B-532593328A90}"/>
              </a:ext>
            </a:extLst>
          </p:cNvPr>
          <p:cNvSpPr txBox="1"/>
          <p:nvPr/>
        </p:nvSpPr>
        <p:spPr>
          <a:xfrm>
            <a:off x="3447701" y="4195059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32</a:t>
            </a:r>
            <a:endParaRPr lang="fr-FR" sz="1600" dirty="0"/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40C8E6B9-2E7F-40BE-A379-01AB6C1A532E}"/>
              </a:ext>
            </a:extLst>
          </p:cNvPr>
          <p:cNvSpPr txBox="1"/>
          <p:nvPr/>
        </p:nvSpPr>
        <p:spPr>
          <a:xfrm>
            <a:off x="5111335" y="4183263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33</a:t>
            </a:r>
            <a:endParaRPr lang="fr-FR" sz="1600" dirty="0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3472500D-1742-48B3-ABF9-0EFB79FC4287}"/>
              </a:ext>
            </a:extLst>
          </p:cNvPr>
          <p:cNvSpPr/>
          <p:nvPr/>
        </p:nvSpPr>
        <p:spPr>
          <a:xfrm>
            <a:off x="118372" y="6830244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2EEBCF2A-A065-4A32-B245-7A59B3C4AFFA}"/>
              </a:ext>
            </a:extLst>
          </p:cNvPr>
          <p:cNvSpPr txBox="1"/>
          <p:nvPr/>
        </p:nvSpPr>
        <p:spPr>
          <a:xfrm>
            <a:off x="138587" y="6891407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34</a:t>
            </a:r>
            <a:endParaRPr lang="fr-FR" sz="1600" dirty="0"/>
          </a:p>
        </p:txBody>
      </p:sp>
      <p:sp>
        <p:nvSpPr>
          <p:cNvPr id="73" name="Rectangle : coins arrondis 72">
            <a:extLst>
              <a:ext uri="{FF2B5EF4-FFF2-40B4-BE49-F238E27FC236}">
                <a16:creationId xmlns:a16="http://schemas.microsoft.com/office/drawing/2014/main" id="{65FC35F8-0748-4DC7-AA88-C2E5A2B8CAD2}"/>
              </a:ext>
            </a:extLst>
          </p:cNvPr>
          <p:cNvSpPr/>
          <p:nvPr/>
        </p:nvSpPr>
        <p:spPr>
          <a:xfrm>
            <a:off x="1739448" y="25562"/>
            <a:ext cx="2981323" cy="618967"/>
          </a:xfrm>
          <a:prstGeom prst="roundRect">
            <a:avLst/>
          </a:prstGeom>
          <a:noFill/>
          <a:ln w="57150">
            <a:solidFill>
              <a:srgbClr val="00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rgbClr val="CCFFFF"/>
                </a:solidFill>
                <a:latin typeface="KG Second Chances Solid" panose="02000000000000000000" pitchFamily="2" charset="0"/>
              </a:rPr>
              <a:t>VOCABULAIRE</a:t>
            </a:r>
            <a:endParaRPr lang="fr-FR" sz="2800" dirty="0">
              <a:solidFill>
                <a:srgbClr val="CCFFFF"/>
              </a:solidFill>
              <a:latin typeface="KG Second Chances Solid" panose="02000000000000000000" pitchFamily="2" charset="0"/>
            </a:endParaRP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2D5E1976-2DAB-471D-A710-693DF445B390}"/>
              </a:ext>
            </a:extLst>
          </p:cNvPr>
          <p:cNvSpPr txBox="1"/>
          <p:nvPr/>
        </p:nvSpPr>
        <p:spPr>
          <a:xfrm>
            <a:off x="1829452" y="286483"/>
            <a:ext cx="28913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>
                <a:solidFill>
                  <a:srgbClr val="00B0F0"/>
                </a:solidFill>
                <a:latin typeface="Alamain" panose="020B0603050302020204" pitchFamily="34" charset="0"/>
              </a:rPr>
              <a:t>vocabulaire</a:t>
            </a:r>
          </a:p>
        </p:txBody>
      </p:sp>
    </p:spTree>
    <p:extLst>
      <p:ext uri="{BB962C8B-B14F-4D97-AF65-F5344CB8AC3E}">
        <p14:creationId xmlns:p14="http://schemas.microsoft.com/office/powerpoint/2010/main" val="2944992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lèche : droite 72">
            <a:extLst>
              <a:ext uri="{FF2B5EF4-FFF2-40B4-BE49-F238E27FC236}">
                <a16:creationId xmlns:a16="http://schemas.microsoft.com/office/drawing/2014/main" id="{53BDAC86-EFE1-45D3-86C3-55F0B2D9954B}"/>
              </a:ext>
            </a:extLst>
          </p:cNvPr>
          <p:cNvSpPr/>
          <p:nvPr/>
        </p:nvSpPr>
        <p:spPr>
          <a:xfrm>
            <a:off x="101528" y="8144297"/>
            <a:ext cx="4921965" cy="220587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Flèche : droite 59">
            <a:extLst>
              <a:ext uri="{FF2B5EF4-FFF2-40B4-BE49-F238E27FC236}">
                <a16:creationId xmlns:a16="http://schemas.microsoft.com/office/drawing/2014/main" id="{596F1110-1902-4EAF-94C1-726486A0B23C}"/>
              </a:ext>
            </a:extLst>
          </p:cNvPr>
          <p:cNvSpPr/>
          <p:nvPr/>
        </p:nvSpPr>
        <p:spPr>
          <a:xfrm>
            <a:off x="272653" y="6619486"/>
            <a:ext cx="4825647" cy="172123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74" name="Tableau 6">
            <a:extLst>
              <a:ext uri="{FF2B5EF4-FFF2-40B4-BE49-F238E27FC236}">
                <a16:creationId xmlns:a16="http://schemas.microsoft.com/office/drawing/2014/main" id="{46860C3F-EC9E-4C6F-9B5E-52BD0952F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101529"/>
              </p:ext>
            </p:extLst>
          </p:nvPr>
        </p:nvGraphicFramePr>
        <p:xfrm>
          <a:off x="148333" y="1315325"/>
          <a:ext cx="6611637" cy="137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0809">
                  <a:extLst>
                    <a:ext uri="{9D8B030D-6E8A-4147-A177-3AD203B41FA5}">
                      <a16:colId xmlns:a16="http://schemas.microsoft.com/office/drawing/2014/main" val="1145086393"/>
                    </a:ext>
                  </a:extLst>
                </a:gridCol>
                <a:gridCol w="440809">
                  <a:extLst>
                    <a:ext uri="{9D8B030D-6E8A-4147-A177-3AD203B41FA5}">
                      <a16:colId xmlns:a16="http://schemas.microsoft.com/office/drawing/2014/main" val="2747191749"/>
                    </a:ext>
                  </a:extLst>
                </a:gridCol>
                <a:gridCol w="440809">
                  <a:extLst>
                    <a:ext uri="{9D8B030D-6E8A-4147-A177-3AD203B41FA5}">
                      <a16:colId xmlns:a16="http://schemas.microsoft.com/office/drawing/2014/main" val="3797999759"/>
                    </a:ext>
                  </a:extLst>
                </a:gridCol>
                <a:gridCol w="440809">
                  <a:extLst>
                    <a:ext uri="{9D8B030D-6E8A-4147-A177-3AD203B41FA5}">
                      <a16:colId xmlns:a16="http://schemas.microsoft.com/office/drawing/2014/main" val="3817085320"/>
                    </a:ext>
                  </a:extLst>
                </a:gridCol>
                <a:gridCol w="440809">
                  <a:extLst>
                    <a:ext uri="{9D8B030D-6E8A-4147-A177-3AD203B41FA5}">
                      <a16:colId xmlns:a16="http://schemas.microsoft.com/office/drawing/2014/main" val="3740436049"/>
                    </a:ext>
                  </a:extLst>
                </a:gridCol>
                <a:gridCol w="550949">
                  <a:extLst>
                    <a:ext uri="{9D8B030D-6E8A-4147-A177-3AD203B41FA5}">
                      <a16:colId xmlns:a16="http://schemas.microsoft.com/office/drawing/2014/main" val="4241402510"/>
                    </a:ext>
                  </a:extLst>
                </a:gridCol>
                <a:gridCol w="550949">
                  <a:extLst>
                    <a:ext uri="{9D8B030D-6E8A-4147-A177-3AD203B41FA5}">
                      <a16:colId xmlns:a16="http://schemas.microsoft.com/office/drawing/2014/main" val="725132611"/>
                    </a:ext>
                  </a:extLst>
                </a:gridCol>
                <a:gridCol w="550949">
                  <a:extLst>
                    <a:ext uri="{9D8B030D-6E8A-4147-A177-3AD203B41FA5}">
                      <a16:colId xmlns:a16="http://schemas.microsoft.com/office/drawing/2014/main" val="1091096385"/>
                    </a:ext>
                  </a:extLst>
                </a:gridCol>
                <a:gridCol w="550949">
                  <a:extLst>
                    <a:ext uri="{9D8B030D-6E8A-4147-A177-3AD203B41FA5}">
                      <a16:colId xmlns:a16="http://schemas.microsoft.com/office/drawing/2014/main" val="3840775718"/>
                    </a:ext>
                  </a:extLst>
                </a:gridCol>
                <a:gridCol w="550949">
                  <a:extLst>
                    <a:ext uri="{9D8B030D-6E8A-4147-A177-3AD203B41FA5}">
                      <a16:colId xmlns:a16="http://schemas.microsoft.com/office/drawing/2014/main" val="2618562218"/>
                    </a:ext>
                  </a:extLst>
                </a:gridCol>
                <a:gridCol w="550949">
                  <a:extLst>
                    <a:ext uri="{9D8B030D-6E8A-4147-A177-3AD203B41FA5}">
                      <a16:colId xmlns:a16="http://schemas.microsoft.com/office/drawing/2014/main" val="1788335958"/>
                    </a:ext>
                  </a:extLst>
                </a:gridCol>
                <a:gridCol w="550949">
                  <a:extLst>
                    <a:ext uri="{9D8B030D-6E8A-4147-A177-3AD203B41FA5}">
                      <a16:colId xmlns:a16="http://schemas.microsoft.com/office/drawing/2014/main" val="3867010971"/>
                    </a:ext>
                  </a:extLst>
                </a:gridCol>
                <a:gridCol w="550949">
                  <a:extLst>
                    <a:ext uri="{9D8B030D-6E8A-4147-A177-3AD203B41FA5}">
                      <a16:colId xmlns:a16="http://schemas.microsoft.com/office/drawing/2014/main" val="3247125592"/>
                    </a:ext>
                  </a:extLst>
                </a:gridCol>
              </a:tblGrid>
              <a:tr h="918467">
                <a:tc gridSpan="5"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KG Primary Whimsy" panose="02000506000000020003" pitchFamily="2" charset="0"/>
                        </a:rPr>
                        <a:t>Les confusions de son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Je corrige des erreurs de sons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Je </a:t>
                      </a:r>
                      <a:r>
                        <a:rPr lang="fr-FR" sz="1400" dirty="0">
                          <a:latin typeface="KG Primary Whimsy" panose="02000506000000020003" pitchFamily="2" charset="0"/>
                        </a:rPr>
                        <a:t>sais écrire sans erreur des mots invariables</a:t>
                      </a:r>
                      <a:endParaRPr lang="fr-FR" sz="1600" dirty="0">
                        <a:latin typeface="KG Primary Whimsy" panose="02000506000000020003" pitchFamily="2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787450"/>
                  </a:ext>
                </a:extLst>
              </a:tr>
              <a:tr h="456653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p/b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f/v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d/t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/>
                        <a:t>d/b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err="1"/>
                        <a:t>Ch</a:t>
                      </a:r>
                      <a:r>
                        <a:rPr lang="fr-FR" sz="1100" dirty="0"/>
                        <a:t>/ 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4602442"/>
                  </a:ext>
                </a:extLst>
              </a:tr>
            </a:tbl>
          </a:graphicData>
        </a:graphic>
      </p:graphicFrame>
      <p:graphicFrame>
        <p:nvGraphicFramePr>
          <p:cNvPr id="106" name="Tableau 6">
            <a:extLst>
              <a:ext uri="{FF2B5EF4-FFF2-40B4-BE49-F238E27FC236}">
                <a16:creationId xmlns:a16="http://schemas.microsoft.com/office/drawing/2014/main" id="{44CA6890-2F73-42D9-A16E-697EB602A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878840"/>
              </p:ext>
            </p:extLst>
          </p:nvPr>
        </p:nvGraphicFramePr>
        <p:xfrm>
          <a:off x="148332" y="5917374"/>
          <a:ext cx="4946152" cy="1471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8269">
                  <a:extLst>
                    <a:ext uri="{9D8B030D-6E8A-4147-A177-3AD203B41FA5}">
                      <a16:colId xmlns:a16="http://schemas.microsoft.com/office/drawing/2014/main" val="1145086393"/>
                    </a:ext>
                  </a:extLst>
                </a:gridCol>
                <a:gridCol w="618269">
                  <a:extLst>
                    <a:ext uri="{9D8B030D-6E8A-4147-A177-3AD203B41FA5}">
                      <a16:colId xmlns:a16="http://schemas.microsoft.com/office/drawing/2014/main" val="2747191749"/>
                    </a:ext>
                  </a:extLst>
                </a:gridCol>
                <a:gridCol w="618269">
                  <a:extLst>
                    <a:ext uri="{9D8B030D-6E8A-4147-A177-3AD203B41FA5}">
                      <a16:colId xmlns:a16="http://schemas.microsoft.com/office/drawing/2014/main" val="3797999759"/>
                    </a:ext>
                  </a:extLst>
                </a:gridCol>
                <a:gridCol w="618269">
                  <a:extLst>
                    <a:ext uri="{9D8B030D-6E8A-4147-A177-3AD203B41FA5}">
                      <a16:colId xmlns:a16="http://schemas.microsoft.com/office/drawing/2014/main" val="3817085320"/>
                    </a:ext>
                  </a:extLst>
                </a:gridCol>
                <a:gridCol w="618269">
                  <a:extLst>
                    <a:ext uri="{9D8B030D-6E8A-4147-A177-3AD203B41FA5}">
                      <a16:colId xmlns:a16="http://schemas.microsoft.com/office/drawing/2014/main" val="4241402510"/>
                    </a:ext>
                  </a:extLst>
                </a:gridCol>
                <a:gridCol w="618269">
                  <a:extLst>
                    <a:ext uri="{9D8B030D-6E8A-4147-A177-3AD203B41FA5}">
                      <a16:colId xmlns:a16="http://schemas.microsoft.com/office/drawing/2014/main" val="725132611"/>
                    </a:ext>
                  </a:extLst>
                </a:gridCol>
                <a:gridCol w="618269">
                  <a:extLst>
                    <a:ext uri="{9D8B030D-6E8A-4147-A177-3AD203B41FA5}">
                      <a16:colId xmlns:a16="http://schemas.microsoft.com/office/drawing/2014/main" val="1091096385"/>
                    </a:ext>
                  </a:extLst>
                </a:gridCol>
                <a:gridCol w="618269">
                  <a:extLst>
                    <a:ext uri="{9D8B030D-6E8A-4147-A177-3AD203B41FA5}">
                      <a16:colId xmlns:a16="http://schemas.microsoft.com/office/drawing/2014/main" val="3840775718"/>
                    </a:ext>
                  </a:extLst>
                </a:gridCol>
              </a:tblGrid>
              <a:tr h="1101018"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aseline="0" dirty="0">
                        <a:latin typeface="KG Primary Whimsy" panose="02000506000000020003" pitchFamily="2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aseline="0" dirty="0">
                          <a:latin typeface="KG Primary Whimsy" panose="02000506000000020003" pitchFamily="2" charset="0"/>
                        </a:rPr>
                        <a:t>Je sais écrire le féminin ou le masculin d’un nom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Je sais accorder un groupe nominal en genre.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78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4602442"/>
                  </a:ext>
                </a:extLst>
              </a:tr>
            </a:tbl>
          </a:graphicData>
        </a:graphic>
      </p:graphicFrame>
      <p:graphicFrame>
        <p:nvGraphicFramePr>
          <p:cNvPr id="127" name="Tableau 126">
            <a:extLst>
              <a:ext uri="{FF2B5EF4-FFF2-40B4-BE49-F238E27FC236}">
                <a16:creationId xmlns:a16="http://schemas.microsoft.com/office/drawing/2014/main" id="{5E0BC1DC-A0AA-46F8-83BD-E144A7063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77103"/>
              </p:ext>
            </p:extLst>
          </p:nvPr>
        </p:nvGraphicFramePr>
        <p:xfrm>
          <a:off x="5365475" y="6140656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131" name="Tableau 6">
            <a:extLst>
              <a:ext uri="{FF2B5EF4-FFF2-40B4-BE49-F238E27FC236}">
                <a16:creationId xmlns:a16="http://schemas.microsoft.com/office/drawing/2014/main" id="{F7F5E15D-F8BD-478C-80E0-9D02E12437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407063"/>
              </p:ext>
            </p:extLst>
          </p:nvPr>
        </p:nvGraphicFramePr>
        <p:xfrm>
          <a:off x="98032" y="7621639"/>
          <a:ext cx="4996452" cy="14076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6371">
                  <a:extLst>
                    <a:ext uri="{9D8B030D-6E8A-4147-A177-3AD203B41FA5}">
                      <a16:colId xmlns:a16="http://schemas.microsoft.com/office/drawing/2014/main" val="1145086393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2747191749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797999759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817085320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4241402510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725132611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1091096385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840775718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2618562218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1788335958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867010971"/>
                    </a:ext>
                  </a:extLst>
                </a:gridCol>
                <a:gridCol w="416371">
                  <a:extLst>
                    <a:ext uri="{9D8B030D-6E8A-4147-A177-3AD203B41FA5}">
                      <a16:colId xmlns:a16="http://schemas.microsoft.com/office/drawing/2014/main" val="3247125592"/>
                    </a:ext>
                  </a:extLst>
                </a:gridCol>
              </a:tblGrid>
              <a:tr h="1036849"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aseline="0" dirty="0">
                          <a:latin typeface="KG Primary Whimsy" panose="02000506000000020003" pitchFamily="2" charset="0"/>
                        </a:rPr>
                        <a:t>Je sais mettre des noms au pluriel 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latin typeface="KG Primary Whimsy" panose="02000506000000020003" pitchFamily="2" charset="0"/>
                        </a:rPr>
                        <a:t>Je sais écrire le pluriel des noms en 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aseline="0" dirty="0">
                          <a:latin typeface="KG Primary Whimsy" panose="02000506000000020003" pitchFamily="2" charset="0"/>
                        </a:rPr>
                        <a:t>Je sais accorder le groupe nominal en nombre.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78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-al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-ou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- au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/>
                        <a:t>E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4602442"/>
                  </a:ext>
                </a:extLst>
              </a:tr>
            </a:tbl>
          </a:graphicData>
        </a:graphic>
      </p:graphicFrame>
      <p:sp>
        <p:nvSpPr>
          <p:cNvPr id="134" name="Ellipse 133">
            <a:extLst>
              <a:ext uri="{FF2B5EF4-FFF2-40B4-BE49-F238E27FC236}">
                <a16:creationId xmlns:a16="http://schemas.microsoft.com/office/drawing/2014/main" id="{58881B13-56BD-4C5E-9169-756B328C70E4}"/>
              </a:ext>
            </a:extLst>
          </p:cNvPr>
          <p:cNvSpPr/>
          <p:nvPr/>
        </p:nvSpPr>
        <p:spPr>
          <a:xfrm>
            <a:off x="154410" y="7623915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A6CC3BF6-DC07-4D7B-BEC1-97A4A3638DCC}"/>
              </a:ext>
            </a:extLst>
          </p:cNvPr>
          <p:cNvSpPr/>
          <p:nvPr/>
        </p:nvSpPr>
        <p:spPr>
          <a:xfrm>
            <a:off x="1830304" y="7651910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87EC0B4F-09DD-40D7-AD90-CF8A70E86327}"/>
              </a:ext>
            </a:extLst>
          </p:cNvPr>
          <p:cNvSpPr/>
          <p:nvPr/>
        </p:nvSpPr>
        <p:spPr>
          <a:xfrm>
            <a:off x="3468603" y="7632088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graphicFrame>
        <p:nvGraphicFramePr>
          <p:cNvPr id="140" name="Tableau 139">
            <a:extLst>
              <a:ext uri="{FF2B5EF4-FFF2-40B4-BE49-F238E27FC236}">
                <a16:creationId xmlns:a16="http://schemas.microsoft.com/office/drawing/2014/main" id="{12580898-E0F6-41E4-9F73-0281888CBE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00225"/>
              </p:ext>
            </p:extLst>
          </p:nvPr>
        </p:nvGraphicFramePr>
        <p:xfrm>
          <a:off x="5309214" y="7945180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sp>
        <p:nvSpPr>
          <p:cNvPr id="142" name="ZoneTexte 141">
            <a:extLst>
              <a:ext uri="{FF2B5EF4-FFF2-40B4-BE49-F238E27FC236}">
                <a16:creationId xmlns:a16="http://schemas.microsoft.com/office/drawing/2014/main" id="{4105CAC9-3EED-40EC-8185-EBE5EDA7EB28}"/>
              </a:ext>
            </a:extLst>
          </p:cNvPr>
          <p:cNvSpPr txBox="1"/>
          <p:nvPr/>
        </p:nvSpPr>
        <p:spPr>
          <a:xfrm>
            <a:off x="181058" y="7669885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47</a:t>
            </a:r>
            <a:endParaRPr lang="fr-FR" sz="1600" dirty="0"/>
          </a:p>
        </p:txBody>
      </p:sp>
      <p:sp>
        <p:nvSpPr>
          <p:cNvPr id="144" name="ZoneTexte 143">
            <a:extLst>
              <a:ext uri="{FF2B5EF4-FFF2-40B4-BE49-F238E27FC236}">
                <a16:creationId xmlns:a16="http://schemas.microsoft.com/office/drawing/2014/main" id="{DB2C3D29-7171-4192-B971-961D273429B3}"/>
              </a:ext>
            </a:extLst>
          </p:cNvPr>
          <p:cNvSpPr txBox="1"/>
          <p:nvPr/>
        </p:nvSpPr>
        <p:spPr>
          <a:xfrm>
            <a:off x="1858413" y="7713073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48</a:t>
            </a:r>
            <a:endParaRPr lang="fr-FR" sz="1600" dirty="0"/>
          </a:p>
        </p:txBody>
      </p:sp>
      <p:sp>
        <p:nvSpPr>
          <p:cNvPr id="145" name="ZoneTexte 144">
            <a:extLst>
              <a:ext uri="{FF2B5EF4-FFF2-40B4-BE49-F238E27FC236}">
                <a16:creationId xmlns:a16="http://schemas.microsoft.com/office/drawing/2014/main" id="{0B19C98F-FFFB-4C2D-A260-F2BCB354A02F}"/>
              </a:ext>
            </a:extLst>
          </p:cNvPr>
          <p:cNvSpPr txBox="1"/>
          <p:nvPr/>
        </p:nvSpPr>
        <p:spPr>
          <a:xfrm>
            <a:off x="3506198" y="7689214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49</a:t>
            </a:r>
            <a:endParaRPr lang="fr-FR" sz="1600" dirty="0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DB02820D-63D6-43AB-B484-D5C37C8A16CA}"/>
              </a:ext>
            </a:extLst>
          </p:cNvPr>
          <p:cNvSpPr/>
          <p:nvPr/>
        </p:nvSpPr>
        <p:spPr>
          <a:xfrm>
            <a:off x="157387" y="1349501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5562C83D-9A65-449C-843D-B7B7873A633E}"/>
              </a:ext>
            </a:extLst>
          </p:cNvPr>
          <p:cNvSpPr/>
          <p:nvPr/>
        </p:nvSpPr>
        <p:spPr>
          <a:xfrm>
            <a:off x="2399371" y="1322307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1EBFA224-C7F9-43C0-9310-A8C83BDBE5E9}"/>
              </a:ext>
            </a:extLst>
          </p:cNvPr>
          <p:cNvSpPr/>
          <p:nvPr/>
        </p:nvSpPr>
        <p:spPr>
          <a:xfrm>
            <a:off x="4575816" y="1309288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875A3C7C-DC4B-4C8B-8182-5BC3DDFDE2F3}"/>
              </a:ext>
            </a:extLst>
          </p:cNvPr>
          <p:cNvSpPr/>
          <p:nvPr/>
        </p:nvSpPr>
        <p:spPr>
          <a:xfrm>
            <a:off x="157387" y="2866554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A7CE0C9B-16F0-4F27-9715-B4F4E6251985}"/>
              </a:ext>
            </a:extLst>
          </p:cNvPr>
          <p:cNvSpPr txBox="1"/>
          <p:nvPr/>
        </p:nvSpPr>
        <p:spPr>
          <a:xfrm>
            <a:off x="2394927" y="1368277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39</a:t>
            </a:r>
            <a:endParaRPr lang="fr-FR" sz="1600" dirty="0"/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FBCFF09D-1193-47A5-BF8B-C5D92822FB22}"/>
              </a:ext>
            </a:extLst>
          </p:cNvPr>
          <p:cNvSpPr txBox="1"/>
          <p:nvPr/>
        </p:nvSpPr>
        <p:spPr>
          <a:xfrm>
            <a:off x="4603925" y="1370451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40</a:t>
            </a:r>
            <a:endParaRPr lang="fr-FR" sz="1600" dirty="0"/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7B31CE13-71E5-4586-AEF9-214B396531C0}"/>
              </a:ext>
            </a:extLst>
          </p:cNvPr>
          <p:cNvSpPr txBox="1"/>
          <p:nvPr/>
        </p:nvSpPr>
        <p:spPr>
          <a:xfrm>
            <a:off x="223057" y="2907493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41</a:t>
            </a:r>
            <a:endParaRPr lang="fr-FR" sz="1600" dirty="0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AC402380-18A6-470F-87E9-C0FB6D44FDBB}"/>
              </a:ext>
            </a:extLst>
          </p:cNvPr>
          <p:cNvSpPr/>
          <p:nvPr/>
        </p:nvSpPr>
        <p:spPr>
          <a:xfrm>
            <a:off x="1860527" y="2814869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6031A1A0-E8E9-4F84-99E0-B91834D8192A}"/>
              </a:ext>
            </a:extLst>
          </p:cNvPr>
          <p:cNvSpPr/>
          <p:nvPr/>
        </p:nvSpPr>
        <p:spPr>
          <a:xfrm>
            <a:off x="3510642" y="2830062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399DDA98-B18F-4C3B-A789-4866794DE6AF}"/>
              </a:ext>
            </a:extLst>
          </p:cNvPr>
          <p:cNvSpPr/>
          <p:nvPr/>
        </p:nvSpPr>
        <p:spPr>
          <a:xfrm>
            <a:off x="5170072" y="2822628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B0866572-9451-4668-8420-97FD4876BBC0}"/>
              </a:ext>
            </a:extLst>
          </p:cNvPr>
          <p:cNvSpPr/>
          <p:nvPr/>
        </p:nvSpPr>
        <p:spPr>
          <a:xfrm>
            <a:off x="150806" y="5936262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67" name="ZoneTexte 66">
            <a:extLst>
              <a:ext uri="{FF2B5EF4-FFF2-40B4-BE49-F238E27FC236}">
                <a16:creationId xmlns:a16="http://schemas.microsoft.com/office/drawing/2014/main" id="{F1BC7984-E93B-46B7-9931-60D67D1A7465}"/>
              </a:ext>
            </a:extLst>
          </p:cNvPr>
          <p:cNvSpPr txBox="1"/>
          <p:nvPr/>
        </p:nvSpPr>
        <p:spPr>
          <a:xfrm>
            <a:off x="3506198" y="2876032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43</a:t>
            </a:r>
            <a:endParaRPr lang="fr-FR" sz="1600" dirty="0"/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06EAB355-417F-49E7-9B11-802B4A407CC2}"/>
              </a:ext>
            </a:extLst>
          </p:cNvPr>
          <p:cNvSpPr txBox="1"/>
          <p:nvPr/>
        </p:nvSpPr>
        <p:spPr>
          <a:xfrm>
            <a:off x="1880742" y="2876032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42</a:t>
            </a:r>
            <a:endParaRPr lang="fr-FR" sz="1600" dirty="0"/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3F404676-5ACE-4711-8C2B-532593328A90}"/>
              </a:ext>
            </a:extLst>
          </p:cNvPr>
          <p:cNvSpPr txBox="1"/>
          <p:nvPr/>
        </p:nvSpPr>
        <p:spPr>
          <a:xfrm>
            <a:off x="5198181" y="2883791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44</a:t>
            </a:r>
            <a:endParaRPr lang="fr-FR" sz="1600" dirty="0"/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40C8E6B9-2E7F-40BE-A379-01AB6C1A532E}"/>
              </a:ext>
            </a:extLst>
          </p:cNvPr>
          <p:cNvSpPr txBox="1"/>
          <p:nvPr/>
        </p:nvSpPr>
        <p:spPr>
          <a:xfrm>
            <a:off x="188401" y="5993388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45</a:t>
            </a:r>
            <a:endParaRPr lang="fr-FR" sz="1600" dirty="0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3472500D-1742-48B3-ABF9-0EFB79FC4287}"/>
              </a:ext>
            </a:extLst>
          </p:cNvPr>
          <p:cNvSpPr/>
          <p:nvPr/>
        </p:nvSpPr>
        <p:spPr>
          <a:xfrm>
            <a:off x="2664417" y="5942831"/>
            <a:ext cx="447677" cy="430495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00" dirty="0">
              <a:solidFill>
                <a:schemeClr val="bg1">
                  <a:lumMod val="50000"/>
                </a:schemeClr>
              </a:solidFill>
              <a:latin typeface="Script cole" panose="00000400000000000000" pitchFamily="2" charset="0"/>
            </a:endParaRP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2EEBCF2A-A065-4A32-B245-7A59B3C4AFFA}"/>
              </a:ext>
            </a:extLst>
          </p:cNvPr>
          <p:cNvSpPr txBox="1"/>
          <p:nvPr/>
        </p:nvSpPr>
        <p:spPr>
          <a:xfrm>
            <a:off x="2684632" y="6003994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46</a:t>
            </a:r>
            <a:endParaRPr lang="fr-FR" sz="1600" dirty="0"/>
          </a:p>
        </p:txBody>
      </p:sp>
      <p:sp>
        <p:nvSpPr>
          <p:cNvPr id="100" name="ZoneTexte 99">
            <a:extLst>
              <a:ext uri="{FF2B5EF4-FFF2-40B4-BE49-F238E27FC236}">
                <a16:creationId xmlns:a16="http://schemas.microsoft.com/office/drawing/2014/main" id="{79B9831E-FB7E-4316-B383-399FD984953D}"/>
              </a:ext>
            </a:extLst>
          </p:cNvPr>
          <p:cNvSpPr txBox="1"/>
          <p:nvPr/>
        </p:nvSpPr>
        <p:spPr>
          <a:xfrm>
            <a:off x="168377" y="1388547"/>
            <a:ext cx="494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Script cole" panose="00000400000000000000" pitchFamily="2" charset="0"/>
              </a:rPr>
              <a:t>38</a:t>
            </a:r>
            <a:endParaRPr lang="fr-FR" sz="1600" dirty="0"/>
          </a:p>
        </p:txBody>
      </p:sp>
      <p:sp>
        <p:nvSpPr>
          <p:cNvPr id="101" name="Rectangle : coins arrondis 100">
            <a:extLst>
              <a:ext uri="{FF2B5EF4-FFF2-40B4-BE49-F238E27FC236}">
                <a16:creationId xmlns:a16="http://schemas.microsoft.com/office/drawing/2014/main" id="{57341D56-F081-449E-8615-BA524A8FE2FD}"/>
              </a:ext>
            </a:extLst>
          </p:cNvPr>
          <p:cNvSpPr/>
          <p:nvPr/>
        </p:nvSpPr>
        <p:spPr>
          <a:xfrm>
            <a:off x="1974177" y="60236"/>
            <a:ext cx="2981323" cy="618967"/>
          </a:xfrm>
          <a:prstGeom prst="roundRect">
            <a:avLst/>
          </a:prstGeom>
          <a:noFill/>
          <a:ln w="57150">
            <a:solidFill>
              <a:srgbClr val="00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rgbClr val="CCFFFF"/>
                </a:solidFill>
                <a:latin typeface="KG Second Chances Solid" panose="02000000000000000000" pitchFamily="2" charset="0"/>
              </a:rPr>
              <a:t>ORTHOGRAPHE</a:t>
            </a:r>
            <a:endParaRPr lang="fr-FR" sz="2800" dirty="0">
              <a:solidFill>
                <a:srgbClr val="CCFFFF"/>
              </a:solidFill>
              <a:latin typeface="KG Second Chances Solid" panose="02000000000000000000" pitchFamily="2" charset="0"/>
            </a:endParaRPr>
          </a:p>
        </p:txBody>
      </p:sp>
      <p:sp>
        <p:nvSpPr>
          <p:cNvPr id="102" name="ZoneTexte 101">
            <a:extLst>
              <a:ext uri="{FF2B5EF4-FFF2-40B4-BE49-F238E27FC236}">
                <a16:creationId xmlns:a16="http://schemas.microsoft.com/office/drawing/2014/main" id="{6DB2F7C4-35F5-483E-8FCD-40F9BB20B835}"/>
              </a:ext>
            </a:extLst>
          </p:cNvPr>
          <p:cNvSpPr txBox="1"/>
          <p:nvPr/>
        </p:nvSpPr>
        <p:spPr>
          <a:xfrm>
            <a:off x="2064181" y="275925"/>
            <a:ext cx="28913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>
                <a:solidFill>
                  <a:srgbClr val="00B0F0"/>
                </a:solidFill>
                <a:latin typeface="Alamain" panose="020B0603050302020204" pitchFamily="34" charset="0"/>
              </a:rPr>
              <a:t>orthographe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6132CF05-1330-477E-8965-4FEFB5B5F0D2}"/>
              </a:ext>
            </a:extLst>
          </p:cNvPr>
          <p:cNvSpPr txBox="1"/>
          <p:nvPr/>
        </p:nvSpPr>
        <p:spPr>
          <a:xfrm>
            <a:off x="0" y="876672"/>
            <a:ext cx="5324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17B2EB"/>
                </a:solidFill>
                <a:latin typeface="KG Second Chances Solid" panose="02000000000000000000" pitchFamily="2" charset="0"/>
              </a:rPr>
              <a:t>Je m’entraine:</a:t>
            </a:r>
            <a:r>
              <a:rPr lang="fr-FR" dirty="0">
                <a:latin typeface="KG Second Chances Solid" panose="02000000000000000000" pitchFamily="2" charset="0"/>
              </a:rPr>
              <a:t> l’orthographe des mots</a:t>
            </a:r>
          </a:p>
        </p:txBody>
      </p:sp>
      <p:graphicFrame>
        <p:nvGraphicFramePr>
          <p:cNvPr id="77" name="Tableau 6">
            <a:extLst>
              <a:ext uri="{FF2B5EF4-FFF2-40B4-BE49-F238E27FC236}">
                <a16:creationId xmlns:a16="http://schemas.microsoft.com/office/drawing/2014/main" id="{0C176E63-5054-4C04-AE65-846B6FE4C8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280353"/>
              </p:ext>
            </p:extLst>
          </p:nvPr>
        </p:nvGraphicFramePr>
        <p:xfrm>
          <a:off x="178525" y="2832678"/>
          <a:ext cx="6602048" cy="1471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628">
                  <a:extLst>
                    <a:ext uri="{9D8B030D-6E8A-4147-A177-3AD203B41FA5}">
                      <a16:colId xmlns:a16="http://schemas.microsoft.com/office/drawing/2014/main" val="1145086393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2747191749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3797999759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3817085320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4241402510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725132611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1091096385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3840775718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2618562218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1788335958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3867010971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3247125592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4114138783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707817699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3448795248"/>
                    </a:ext>
                  </a:extLst>
                </a:gridCol>
                <a:gridCol w="412628">
                  <a:extLst>
                    <a:ext uri="{9D8B030D-6E8A-4147-A177-3AD203B41FA5}">
                      <a16:colId xmlns:a16="http://schemas.microsoft.com/office/drawing/2014/main" val="563138368"/>
                    </a:ext>
                  </a:extLst>
                </a:gridCol>
              </a:tblGrid>
              <a:tr h="1101018"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aseline="0" dirty="0">
                          <a:latin typeface="KG Primary Whimsy" panose="02000506000000020003" pitchFamily="2" charset="0"/>
                        </a:rPr>
                        <a:t>La lettre G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La lettre 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KG Primary Whimsy" panose="02000506000000020003" pitchFamily="2" charset="0"/>
                        </a:rPr>
                        <a:t>La lettre C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aseline="0" dirty="0">
                          <a:latin typeface="KG Primary Whimsy" panose="02000506000000020003" pitchFamily="2" charset="0"/>
                        </a:rPr>
                        <a:t>J’utilise la règle du m devant le m, p, b.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78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4602442"/>
                  </a:ext>
                </a:extLst>
              </a:tr>
            </a:tbl>
          </a:graphicData>
        </a:graphic>
      </p:graphicFrame>
      <p:graphicFrame>
        <p:nvGraphicFramePr>
          <p:cNvPr id="78" name="Tableau 77">
            <a:extLst>
              <a:ext uri="{FF2B5EF4-FFF2-40B4-BE49-F238E27FC236}">
                <a16:creationId xmlns:a16="http://schemas.microsoft.com/office/drawing/2014/main" id="{158AAB04-1473-4CD9-A746-2B12B009C7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823495"/>
              </p:ext>
            </p:extLst>
          </p:nvPr>
        </p:nvGraphicFramePr>
        <p:xfrm>
          <a:off x="361044" y="4358649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79" name="Tableau 78">
            <a:extLst>
              <a:ext uri="{FF2B5EF4-FFF2-40B4-BE49-F238E27FC236}">
                <a16:creationId xmlns:a16="http://schemas.microsoft.com/office/drawing/2014/main" id="{F8AB4E79-9072-447F-A0E8-4EB375B0B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678937"/>
              </p:ext>
            </p:extLst>
          </p:nvPr>
        </p:nvGraphicFramePr>
        <p:xfrm>
          <a:off x="2017736" y="4360823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82" name="Tableau 81">
            <a:extLst>
              <a:ext uri="{FF2B5EF4-FFF2-40B4-BE49-F238E27FC236}">
                <a16:creationId xmlns:a16="http://schemas.microsoft.com/office/drawing/2014/main" id="{BC7703ED-6593-4F0E-AF2F-4AF9A31AF3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721477"/>
              </p:ext>
            </p:extLst>
          </p:nvPr>
        </p:nvGraphicFramePr>
        <p:xfrm>
          <a:off x="3656714" y="4360823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graphicFrame>
        <p:nvGraphicFramePr>
          <p:cNvPr id="92" name="Tableau 91">
            <a:extLst>
              <a:ext uri="{FF2B5EF4-FFF2-40B4-BE49-F238E27FC236}">
                <a16:creationId xmlns:a16="http://schemas.microsoft.com/office/drawing/2014/main" id="{8A7D28A8-7020-4745-9800-8165D1A79E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259058"/>
              </p:ext>
            </p:extLst>
          </p:nvPr>
        </p:nvGraphicFramePr>
        <p:xfrm>
          <a:off x="5309214" y="4356400"/>
          <a:ext cx="130412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38">
                  <a:extLst>
                    <a:ext uri="{9D8B030D-6E8A-4147-A177-3AD203B41FA5}">
                      <a16:colId xmlns:a16="http://schemas.microsoft.com/office/drawing/2014/main" val="389034071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1220397585"/>
                    </a:ext>
                  </a:extLst>
                </a:gridCol>
                <a:gridCol w="378343">
                  <a:extLst>
                    <a:ext uri="{9D8B030D-6E8A-4147-A177-3AD203B41FA5}">
                      <a16:colId xmlns:a16="http://schemas.microsoft.com/office/drawing/2014/main" val="3756903063"/>
                    </a:ext>
                  </a:extLst>
                </a:gridCol>
              </a:tblGrid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Test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10412"/>
                  </a:ext>
                </a:extLst>
              </a:tr>
              <a:tr h="18466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Éval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KG Primary Whimsy" panose="0200050600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2456"/>
                  </a:ext>
                </a:extLst>
              </a:tr>
            </a:tbl>
          </a:graphicData>
        </a:graphic>
      </p:graphicFrame>
      <p:sp>
        <p:nvSpPr>
          <p:cNvPr id="93" name="ZoneTexte 92">
            <a:extLst>
              <a:ext uri="{FF2B5EF4-FFF2-40B4-BE49-F238E27FC236}">
                <a16:creationId xmlns:a16="http://schemas.microsoft.com/office/drawing/2014/main" id="{E89E71D0-C9AC-4193-9698-E97CCF4F8F91}"/>
              </a:ext>
            </a:extLst>
          </p:cNvPr>
          <p:cNvSpPr txBox="1"/>
          <p:nvPr/>
        </p:nvSpPr>
        <p:spPr>
          <a:xfrm>
            <a:off x="94998" y="5452943"/>
            <a:ext cx="5324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17B2EB"/>
                </a:solidFill>
                <a:latin typeface="KG Second Chances Solid" panose="02000000000000000000" pitchFamily="2" charset="0"/>
              </a:rPr>
              <a:t>Je m’entraine:</a:t>
            </a:r>
            <a:r>
              <a:rPr lang="fr-FR" dirty="0">
                <a:latin typeface="KG Second Chances Solid" panose="02000000000000000000" pitchFamily="2" charset="0"/>
              </a:rPr>
              <a:t> les accords</a:t>
            </a:r>
          </a:p>
        </p:txBody>
      </p:sp>
    </p:spTree>
    <p:extLst>
      <p:ext uri="{BB962C8B-B14F-4D97-AF65-F5344CB8AC3E}">
        <p14:creationId xmlns:p14="http://schemas.microsoft.com/office/powerpoint/2010/main" val="15371441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1151</TotalTime>
  <Words>697</Words>
  <Application>Microsoft Office PowerPoint</Application>
  <PresentationFormat>Format A4 (210 x 297 mm)</PresentationFormat>
  <Paragraphs>316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7" baseType="lpstr">
      <vt:lpstr>Alamain</vt:lpstr>
      <vt:lpstr>Arial</vt:lpstr>
      <vt:lpstr>Calibri</vt:lpstr>
      <vt:lpstr>Calibri Light</vt:lpstr>
      <vt:lpstr>KG Miss Kindy Marker</vt:lpstr>
      <vt:lpstr>KG Primary Whimsy</vt:lpstr>
      <vt:lpstr>KG Second Chances Solid</vt:lpstr>
      <vt:lpstr>KG Shadow of the Day</vt:lpstr>
      <vt:lpstr>KG What the Teacher Wants</vt:lpstr>
      <vt:lpstr>Script cole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Claire Butaux</dc:creator>
  <cp:lastModifiedBy>Claire Butaux</cp:lastModifiedBy>
  <cp:revision>35</cp:revision>
  <dcterms:created xsi:type="dcterms:W3CDTF">2021-03-03T09:36:10Z</dcterms:created>
  <dcterms:modified xsi:type="dcterms:W3CDTF">2021-08-23T12:42:11Z</dcterms:modified>
</cp:coreProperties>
</file>