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7345363" cy="10440988"/>
  <p:notesSz cx="6735763" cy="9866313"/>
  <p:defaultTextStyle>
    <a:defPPr>
      <a:defRPr lang="fr-FR"/>
    </a:defPPr>
    <a:lvl1pPr marL="0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900"/>
    <a:srgbClr val="F4AF88"/>
    <a:srgbClr val="FFD357"/>
    <a:srgbClr val="FFF2CD"/>
    <a:srgbClr val="FEE3AC"/>
    <a:srgbClr val="DEA400"/>
    <a:srgbClr val="C08E00"/>
    <a:srgbClr val="FEDD9C"/>
    <a:srgbClr val="FFC729"/>
    <a:srgbClr val="FFE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0"/>
  </p:normalViewPr>
  <p:slideViewPr>
    <p:cSldViewPr>
      <p:cViewPr>
        <p:scale>
          <a:sx n="100" d="100"/>
          <a:sy n="100" d="100"/>
        </p:scale>
        <p:origin x="-1056" y="3660"/>
      </p:cViewPr>
      <p:guideLst>
        <p:guide orient="horz" pos="3289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C6831-DC9E-452E-A929-C2B284279061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66925" y="739775"/>
            <a:ext cx="26019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D6634-DA6D-4104-99B8-F466701FF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73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0902" y="3243476"/>
            <a:ext cx="6243559" cy="22380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1805" y="5916560"/>
            <a:ext cx="514175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41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6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94040" y="558304"/>
            <a:ext cx="1239531" cy="118766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5452" y="558304"/>
            <a:ext cx="3596168" cy="118766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63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57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0233" y="6709302"/>
            <a:ext cx="6243559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0233" y="4425338"/>
            <a:ext cx="6243559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3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4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2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08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90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7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5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15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5451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15723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84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9" y="2337138"/>
            <a:ext cx="3245478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7269" y="3311146"/>
            <a:ext cx="3245478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31343" y="2337138"/>
            <a:ext cx="3246752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31343" y="3311146"/>
            <a:ext cx="3246752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32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5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19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9" y="415707"/>
            <a:ext cx="241657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1833" y="415707"/>
            <a:ext cx="4106262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7269" y="2184874"/>
            <a:ext cx="241657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47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742" y="7308692"/>
            <a:ext cx="4407218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39742" y="932921"/>
            <a:ext cx="440721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08178" indent="0">
              <a:buNone/>
              <a:defRPr sz="3100"/>
            </a:lvl2pPr>
            <a:lvl3pPr marL="1016356" indent="0">
              <a:buNone/>
              <a:defRPr sz="2700"/>
            </a:lvl3pPr>
            <a:lvl4pPr marL="1524533" indent="0">
              <a:buNone/>
              <a:defRPr sz="2200"/>
            </a:lvl4pPr>
            <a:lvl5pPr marL="2032711" indent="0">
              <a:buNone/>
              <a:defRPr sz="2200"/>
            </a:lvl5pPr>
            <a:lvl6pPr marL="2540889" indent="0">
              <a:buNone/>
              <a:defRPr sz="2200"/>
            </a:lvl6pPr>
            <a:lvl7pPr marL="3049067" indent="0">
              <a:buNone/>
              <a:defRPr sz="2200"/>
            </a:lvl7pPr>
            <a:lvl8pPr marL="3557245" indent="0">
              <a:buNone/>
              <a:defRPr sz="2200"/>
            </a:lvl8pPr>
            <a:lvl9pPr marL="4065422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9742" y="8171525"/>
            <a:ext cx="440721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47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  <a:prstGeom prst="rect">
            <a:avLst/>
          </a:prstGeom>
        </p:spPr>
        <p:txBody>
          <a:bodyPr vert="horz" lIns="101636" tIns="50818" rIns="101636" bIns="5081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8" y="2436232"/>
            <a:ext cx="6610827" cy="6890569"/>
          </a:xfrm>
          <a:prstGeom prst="rect">
            <a:avLst/>
          </a:prstGeom>
        </p:spPr>
        <p:txBody>
          <a:bodyPr vert="horz" lIns="101636" tIns="50818" rIns="101636" bIns="5081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7268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EECC-1494-4A94-92E8-2069CFE9F7B8}" type="datetimeFigureOut">
              <a:rPr lang="fr-FR" smtClean="0"/>
              <a:t>29/10/2014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9666" y="9677250"/>
            <a:ext cx="2326032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64177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19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35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133" indent="-381133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789" indent="-317611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445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622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800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4978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156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1334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9511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178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356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533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711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889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067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245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422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-1" y="-18010"/>
            <a:ext cx="7345363" cy="1278064"/>
            <a:chOff x="0" y="-18010"/>
            <a:chExt cx="7273000" cy="84137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72"/>
            <a:stretch/>
          </p:blipFill>
          <p:spPr bwMode="auto">
            <a:xfrm>
              <a:off x="0" y="-18010"/>
              <a:ext cx="3673036" cy="841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600673" y="-18010"/>
              <a:ext cx="3672327" cy="841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" name="Ellipse 40"/>
          <p:cNvSpPr/>
          <p:nvPr/>
        </p:nvSpPr>
        <p:spPr>
          <a:xfrm>
            <a:off x="144289" y="424145"/>
            <a:ext cx="1204516" cy="691893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4289" y="424145"/>
            <a:ext cx="1180782" cy="656626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Maths</a:t>
            </a:r>
            <a:endParaRPr lang="fr-FR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44691" y="35926"/>
            <a:ext cx="4817371" cy="964403"/>
          </a:xfrm>
          <a:prstGeom prst="rect">
            <a:avLst/>
          </a:prstGeom>
          <a:noFill/>
          <a:ln>
            <a:noFill/>
          </a:ln>
        </p:spPr>
        <p:txBody>
          <a:bodyPr wrap="square" lIns="101636" tIns="50818" rIns="101636" bIns="50818">
            <a:spAutoFit/>
          </a:bodyPr>
          <a:lstStyle/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inacat" panose="00000400000000000000" pitchFamily="2" charset="0"/>
              </a:rPr>
              <a:t>D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inacat" panose="00000400000000000000" pitchFamily="2" charset="0"/>
              </a:rPr>
              <a:t>ouble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inacat" panose="00000400000000000000" pitchFamily="2" charset="0"/>
              </a:rPr>
              <a:t>-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inacat" panose="00000400000000000000" pitchFamily="2" charset="0"/>
              </a:rPr>
              <a:t>moitié, triple-tiers, quadruple,-quart 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inacat" panose="00000400000000000000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05054" y="4718149"/>
            <a:ext cx="3024446" cy="379627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1800" dirty="0" smtClean="0">
                <a:latin typeface="Fineliner Script" pitchFamily="50" charset="0"/>
              </a:rPr>
              <a:t>Remplis les tableau</a:t>
            </a:r>
            <a:endParaRPr lang="fr-FR" sz="1800" dirty="0">
              <a:latin typeface="Fineliner Script" pitchFamily="50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138867" y="1386583"/>
            <a:ext cx="7048353" cy="3185839"/>
          </a:xfrm>
          <a:prstGeom prst="roundRect">
            <a:avLst>
              <a:gd name="adj" fmla="val 7025"/>
            </a:avLst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181489" y="1466871"/>
            <a:ext cx="3528091" cy="1072125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tabLst>
                <a:tab pos="1524000" algn="l"/>
              </a:tabLst>
            </a:pPr>
            <a:r>
              <a:rPr lang="fr-FR" sz="1500" dirty="0" smtClean="0">
                <a:latin typeface="KG Primary Italics" panose="02000506000000020003" pitchFamily="2" charset="0"/>
              </a:rPr>
              <a:t>1) Pour trouver :	</a:t>
            </a:r>
          </a:p>
          <a:p>
            <a:pPr>
              <a:lnSpc>
                <a:spcPct val="80000"/>
              </a:lnSpc>
              <a:spcAft>
                <a:spcPts val="600"/>
              </a:spcAft>
              <a:tabLst>
                <a:tab pos="1524000" algn="l"/>
              </a:tabLst>
            </a:pPr>
            <a:r>
              <a:rPr lang="fr-FR" sz="1500" dirty="0" smtClean="0">
                <a:latin typeface="KG Primary Italics" panose="02000506000000020003" pitchFamily="2" charset="0"/>
              </a:rPr>
              <a:t>* le double on multiplie le nombre par </a:t>
            </a:r>
            <a:r>
              <a:rPr lang="fr-FR" sz="1500" dirty="0">
                <a:latin typeface="KG Primary Italics" panose="02000506000000020003" pitchFamily="2" charset="0"/>
                <a:ea typeface="Clensey" panose="02000603000000000000" pitchFamily="2" charset="0"/>
              </a:rPr>
              <a:t>_______</a:t>
            </a:r>
            <a:endParaRPr lang="fr-FR" sz="1500" dirty="0" smtClean="0">
              <a:latin typeface="KG Primary Italics" panose="02000506000000020003" pitchFamily="2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tabLst>
                <a:tab pos="1524000" algn="l"/>
              </a:tabLst>
            </a:pPr>
            <a:r>
              <a:rPr lang="fr-FR" sz="15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* le triple, on le multiplie </a:t>
            </a:r>
            <a:r>
              <a:rPr lang="fr-FR" sz="1500" dirty="0">
                <a:latin typeface="KG Primary Italics" panose="02000506000000020003" pitchFamily="2" charset="0"/>
                <a:ea typeface="Clensey" panose="02000603000000000000" pitchFamily="2" charset="0"/>
              </a:rPr>
              <a:t>par _______</a:t>
            </a:r>
            <a:endParaRPr lang="fr-FR" sz="1500" dirty="0" smtClean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tabLst>
                <a:tab pos="1524000" algn="l"/>
              </a:tabLst>
            </a:pPr>
            <a:r>
              <a:rPr lang="fr-FR" sz="15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* le quadruple on le multiplie par _______</a:t>
            </a:r>
            <a:endParaRPr lang="fr-FR" sz="1500" dirty="0" smtClean="0">
              <a:latin typeface="KG Primary Italics" panose="02000506000000020003" pitchFamily="2" charset="0"/>
              <a:ea typeface="Clensey" panose="02000603000000000000" pitchFamily="2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6162061" y="604157"/>
            <a:ext cx="1042749" cy="464202"/>
          </a:xfrm>
          <a:prstGeom prst="roundRect">
            <a:avLst>
              <a:gd name="adj" fmla="val 33049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6336977" y="1018617"/>
            <a:ext cx="658723" cy="278041"/>
          </a:xfrm>
          <a:prstGeom prst="roundRect">
            <a:avLst>
              <a:gd name="adj" fmla="val 33049"/>
            </a:avLst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336977" y="983212"/>
            <a:ext cx="631409" cy="34885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600" b="1" dirty="0" smtClean="0">
                <a:latin typeface="Fineliner Script" pitchFamily="50" charset="0"/>
              </a:rPr>
              <a:t>CM2</a:t>
            </a:r>
            <a:endParaRPr lang="fr-FR" sz="1800" b="1" dirty="0">
              <a:latin typeface="Fineliner Script" pitchFamily="50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162062" y="696752"/>
            <a:ext cx="1042748" cy="296528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1800" b="1" dirty="0" smtClean="0">
                <a:solidFill>
                  <a:schemeClr val="bg1"/>
                </a:solidFill>
                <a:latin typeface="Fineliner Script" pitchFamily="50" charset="0"/>
              </a:rPr>
              <a:t>Numération</a:t>
            </a:r>
            <a:endParaRPr lang="fr-FR" sz="1800" b="1" dirty="0">
              <a:solidFill>
                <a:schemeClr val="bg1"/>
              </a:solidFill>
              <a:latin typeface="Fineliner Script" pitchFamily="50" charset="0"/>
            </a:endParaRPr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18" y="4716438"/>
            <a:ext cx="487640" cy="458823"/>
          </a:xfrm>
          <a:prstGeom prst="rect">
            <a:avLst/>
          </a:prstGeom>
        </p:spPr>
      </p:pic>
      <p:sp>
        <p:nvSpPr>
          <p:cNvPr id="48" name="ZoneTexte 47"/>
          <p:cNvSpPr txBox="1"/>
          <p:nvPr/>
        </p:nvSpPr>
        <p:spPr>
          <a:xfrm>
            <a:off x="197801" y="4732220"/>
            <a:ext cx="407252" cy="379627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8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inacat" panose="00000400000000000000" pitchFamily="2" charset="0"/>
              </a:rPr>
              <a:t>1</a:t>
            </a:r>
            <a:endParaRPr lang="fr-FR" sz="16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inacat" panose="000004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867" y="8514422"/>
            <a:ext cx="3749837" cy="174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tabLst>
                <a:tab pos="2695575" algn="l"/>
              </a:tabLs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a) Le double du double c’est le triple 	__________</a:t>
            </a:r>
          </a:p>
          <a:p>
            <a:pPr>
              <a:spcAft>
                <a:spcPts val="900"/>
              </a:spcAft>
              <a:tabLst>
                <a:tab pos="2695575" algn="l"/>
              </a:tabLs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b) La moitié du quadruple c’est le double 	          	__________</a:t>
            </a:r>
          </a:p>
          <a:p>
            <a:pPr>
              <a:spcAft>
                <a:spcPts val="900"/>
              </a:spcAft>
              <a:tabLst>
                <a:tab pos="2695575" algn="l"/>
              </a:tabLs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c) Le quart du double c’est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la moitié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	__________</a:t>
            </a:r>
          </a:p>
          <a:p>
            <a:pPr>
              <a:spcAft>
                <a:spcPts val="900"/>
              </a:spcAft>
              <a:tabLst>
                <a:tab pos="2695575" algn="l"/>
              </a:tabLs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d) Le tier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s du triple c’est la moitié 	__________</a:t>
            </a:r>
          </a:p>
          <a:p>
            <a:pPr>
              <a:spcAft>
                <a:spcPts val="900"/>
              </a:spcAft>
              <a:tabLst>
                <a:tab pos="1257300" algn="l"/>
              </a:tabLs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e) Le quart du triple c’est le tiers du quadruple</a:t>
            </a:r>
          </a:p>
          <a:p>
            <a:pPr>
              <a:spcAft>
                <a:spcPts val="900"/>
              </a:spcAft>
              <a:tabLst>
                <a:tab pos="2695575" algn="l"/>
              </a:tabLs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	__________ </a:t>
            </a:r>
          </a:p>
        </p:txBody>
      </p:sp>
      <p:sp>
        <p:nvSpPr>
          <p:cNvPr id="17" name="Cœur 16"/>
          <p:cNvSpPr/>
          <p:nvPr/>
        </p:nvSpPr>
        <p:spPr>
          <a:xfrm>
            <a:off x="6666338" y="1359307"/>
            <a:ext cx="486008" cy="414415"/>
          </a:xfrm>
          <a:prstGeom prst="hear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46120" y="8071937"/>
            <a:ext cx="3515309" cy="379627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1800" dirty="0" smtClean="0">
                <a:latin typeface="Fineliner Script" pitchFamily="50" charset="0"/>
              </a:rPr>
              <a:t>Vrai ou faux ?</a:t>
            </a:r>
            <a:endParaRPr lang="fr-FR" sz="1800" dirty="0">
              <a:latin typeface="Fineliner Script" pitchFamily="50" charset="0"/>
            </a:endParaRPr>
          </a:p>
        </p:txBody>
      </p:sp>
      <p:pic>
        <p:nvPicPr>
          <p:cNvPr id="59" name="Image 58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4" y="8032340"/>
            <a:ext cx="487640" cy="458823"/>
          </a:xfrm>
          <a:prstGeom prst="rect">
            <a:avLst/>
          </a:prstGeom>
        </p:spPr>
      </p:pic>
      <p:sp>
        <p:nvSpPr>
          <p:cNvPr id="60" name="ZoneTexte 59"/>
          <p:cNvSpPr txBox="1"/>
          <p:nvPr/>
        </p:nvSpPr>
        <p:spPr>
          <a:xfrm>
            <a:off x="138867" y="8048122"/>
            <a:ext cx="407252" cy="379627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8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inacat" panose="00000400000000000000" pitchFamily="2" charset="0"/>
              </a:rPr>
              <a:t>2</a:t>
            </a:r>
            <a:endParaRPr lang="fr-FR" sz="16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inacat" panose="00000400000000000000" pitchFamily="2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471180" y="8048121"/>
            <a:ext cx="2535756" cy="379627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1800" dirty="0" smtClean="0">
                <a:latin typeface="Fineliner Script" pitchFamily="50" charset="0"/>
              </a:rPr>
              <a:t>Trouve l’intrus</a:t>
            </a:r>
            <a:endParaRPr lang="fr-FR" sz="1800" dirty="0">
              <a:latin typeface="Fineliner Script" pitchFamily="50" charset="0"/>
            </a:endParaRPr>
          </a:p>
        </p:txBody>
      </p:sp>
      <p:pic>
        <p:nvPicPr>
          <p:cNvPr id="63" name="Image 62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721" y="8032340"/>
            <a:ext cx="487640" cy="458823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4040204" y="8048122"/>
            <a:ext cx="407252" cy="379627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8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hinacat" panose="00000400000000000000" pitchFamily="2" charset="0"/>
              </a:rPr>
              <a:t>3</a:t>
            </a:r>
            <a:endParaRPr lang="fr-FR" sz="16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hinacat" panose="00000400000000000000" pitchFamily="2" charset="0"/>
            </a:endParaRPr>
          </a:p>
        </p:txBody>
      </p:sp>
      <p:cxnSp>
        <p:nvCxnSpPr>
          <p:cNvPr id="65" name="Connecteur droit 64"/>
          <p:cNvCxnSpPr/>
          <p:nvPr/>
        </p:nvCxnSpPr>
        <p:spPr>
          <a:xfrm flipH="1">
            <a:off x="3888706" y="8071937"/>
            <a:ext cx="5442" cy="22611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3629500" y="1491317"/>
            <a:ext cx="3528091" cy="1072125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tabLst>
                <a:tab pos="1524000" algn="l"/>
              </a:tabLst>
            </a:pPr>
            <a:r>
              <a:rPr lang="fr-FR" sz="1500" dirty="0" smtClean="0">
                <a:latin typeface="KG Primary Italics" panose="02000506000000020003" pitchFamily="2" charset="0"/>
              </a:rPr>
              <a:t>2) Pour trouver :	</a:t>
            </a:r>
          </a:p>
          <a:p>
            <a:pPr>
              <a:lnSpc>
                <a:spcPct val="80000"/>
              </a:lnSpc>
              <a:spcAft>
                <a:spcPts val="600"/>
              </a:spcAft>
              <a:tabLst>
                <a:tab pos="1524000" algn="l"/>
              </a:tabLst>
            </a:pPr>
            <a:r>
              <a:rPr lang="fr-FR" sz="1500" dirty="0" smtClean="0">
                <a:latin typeface="KG Primary Italics" panose="02000506000000020003" pitchFamily="2" charset="0"/>
              </a:rPr>
              <a:t>* La moitié on divise le nombre par </a:t>
            </a:r>
            <a:r>
              <a:rPr lang="fr-FR" sz="15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_______</a:t>
            </a:r>
            <a:endParaRPr lang="fr-FR" sz="1500" dirty="0" smtClean="0">
              <a:latin typeface="KG Primary Italics" panose="02000506000000020003" pitchFamily="2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tabLst>
                <a:tab pos="1524000" algn="l"/>
              </a:tabLst>
            </a:pPr>
            <a:r>
              <a:rPr lang="fr-FR" sz="15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* le tiers, on le </a:t>
            </a:r>
            <a:r>
              <a:rPr lang="fr-FR" sz="1500" dirty="0">
                <a:latin typeface="KG Primary Italics" panose="02000506000000020003" pitchFamily="2" charset="0"/>
              </a:rPr>
              <a:t>divise </a:t>
            </a:r>
            <a:r>
              <a:rPr lang="fr-FR" sz="15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par </a:t>
            </a:r>
            <a:r>
              <a:rPr lang="fr-FR" sz="1500" dirty="0">
                <a:latin typeface="KG Primary Italics" panose="02000506000000020003" pitchFamily="2" charset="0"/>
                <a:ea typeface="Clensey" panose="02000603000000000000" pitchFamily="2" charset="0"/>
              </a:rPr>
              <a:t>_______</a:t>
            </a:r>
            <a:endParaRPr lang="fr-FR" sz="1500" dirty="0" smtClean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tabLst>
                <a:tab pos="1524000" algn="l"/>
              </a:tabLst>
            </a:pPr>
            <a:r>
              <a:rPr lang="fr-FR" sz="15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* le quart on le </a:t>
            </a:r>
            <a:r>
              <a:rPr lang="fr-FR" sz="1500" dirty="0">
                <a:latin typeface="KG Primary Italics" panose="02000506000000020003" pitchFamily="2" charset="0"/>
              </a:rPr>
              <a:t>divise </a:t>
            </a:r>
            <a:r>
              <a:rPr lang="fr-FR" sz="15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par _______</a:t>
            </a:r>
            <a:endParaRPr lang="fr-FR" sz="1500" dirty="0" smtClean="0">
              <a:latin typeface="KG Primary Italics" panose="02000506000000020003" pitchFamily="2" charset="0"/>
              <a:ea typeface="Clensey" panose="02000603000000000000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25285" y="2619261"/>
            <a:ext cx="3528091" cy="296977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tabLst>
                <a:tab pos="1524000" algn="l"/>
              </a:tabLst>
            </a:pPr>
            <a:r>
              <a:rPr lang="fr-FR" sz="1500" dirty="0">
                <a:latin typeface="KG Primary Italics" panose="02000506000000020003" pitchFamily="2" charset="0"/>
              </a:rPr>
              <a:t>3</a:t>
            </a:r>
            <a:r>
              <a:rPr lang="fr-FR" sz="1500" dirty="0" smtClean="0">
                <a:latin typeface="KG Primary Italics" panose="02000506000000020003" pitchFamily="2" charset="0"/>
              </a:rPr>
              <a:t>) Certains calculs sont à connaître par cœur :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3140"/>
              </p:ext>
            </p:extLst>
          </p:nvPr>
        </p:nvGraphicFramePr>
        <p:xfrm>
          <a:off x="348762" y="2987532"/>
          <a:ext cx="3316495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2455"/>
                <a:gridCol w="583510"/>
                <a:gridCol w="583510"/>
                <a:gridCol w="583510"/>
                <a:gridCol w="583510"/>
              </a:tblGrid>
              <a:tr h="246058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nombre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25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50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75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246058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double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50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100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150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246058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triple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30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75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150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225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246058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quadruple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40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100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200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300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5" name="ZoneTexte 44"/>
          <p:cNvSpPr txBox="1"/>
          <p:nvPr/>
        </p:nvSpPr>
        <p:spPr>
          <a:xfrm>
            <a:off x="264146" y="4152878"/>
            <a:ext cx="6888199" cy="294219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tabLst>
                <a:tab pos="1524000" algn="l"/>
              </a:tabLst>
            </a:pPr>
            <a:r>
              <a:rPr lang="fr-FR" sz="1500" dirty="0" smtClean="0">
                <a:latin typeface="KG Primary Italics" panose="02000506000000020003" pitchFamily="2" charset="0"/>
              </a:rPr>
              <a:t>Il est ainsi facile de connaître leurs multiples en ajoutant des zéros : </a:t>
            </a:r>
            <a:r>
              <a:rPr lang="fr-FR" sz="1500" dirty="0" smtClean="0">
                <a:latin typeface="KG Primary Italics" panose="02000506000000020003" pitchFamily="2" charset="0"/>
              </a:rPr>
              <a:t>Le triple de 50</a:t>
            </a:r>
            <a:r>
              <a:rPr lang="fr-FR" sz="1500" u="sng" dirty="0" smtClean="0">
                <a:latin typeface="KG Primary Italics" panose="02000506000000020003" pitchFamily="2" charset="0"/>
              </a:rPr>
              <a:t>00</a:t>
            </a:r>
            <a:r>
              <a:rPr lang="fr-FR" sz="1500" dirty="0" smtClean="0">
                <a:latin typeface="KG Primary Italics" panose="02000506000000020003" pitchFamily="2" charset="0"/>
              </a:rPr>
              <a:t> </a:t>
            </a:r>
            <a:r>
              <a:rPr lang="fr-FR" sz="1500" dirty="0" smtClean="0">
                <a:latin typeface="KG Primary Italics" panose="02000506000000020003" pitchFamily="2" charset="0"/>
                <a:sym typeface="Wingdings" panose="05000000000000000000" pitchFamily="2" charset="2"/>
              </a:rPr>
              <a:t> 150</a:t>
            </a:r>
            <a:r>
              <a:rPr lang="fr-FR" sz="1500" u="sng" dirty="0" smtClean="0">
                <a:latin typeface="KG Primary Italics" panose="02000506000000020003" pitchFamily="2" charset="0"/>
                <a:sym typeface="Wingdings" panose="05000000000000000000" pitchFamily="2" charset="2"/>
              </a:rPr>
              <a:t>00</a:t>
            </a:r>
            <a:endParaRPr lang="fr-FR" sz="1500" u="sng" dirty="0" smtClean="0">
              <a:latin typeface="KG Primary Italics" panose="02000506000000020003" pitchFamily="2" charset="0"/>
            </a:endParaRPr>
          </a:p>
        </p:txBody>
      </p:sp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34171"/>
              </p:ext>
            </p:extLst>
          </p:nvPr>
        </p:nvGraphicFramePr>
        <p:xfrm>
          <a:off x="3894303" y="2973366"/>
          <a:ext cx="218290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418"/>
                <a:gridCol w="569099"/>
                <a:gridCol w="602391"/>
              </a:tblGrid>
              <a:tr h="246058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nombre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100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300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246058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moitié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50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150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246058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tiers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33,33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100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246058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quart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25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75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714326"/>
              </p:ext>
            </p:extLst>
          </p:nvPr>
        </p:nvGraphicFramePr>
        <p:xfrm>
          <a:off x="401423" y="5131326"/>
          <a:ext cx="6750922" cy="1313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69"/>
                <a:gridCol w="634217"/>
                <a:gridCol w="634217"/>
                <a:gridCol w="634217"/>
                <a:gridCol w="634217"/>
                <a:gridCol w="634217"/>
                <a:gridCol w="634217"/>
                <a:gridCol w="634217"/>
                <a:gridCol w="634217"/>
                <a:gridCol w="634217"/>
              </a:tblGrid>
              <a:tr h="32832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nombre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12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25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15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30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60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2000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110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204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250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32832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double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32832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triple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32832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quadruple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6" name="Tableau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508338"/>
              </p:ext>
            </p:extLst>
          </p:nvPr>
        </p:nvGraphicFramePr>
        <p:xfrm>
          <a:off x="410541" y="6588646"/>
          <a:ext cx="6741809" cy="129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3082"/>
                <a:gridCol w="634303"/>
                <a:gridCol w="634303"/>
                <a:gridCol w="634303"/>
                <a:gridCol w="634303"/>
                <a:gridCol w="634303"/>
                <a:gridCol w="634303"/>
                <a:gridCol w="634303"/>
                <a:gridCol w="634303"/>
                <a:gridCol w="634303"/>
              </a:tblGrid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nombre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12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36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44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60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42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100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1200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3000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750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moitié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tiers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quart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50836"/>
              </p:ext>
            </p:extLst>
          </p:nvPr>
        </p:nvGraphicFramePr>
        <p:xfrm>
          <a:off x="4044496" y="8514422"/>
          <a:ext cx="1446432" cy="1174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144"/>
                <a:gridCol w="482144"/>
                <a:gridCol w="482144"/>
              </a:tblGrid>
              <a:tr h="3913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12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16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78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3913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124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26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21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  <a:tr h="39136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84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62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36</a:t>
                      </a:r>
                      <a:endParaRPr lang="fr-FR" sz="1200" dirty="0"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586278" y="8427749"/>
            <a:ext cx="16185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Dans ce tableau, il y a 4 couples de nombres et un intrus. </a:t>
            </a:r>
          </a:p>
          <a:p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Un couple est un nombre et son double ou son triple ou son quadruple.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4079883" y="9904548"/>
            <a:ext cx="307246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L’intrus est le nombre ______</a:t>
            </a:r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038" y="9210085"/>
            <a:ext cx="294259" cy="117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4934</TotalTime>
  <Words>172</Words>
  <Application>Microsoft Office PowerPoint</Application>
  <PresentationFormat>Personnalisé</PresentationFormat>
  <Paragraphs>96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184</cp:revision>
  <cp:lastPrinted>2013-09-26T11:43:32Z</cp:lastPrinted>
  <dcterms:created xsi:type="dcterms:W3CDTF">2013-09-22T07:50:11Z</dcterms:created>
  <dcterms:modified xsi:type="dcterms:W3CDTF">2014-10-29T20:20:12Z</dcterms:modified>
</cp:coreProperties>
</file>