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416800" cy="10621963"/>
  <p:notesSz cx="6735763" cy="9866313"/>
  <p:defaultTextStyle>
    <a:defPPr>
      <a:defRPr lang="fr-FR"/>
    </a:defPPr>
    <a:lvl1pPr marL="0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356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0712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6068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1423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6779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2135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7491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2847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46">
          <p15:clr>
            <a:srgbClr val="A4A3A4"/>
          </p15:clr>
        </p15:guide>
        <p15:guide id="2" pos="2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027" autoAdjust="0"/>
  </p:normalViewPr>
  <p:slideViewPr>
    <p:cSldViewPr>
      <p:cViewPr>
        <p:scale>
          <a:sx n="100" d="100"/>
          <a:sy n="100" d="100"/>
        </p:scale>
        <p:origin x="-876" y="3720"/>
      </p:cViewPr>
      <p:guideLst>
        <p:guide orient="horz" pos="3346"/>
        <p:guide pos="2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C01A1-6878-4E43-A44C-7B62630B0341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76450" y="739775"/>
            <a:ext cx="25828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6DCA-F8AC-42FD-9777-18E252B1D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81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6DCA-F8AC-42FD-9777-18E252B1D1E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15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6260" y="3299695"/>
            <a:ext cx="6304280" cy="2276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2520" y="6019112"/>
            <a:ext cx="5191760" cy="27145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90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13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032884" y="567981"/>
            <a:ext cx="1251586" cy="1208248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8131" y="567981"/>
            <a:ext cx="3631142" cy="1208248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0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7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876" y="6825595"/>
            <a:ext cx="6304280" cy="210964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5876" y="4502043"/>
            <a:ext cx="6304280" cy="232355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3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0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6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1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6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2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2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5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8131" y="3304611"/>
            <a:ext cx="2441363" cy="934585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43107" y="3304611"/>
            <a:ext cx="2441363" cy="934585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27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40" y="425371"/>
            <a:ext cx="6675120" cy="17703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0841" y="2377648"/>
            <a:ext cx="3277041" cy="9908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0841" y="3368539"/>
            <a:ext cx="3277041" cy="611992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7632" y="2377648"/>
            <a:ext cx="3278328" cy="9908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67632" y="3368539"/>
            <a:ext cx="3278328" cy="611992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5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47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46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41" y="422912"/>
            <a:ext cx="2440076" cy="179983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99763" y="422912"/>
            <a:ext cx="4146198" cy="906555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0841" y="2222745"/>
            <a:ext cx="2440076" cy="7265719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4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3745" y="7435375"/>
            <a:ext cx="4450080" cy="87778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53745" y="949092"/>
            <a:ext cx="4450080" cy="6373178"/>
          </a:xfrm>
        </p:spPr>
        <p:txBody>
          <a:bodyPr/>
          <a:lstStyle>
            <a:lvl1pPr marL="0" indent="0">
              <a:buNone/>
              <a:defRPr sz="3600"/>
            </a:lvl1pPr>
            <a:lvl2pPr marL="515356" indent="0">
              <a:buNone/>
              <a:defRPr sz="3200"/>
            </a:lvl2pPr>
            <a:lvl3pPr marL="1030712" indent="0">
              <a:buNone/>
              <a:defRPr sz="2700"/>
            </a:lvl3pPr>
            <a:lvl4pPr marL="1546068" indent="0">
              <a:buNone/>
              <a:defRPr sz="2300"/>
            </a:lvl4pPr>
            <a:lvl5pPr marL="2061423" indent="0">
              <a:buNone/>
              <a:defRPr sz="2300"/>
            </a:lvl5pPr>
            <a:lvl6pPr marL="2576779" indent="0">
              <a:buNone/>
              <a:defRPr sz="2300"/>
            </a:lvl6pPr>
            <a:lvl7pPr marL="3092135" indent="0">
              <a:buNone/>
              <a:defRPr sz="2300"/>
            </a:lvl7pPr>
            <a:lvl8pPr marL="3607491" indent="0">
              <a:buNone/>
              <a:defRPr sz="2300"/>
            </a:lvl8pPr>
            <a:lvl9pPr marL="4122847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53745" y="8313163"/>
            <a:ext cx="4450080" cy="1246604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81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0840" y="425371"/>
            <a:ext cx="6675120" cy="1770327"/>
          </a:xfrm>
          <a:prstGeom prst="rect">
            <a:avLst/>
          </a:prstGeom>
        </p:spPr>
        <p:txBody>
          <a:bodyPr vert="horz" lIns="103071" tIns="51536" rIns="103071" bIns="5153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0840" y="2478460"/>
            <a:ext cx="6675120" cy="7010004"/>
          </a:xfrm>
          <a:prstGeom prst="rect">
            <a:avLst/>
          </a:prstGeom>
        </p:spPr>
        <p:txBody>
          <a:bodyPr vert="horz" lIns="103071" tIns="51536" rIns="103071" bIns="5153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0840" y="9844987"/>
            <a:ext cx="1730587" cy="565521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E177-BF97-4017-B113-86F89845F476}" type="datetimeFigureOut">
              <a:rPr lang="fr-FR" smtClean="0"/>
              <a:t>28/12/2014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34074" y="9844987"/>
            <a:ext cx="2348653" cy="565521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315373" y="9844987"/>
            <a:ext cx="1730587" cy="565521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3168-28F7-463C-AAEF-0386E70F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8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071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517" indent="-386517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453" indent="-322097" algn="l" defTabSz="103071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390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745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101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457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9813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169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525" indent="-257678" algn="l" defTabSz="10307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56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712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068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423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779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135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491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847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0"/>
          <a:stretch/>
        </p:blipFill>
        <p:spPr bwMode="auto">
          <a:xfrm>
            <a:off x="842575" y="2574961"/>
            <a:ext cx="6343895" cy="42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340248" y="126405"/>
            <a:ext cx="4968552" cy="1872208"/>
          </a:xfrm>
          <a:prstGeom prst="roundRect">
            <a:avLst>
              <a:gd name="adj" fmla="val 1029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712225" y="100780"/>
            <a:ext cx="344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Evaluation de géographie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0018" y="558453"/>
            <a:ext cx="2658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Short Stack" panose="02010500040000000007" pitchFamily="2" charset="0"/>
                <a:ea typeface="Clensey" panose="02000603000000000000" pitchFamily="2" charset="0"/>
              </a:rPr>
              <a:t> Leçons G1, G2</a:t>
            </a:r>
            <a:endParaRPr lang="fr-FR" sz="1100" dirty="0">
              <a:latin typeface="Short Stack" panose="02010500040000000007" pitchFamily="2" charset="0"/>
              <a:ea typeface="Clensey" panose="02000603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41997" y="890617"/>
            <a:ext cx="31360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  <a:ea typeface="Clensey" panose="02000603000000000000" pitchFamily="2" charset="0"/>
              </a:rPr>
              <a:t>Compétences évaluées</a:t>
            </a:r>
            <a:endParaRPr lang="fr-FR" sz="700" dirty="0" smtClean="0">
              <a:latin typeface="Fineliner Script" pitchFamily="50" charset="0"/>
              <a:ea typeface="Clensey" panose="02000603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r-FR" sz="900" dirty="0">
                <a:latin typeface="Short Stack" panose="02010500040000000007" pitchFamily="2" charset="0"/>
                <a:ea typeface="Times New Roman"/>
                <a:cs typeface="Times New Roman"/>
              </a:rPr>
              <a:t>Connaître quelques aspects de la géographie de la </a:t>
            </a:r>
            <a:r>
              <a:rPr lang="fr-FR" sz="900" dirty="0" smtClean="0">
                <a:latin typeface="Short Stack" panose="02010500040000000007" pitchFamily="2" charset="0"/>
                <a:ea typeface="Times New Roman"/>
                <a:cs typeface="Times New Roman"/>
              </a:rPr>
              <a:t>Terre : </a:t>
            </a:r>
          </a:p>
          <a:p>
            <a:pPr>
              <a:spcAft>
                <a:spcPts val="600"/>
              </a:spcAft>
            </a:pPr>
            <a:r>
              <a:rPr lang="fr-FR" sz="900" dirty="0" smtClean="0">
                <a:latin typeface="Short Stack" panose="02010500040000000007" pitchFamily="2" charset="0"/>
                <a:ea typeface="Times New Roman"/>
                <a:cs typeface="Times New Roman"/>
              </a:rPr>
              <a:t>* Repères : lignes imaginaires</a:t>
            </a:r>
          </a:p>
          <a:p>
            <a:pPr>
              <a:spcAft>
                <a:spcPts val="600"/>
              </a:spcAft>
            </a:pPr>
            <a:r>
              <a:rPr lang="fr-FR" sz="900" dirty="0" smtClean="0">
                <a:latin typeface="Short Stack" panose="02010500040000000007" pitchFamily="2" charset="0"/>
                <a:ea typeface="Times New Roman"/>
                <a:cs typeface="Times New Roman"/>
              </a:rPr>
              <a:t>* Les zones climatiques</a:t>
            </a:r>
            <a:endParaRPr lang="fr-FR" sz="900" dirty="0">
              <a:latin typeface="Short Stack" panose="02010500040000000007" pitchFamily="2" charset="0"/>
              <a:ea typeface="Times New Roman"/>
              <a:cs typeface="Times New Roman"/>
            </a:endParaRPr>
          </a:p>
        </p:txBody>
      </p:sp>
      <p:sp>
        <p:nvSpPr>
          <p:cNvPr id="18" name="Ellipse 17"/>
          <p:cNvSpPr/>
          <p:nvPr/>
        </p:nvSpPr>
        <p:spPr>
          <a:xfrm rot="19821034">
            <a:off x="2290313" y="165929"/>
            <a:ext cx="576064" cy="31090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 rot="19821034">
            <a:off x="2290313" y="16092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Fineliner Script" pitchFamily="50" charset="0"/>
              </a:rPr>
              <a:t>CM2</a:t>
            </a:r>
            <a:endParaRPr lang="fr-FR" dirty="0">
              <a:latin typeface="Fineliner Script" pitchFamily="50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23288"/>
              </p:ext>
            </p:extLst>
          </p:nvPr>
        </p:nvGraphicFramePr>
        <p:xfrm>
          <a:off x="6472510" y="1000274"/>
          <a:ext cx="723424" cy="834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515144"/>
              </a:tblGrid>
              <a:tr h="212021">
                <a:tc>
                  <a:txBody>
                    <a:bodyPr/>
                    <a:lstStyle/>
                    <a:p>
                      <a:r>
                        <a:rPr lang="fr-FR" sz="700" dirty="0" smtClean="0">
                          <a:latin typeface="Patrick Hand" panose="00000500000000000000" pitchFamily="2" charset="0"/>
                        </a:rPr>
                        <a:t>1</a:t>
                      </a:r>
                      <a:endParaRPr lang="fr-FR" sz="700" dirty="0">
                        <a:latin typeface="Patrick Hand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>
                        <a:latin typeface="Patrick Hand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1859">
                <a:tc>
                  <a:txBody>
                    <a:bodyPr/>
                    <a:lstStyle/>
                    <a:p>
                      <a:r>
                        <a:rPr lang="fr-FR" sz="700" dirty="0" smtClean="0">
                          <a:latin typeface="Patrick Hand" panose="00000500000000000000" pitchFamily="2" charset="0"/>
                        </a:rPr>
                        <a:t>2</a:t>
                      </a:r>
                      <a:endParaRPr lang="fr-FR" sz="700" dirty="0">
                        <a:latin typeface="Patrick Hand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fr-FR" sz="700" dirty="0">
                        <a:latin typeface="Patrick Hand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021">
                <a:tc>
                  <a:txBody>
                    <a:bodyPr/>
                    <a:lstStyle/>
                    <a:p>
                      <a:r>
                        <a:rPr lang="fr-FR" sz="700" dirty="0" smtClean="0">
                          <a:latin typeface="Patrick Hand" panose="00000500000000000000" pitchFamily="2" charset="0"/>
                        </a:rPr>
                        <a:t>3</a:t>
                      </a:r>
                      <a:endParaRPr lang="fr-FR" sz="700" dirty="0">
                        <a:latin typeface="Patrick Hand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021">
                <a:tc>
                  <a:txBody>
                    <a:bodyPr/>
                    <a:lstStyle/>
                    <a:p>
                      <a:r>
                        <a:rPr lang="fr-FR" sz="700" dirty="0" smtClean="0">
                          <a:latin typeface="Patrick Hand" panose="00000500000000000000" pitchFamily="2" charset="0"/>
                        </a:rPr>
                        <a:t>4</a:t>
                      </a:r>
                      <a:endParaRPr lang="fr-FR" sz="700" dirty="0">
                        <a:latin typeface="Patrick Hand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6470266" y="990501"/>
            <a:ext cx="725668" cy="85642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640765" y="1218660"/>
            <a:ext cx="56137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700" dirty="0">
                <a:solidFill>
                  <a:prstClr val="black"/>
                </a:solidFill>
                <a:latin typeface="Patrick Hand" panose="00000500000000000000" pitchFamily="2" charset="0"/>
              </a:rPr>
              <a:t>à renforcer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44963" y="1382606"/>
            <a:ext cx="59182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fr-FR" sz="700" dirty="0" smtClean="0">
                <a:solidFill>
                  <a:prstClr val="black"/>
                </a:solidFill>
                <a:latin typeface="Patrick Hand" panose="00000500000000000000" pitchFamily="2" charset="0"/>
              </a:rPr>
              <a:t>en cours </a:t>
            </a:r>
          </a:p>
          <a:p>
            <a:pPr lvl="0"/>
            <a:r>
              <a:rPr lang="fr-FR" sz="700" dirty="0" smtClean="0">
                <a:solidFill>
                  <a:prstClr val="black"/>
                </a:solidFill>
                <a:latin typeface="Patrick Hand" panose="00000500000000000000" pitchFamily="2" charset="0"/>
              </a:rPr>
              <a:t>d’acquisition</a:t>
            </a:r>
            <a:endParaRPr lang="fr-FR" sz="700" dirty="0">
              <a:solidFill>
                <a:prstClr val="black"/>
              </a:solidFill>
              <a:latin typeface="Patrick Hand" panose="000005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60365" y="1637636"/>
            <a:ext cx="52610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700" dirty="0">
                <a:solidFill>
                  <a:prstClr val="black"/>
                </a:solidFill>
                <a:latin typeface="Patrick Hand" panose="00000500000000000000" pitchFamily="2" charset="0"/>
              </a:rPr>
              <a:t>n</a:t>
            </a:r>
            <a:r>
              <a:rPr lang="fr-FR" sz="700" dirty="0" smtClean="0">
                <a:solidFill>
                  <a:prstClr val="black"/>
                </a:solidFill>
                <a:latin typeface="Patrick Hand" panose="00000500000000000000" pitchFamily="2" charset="0"/>
              </a:rPr>
              <a:t>on acquis</a:t>
            </a:r>
            <a:endParaRPr lang="fr-FR" sz="700" dirty="0">
              <a:solidFill>
                <a:prstClr val="black"/>
              </a:solidFill>
              <a:latin typeface="Patrick Hand" panose="000005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34562" y="1000128"/>
            <a:ext cx="38824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700" dirty="0" smtClean="0">
                <a:solidFill>
                  <a:prstClr val="black"/>
                </a:solidFill>
                <a:latin typeface="Patrick Hand" panose="00000500000000000000" pitchFamily="2" charset="0"/>
              </a:rPr>
              <a:t>acquis</a:t>
            </a:r>
            <a:endParaRPr lang="fr-FR" sz="700" dirty="0">
              <a:solidFill>
                <a:prstClr val="black"/>
              </a:solidFill>
              <a:latin typeface="Patrick Hand" panose="00000500000000000000" pitchFamily="2" charset="0"/>
            </a:endParaRPr>
          </a:p>
        </p:txBody>
      </p:sp>
      <p:sp>
        <p:nvSpPr>
          <p:cNvPr id="27" name="Larme 26"/>
          <p:cNvSpPr/>
          <p:nvPr/>
        </p:nvSpPr>
        <p:spPr>
          <a:xfrm>
            <a:off x="842576" y="2178634"/>
            <a:ext cx="324036" cy="328101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17951" y="2142629"/>
            <a:ext cx="643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Fineliner Script" pitchFamily="50" charset="0"/>
              </a:rPr>
              <a:t> 1   </a:t>
            </a:r>
            <a:r>
              <a:rPr lang="fr-FR" sz="1400" dirty="0">
                <a:latin typeface="Mrs Chocolat" pitchFamily="2" charset="0"/>
              </a:rPr>
              <a:t>C</a:t>
            </a:r>
            <a:r>
              <a:rPr lang="fr-FR" sz="1400" dirty="0" smtClean="0">
                <a:latin typeface="Mrs Chocolat" pitchFamily="2" charset="0"/>
              </a:rPr>
              <a:t>omplèt</a:t>
            </a:r>
            <a:r>
              <a:rPr lang="fr-FR" sz="1400" dirty="0" smtClean="0">
                <a:latin typeface="Mrs Chocolat" pitchFamily="2" charset="0"/>
              </a:rPr>
              <a:t>e la légende ci-dessous pour chaque numéro :</a:t>
            </a:r>
            <a:r>
              <a:rPr lang="fr-FR" sz="1400" dirty="0" smtClean="0">
                <a:latin typeface="Mrs Chocolat" pitchFamily="2" charset="0"/>
              </a:rPr>
              <a:t> </a:t>
            </a:r>
            <a:endParaRPr lang="fr-FR" sz="1400" dirty="0" smtClean="0">
              <a:latin typeface="Mrs Chocolat" pitchFamily="2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756072" y="2142634"/>
            <a:ext cx="6552728" cy="8280915"/>
          </a:xfrm>
          <a:prstGeom prst="roundRect">
            <a:avLst>
              <a:gd name="adj" fmla="val 1633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108000" y="133153"/>
            <a:ext cx="2113310" cy="65773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08000" y="126405"/>
            <a:ext cx="21479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latin typeface="Mrs Chocolat" pitchFamily="2" charset="0"/>
              </a:rPr>
              <a:t>Prénom</a:t>
            </a:r>
            <a:r>
              <a:rPr lang="fr-FR" sz="1200" dirty="0" smtClean="0">
                <a:latin typeface="Handlee" panose="02000000000000000000" pitchFamily="2" charset="0"/>
              </a:rPr>
              <a:t>  </a:t>
            </a:r>
            <a:r>
              <a:rPr lang="fr-FR" sz="1400" dirty="0" smtClean="0">
                <a:latin typeface="Handlee" panose="02000000000000000000" pitchFamily="2" charset="0"/>
              </a:rPr>
              <a:t>: </a:t>
            </a:r>
            <a:r>
              <a:rPr lang="fr-FR" sz="1100" dirty="0" smtClean="0">
                <a:latin typeface="+mj-lt"/>
              </a:rPr>
              <a:t>___________________</a:t>
            </a:r>
            <a:endParaRPr lang="fr-FR" sz="1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Mrs Chocolat" pitchFamily="2" charset="0"/>
              </a:rPr>
              <a:t>Date</a:t>
            </a:r>
            <a:r>
              <a:rPr lang="fr-FR" sz="1400" dirty="0" smtClean="0">
                <a:latin typeface="Handlee" panose="02000000000000000000" pitchFamily="2" charset="0"/>
              </a:rPr>
              <a:t> :  </a:t>
            </a:r>
            <a:r>
              <a:rPr lang="fr-FR" sz="1400" dirty="0" smtClean="0"/>
              <a:t>________________</a:t>
            </a:r>
            <a:endParaRPr lang="fr-FR" sz="1400" dirty="0">
              <a:latin typeface="Handlee" panose="02000000000000000000" pitchFamily="2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133078" y="1526622"/>
            <a:ext cx="2088232" cy="471991"/>
          </a:xfrm>
          <a:prstGeom prst="roundRect">
            <a:avLst>
              <a:gd name="adj" fmla="val 21431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133078" y="1508573"/>
            <a:ext cx="857911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000" dirty="0" smtClean="0">
                <a:latin typeface="Mrs Chocolat" pitchFamily="2" charset="0"/>
              </a:rPr>
              <a:t>Signature des parents</a:t>
            </a:r>
            <a:endParaRPr lang="fr-FR" sz="1000" dirty="0">
              <a:latin typeface="Mrs Chocolat" pitchFamily="2" charset="0"/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121548" y="846485"/>
            <a:ext cx="2088232" cy="612939"/>
          </a:xfrm>
          <a:prstGeom prst="roundRect">
            <a:avLst>
              <a:gd name="adj" fmla="val 20341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03777" y="790883"/>
            <a:ext cx="10068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dirty="0" smtClean="0">
                <a:latin typeface="Mrs Chocolat" pitchFamily="2" charset="0"/>
              </a:rPr>
              <a:t>Appréciation</a:t>
            </a:r>
            <a:endParaRPr lang="fr-FR" sz="1000" dirty="0">
              <a:latin typeface="Mrs Chocolat" pitchFamily="2" charset="0"/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13486"/>
              </p:ext>
            </p:extLst>
          </p:nvPr>
        </p:nvGraphicFramePr>
        <p:xfrm>
          <a:off x="5076552" y="1418715"/>
          <a:ext cx="391443" cy="525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443"/>
              </a:tblGrid>
              <a:tr h="26265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265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" name="Rectangle à coins arrondis 64"/>
          <p:cNvSpPr/>
          <p:nvPr/>
        </p:nvSpPr>
        <p:spPr>
          <a:xfrm>
            <a:off x="6094800" y="198413"/>
            <a:ext cx="1135062" cy="499578"/>
          </a:xfrm>
          <a:prstGeom prst="roundRect">
            <a:avLst>
              <a:gd name="adj" fmla="val 33430"/>
            </a:avLst>
          </a:prstGeom>
          <a:solidFill>
            <a:schemeClr val="bg1"/>
          </a:solidFill>
          <a:ln cap="rnd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4" tIns="45167" rIns="90334" bIns="45167" anchor="ctr"/>
          <a:lstStyle/>
          <a:p>
            <a:pPr algn="ctr" defTabSz="10163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6" name="ZoneTexte 8"/>
          <p:cNvSpPr txBox="1">
            <a:spLocks noChangeArrowheads="1"/>
          </p:cNvSpPr>
          <p:nvPr/>
        </p:nvSpPr>
        <p:spPr bwMode="auto">
          <a:xfrm>
            <a:off x="6094800" y="198413"/>
            <a:ext cx="1150937" cy="4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4" tIns="45167" rIns="90334" bIns="45167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900" dirty="0">
                <a:latin typeface="Mrs Chocolat" pitchFamily="2" charset="0"/>
              </a:rPr>
              <a:t>Soin, présentation</a:t>
            </a:r>
          </a:p>
          <a:p>
            <a:endParaRPr lang="fr-FR" altLang="fr-FR" sz="1400" dirty="0">
              <a:latin typeface="Fineliner Script" pitchFamily="50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084664" y="420992"/>
            <a:ext cx="115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pc="-150" dirty="0" smtClean="0">
                <a:latin typeface="Rostros y emociones" panose="02000500000000000000" pitchFamily="2" charset="0"/>
              </a:rPr>
              <a:t>g c f b </a:t>
            </a:r>
            <a:endParaRPr lang="fr-FR" sz="1100" spc="-150" dirty="0">
              <a:latin typeface="Rostros y emociones" panose="0200050000000000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42576" y="6679133"/>
            <a:ext cx="639421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1 : une ligne imaginaire : 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2 : un continent </a:t>
            </a:r>
            <a:r>
              <a:rPr lang="fr-FR" sz="1100" dirty="0">
                <a:latin typeface="Short Stack" panose="02010500040000000007" pitchFamily="2" charset="0"/>
              </a:rPr>
              <a:t>: </a:t>
            </a: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3 : une ligne imaginaire </a:t>
            </a:r>
            <a:r>
              <a:rPr lang="fr-FR" sz="1100" dirty="0">
                <a:latin typeface="Short Stack" panose="02010500040000000007" pitchFamily="2" charset="0"/>
              </a:rPr>
              <a:t>: </a:t>
            </a: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4 : un océan </a:t>
            </a:r>
            <a:r>
              <a:rPr lang="fr-FR" sz="1100" dirty="0">
                <a:latin typeface="Short Stack" panose="02010500040000000007" pitchFamily="2" charset="0"/>
              </a:rPr>
              <a:t>: </a:t>
            </a: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5 : </a:t>
            </a:r>
            <a:r>
              <a:rPr lang="fr-FR" sz="1100" dirty="0">
                <a:latin typeface="Short Stack" panose="02010500040000000007" pitchFamily="2" charset="0"/>
              </a:rPr>
              <a:t>une ligne </a:t>
            </a:r>
            <a:r>
              <a:rPr lang="fr-FR" sz="1100" dirty="0" smtClean="0">
                <a:latin typeface="Short Stack" panose="02010500040000000007" pitchFamily="2" charset="0"/>
              </a:rPr>
              <a:t>imaginaire </a:t>
            </a:r>
            <a:r>
              <a:rPr lang="fr-FR" sz="1100" dirty="0">
                <a:latin typeface="Short Stack" panose="02010500040000000007" pitchFamily="2" charset="0"/>
              </a:rPr>
              <a:t>: </a:t>
            </a: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6 : un continent</a:t>
            </a:r>
            <a:r>
              <a:rPr lang="fr-FR" sz="1100" dirty="0">
                <a:latin typeface="Short Stack" panose="02010500040000000007" pitchFamily="2" charset="0"/>
              </a:rPr>
              <a:t> : ______________________________________________________</a:t>
            </a:r>
            <a:endParaRPr lang="fr-FR" sz="110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7 : </a:t>
            </a:r>
            <a:r>
              <a:rPr lang="fr-FR" sz="1100" dirty="0">
                <a:latin typeface="Short Stack" panose="02010500040000000007" pitchFamily="2" charset="0"/>
              </a:rPr>
              <a:t>une ligne </a:t>
            </a:r>
            <a:r>
              <a:rPr lang="fr-FR" sz="1100" dirty="0" smtClean="0">
                <a:latin typeface="Short Stack" panose="02010500040000000007" pitchFamily="2" charset="0"/>
              </a:rPr>
              <a:t>imaginaire </a:t>
            </a:r>
            <a:r>
              <a:rPr lang="fr-FR" sz="1100" dirty="0">
                <a:latin typeface="Short Stack" panose="02010500040000000007" pitchFamily="2" charset="0"/>
              </a:rPr>
              <a:t>: </a:t>
            </a: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8 : </a:t>
            </a:r>
            <a:r>
              <a:rPr lang="fr-FR" sz="1100" dirty="0">
                <a:latin typeface="Short Stack" panose="02010500040000000007" pitchFamily="2" charset="0"/>
              </a:rPr>
              <a:t>une ligne </a:t>
            </a:r>
            <a:r>
              <a:rPr lang="fr-FR" sz="1100" dirty="0" smtClean="0">
                <a:latin typeface="Short Stack" panose="02010500040000000007" pitchFamily="2" charset="0"/>
              </a:rPr>
              <a:t>imaginaire </a:t>
            </a:r>
            <a:r>
              <a:rPr lang="fr-FR" sz="1100" dirty="0">
                <a:latin typeface="Short Stack" panose="02010500040000000007" pitchFamily="2" charset="0"/>
              </a:rPr>
              <a:t>: </a:t>
            </a: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9 : </a:t>
            </a:r>
            <a:r>
              <a:rPr lang="fr-FR" sz="1100" dirty="0">
                <a:latin typeface="Short Stack" panose="02010500040000000007" pitchFamily="2" charset="0"/>
              </a:rPr>
              <a:t>une ligne </a:t>
            </a:r>
            <a:r>
              <a:rPr lang="fr-FR" sz="1100" dirty="0" smtClean="0">
                <a:latin typeface="Short Stack" panose="02010500040000000007" pitchFamily="2" charset="0"/>
              </a:rPr>
              <a:t>imaginaire </a:t>
            </a:r>
            <a:r>
              <a:rPr lang="fr-FR" sz="1100" dirty="0">
                <a:latin typeface="Short Stack" panose="02010500040000000007" pitchFamily="2" charset="0"/>
              </a:rPr>
              <a:t>: </a:t>
            </a: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latin typeface="Short Stack" panose="02010500040000000007" pitchFamily="2" charset="0"/>
              </a:rPr>
              <a:t>10 : un continent</a:t>
            </a:r>
            <a:r>
              <a:rPr lang="fr-FR" sz="1100" dirty="0">
                <a:latin typeface="Short Stack" panose="02010500040000000007" pitchFamily="2" charset="0"/>
              </a:rPr>
              <a:t> : </a:t>
            </a: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_____________________________________________________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52" name="Larme 51"/>
          <p:cNvSpPr/>
          <p:nvPr/>
        </p:nvSpPr>
        <p:spPr>
          <a:xfrm>
            <a:off x="842576" y="9339658"/>
            <a:ext cx="324036" cy="328101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817951" y="9303653"/>
            <a:ext cx="643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Fineliner Script" pitchFamily="50" charset="0"/>
              </a:rPr>
              <a:t> </a:t>
            </a:r>
            <a:r>
              <a:rPr lang="fr-FR" sz="1800" b="1" dirty="0" smtClean="0">
                <a:latin typeface="Fineliner Script" pitchFamily="50" charset="0"/>
              </a:rPr>
              <a:t>2   </a:t>
            </a:r>
            <a:r>
              <a:rPr lang="fr-FR" sz="1400" dirty="0" smtClean="0">
                <a:latin typeface="Mrs Chocolat" pitchFamily="2" charset="0"/>
              </a:rPr>
              <a:t>Donne la définition l’équateur 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7951" y="9667759"/>
            <a:ext cx="64765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10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______________________________________________________________________</a:t>
            </a:r>
          </a:p>
          <a:p>
            <a:pPr lvl="0">
              <a:lnSpc>
                <a:spcPct val="150000"/>
              </a:lnSpc>
            </a:pPr>
            <a:r>
              <a:rPr lang="fr-FR" sz="1100" dirty="0">
                <a:solidFill>
                  <a:prstClr val="black"/>
                </a:solidFill>
                <a:latin typeface="Short Stack" panose="02010500040000000007" pitchFamily="2" charset="0"/>
              </a:rPr>
              <a:t>______________________________________________________________________</a:t>
            </a:r>
          </a:p>
        </p:txBody>
      </p:sp>
      <p:sp>
        <p:nvSpPr>
          <p:cNvPr id="61" name="Rectangle à coins arrondis 60"/>
          <p:cNvSpPr/>
          <p:nvPr/>
        </p:nvSpPr>
        <p:spPr>
          <a:xfrm>
            <a:off x="170018" y="2142629"/>
            <a:ext cx="442038" cy="8280920"/>
          </a:xfrm>
          <a:prstGeom prst="roundRect">
            <a:avLst>
              <a:gd name="adj" fmla="val 2342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181169" y="2214638"/>
            <a:ext cx="430887" cy="82089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smtClean="0">
                <a:latin typeface="Mrs Chocolat" pitchFamily="2" charset="0"/>
              </a:rPr>
              <a:t>Se repérer sur la Terre</a:t>
            </a:r>
            <a:endParaRPr lang="fr-FR" sz="1600" dirty="0">
              <a:latin typeface="Mrs Chocolat" pitchFamily="2" charset="0"/>
            </a:endParaRP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14" y="9271421"/>
            <a:ext cx="294039" cy="11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50" y="6535117"/>
            <a:ext cx="3608388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13" y="1077135"/>
            <a:ext cx="6297386" cy="5241958"/>
          </a:xfrm>
          <a:prstGeom prst="rect">
            <a:avLst/>
          </a:prstGeom>
        </p:spPr>
      </p:pic>
      <p:sp>
        <p:nvSpPr>
          <p:cNvPr id="27" name="Larme 26"/>
          <p:cNvSpPr/>
          <p:nvPr/>
        </p:nvSpPr>
        <p:spPr>
          <a:xfrm>
            <a:off x="842576" y="270421"/>
            <a:ext cx="324036" cy="328101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17951" y="270421"/>
            <a:ext cx="64307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Fineliner Script" pitchFamily="50" charset="0"/>
              </a:rPr>
              <a:t> </a:t>
            </a:r>
            <a:r>
              <a:rPr lang="fr-FR" sz="1800" b="1" dirty="0" smtClean="0">
                <a:latin typeface="Fineliner Script" pitchFamily="50" charset="0"/>
              </a:rPr>
              <a:t>3  </a:t>
            </a:r>
            <a:r>
              <a:rPr lang="fr-FR" sz="1400" dirty="0">
                <a:latin typeface="Mrs Chocolat" pitchFamily="2" charset="0"/>
              </a:rPr>
              <a:t>C</a:t>
            </a:r>
            <a:r>
              <a:rPr lang="fr-FR" sz="1400" dirty="0" smtClean="0">
                <a:latin typeface="Mrs Chocolat" pitchFamily="2" charset="0"/>
              </a:rPr>
              <a:t>omplète les degrés manquants (latitude et longitude) sur le blog ci-</a:t>
            </a:r>
          </a:p>
          <a:p>
            <a:r>
              <a:rPr lang="fr-FR" sz="1400" dirty="0">
                <a:latin typeface="Mrs Chocolat" pitchFamily="2" charset="0"/>
              </a:rPr>
              <a:t> </a:t>
            </a:r>
            <a:r>
              <a:rPr lang="fr-FR" sz="1400" dirty="0" smtClean="0">
                <a:latin typeface="Mrs Chocolat" pitchFamily="2" charset="0"/>
              </a:rPr>
              <a:t>    </a:t>
            </a:r>
            <a:r>
              <a:rPr lang="fr-FR" sz="1400" dirty="0" smtClean="0">
                <a:latin typeface="Mrs Chocolat" pitchFamily="2" charset="0"/>
              </a:rPr>
              <a:t>dessous. Une radio a capté ces 2 messages. Localise les deux bateaux </a:t>
            </a:r>
          </a:p>
          <a:p>
            <a:r>
              <a:rPr lang="fr-FR" sz="1400" dirty="0">
                <a:latin typeface="Mrs Chocolat" pitchFamily="2" charset="0"/>
              </a:rPr>
              <a:t> </a:t>
            </a:r>
            <a:r>
              <a:rPr lang="fr-FR" sz="1400" dirty="0" smtClean="0">
                <a:latin typeface="Mrs Chocolat" pitchFamily="2" charset="0"/>
              </a:rPr>
              <a:t>    </a:t>
            </a:r>
            <a:r>
              <a:rPr lang="fr-FR" sz="1400" dirty="0" smtClean="0">
                <a:latin typeface="Mrs Chocolat" pitchFamily="2" charset="0"/>
              </a:rPr>
              <a:t>en détresse en les dessinant.</a:t>
            </a:r>
            <a:endParaRPr lang="fr-FR" sz="1400" dirty="0" smtClean="0">
              <a:latin typeface="Mrs Chocolat" pitchFamily="2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756072" y="198412"/>
            <a:ext cx="6552728" cy="6181655"/>
          </a:xfrm>
          <a:prstGeom prst="roundRect">
            <a:avLst>
              <a:gd name="adj" fmla="val 2558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à coins arrondis 55"/>
          <p:cNvSpPr/>
          <p:nvPr/>
        </p:nvSpPr>
        <p:spPr>
          <a:xfrm>
            <a:off x="756072" y="6526262"/>
            <a:ext cx="6552728" cy="3969292"/>
          </a:xfrm>
          <a:prstGeom prst="roundRect">
            <a:avLst>
              <a:gd name="adj" fmla="val 2673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Larme 56"/>
          <p:cNvSpPr/>
          <p:nvPr/>
        </p:nvSpPr>
        <p:spPr>
          <a:xfrm>
            <a:off x="842575" y="6559361"/>
            <a:ext cx="324036" cy="328101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833273" y="6531309"/>
            <a:ext cx="231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Fineliner Script" pitchFamily="50" charset="0"/>
              </a:rPr>
              <a:t> 4</a:t>
            </a:r>
            <a:r>
              <a:rPr lang="fr-FR" dirty="0" smtClean="0">
                <a:latin typeface="Fineliner Script" pitchFamily="50" charset="0"/>
              </a:rPr>
              <a:t>   </a:t>
            </a:r>
            <a:r>
              <a:rPr lang="fr-FR" sz="1400" dirty="0" smtClean="0">
                <a:latin typeface="Mrs Chocolat" pitchFamily="2" charset="0"/>
              </a:rPr>
              <a:t>Complète ce schéma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1877" y="6946403"/>
            <a:ext cx="2856523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4848225" algn="l"/>
              </a:tabLst>
            </a:pPr>
            <a:r>
              <a:rPr lang="fr-FR" sz="1050" dirty="0" smtClean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Colorie en rouge la zone chaude, en jaune la zone tempérée et en bleu la zone froide</a:t>
            </a:r>
          </a:p>
        </p:txBody>
      </p:sp>
      <p:sp>
        <p:nvSpPr>
          <p:cNvPr id="58" name="Larme 57"/>
          <p:cNvSpPr/>
          <p:nvPr/>
        </p:nvSpPr>
        <p:spPr>
          <a:xfrm>
            <a:off x="857899" y="7939274"/>
            <a:ext cx="324036" cy="328101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833273" y="7903269"/>
            <a:ext cx="265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Fineliner Script" pitchFamily="50" charset="0"/>
              </a:rPr>
              <a:t> </a:t>
            </a:r>
            <a:r>
              <a:rPr lang="fr-FR" sz="1800" b="1" dirty="0" smtClean="0">
                <a:latin typeface="Fineliner Script" pitchFamily="50" charset="0"/>
              </a:rPr>
              <a:t>5   </a:t>
            </a:r>
            <a:r>
              <a:rPr lang="fr-FR" sz="1400" dirty="0" smtClean="0">
                <a:latin typeface="Mrs Chocolat" pitchFamily="2" charset="0"/>
              </a:rPr>
              <a:t>Cite les 8 climats présents </a:t>
            </a:r>
          </a:p>
          <a:p>
            <a:r>
              <a:rPr lang="fr-FR" sz="1400" dirty="0">
                <a:latin typeface="Mrs Chocolat" pitchFamily="2" charset="0"/>
              </a:rPr>
              <a:t> </a:t>
            </a:r>
            <a:r>
              <a:rPr lang="fr-FR" sz="1400" dirty="0" smtClean="0">
                <a:latin typeface="Mrs Chocolat" pitchFamily="2" charset="0"/>
              </a:rPr>
              <a:t>      </a:t>
            </a:r>
            <a:r>
              <a:rPr lang="fr-FR" sz="1400" dirty="0" smtClean="0">
                <a:latin typeface="Mrs Chocolat" pitchFamily="2" charset="0"/>
              </a:rPr>
              <a:t>sur notre planète.</a:t>
            </a:r>
            <a:endParaRPr lang="fr-FR" sz="1400" dirty="0">
              <a:latin typeface="Mrs Chocolat" pitchFamily="2" charset="0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170017" y="198412"/>
            <a:ext cx="442039" cy="6195999"/>
          </a:xfrm>
          <a:prstGeom prst="roundRect">
            <a:avLst>
              <a:gd name="adj" fmla="val 2342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81169" y="342430"/>
            <a:ext cx="430887" cy="60707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smtClean="0">
                <a:latin typeface="Mrs Chocolat" pitchFamily="2" charset="0"/>
              </a:rPr>
              <a:t>Se repérer sur la Terre</a:t>
            </a:r>
            <a:endParaRPr lang="fr-FR" sz="1600" dirty="0">
              <a:latin typeface="Mrs Chocolat" pitchFamily="2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170017" y="6537171"/>
            <a:ext cx="442039" cy="3958383"/>
          </a:xfrm>
          <a:prstGeom prst="roundRect">
            <a:avLst>
              <a:gd name="adj" fmla="val 2342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181169" y="6537171"/>
            <a:ext cx="430887" cy="39484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smtClean="0">
                <a:latin typeface="Mrs Chocolat" pitchFamily="2" charset="0"/>
              </a:rPr>
              <a:t>Les zones climatiques</a:t>
            </a:r>
            <a:endParaRPr lang="fr-FR" sz="1600" dirty="0">
              <a:latin typeface="Mrs Chocolat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33273" y="8407325"/>
            <a:ext cx="28565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  <a:tabLst>
                <a:tab pos="4848225" algn="l"/>
              </a:tabLst>
            </a:pPr>
            <a:r>
              <a:rPr lang="fr-FR" sz="1050" dirty="0" smtClean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1) _____________________________</a:t>
            </a:r>
          </a:p>
          <a:p>
            <a:pPr>
              <a:lnSpc>
                <a:spcPct val="200000"/>
              </a:lnSpc>
              <a:tabLst>
                <a:tab pos="4848225" algn="l"/>
              </a:tabLst>
            </a:pPr>
            <a:r>
              <a:rPr lang="fr-FR" sz="1050" dirty="0" smtClean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2) </a:t>
            </a:r>
            <a:r>
              <a:rPr lang="fr-FR" sz="1050" dirty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_____________________________</a:t>
            </a:r>
          </a:p>
          <a:p>
            <a:pPr>
              <a:lnSpc>
                <a:spcPct val="200000"/>
              </a:lnSpc>
              <a:tabLst>
                <a:tab pos="4848225" algn="l"/>
              </a:tabLst>
            </a:pPr>
            <a:r>
              <a:rPr lang="fr-FR" sz="1050" dirty="0" smtClean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3) </a:t>
            </a:r>
            <a:r>
              <a:rPr lang="fr-FR" sz="1050" dirty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_____________________________</a:t>
            </a:r>
          </a:p>
          <a:p>
            <a:pPr>
              <a:lnSpc>
                <a:spcPct val="200000"/>
              </a:lnSpc>
              <a:tabLst>
                <a:tab pos="4848225" algn="l"/>
              </a:tabLst>
            </a:pPr>
            <a:r>
              <a:rPr lang="fr-FR" sz="1050" dirty="0" smtClean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4) </a:t>
            </a:r>
            <a:r>
              <a:rPr lang="fr-FR" sz="1050" dirty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_____________________________</a:t>
            </a:r>
          </a:p>
          <a:p>
            <a:pPr>
              <a:lnSpc>
                <a:spcPct val="200000"/>
              </a:lnSpc>
              <a:tabLst>
                <a:tab pos="4848225" algn="l"/>
              </a:tabLst>
            </a:pPr>
            <a:r>
              <a:rPr lang="fr-FR" sz="1050" dirty="0" smtClean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5) </a:t>
            </a:r>
            <a:r>
              <a:rPr lang="fr-FR" sz="1050" dirty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_____________________________</a:t>
            </a:r>
          </a:p>
          <a:p>
            <a:pPr>
              <a:lnSpc>
                <a:spcPct val="200000"/>
              </a:lnSpc>
              <a:tabLst>
                <a:tab pos="4848225" algn="l"/>
              </a:tabLst>
            </a:pPr>
            <a:r>
              <a:rPr lang="fr-FR" sz="1050" dirty="0" smtClean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6) _____________________________</a:t>
            </a:r>
            <a:endParaRPr lang="fr-FR" sz="1050" dirty="0">
              <a:latin typeface="Short Stack" panose="02010500040000000007" pitchFamily="2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2416" y="9703469"/>
            <a:ext cx="28280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tabLst>
                <a:tab pos="4848225" algn="l"/>
              </a:tabLst>
            </a:pPr>
            <a:r>
              <a:rPr lang="fr-FR" sz="1050" dirty="0">
                <a:solidFill>
                  <a:prstClr val="black"/>
                </a:solidFill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7</a:t>
            </a:r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) _____________________________</a:t>
            </a:r>
          </a:p>
          <a:p>
            <a:pPr>
              <a:lnSpc>
                <a:spcPct val="200000"/>
              </a:lnSpc>
              <a:tabLst>
                <a:tab pos="4848225" algn="l"/>
              </a:tabLst>
            </a:pPr>
            <a:r>
              <a:rPr lang="fr-FR" sz="1050" dirty="0" smtClean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8) _____________________________</a:t>
            </a:r>
            <a:endParaRPr lang="fr-FR" sz="1050" dirty="0">
              <a:latin typeface="Short Stack" panose="02010500040000000007" pitchFamily="2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38" y="9271421"/>
            <a:ext cx="294039" cy="11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3" t="1540" r="17377" b="30789"/>
          <a:stretch/>
        </p:blipFill>
        <p:spPr>
          <a:xfrm>
            <a:off x="1337873" y="953348"/>
            <a:ext cx="5390896" cy="342152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7" name="Larme 26"/>
          <p:cNvSpPr/>
          <p:nvPr/>
        </p:nvSpPr>
        <p:spPr>
          <a:xfrm>
            <a:off x="842576" y="306426"/>
            <a:ext cx="324036" cy="328101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17951" y="270421"/>
            <a:ext cx="643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Fineliner Script" pitchFamily="50" charset="0"/>
              </a:rPr>
              <a:t> </a:t>
            </a:r>
            <a:r>
              <a:rPr lang="fr-FR" sz="1800" b="1" dirty="0" smtClean="0">
                <a:latin typeface="Fineliner Script" pitchFamily="50" charset="0"/>
              </a:rPr>
              <a:t>6   </a:t>
            </a:r>
            <a:r>
              <a:rPr lang="fr-FR" sz="1400" dirty="0" smtClean="0">
                <a:latin typeface="Mrs Chocolat" pitchFamily="2" charset="0"/>
              </a:rPr>
              <a:t>Observe ce graphique des températures moyenne s annuelles et des </a:t>
            </a:r>
          </a:p>
          <a:p>
            <a:r>
              <a:rPr lang="fr-FR" sz="1400" dirty="0">
                <a:latin typeface="Mrs Chocolat" pitchFamily="2" charset="0"/>
              </a:rPr>
              <a:t> </a:t>
            </a:r>
            <a:r>
              <a:rPr lang="fr-FR" sz="1400" dirty="0" smtClean="0">
                <a:latin typeface="Mrs Chocolat" pitchFamily="2" charset="0"/>
              </a:rPr>
              <a:t>      </a:t>
            </a:r>
            <a:r>
              <a:rPr lang="fr-FR" sz="1400" dirty="0" smtClean="0">
                <a:latin typeface="Mrs Chocolat" pitchFamily="2" charset="0"/>
              </a:rPr>
              <a:t>précipitations annuelles de la ville de Cayenne.</a:t>
            </a:r>
            <a:endParaRPr lang="fr-FR" sz="1400" dirty="0" smtClean="0">
              <a:latin typeface="Mrs Chocolat" pitchFamily="2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756072" y="198413"/>
            <a:ext cx="6552728" cy="10225136"/>
          </a:xfrm>
          <a:prstGeom prst="roundRect">
            <a:avLst>
              <a:gd name="adj" fmla="val 154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415320"/>
              </p:ext>
            </p:extLst>
          </p:nvPr>
        </p:nvGraphicFramePr>
        <p:xfrm>
          <a:off x="851877" y="4918541"/>
          <a:ext cx="636309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672"/>
                <a:gridCol w="405452"/>
                <a:gridCol w="405452"/>
                <a:gridCol w="405452"/>
                <a:gridCol w="405452"/>
                <a:gridCol w="405452"/>
                <a:gridCol w="405452"/>
                <a:gridCol w="405452"/>
                <a:gridCol w="405452"/>
                <a:gridCol w="405452"/>
                <a:gridCol w="405452"/>
                <a:gridCol w="405452"/>
                <a:gridCol w="405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Cayenne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J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F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M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A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M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J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J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A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S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O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N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D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Fineliner Script" pitchFamily="50" charset="0"/>
                        </a:rPr>
                        <a:t>Températures</a:t>
                      </a:r>
                      <a:r>
                        <a:rPr lang="fr-FR" sz="1600" baseline="0" dirty="0" smtClean="0">
                          <a:latin typeface="Fineliner Script" pitchFamily="50" charset="0"/>
                        </a:rPr>
                        <a:t> (°C)</a:t>
                      </a:r>
                      <a:endParaRPr lang="fr-FR" sz="1600" dirty="0">
                        <a:latin typeface="Fineliner Script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Fineliner Script" pitchFamily="50" charset="0"/>
                        </a:rPr>
                        <a:t>Précipitations</a:t>
                      </a:r>
                      <a:r>
                        <a:rPr lang="fr-FR" sz="1600" baseline="0" dirty="0" smtClean="0">
                          <a:latin typeface="Fineliner Script" pitchFamily="50" charset="0"/>
                        </a:rPr>
                        <a:t> (mm)</a:t>
                      </a:r>
                      <a:endParaRPr lang="fr-FR" sz="1600" dirty="0">
                        <a:latin typeface="Fineliner Script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817951" y="4446884"/>
            <a:ext cx="4224675" cy="38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4848225" algn="l"/>
              </a:tabLst>
            </a:pPr>
            <a:r>
              <a:rPr lang="fr-FR" sz="1400" dirty="0" smtClean="0">
                <a:latin typeface="Mrs Chocolat" pitchFamily="2" charset="0"/>
                <a:ea typeface="Times New Roman"/>
                <a:cs typeface="Times New Roman" panose="02020603050405020304" pitchFamily="18" charset="0"/>
              </a:rPr>
              <a:t>* Place les données dans le tableau ci-dessous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4404" y="6175077"/>
            <a:ext cx="638428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4848225" algn="l"/>
              </a:tabLst>
            </a:pPr>
            <a:r>
              <a:rPr lang="fr-FR" sz="1400" dirty="0" smtClean="0">
                <a:latin typeface="Mrs Chocolat" pitchFamily="2" charset="0"/>
                <a:ea typeface="Times New Roman"/>
                <a:cs typeface="Times New Roman" panose="02020603050405020304" pitchFamily="18" charset="0"/>
              </a:rPr>
              <a:t>* Sous quel climat se situe cette ville ? Pourquoi ?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4848225" algn="l"/>
              </a:tabLst>
            </a:pPr>
            <a:r>
              <a:rPr lang="fr-FR" sz="1100" dirty="0" smtClean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_____________________________________________________________________</a:t>
            </a:r>
          </a:p>
          <a:p>
            <a:pPr>
              <a:lnSpc>
                <a:spcPct val="200000"/>
              </a:lnSpc>
              <a:spcAft>
                <a:spcPts val="0"/>
              </a:spcAft>
              <a:tabLst>
                <a:tab pos="4848225" algn="l"/>
              </a:tabLst>
            </a:pPr>
            <a:r>
              <a:rPr lang="fr-FR" sz="1100" dirty="0">
                <a:latin typeface="Short Stack" panose="02010500040000000007" pitchFamily="2" charset="0"/>
                <a:ea typeface="Times New Roman"/>
                <a:cs typeface="Times New Roman" panose="02020603050405020304" pitchFamily="18" charset="0"/>
              </a:rPr>
              <a:t>_____________________________________________________________________</a:t>
            </a:r>
            <a:endParaRPr lang="fr-FR" sz="1100" dirty="0" smtClean="0">
              <a:latin typeface="Short Stack" panose="02010500040000000007" pitchFamily="2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9" name="Larme 28"/>
          <p:cNvSpPr/>
          <p:nvPr/>
        </p:nvSpPr>
        <p:spPr>
          <a:xfrm>
            <a:off x="830677" y="7282491"/>
            <a:ext cx="324036" cy="328101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806052" y="7246486"/>
            <a:ext cx="643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Fineliner Script" pitchFamily="50" charset="0"/>
              </a:rPr>
              <a:t> </a:t>
            </a:r>
            <a:r>
              <a:rPr lang="fr-FR" sz="1800" b="1" dirty="0" smtClean="0">
                <a:latin typeface="Fineliner Script" pitchFamily="50" charset="0"/>
              </a:rPr>
              <a:t>7   </a:t>
            </a:r>
            <a:r>
              <a:rPr lang="fr-FR" sz="1400" dirty="0">
                <a:latin typeface="Mrs Chocolat" pitchFamily="2" charset="0"/>
              </a:rPr>
              <a:t>O</a:t>
            </a:r>
            <a:r>
              <a:rPr lang="fr-FR" sz="1400" dirty="0" smtClean="0">
                <a:latin typeface="Mrs Chocolat" pitchFamily="2" charset="0"/>
              </a:rPr>
              <a:t>bserve ces images et complète les légendes</a:t>
            </a:r>
            <a:endParaRPr lang="fr-FR" sz="1400" dirty="0" smtClean="0">
              <a:latin typeface="Mrs Chocolat" pitchFamily="2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70017" y="198413"/>
            <a:ext cx="442039" cy="10223080"/>
          </a:xfrm>
          <a:prstGeom prst="roundRect">
            <a:avLst>
              <a:gd name="adj" fmla="val 2342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81169" y="198413"/>
            <a:ext cx="430887" cy="102131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dirty="0" smtClean="0">
                <a:latin typeface="Mrs Chocolat" pitchFamily="2" charset="0"/>
              </a:rPr>
              <a:t>Les zones climatiques</a:t>
            </a:r>
            <a:endParaRPr lang="fr-FR" sz="1600" dirty="0">
              <a:latin typeface="Mrs Chocola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"/>
          <a:stretch/>
        </p:blipFill>
        <p:spPr bwMode="auto">
          <a:xfrm>
            <a:off x="828080" y="7722034"/>
            <a:ext cx="2065951" cy="14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71" y="7722035"/>
            <a:ext cx="2088231" cy="14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23" y="7722035"/>
            <a:ext cx="1998870" cy="14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817951" y="9225082"/>
            <a:ext cx="20760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700" dirty="0" smtClean="0">
              <a:latin typeface="Short Stack" panose="02010500040000000007" pitchFamily="2" charset="0"/>
            </a:endParaRPr>
          </a:p>
          <a:p>
            <a:r>
              <a:rPr lang="fr-FR" sz="1000" dirty="0" smtClean="0">
                <a:latin typeface="Short Stack" panose="02010500040000000007" pitchFamily="2" charset="0"/>
              </a:rPr>
              <a:t>Zone : </a:t>
            </a:r>
            <a:r>
              <a:rPr lang="fr-FR" sz="1000" dirty="0" smtClean="0">
                <a:latin typeface="Short Stack" panose="02010500040000000007" pitchFamily="2" charset="0"/>
              </a:rPr>
              <a:t> _________________</a:t>
            </a:r>
            <a:endParaRPr lang="fr-FR" sz="1000" dirty="0" smtClean="0">
              <a:latin typeface="Short Stack" panose="02010500040000000007" pitchFamily="2" charset="0"/>
            </a:endParaRPr>
          </a:p>
          <a:p>
            <a:endParaRPr lang="fr-FR" sz="1000" dirty="0">
              <a:latin typeface="Short Stack" panose="02010500040000000007" pitchFamily="2" charset="0"/>
            </a:endParaRPr>
          </a:p>
          <a:p>
            <a:r>
              <a:rPr lang="fr-FR" sz="1000" dirty="0" smtClean="0">
                <a:latin typeface="Short Stack" panose="02010500040000000007" pitchFamily="2" charset="0"/>
              </a:rPr>
              <a:t>Climat : </a:t>
            </a:r>
            <a:r>
              <a:rPr lang="fr-FR" sz="1000" dirty="0" smtClean="0">
                <a:latin typeface="Short Stack" panose="02010500040000000007" pitchFamily="2" charset="0"/>
              </a:rPr>
              <a:t>________________</a:t>
            </a:r>
          </a:p>
          <a:p>
            <a:endParaRPr lang="fr-FR" sz="1000" dirty="0">
              <a:latin typeface="Short Stack" panose="02010500040000000007" pitchFamily="2" charset="0"/>
            </a:endParaRPr>
          </a:p>
          <a:p>
            <a:r>
              <a:rPr lang="fr-FR" sz="1000" spc="-150" dirty="0" smtClean="0">
                <a:latin typeface="Short Stack" panose="02010500040000000007" pitchFamily="2" charset="0"/>
              </a:rPr>
              <a:t>Continent</a:t>
            </a:r>
            <a:r>
              <a:rPr lang="fr-FR" sz="1000" dirty="0" smtClean="0">
                <a:latin typeface="Short Stack" panose="02010500040000000007" pitchFamily="2" charset="0"/>
              </a:rPr>
              <a:t> : _______________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983382" y="9225082"/>
            <a:ext cx="20760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700" dirty="0" smtClean="0">
              <a:latin typeface="Short Stack" panose="02010500040000000007" pitchFamily="2" charset="0"/>
            </a:endParaRPr>
          </a:p>
          <a:p>
            <a:r>
              <a:rPr lang="fr-FR" sz="1000" dirty="0" smtClean="0">
                <a:latin typeface="Short Stack" panose="02010500040000000007" pitchFamily="2" charset="0"/>
              </a:rPr>
              <a:t>Zone : </a:t>
            </a:r>
            <a:r>
              <a:rPr lang="fr-FR" sz="1000" dirty="0" smtClean="0">
                <a:latin typeface="Short Stack" panose="02010500040000000007" pitchFamily="2" charset="0"/>
              </a:rPr>
              <a:t> _________________</a:t>
            </a:r>
            <a:endParaRPr lang="fr-FR" sz="1000" dirty="0" smtClean="0">
              <a:latin typeface="Short Stack" panose="02010500040000000007" pitchFamily="2" charset="0"/>
            </a:endParaRPr>
          </a:p>
          <a:p>
            <a:endParaRPr lang="fr-FR" sz="1000" dirty="0">
              <a:latin typeface="Short Stack" panose="02010500040000000007" pitchFamily="2" charset="0"/>
            </a:endParaRPr>
          </a:p>
          <a:p>
            <a:r>
              <a:rPr lang="fr-FR" sz="1000" dirty="0" smtClean="0">
                <a:latin typeface="Short Stack" panose="02010500040000000007" pitchFamily="2" charset="0"/>
              </a:rPr>
              <a:t>Climat : </a:t>
            </a:r>
            <a:r>
              <a:rPr lang="fr-FR" sz="1000" dirty="0" smtClean="0">
                <a:latin typeface="Short Stack" panose="02010500040000000007" pitchFamily="2" charset="0"/>
              </a:rPr>
              <a:t>________________</a:t>
            </a:r>
          </a:p>
          <a:p>
            <a:endParaRPr lang="fr-FR" sz="1000" dirty="0">
              <a:latin typeface="Short Stack" panose="02010500040000000007" pitchFamily="2" charset="0"/>
            </a:endParaRPr>
          </a:p>
          <a:p>
            <a:r>
              <a:rPr lang="fr-FR" sz="1000" spc="-150" dirty="0" smtClean="0">
                <a:latin typeface="Short Stack" panose="02010500040000000007" pitchFamily="2" charset="0"/>
              </a:rPr>
              <a:t>Continent</a:t>
            </a:r>
            <a:r>
              <a:rPr lang="fr-FR" sz="1000" dirty="0" smtClean="0">
                <a:latin typeface="Short Stack" panose="02010500040000000007" pitchFamily="2" charset="0"/>
              </a:rPr>
              <a:t> : _______________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224023" y="9238029"/>
            <a:ext cx="20760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700" dirty="0" smtClean="0">
              <a:latin typeface="Short Stack" panose="02010500040000000007" pitchFamily="2" charset="0"/>
            </a:endParaRPr>
          </a:p>
          <a:p>
            <a:r>
              <a:rPr lang="fr-FR" sz="1000" dirty="0" smtClean="0">
                <a:latin typeface="Short Stack" panose="02010500040000000007" pitchFamily="2" charset="0"/>
              </a:rPr>
              <a:t>Zone : </a:t>
            </a:r>
            <a:r>
              <a:rPr lang="fr-FR" sz="1000" dirty="0" smtClean="0">
                <a:latin typeface="Short Stack" panose="02010500040000000007" pitchFamily="2" charset="0"/>
              </a:rPr>
              <a:t> _________________</a:t>
            </a:r>
            <a:endParaRPr lang="fr-FR" sz="1000" dirty="0" smtClean="0">
              <a:latin typeface="Short Stack" panose="02010500040000000007" pitchFamily="2" charset="0"/>
            </a:endParaRPr>
          </a:p>
          <a:p>
            <a:endParaRPr lang="fr-FR" sz="1000" dirty="0">
              <a:latin typeface="Short Stack" panose="02010500040000000007" pitchFamily="2" charset="0"/>
            </a:endParaRPr>
          </a:p>
          <a:p>
            <a:r>
              <a:rPr lang="fr-FR" sz="1000" dirty="0" smtClean="0">
                <a:latin typeface="Short Stack" panose="02010500040000000007" pitchFamily="2" charset="0"/>
              </a:rPr>
              <a:t>Climat : </a:t>
            </a:r>
            <a:r>
              <a:rPr lang="fr-FR" sz="1000" dirty="0" smtClean="0">
                <a:latin typeface="Short Stack" panose="02010500040000000007" pitchFamily="2" charset="0"/>
              </a:rPr>
              <a:t>________________</a:t>
            </a:r>
          </a:p>
          <a:p>
            <a:endParaRPr lang="fr-FR" sz="1000" dirty="0">
              <a:latin typeface="Short Stack" panose="02010500040000000007" pitchFamily="2" charset="0"/>
            </a:endParaRPr>
          </a:p>
          <a:p>
            <a:r>
              <a:rPr lang="fr-FR" sz="1000" spc="-150" dirty="0" smtClean="0">
                <a:latin typeface="Short Stack" panose="02010500040000000007" pitchFamily="2" charset="0"/>
              </a:rPr>
              <a:t>Continent</a:t>
            </a:r>
            <a:r>
              <a:rPr lang="fr-FR" sz="1000" dirty="0" smtClean="0">
                <a:latin typeface="Short Stack" panose="02010500040000000007" pitchFamily="2" charset="0"/>
              </a:rPr>
              <a:t> : _______________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37" y="3487203"/>
            <a:ext cx="294039" cy="11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356</Words>
  <Application>Microsoft Office PowerPoint</Application>
  <PresentationFormat>Personnalisé</PresentationFormat>
  <Paragraphs>96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76</cp:revision>
  <cp:lastPrinted>2013-09-24T06:14:55Z</cp:lastPrinted>
  <dcterms:created xsi:type="dcterms:W3CDTF">2013-09-23T11:54:35Z</dcterms:created>
  <dcterms:modified xsi:type="dcterms:W3CDTF">2014-12-28T21:54:05Z</dcterms:modified>
</cp:coreProperties>
</file>