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4" y="-389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56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05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70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31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25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05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40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7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4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63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61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F610-B3BC-4389-85F8-AB1797F9E8C8}" type="datetimeFigureOut">
              <a:rPr lang="fr-FR" smtClean="0"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C1C8-2590-4432-B8DE-369D5A336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1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16496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Le présent de l’indicatif</a:t>
            </a:r>
            <a:endParaRPr lang="fr-FR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815616" y="562578"/>
            <a:ext cx="913792" cy="514916"/>
            <a:chOff x="3800872" y="572820"/>
            <a:chExt cx="913792" cy="514916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à coins arrondis 15"/>
          <p:cNvSpPr/>
          <p:nvPr/>
        </p:nvSpPr>
        <p:spPr>
          <a:xfrm rot="16200000">
            <a:off x="128040" y="309968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483" y="900615"/>
            <a:ext cx="4880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latin typeface="Century Gothic" pitchFamily="34" charset="0"/>
                <a:ea typeface="Times New Roman" pitchFamily="18" charset="0"/>
              </a:rPr>
              <a:t>Complète en conjuguant au présent :</a:t>
            </a: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Les </a:t>
            </a: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clients mécontents (annuler) …………………… leur voyage.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Nous (changer)…………………… souvent d’endroit en camping.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La chaleur (ramollir)…………………………… le beurre.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Tu (lancer)………………………….. la balle plus loin que Paul.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Parfois nous (déplacer) ……………………………….des meubles.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Ses cheveux (blanchir)……………………………….. déjà.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Toutes les voitures (prendre) ………………....la même direction.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Vous (dire)…………………………. que la santé n’a pas de prix.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D’ici, on (voir) ……………………………bien le haut des tours.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Au zoo, le bébé (vouloir)……………………..toucher les animaux.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Ces fruits (venir)……………………………. d’Espagne.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Tous les matins papi (acheter) ………………………le journal.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Le cuisinier (délayer) ……………………la farine dans de l’eau.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Vous (chanceler) ……………………………..de fatigue.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Mes frères (balayer)………………………… le garage.</a:t>
            </a:r>
            <a:endParaRPr lang="fr-FR" sz="1200" dirty="0">
              <a:latin typeface="Century Gothic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320226" y="10580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Le présent de l’indicatif</a:t>
            </a:r>
            <a:endParaRPr lang="fr-FR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26" name="Groupe 25"/>
          <p:cNvGrpSpPr/>
          <p:nvPr/>
        </p:nvGrpSpPr>
        <p:grpSpPr>
          <a:xfrm>
            <a:off x="8719346" y="538758"/>
            <a:ext cx="913792" cy="514916"/>
            <a:chOff x="3800872" y="572820"/>
            <a:chExt cx="913792" cy="514916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9" name="Rectangle à coins arrondis 28"/>
          <p:cNvSpPr/>
          <p:nvPr/>
        </p:nvSpPr>
        <p:spPr>
          <a:xfrm rot="16200000">
            <a:off x="5031770" y="286148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51213" y="876795"/>
            <a:ext cx="4880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latin typeface="Century Gothic" pitchFamily="34" charset="0"/>
                <a:ea typeface="Times New Roman" pitchFamily="18" charset="0"/>
              </a:rPr>
              <a:t>Complète en conjuguant au présent :</a:t>
            </a: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Les </a:t>
            </a: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clients mécontents (annuler) …………………… leur voyage.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Nous (changer)…………………… souvent d’endroit en camping.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La chaleur (ramollir)…………………………… le beurre.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Tu (lancer)………………………….. la balle plus loin que Paul.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Parfois nous (déplacer) ……………………………….des meubles.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Ses cheveux (blanchir)……………………………….. déjà.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Toutes les voitures (prendre) ………………....la même direction.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Vous (dire)…………………………. que la santé n’a pas de prix.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D’ici, on (voir) ……………………………bien le haut des tours.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Au zoo, le bébé (vouloir)……………………..toucher les animaux.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Ces fruits (venir)……………………………. d’Espagne.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Tous les matins papi (acheter) ………………………le journal.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Le cuisinier (délayer) ……………………la farine dans de l’eau.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Vous (chanceler) ……………………………..de fatigue.</a:t>
            </a:r>
            <a:endParaRPr lang="fr-FR" sz="1200" dirty="0">
              <a:latin typeface="Century Gothic" pitchFamily="34" charset="0"/>
            </a:endParaRPr>
          </a:p>
          <a:p>
            <a:pPr marL="176213" lvl="0" indent="-1762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Century Gothic" pitchFamily="34" charset="0"/>
                <a:ea typeface="Times New Roman" pitchFamily="18" charset="0"/>
              </a:rPr>
              <a:t>Mes frères (balayer)………………………… le garage.</a:t>
            </a:r>
            <a:endParaRPr lang="fr-F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6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5290062" y="784146"/>
            <a:ext cx="44799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entury Gothic" pitchFamily="34" charset="0"/>
              </a:rPr>
              <a:t>Conjugue les verbes entre parenthèses </a:t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u="sng" dirty="0" smtClean="0">
                <a:latin typeface="Century Gothic" pitchFamily="34" charset="0"/>
              </a:rPr>
              <a:t>(Ne recopie que ce qui est souligné)</a:t>
            </a:r>
          </a:p>
          <a:p>
            <a:pPr marL="228600" indent="-228600">
              <a:buAutoNum type="arabicParenR"/>
            </a:pPr>
            <a:endParaRPr lang="fr-FR" sz="1200" b="1" u="sng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Les </a:t>
            </a:r>
            <a:r>
              <a:rPr lang="fr-FR" sz="1200" u="sng" dirty="0">
                <a:latin typeface="Century Gothic" pitchFamily="34" charset="0"/>
              </a:rPr>
              <a:t>badauds (regarder</a:t>
            </a:r>
            <a:r>
              <a:rPr lang="fr-FR" sz="1200" dirty="0">
                <a:latin typeface="Century Gothic" pitchFamily="34" charset="0"/>
              </a:rPr>
              <a:t>) le lion. </a:t>
            </a:r>
            <a:r>
              <a:rPr lang="fr-FR" sz="1200" u="sng" dirty="0">
                <a:latin typeface="Century Gothic" pitchFamily="34" charset="0"/>
              </a:rPr>
              <a:t>Ils n’(aimer) pas </a:t>
            </a:r>
            <a:r>
              <a:rPr lang="fr-FR" sz="1200" dirty="0">
                <a:latin typeface="Century Gothic" pitchFamily="34" charset="0"/>
              </a:rPr>
              <a:t>cet animal car </a:t>
            </a:r>
            <a:r>
              <a:rPr lang="fr-FR" sz="1200" u="sng" dirty="0">
                <a:latin typeface="Century Gothic" pitchFamily="34" charset="0"/>
              </a:rPr>
              <a:t>ils (penser) qu’il (être) méchant</a:t>
            </a:r>
            <a:r>
              <a:rPr lang="fr-FR" sz="1200" dirty="0">
                <a:latin typeface="Century Gothic" pitchFamily="34" charset="0"/>
              </a:rPr>
              <a:t>. </a:t>
            </a:r>
            <a:r>
              <a:rPr lang="fr-FR" sz="1200" u="sng" dirty="0">
                <a:latin typeface="Century Gothic" pitchFamily="34" charset="0"/>
              </a:rPr>
              <a:t>On l’(entendre)</a:t>
            </a:r>
            <a:r>
              <a:rPr lang="fr-FR" sz="1200" dirty="0">
                <a:latin typeface="Century Gothic" pitchFamily="34" charset="0"/>
              </a:rPr>
              <a:t> secouer sa crinière. </a:t>
            </a:r>
            <a:r>
              <a:rPr lang="fr-FR" sz="1200" u="sng" dirty="0">
                <a:latin typeface="Century Gothic" pitchFamily="34" charset="0"/>
              </a:rPr>
              <a:t>Il (tenir) </a:t>
            </a:r>
            <a:r>
              <a:rPr lang="fr-FR" sz="1200" dirty="0">
                <a:latin typeface="Century Gothic" pitchFamily="34" charset="0"/>
              </a:rPr>
              <a:t>sa tête haute. </a:t>
            </a:r>
            <a:r>
              <a:rPr lang="fr-FR" sz="1200" u="sng" dirty="0">
                <a:latin typeface="Century Gothic" pitchFamily="34" charset="0"/>
              </a:rPr>
              <a:t>Il n’en (finir) pas</a:t>
            </a:r>
            <a:r>
              <a:rPr lang="fr-FR" sz="1200" dirty="0">
                <a:latin typeface="Century Gothic" pitchFamily="34" charset="0"/>
              </a:rPr>
              <a:t> de se lécher. </a:t>
            </a:r>
          </a:p>
          <a:p>
            <a:pPr>
              <a:lnSpc>
                <a:spcPct val="150000"/>
              </a:lnSpc>
            </a:pPr>
            <a:r>
              <a:rPr lang="fr-FR" sz="1200" u="sng" dirty="0">
                <a:latin typeface="Century Gothic" pitchFamily="34" charset="0"/>
              </a:rPr>
              <a:t>Nous (avancer) </a:t>
            </a:r>
            <a:r>
              <a:rPr lang="fr-FR" sz="1200" dirty="0">
                <a:latin typeface="Century Gothic" pitchFamily="34" charset="0"/>
              </a:rPr>
              <a:t>dans la forêt en suivant le sentier.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Tu </a:t>
            </a:r>
            <a:r>
              <a:rPr lang="fr-FR" sz="1200" u="sng" dirty="0">
                <a:latin typeface="Century Gothic" pitchFamily="34" charset="0"/>
              </a:rPr>
              <a:t>(relever) </a:t>
            </a:r>
            <a:r>
              <a:rPr lang="fr-FR" sz="1200" dirty="0">
                <a:latin typeface="Century Gothic" pitchFamily="34" charset="0"/>
              </a:rPr>
              <a:t>la tête et </a:t>
            </a:r>
            <a:r>
              <a:rPr lang="fr-FR" sz="1200" u="sng" dirty="0">
                <a:latin typeface="Century Gothic" pitchFamily="34" charset="0"/>
              </a:rPr>
              <a:t>tu (essuyer) </a:t>
            </a:r>
            <a:r>
              <a:rPr lang="fr-FR" sz="1200" dirty="0">
                <a:latin typeface="Century Gothic" pitchFamily="34" charset="0"/>
              </a:rPr>
              <a:t>la sueur qui coule sur ton front.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Les </a:t>
            </a:r>
            <a:r>
              <a:rPr lang="fr-FR" sz="1200" u="sng" dirty="0">
                <a:latin typeface="Century Gothic" pitchFamily="34" charset="0"/>
              </a:rPr>
              <a:t>enfants (peler) les pommes, puis (jeter) les épluchures</a:t>
            </a:r>
            <a:r>
              <a:rPr lang="fr-FR" sz="1200" dirty="0">
                <a:latin typeface="Century Gothic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Nous </a:t>
            </a:r>
            <a:r>
              <a:rPr lang="fr-FR" sz="1200" u="sng" dirty="0">
                <a:latin typeface="Century Gothic" pitchFamily="34" charset="0"/>
              </a:rPr>
              <a:t>(nager) </a:t>
            </a:r>
            <a:r>
              <a:rPr lang="fr-FR" sz="1200" dirty="0">
                <a:latin typeface="Century Gothic" pitchFamily="34" charset="0"/>
              </a:rPr>
              <a:t>de mieux en mieux.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Les </a:t>
            </a:r>
            <a:r>
              <a:rPr lang="fr-FR" sz="1200" u="sng" dirty="0">
                <a:latin typeface="Century Gothic" pitchFamily="34" charset="0"/>
              </a:rPr>
              <a:t>naufragés (appeler) </a:t>
            </a:r>
            <a:r>
              <a:rPr lang="fr-FR" sz="1200" dirty="0">
                <a:latin typeface="Century Gothic" pitchFamily="34" charset="0"/>
              </a:rPr>
              <a:t>à l’aide.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Maman </a:t>
            </a:r>
            <a:r>
              <a:rPr lang="fr-FR" sz="1200" u="sng" dirty="0">
                <a:latin typeface="Century Gothic" pitchFamily="34" charset="0"/>
              </a:rPr>
              <a:t>(acheter) </a:t>
            </a:r>
            <a:r>
              <a:rPr lang="fr-FR" sz="1200" dirty="0">
                <a:latin typeface="Century Gothic" pitchFamily="34" charset="0"/>
              </a:rPr>
              <a:t>des fruits frais.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Julie </a:t>
            </a:r>
            <a:r>
              <a:rPr lang="fr-FR" sz="1200" u="sng" dirty="0">
                <a:latin typeface="Century Gothic" pitchFamily="34" charset="0"/>
              </a:rPr>
              <a:t>(saisir) </a:t>
            </a:r>
            <a:r>
              <a:rPr lang="fr-FR" sz="1200" dirty="0">
                <a:latin typeface="Century Gothic" pitchFamily="34" charset="0"/>
              </a:rPr>
              <a:t>le chat vivement par le train arrière. </a:t>
            </a:r>
            <a:r>
              <a:rPr lang="fr-FR" sz="1200" u="sng" dirty="0">
                <a:latin typeface="Century Gothic" pitchFamily="34" charset="0"/>
              </a:rPr>
              <a:t>Il (tourner) </a:t>
            </a:r>
            <a:r>
              <a:rPr lang="fr-FR" sz="1200" dirty="0">
                <a:latin typeface="Century Gothic" pitchFamily="34" charset="0"/>
              </a:rPr>
              <a:t>la tête, </a:t>
            </a:r>
            <a:r>
              <a:rPr lang="fr-FR" sz="1200" u="sng" dirty="0">
                <a:latin typeface="Century Gothic" pitchFamily="34" charset="0"/>
              </a:rPr>
              <a:t>(miauler) </a:t>
            </a:r>
            <a:r>
              <a:rPr lang="fr-FR" sz="1200" dirty="0">
                <a:latin typeface="Century Gothic" pitchFamily="34" charset="0"/>
              </a:rPr>
              <a:t>de colère et </a:t>
            </a:r>
            <a:r>
              <a:rPr lang="fr-FR" sz="1200" u="sng" dirty="0">
                <a:latin typeface="Century Gothic" pitchFamily="34" charset="0"/>
              </a:rPr>
              <a:t>(découvrir) </a:t>
            </a:r>
            <a:r>
              <a:rPr lang="fr-FR" sz="1200" dirty="0">
                <a:latin typeface="Century Gothic" pitchFamily="34" charset="0"/>
              </a:rPr>
              <a:t>ses dents, prêt à griffer </a:t>
            </a:r>
            <a:r>
              <a:rPr lang="fr-FR" sz="1200" u="sng" dirty="0">
                <a:latin typeface="Century Gothic" pitchFamily="34" charset="0"/>
              </a:rPr>
              <a:t>les mains qui le (retenir). Julie (éloigner) </a:t>
            </a:r>
            <a:r>
              <a:rPr lang="fr-FR" sz="1200" dirty="0">
                <a:latin typeface="Century Gothic" pitchFamily="34" charset="0"/>
              </a:rPr>
              <a:t>son visage, par prudence. </a:t>
            </a:r>
            <a:r>
              <a:rPr lang="fr-FR" sz="1200" u="sng" dirty="0">
                <a:latin typeface="Century Gothic" pitchFamily="34" charset="0"/>
              </a:rPr>
              <a:t>Je me (mettre) </a:t>
            </a:r>
            <a:r>
              <a:rPr lang="fr-FR" sz="1200" dirty="0">
                <a:latin typeface="Century Gothic" pitchFamily="34" charset="0"/>
              </a:rPr>
              <a:t>à crier : « Arrête, le chat ! ». </a:t>
            </a:r>
            <a:r>
              <a:rPr lang="fr-FR" sz="1200" u="sng" dirty="0">
                <a:latin typeface="Century Gothic" pitchFamily="34" charset="0"/>
              </a:rPr>
              <a:t>La sonorité de son nom (suspendre) </a:t>
            </a:r>
            <a:r>
              <a:rPr lang="fr-FR" sz="1200" dirty="0">
                <a:latin typeface="Century Gothic" pitchFamily="34" charset="0"/>
              </a:rPr>
              <a:t>son mouvement, </a:t>
            </a:r>
            <a:r>
              <a:rPr lang="fr-FR" sz="1200" u="sng" dirty="0">
                <a:latin typeface="Century Gothic" pitchFamily="34" charset="0"/>
              </a:rPr>
              <a:t>les griffes (se rétracter</a:t>
            </a:r>
            <a:r>
              <a:rPr lang="fr-FR" sz="1200" dirty="0">
                <a:latin typeface="Century Gothic" pitchFamily="34" charset="0"/>
              </a:rPr>
              <a:t>), et dès </a:t>
            </a:r>
            <a:r>
              <a:rPr lang="fr-FR" sz="1200" u="sng" dirty="0">
                <a:latin typeface="Century Gothic" pitchFamily="34" charset="0"/>
              </a:rPr>
              <a:t>qu’il (redevenir) </a:t>
            </a:r>
            <a:r>
              <a:rPr lang="fr-FR" sz="1200" dirty="0">
                <a:latin typeface="Century Gothic" pitchFamily="34" charset="0"/>
              </a:rPr>
              <a:t>docile, </a:t>
            </a:r>
            <a:r>
              <a:rPr lang="fr-FR" sz="1200" u="sng" dirty="0">
                <a:latin typeface="Century Gothic" pitchFamily="34" charset="0"/>
              </a:rPr>
              <a:t>je l’(enfermer)</a:t>
            </a:r>
            <a:r>
              <a:rPr lang="fr-FR" sz="1200" dirty="0">
                <a:latin typeface="Century Gothic" pitchFamily="34" charset="0"/>
              </a:rPr>
              <a:t> dans sa cage d’osier achetée la veille. </a:t>
            </a:r>
            <a:endParaRPr lang="fr-FR" sz="1200" dirty="0" smtClean="0">
              <a:latin typeface="Century Gothic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457056" y="80098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Le présent de l’indicatif</a:t>
            </a:r>
            <a:endParaRPr lang="fr-FR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8856176" y="513056"/>
            <a:ext cx="913792" cy="514916"/>
            <a:chOff x="3800872" y="572820"/>
            <a:chExt cx="913792" cy="514916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Rectangle à coins arrondis 22"/>
          <p:cNvSpPr/>
          <p:nvPr/>
        </p:nvSpPr>
        <p:spPr>
          <a:xfrm rot="16200000">
            <a:off x="5168600" y="260446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7494" y="774782"/>
            <a:ext cx="44799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entury Gothic" pitchFamily="34" charset="0"/>
              </a:rPr>
              <a:t>Conjugue les verbes entre parenthèses </a:t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u="sng" dirty="0" smtClean="0">
                <a:latin typeface="Century Gothic" pitchFamily="34" charset="0"/>
              </a:rPr>
              <a:t>(Ne recopie que ce qui est souligné)</a:t>
            </a:r>
          </a:p>
          <a:p>
            <a:pPr marL="228600" indent="-228600">
              <a:buAutoNum type="arabicParenR"/>
            </a:pPr>
            <a:endParaRPr lang="fr-FR" sz="1200" b="1" u="sng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Les </a:t>
            </a:r>
            <a:r>
              <a:rPr lang="fr-FR" sz="1200" u="sng" dirty="0">
                <a:latin typeface="Century Gothic" pitchFamily="34" charset="0"/>
              </a:rPr>
              <a:t>badauds (regarder</a:t>
            </a:r>
            <a:r>
              <a:rPr lang="fr-FR" sz="1200" dirty="0">
                <a:latin typeface="Century Gothic" pitchFamily="34" charset="0"/>
              </a:rPr>
              <a:t>) le lion. </a:t>
            </a:r>
            <a:r>
              <a:rPr lang="fr-FR" sz="1200" u="sng" dirty="0">
                <a:latin typeface="Century Gothic" pitchFamily="34" charset="0"/>
              </a:rPr>
              <a:t>Ils n’(aimer) pas </a:t>
            </a:r>
            <a:r>
              <a:rPr lang="fr-FR" sz="1200" dirty="0">
                <a:latin typeface="Century Gothic" pitchFamily="34" charset="0"/>
              </a:rPr>
              <a:t>cet animal car </a:t>
            </a:r>
            <a:r>
              <a:rPr lang="fr-FR" sz="1200" u="sng" dirty="0">
                <a:latin typeface="Century Gothic" pitchFamily="34" charset="0"/>
              </a:rPr>
              <a:t>ils (penser) qu’il (être) méchant</a:t>
            </a:r>
            <a:r>
              <a:rPr lang="fr-FR" sz="1200" dirty="0">
                <a:latin typeface="Century Gothic" pitchFamily="34" charset="0"/>
              </a:rPr>
              <a:t>. </a:t>
            </a:r>
            <a:r>
              <a:rPr lang="fr-FR" sz="1200" u="sng" dirty="0">
                <a:latin typeface="Century Gothic" pitchFamily="34" charset="0"/>
              </a:rPr>
              <a:t>On l’(entendre)</a:t>
            </a:r>
            <a:r>
              <a:rPr lang="fr-FR" sz="1200" dirty="0">
                <a:latin typeface="Century Gothic" pitchFamily="34" charset="0"/>
              </a:rPr>
              <a:t> secouer sa crinière. </a:t>
            </a:r>
            <a:r>
              <a:rPr lang="fr-FR" sz="1200" u="sng" dirty="0">
                <a:latin typeface="Century Gothic" pitchFamily="34" charset="0"/>
              </a:rPr>
              <a:t>Il (tenir) </a:t>
            </a:r>
            <a:r>
              <a:rPr lang="fr-FR" sz="1200" dirty="0">
                <a:latin typeface="Century Gothic" pitchFamily="34" charset="0"/>
              </a:rPr>
              <a:t>sa tête haute. </a:t>
            </a:r>
            <a:r>
              <a:rPr lang="fr-FR" sz="1200" u="sng" dirty="0">
                <a:latin typeface="Century Gothic" pitchFamily="34" charset="0"/>
              </a:rPr>
              <a:t>Il n’en (finir) pas</a:t>
            </a:r>
            <a:r>
              <a:rPr lang="fr-FR" sz="1200" dirty="0">
                <a:latin typeface="Century Gothic" pitchFamily="34" charset="0"/>
              </a:rPr>
              <a:t> de se lécher. </a:t>
            </a:r>
          </a:p>
          <a:p>
            <a:pPr>
              <a:lnSpc>
                <a:spcPct val="150000"/>
              </a:lnSpc>
            </a:pPr>
            <a:r>
              <a:rPr lang="fr-FR" sz="1200" u="sng" dirty="0">
                <a:latin typeface="Century Gothic" pitchFamily="34" charset="0"/>
              </a:rPr>
              <a:t>Nous (avancer) </a:t>
            </a:r>
            <a:r>
              <a:rPr lang="fr-FR" sz="1200" dirty="0">
                <a:latin typeface="Century Gothic" pitchFamily="34" charset="0"/>
              </a:rPr>
              <a:t>dans la forêt en suivant le sentier.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Tu </a:t>
            </a:r>
            <a:r>
              <a:rPr lang="fr-FR" sz="1200" u="sng" dirty="0">
                <a:latin typeface="Century Gothic" pitchFamily="34" charset="0"/>
              </a:rPr>
              <a:t>(relever) </a:t>
            </a:r>
            <a:r>
              <a:rPr lang="fr-FR" sz="1200" dirty="0">
                <a:latin typeface="Century Gothic" pitchFamily="34" charset="0"/>
              </a:rPr>
              <a:t>la tête et </a:t>
            </a:r>
            <a:r>
              <a:rPr lang="fr-FR" sz="1200" u="sng" dirty="0">
                <a:latin typeface="Century Gothic" pitchFamily="34" charset="0"/>
              </a:rPr>
              <a:t>tu (essuyer) </a:t>
            </a:r>
            <a:r>
              <a:rPr lang="fr-FR" sz="1200" dirty="0">
                <a:latin typeface="Century Gothic" pitchFamily="34" charset="0"/>
              </a:rPr>
              <a:t>la sueur qui coule sur ton front.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Les </a:t>
            </a:r>
            <a:r>
              <a:rPr lang="fr-FR" sz="1200" u="sng" dirty="0">
                <a:latin typeface="Century Gothic" pitchFamily="34" charset="0"/>
              </a:rPr>
              <a:t>enfants (peler) les pommes, puis (jeter) les épluchures</a:t>
            </a:r>
            <a:r>
              <a:rPr lang="fr-FR" sz="1200" dirty="0">
                <a:latin typeface="Century Gothic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Nous </a:t>
            </a:r>
            <a:r>
              <a:rPr lang="fr-FR" sz="1200" u="sng" dirty="0">
                <a:latin typeface="Century Gothic" pitchFamily="34" charset="0"/>
              </a:rPr>
              <a:t>(nager) </a:t>
            </a:r>
            <a:r>
              <a:rPr lang="fr-FR" sz="1200" dirty="0">
                <a:latin typeface="Century Gothic" pitchFamily="34" charset="0"/>
              </a:rPr>
              <a:t>de mieux en mieux.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Les </a:t>
            </a:r>
            <a:r>
              <a:rPr lang="fr-FR" sz="1200" u="sng" dirty="0">
                <a:latin typeface="Century Gothic" pitchFamily="34" charset="0"/>
              </a:rPr>
              <a:t>naufragés (appeler) </a:t>
            </a:r>
            <a:r>
              <a:rPr lang="fr-FR" sz="1200" dirty="0">
                <a:latin typeface="Century Gothic" pitchFamily="34" charset="0"/>
              </a:rPr>
              <a:t>à l’aide. </a:t>
            </a: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Maman </a:t>
            </a:r>
            <a:r>
              <a:rPr lang="fr-FR" sz="1200" u="sng" dirty="0">
                <a:latin typeface="Century Gothic" pitchFamily="34" charset="0"/>
              </a:rPr>
              <a:t>(acheter) </a:t>
            </a:r>
            <a:r>
              <a:rPr lang="fr-FR" sz="1200" dirty="0">
                <a:latin typeface="Century Gothic" pitchFamily="34" charset="0"/>
              </a:rPr>
              <a:t>des fruits frais.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u="sng" dirty="0" smtClean="0">
                <a:latin typeface="Century Gothic" pitchFamily="34" charset="0"/>
              </a:rPr>
              <a:t>Julie </a:t>
            </a:r>
            <a:r>
              <a:rPr lang="fr-FR" sz="1200" u="sng" dirty="0">
                <a:latin typeface="Century Gothic" pitchFamily="34" charset="0"/>
              </a:rPr>
              <a:t>(saisir) </a:t>
            </a:r>
            <a:r>
              <a:rPr lang="fr-FR" sz="1200" dirty="0">
                <a:latin typeface="Century Gothic" pitchFamily="34" charset="0"/>
              </a:rPr>
              <a:t>le chat vivement par le train arrière. </a:t>
            </a:r>
            <a:r>
              <a:rPr lang="fr-FR" sz="1200" u="sng" dirty="0">
                <a:latin typeface="Century Gothic" pitchFamily="34" charset="0"/>
              </a:rPr>
              <a:t>Il (tourner) </a:t>
            </a:r>
            <a:r>
              <a:rPr lang="fr-FR" sz="1200" dirty="0">
                <a:latin typeface="Century Gothic" pitchFamily="34" charset="0"/>
              </a:rPr>
              <a:t>la tête, </a:t>
            </a:r>
            <a:r>
              <a:rPr lang="fr-FR" sz="1200" u="sng" dirty="0">
                <a:latin typeface="Century Gothic" pitchFamily="34" charset="0"/>
              </a:rPr>
              <a:t>(miauler) </a:t>
            </a:r>
            <a:r>
              <a:rPr lang="fr-FR" sz="1200" dirty="0">
                <a:latin typeface="Century Gothic" pitchFamily="34" charset="0"/>
              </a:rPr>
              <a:t>de colère et </a:t>
            </a:r>
            <a:r>
              <a:rPr lang="fr-FR" sz="1200" u="sng" dirty="0">
                <a:latin typeface="Century Gothic" pitchFamily="34" charset="0"/>
              </a:rPr>
              <a:t>(découvrir) </a:t>
            </a:r>
            <a:r>
              <a:rPr lang="fr-FR" sz="1200" dirty="0">
                <a:latin typeface="Century Gothic" pitchFamily="34" charset="0"/>
              </a:rPr>
              <a:t>ses dents, prêt à griffer </a:t>
            </a:r>
            <a:r>
              <a:rPr lang="fr-FR" sz="1200" u="sng" dirty="0">
                <a:latin typeface="Century Gothic" pitchFamily="34" charset="0"/>
              </a:rPr>
              <a:t>les mains qui le (retenir). Julie (éloigner) </a:t>
            </a:r>
            <a:r>
              <a:rPr lang="fr-FR" sz="1200" dirty="0">
                <a:latin typeface="Century Gothic" pitchFamily="34" charset="0"/>
              </a:rPr>
              <a:t>son visage, par prudence. </a:t>
            </a:r>
            <a:r>
              <a:rPr lang="fr-FR" sz="1200" u="sng" dirty="0">
                <a:latin typeface="Century Gothic" pitchFamily="34" charset="0"/>
              </a:rPr>
              <a:t>Je me (mettre) </a:t>
            </a:r>
            <a:r>
              <a:rPr lang="fr-FR" sz="1200" dirty="0">
                <a:latin typeface="Century Gothic" pitchFamily="34" charset="0"/>
              </a:rPr>
              <a:t>à crier : « Arrête, le chat ! ». </a:t>
            </a:r>
            <a:r>
              <a:rPr lang="fr-FR" sz="1200" u="sng" dirty="0">
                <a:latin typeface="Century Gothic" pitchFamily="34" charset="0"/>
              </a:rPr>
              <a:t>La sonorité de son nom (suspendre) </a:t>
            </a:r>
            <a:r>
              <a:rPr lang="fr-FR" sz="1200" dirty="0">
                <a:latin typeface="Century Gothic" pitchFamily="34" charset="0"/>
              </a:rPr>
              <a:t>son mouvement, </a:t>
            </a:r>
            <a:r>
              <a:rPr lang="fr-FR" sz="1200" u="sng" dirty="0">
                <a:latin typeface="Century Gothic" pitchFamily="34" charset="0"/>
              </a:rPr>
              <a:t>les griffes (se rétracter</a:t>
            </a:r>
            <a:r>
              <a:rPr lang="fr-FR" sz="1200" dirty="0">
                <a:latin typeface="Century Gothic" pitchFamily="34" charset="0"/>
              </a:rPr>
              <a:t>), et dès </a:t>
            </a:r>
            <a:r>
              <a:rPr lang="fr-FR" sz="1200" u="sng" dirty="0">
                <a:latin typeface="Century Gothic" pitchFamily="34" charset="0"/>
              </a:rPr>
              <a:t>qu’il (redevenir) </a:t>
            </a:r>
            <a:r>
              <a:rPr lang="fr-FR" sz="1200" dirty="0">
                <a:latin typeface="Century Gothic" pitchFamily="34" charset="0"/>
              </a:rPr>
              <a:t>docile, </a:t>
            </a:r>
            <a:r>
              <a:rPr lang="fr-FR" sz="1200" u="sng" dirty="0">
                <a:latin typeface="Century Gothic" pitchFamily="34" charset="0"/>
              </a:rPr>
              <a:t>je l’(enfermer)</a:t>
            </a:r>
            <a:r>
              <a:rPr lang="fr-FR" sz="1200" dirty="0">
                <a:latin typeface="Century Gothic" pitchFamily="34" charset="0"/>
              </a:rPr>
              <a:t> dans sa cage d’osier achetée la veille. </a:t>
            </a:r>
            <a:endParaRPr lang="fr-FR" sz="1200" dirty="0" smtClean="0">
              <a:latin typeface="Century Gothic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44488" y="70734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Le présent de l’indicatif</a:t>
            </a:r>
            <a:endParaRPr lang="fr-FR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3743608" y="503692"/>
            <a:ext cx="913792" cy="514916"/>
            <a:chOff x="3800872" y="572820"/>
            <a:chExt cx="913792" cy="514916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Rectangle à coins arrondis 25"/>
          <p:cNvSpPr/>
          <p:nvPr/>
        </p:nvSpPr>
        <p:spPr>
          <a:xfrm rot="16200000">
            <a:off x="56032" y="251082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08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344</Words>
  <Application>Microsoft Office PowerPoint</Application>
  <PresentationFormat>Format A4 (210 x 297 mm)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</cp:revision>
  <cp:lastPrinted>2013-10-25T13:04:37Z</cp:lastPrinted>
  <dcterms:created xsi:type="dcterms:W3CDTF">2013-10-22T17:53:28Z</dcterms:created>
  <dcterms:modified xsi:type="dcterms:W3CDTF">2013-10-25T13:04:57Z</dcterms:modified>
</cp:coreProperties>
</file>