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906000" cy="6858000" type="A4"/>
  <p:notesSz cx="6858000" cy="10058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694" y="-389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EF610-B3BC-4389-85F8-AB1797F9E8C8}" type="datetimeFigureOut">
              <a:rPr lang="fr-FR" smtClean="0"/>
              <a:t>25/10/2013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0C1C8-2590-4432-B8DE-369D5A336C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7565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EF610-B3BC-4389-85F8-AB1797F9E8C8}" type="datetimeFigureOut">
              <a:rPr lang="fr-FR" smtClean="0"/>
              <a:t>25/10/2013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0C1C8-2590-4432-B8DE-369D5A336C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8050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EF610-B3BC-4389-85F8-AB1797F9E8C8}" type="datetimeFigureOut">
              <a:rPr lang="fr-FR" smtClean="0"/>
              <a:t>25/10/2013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0C1C8-2590-4432-B8DE-369D5A336C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5706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EF610-B3BC-4389-85F8-AB1797F9E8C8}" type="datetimeFigureOut">
              <a:rPr lang="fr-FR" smtClean="0"/>
              <a:t>25/10/2013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0C1C8-2590-4432-B8DE-369D5A336C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5315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EF610-B3BC-4389-85F8-AB1797F9E8C8}" type="datetimeFigureOut">
              <a:rPr lang="fr-FR" smtClean="0"/>
              <a:t>25/10/2013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0C1C8-2590-4432-B8DE-369D5A336C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4251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EF610-B3BC-4389-85F8-AB1797F9E8C8}" type="datetimeFigureOut">
              <a:rPr lang="fr-FR" smtClean="0"/>
              <a:t>25/10/2013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0C1C8-2590-4432-B8DE-369D5A336C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6053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EF610-B3BC-4389-85F8-AB1797F9E8C8}" type="datetimeFigureOut">
              <a:rPr lang="fr-FR" smtClean="0"/>
              <a:t>25/10/2013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0C1C8-2590-4432-B8DE-369D5A336C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3409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EF610-B3BC-4389-85F8-AB1797F9E8C8}" type="datetimeFigureOut">
              <a:rPr lang="fr-FR" smtClean="0"/>
              <a:t>25/10/2013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0C1C8-2590-4432-B8DE-369D5A336C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7974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EF610-B3BC-4389-85F8-AB1797F9E8C8}" type="datetimeFigureOut">
              <a:rPr lang="fr-FR" smtClean="0"/>
              <a:t>25/10/2013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0C1C8-2590-4432-B8DE-369D5A336C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434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EF610-B3BC-4389-85F8-AB1797F9E8C8}" type="datetimeFigureOut">
              <a:rPr lang="fr-FR" smtClean="0"/>
              <a:t>25/10/2013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0C1C8-2590-4432-B8DE-369D5A336C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637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EF610-B3BC-4389-85F8-AB1797F9E8C8}" type="datetimeFigureOut">
              <a:rPr lang="fr-FR" smtClean="0"/>
              <a:t>25/10/2013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0C1C8-2590-4432-B8DE-369D5A336C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9611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EF610-B3BC-4389-85F8-AB1797F9E8C8}" type="datetimeFigureOut">
              <a:rPr lang="fr-FR" smtClean="0"/>
              <a:t>25/10/2013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0C1C8-2590-4432-B8DE-369D5A336C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418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416496" y="129620"/>
            <a:ext cx="4142967" cy="694684"/>
          </a:xfrm>
          <a:prstGeom prst="roundRect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Century Gothic" pitchFamily="34" charset="0"/>
              </a:rPr>
              <a:t>Le présent de l’indicatif</a:t>
            </a:r>
            <a:endParaRPr lang="fr-FR" sz="16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grpSp>
        <p:nvGrpSpPr>
          <p:cNvPr id="11" name="Groupe 10"/>
          <p:cNvGrpSpPr/>
          <p:nvPr/>
        </p:nvGrpSpPr>
        <p:grpSpPr>
          <a:xfrm>
            <a:off x="3815616" y="562578"/>
            <a:ext cx="913792" cy="514916"/>
            <a:chOff x="3800872" y="572820"/>
            <a:chExt cx="913792" cy="514916"/>
          </a:xfrm>
        </p:grpSpPr>
        <p:sp>
          <p:nvSpPr>
            <p:cNvPr id="9" name="Rectangle à coins arrondis 8"/>
            <p:cNvSpPr/>
            <p:nvPr/>
          </p:nvSpPr>
          <p:spPr>
            <a:xfrm>
              <a:off x="3800872" y="572820"/>
              <a:ext cx="913792" cy="514916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400" b="1" dirty="0" smtClean="0">
                  <a:solidFill>
                    <a:schemeClr val="tx1"/>
                  </a:solidFill>
                </a:rPr>
                <a:t>Fiche      </a:t>
              </a:r>
              <a:endParaRPr lang="fr-FR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à coins arrondis 9"/>
            <p:cNvSpPr/>
            <p:nvPr/>
          </p:nvSpPr>
          <p:spPr>
            <a:xfrm>
              <a:off x="4376936" y="616710"/>
              <a:ext cx="288032" cy="40665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6" name="Rectangle à coins arrondis 15"/>
          <p:cNvSpPr/>
          <p:nvPr/>
        </p:nvSpPr>
        <p:spPr>
          <a:xfrm rot="16200000">
            <a:off x="128040" y="309968"/>
            <a:ext cx="576912" cy="33398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Cm2</a:t>
            </a:r>
            <a:endParaRPr lang="fr-FR" sz="1200" b="1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7483" y="900615"/>
            <a:ext cx="488099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sz="1200" b="1" u="sng" dirty="0" smtClean="0">
                <a:latin typeface="Century Gothic" pitchFamily="34" charset="0"/>
                <a:ea typeface="Times New Roman" pitchFamily="18" charset="0"/>
              </a:rPr>
              <a:t>Complète en conjuguant au présent :</a:t>
            </a:r>
          </a:p>
          <a:p>
            <a:pPr marL="176213" lvl="0" indent="-17621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1200" dirty="0" smtClean="0">
                <a:latin typeface="Century Gothic" pitchFamily="34" charset="0"/>
                <a:ea typeface="Times New Roman" pitchFamily="18" charset="0"/>
              </a:rPr>
              <a:t>Les </a:t>
            </a:r>
            <a:r>
              <a:rPr lang="fr-FR" sz="1200" dirty="0">
                <a:latin typeface="Century Gothic" pitchFamily="34" charset="0"/>
                <a:ea typeface="Times New Roman" pitchFamily="18" charset="0"/>
              </a:rPr>
              <a:t>clients mécontents (annuler) …………………… leur voyage.</a:t>
            </a:r>
            <a:endParaRPr lang="fr-FR" sz="1200" dirty="0">
              <a:latin typeface="Century Gothic" pitchFamily="34" charset="0"/>
            </a:endParaRPr>
          </a:p>
          <a:p>
            <a:pPr marL="176213" lvl="0" indent="-17621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1200" dirty="0">
                <a:latin typeface="Century Gothic" pitchFamily="34" charset="0"/>
                <a:ea typeface="Times New Roman" pitchFamily="18" charset="0"/>
              </a:rPr>
              <a:t>Nous (changer)…………………… souvent d’endroit en camping.</a:t>
            </a:r>
            <a:endParaRPr lang="fr-FR" sz="1200" dirty="0">
              <a:latin typeface="Century Gothic" pitchFamily="34" charset="0"/>
            </a:endParaRPr>
          </a:p>
          <a:p>
            <a:pPr marL="176213" lvl="0" indent="-17621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1200" dirty="0">
                <a:latin typeface="Century Gothic" pitchFamily="34" charset="0"/>
                <a:ea typeface="Times New Roman" pitchFamily="18" charset="0"/>
              </a:rPr>
              <a:t>La chaleur (ramollir)…………………………… le beurre.</a:t>
            </a:r>
            <a:endParaRPr lang="fr-FR" sz="1200" dirty="0">
              <a:latin typeface="Century Gothic" pitchFamily="34" charset="0"/>
            </a:endParaRPr>
          </a:p>
          <a:p>
            <a:pPr marL="176213" lvl="0" indent="-17621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1200" dirty="0">
                <a:latin typeface="Century Gothic" pitchFamily="34" charset="0"/>
                <a:ea typeface="Times New Roman" pitchFamily="18" charset="0"/>
              </a:rPr>
              <a:t>Tu (lancer)………………………….. la balle plus loin que Paul.</a:t>
            </a:r>
            <a:endParaRPr lang="fr-FR" sz="1200" dirty="0">
              <a:latin typeface="Century Gothic" pitchFamily="34" charset="0"/>
            </a:endParaRPr>
          </a:p>
          <a:p>
            <a:pPr marL="176213" lvl="0" indent="-17621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1200" dirty="0">
                <a:latin typeface="Century Gothic" pitchFamily="34" charset="0"/>
                <a:ea typeface="Times New Roman" pitchFamily="18" charset="0"/>
              </a:rPr>
              <a:t>Parfois nous (déplacer) ……………………………….des meubles.</a:t>
            </a:r>
            <a:endParaRPr lang="fr-FR" sz="1200" dirty="0">
              <a:latin typeface="Century Gothic" pitchFamily="34" charset="0"/>
            </a:endParaRPr>
          </a:p>
          <a:p>
            <a:pPr marL="176213" lvl="0" indent="-17621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1200" dirty="0">
                <a:latin typeface="Century Gothic" pitchFamily="34" charset="0"/>
                <a:ea typeface="Times New Roman" pitchFamily="18" charset="0"/>
              </a:rPr>
              <a:t>Ses cheveux (blanchir)……………………………….. déjà.</a:t>
            </a:r>
            <a:endParaRPr lang="fr-FR" sz="1200" dirty="0">
              <a:latin typeface="Century Gothic" pitchFamily="34" charset="0"/>
            </a:endParaRPr>
          </a:p>
          <a:p>
            <a:pPr marL="176213" lvl="0" indent="-17621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1200" dirty="0">
                <a:latin typeface="Century Gothic" pitchFamily="34" charset="0"/>
                <a:ea typeface="Times New Roman" pitchFamily="18" charset="0"/>
              </a:rPr>
              <a:t>Toutes les voitures (prendre) ………………....la même direction.</a:t>
            </a:r>
            <a:endParaRPr lang="fr-FR" sz="1200" dirty="0">
              <a:latin typeface="Century Gothic" pitchFamily="34" charset="0"/>
            </a:endParaRPr>
          </a:p>
          <a:p>
            <a:pPr marL="176213" lvl="0" indent="-17621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1200" dirty="0">
                <a:latin typeface="Century Gothic" pitchFamily="34" charset="0"/>
                <a:ea typeface="Times New Roman" pitchFamily="18" charset="0"/>
              </a:rPr>
              <a:t>Vous (dire)…………………………. que la santé n’a pas de prix.</a:t>
            </a:r>
            <a:endParaRPr lang="fr-FR" sz="1200" dirty="0">
              <a:latin typeface="Century Gothic" pitchFamily="34" charset="0"/>
            </a:endParaRPr>
          </a:p>
          <a:p>
            <a:pPr marL="176213" lvl="0" indent="-17621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1200" dirty="0">
                <a:latin typeface="Century Gothic" pitchFamily="34" charset="0"/>
                <a:ea typeface="Times New Roman" pitchFamily="18" charset="0"/>
              </a:rPr>
              <a:t>D’ici, on (voir) ……………………………bien le haut des tours.</a:t>
            </a:r>
            <a:endParaRPr lang="fr-FR" sz="1200" dirty="0">
              <a:latin typeface="Century Gothic" pitchFamily="34" charset="0"/>
            </a:endParaRPr>
          </a:p>
          <a:p>
            <a:pPr marL="176213" lvl="0" indent="-17621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1200" dirty="0">
                <a:latin typeface="Century Gothic" pitchFamily="34" charset="0"/>
                <a:ea typeface="Times New Roman" pitchFamily="18" charset="0"/>
              </a:rPr>
              <a:t>Au zoo, le bébé (vouloir)……………………..toucher les animaux.</a:t>
            </a:r>
            <a:endParaRPr lang="fr-FR" sz="1200" dirty="0">
              <a:latin typeface="Century Gothic" pitchFamily="34" charset="0"/>
            </a:endParaRPr>
          </a:p>
          <a:p>
            <a:pPr marL="176213" lvl="0" indent="-17621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1200" dirty="0">
                <a:latin typeface="Century Gothic" pitchFamily="34" charset="0"/>
                <a:ea typeface="Times New Roman" pitchFamily="18" charset="0"/>
              </a:rPr>
              <a:t>Ces fruits (venir)……………………………. d’Espagne.</a:t>
            </a:r>
            <a:endParaRPr lang="fr-FR" sz="1200" dirty="0">
              <a:latin typeface="Century Gothic" pitchFamily="34" charset="0"/>
            </a:endParaRPr>
          </a:p>
          <a:p>
            <a:pPr marL="176213" lvl="0" indent="-17621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1200" dirty="0">
                <a:latin typeface="Century Gothic" pitchFamily="34" charset="0"/>
                <a:ea typeface="Times New Roman" pitchFamily="18" charset="0"/>
              </a:rPr>
              <a:t>Tous les matins papi (acheter) ………………………le journal.</a:t>
            </a:r>
            <a:endParaRPr lang="fr-FR" sz="1200" dirty="0">
              <a:latin typeface="Century Gothic" pitchFamily="34" charset="0"/>
            </a:endParaRPr>
          </a:p>
          <a:p>
            <a:pPr marL="176213" lvl="0" indent="-17621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1200" dirty="0">
                <a:latin typeface="Century Gothic" pitchFamily="34" charset="0"/>
                <a:ea typeface="Times New Roman" pitchFamily="18" charset="0"/>
              </a:rPr>
              <a:t>Le cuisinier (délayer) ……………………la farine dans de l’eau.</a:t>
            </a:r>
            <a:endParaRPr lang="fr-FR" sz="1200" dirty="0">
              <a:latin typeface="Century Gothic" pitchFamily="34" charset="0"/>
            </a:endParaRPr>
          </a:p>
          <a:p>
            <a:pPr marL="176213" lvl="0" indent="-17621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1200" dirty="0">
                <a:latin typeface="Century Gothic" pitchFamily="34" charset="0"/>
                <a:ea typeface="Times New Roman" pitchFamily="18" charset="0"/>
              </a:rPr>
              <a:t>Vous (chanceler) ……………………………..de fatigue.</a:t>
            </a:r>
            <a:endParaRPr lang="fr-FR" sz="1200" dirty="0">
              <a:latin typeface="Century Gothic" pitchFamily="34" charset="0"/>
            </a:endParaRPr>
          </a:p>
          <a:p>
            <a:pPr marL="176213" lvl="0" indent="-17621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1200" dirty="0">
                <a:latin typeface="Century Gothic" pitchFamily="34" charset="0"/>
                <a:ea typeface="Times New Roman" pitchFamily="18" charset="0"/>
              </a:rPr>
              <a:t>Mes frères (balayer)………………………… le garage.</a:t>
            </a:r>
            <a:endParaRPr lang="fr-FR" sz="1200" dirty="0">
              <a:latin typeface="Century Gothic" pitchFamily="34" charset="0"/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5320226" y="105800"/>
            <a:ext cx="4142967" cy="694684"/>
          </a:xfrm>
          <a:prstGeom prst="roundRect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Century Gothic" pitchFamily="34" charset="0"/>
              </a:rPr>
              <a:t>Le présent de l’indicatif</a:t>
            </a:r>
            <a:endParaRPr lang="fr-FR" sz="16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grpSp>
        <p:nvGrpSpPr>
          <p:cNvPr id="26" name="Groupe 25"/>
          <p:cNvGrpSpPr/>
          <p:nvPr/>
        </p:nvGrpSpPr>
        <p:grpSpPr>
          <a:xfrm>
            <a:off x="8719346" y="538758"/>
            <a:ext cx="913792" cy="514916"/>
            <a:chOff x="3800872" y="572820"/>
            <a:chExt cx="913792" cy="514916"/>
          </a:xfrm>
        </p:grpSpPr>
        <p:sp>
          <p:nvSpPr>
            <p:cNvPr id="27" name="Rectangle à coins arrondis 26"/>
            <p:cNvSpPr/>
            <p:nvPr/>
          </p:nvSpPr>
          <p:spPr>
            <a:xfrm>
              <a:off x="3800872" y="572820"/>
              <a:ext cx="913792" cy="514916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400" b="1" dirty="0" smtClean="0">
                  <a:solidFill>
                    <a:schemeClr val="tx1"/>
                  </a:solidFill>
                </a:rPr>
                <a:t>Fiche      </a:t>
              </a:r>
              <a:endParaRPr lang="fr-FR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ectangle à coins arrondis 27"/>
            <p:cNvSpPr/>
            <p:nvPr/>
          </p:nvSpPr>
          <p:spPr>
            <a:xfrm>
              <a:off x="4376936" y="616710"/>
              <a:ext cx="288032" cy="40665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9" name="Rectangle à coins arrondis 28"/>
          <p:cNvSpPr/>
          <p:nvPr/>
        </p:nvSpPr>
        <p:spPr>
          <a:xfrm rot="16200000">
            <a:off x="5031770" y="286148"/>
            <a:ext cx="576912" cy="33398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Cm2</a:t>
            </a:r>
            <a:endParaRPr lang="fr-FR" sz="1200" b="1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951213" y="876795"/>
            <a:ext cx="488099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sz="1200" b="1" u="sng" dirty="0" smtClean="0">
                <a:latin typeface="Century Gothic" pitchFamily="34" charset="0"/>
                <a:ea typeface="Times New Roman" pitchFamily="18" charset="0"/>
              </a:rPr>
              <a:t>Complète en conjuguant au présent :</a:t>
            </a:r>
          </a:p>
          <a:p>
            <a:pPr marL="176213" lvl="0" indent="-17621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1200" dirty="0" smtClean="0">
                <a:latin typeface="Century Gothic" pitchFamily="34" charset="0"/>
                <a:ea typeface="Times New Roman" pitchFamily="18" charset="0"/>
              </a:rPr>
              <a:t>Les </a:t>
            </a:r>
            <a:r>
              <a:rPr lang="fr-FR" sz="1200" dirty="0">
                <a:latin typeface="Century Gothic" pitchFamily="34" charset="0"/>
                <a:ea typeface="Times New Roman" pitchFamily="18" charset="0"/>
              </a:rPr>
              <a:t>clients mécontents (annuler) …………………… leur voyage.</a:t>
            </a:r>
            <a:endParaRPr lang="fr-FR" sz="1200" dirty="0">
              <a:latin typeface="Century Gothic" pitchFamily="34" charset="0"/>
            </a:endParaRPr>
          </a:p>
          <a:p>
            <a:pPr marL="176213" lvl="0" indent="-17621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1200" dirty="0">
                <a:latin typeface="Century Gothic" pitchFamily="34" charset="0"/>
                <a:ea typeface="Times New Roman" pitchFamily="18" charset="0"/>
              </a:rPr>
              <a:t>Nous (changer)…………………… souvent d’endroit en camping.</a:t>
            </a:r>
            <a:endParaRPr lang="fr-FR" sz="1200" dirty="0">
              <a:latin typeface="Century Gothic" pitchFamily="34" charset="0"/>
            </a:endParaRPr>
          </a:p>
          <a:p>
            <a:pPr marL="176213" lvl="0" indent="-17621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1200" dirty="0">
                <a:latin typeface="Century Gothic" pitchFamily="34" charset="0"/>
                <a:ea typeface="Times New Roman" pitchFamily="18" charset="0"/>
              </a:rPr>
              <a:t>La chaleur (ramollir)…………………………… le beurre.</a:t>
            </a:r>
            <a:endParaRPr lang="fr-FR" sz="1200" dirty="0">
              <a:latin typeface="Century Gothic" pitchFamily="34" charset="0"/>
            </a:endParaRPr>
          </a:p>
          <a:p>
            <a:pPr marL="176213" lvl="0" indent="-17621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1200" dirty="0">
                <a:latin typeface="Century Gothic" pitchFamily="34" charset="0"/>
                <a:ea typeface="Times New Roman" pitchFamily="18" charset="0"/>
              </a:rPr>
              <a:t>Tu (lancer)………………………….. la balle plus loin que Paul.</a:t>
            </a:r>
            <a:endParaRPr lang="fr-FR" sz="1200" dirty="0">
              <a:latin typeface="Century Gothic" pitchFamily="34" charset="0"/>
            </a:endParaRPr>
          </a:p>
          <a:p>
            <a:pPr marL="176213" lvl="0" indent="-17621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1200" dirty="0">
                <a:latin typeface="Century Gothic" pitchFamily="34" charset="0"/>
                <a:ea typeface="Times New Roman" pitchFamily="18" charset="0"/>
              </a:rPr>
              <a:t>Parfois nous (déplacer) ……………………………….des meubles.</a:t>
            </a:r>
            <a:endParaRPr lang="fr-FR" sz="1200" dirty="0">
              <a:latin typeface="Century Gothic" pitchFamily="34" charset="0"/>
            </a:endParaRPr>
          </a:p>
          <a:p>
            <a:pPr marL="176213" lvl="0" indent="-17621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1200" dirty="0">
                <a:latin typeface="Century Gothic" pitchFamily="34" charset="0"/>
                <a:ea typeface="Times New Roman" pitchFamily="18" charset="0"/>
              </a:rPr>
              <a:t>Ses cheveux (blanchir)……………………………….. déjà.</a:t>
            </a:r>
            <a:endParaRPr lang="fr-FR" sz="1200" dirty="0">
              <a:latin typeface="Century Gothic" pitchFamily="34" charset="0"/>
            </a:endParaRPr>
          </a:p>
          <a:p>
            <a:pPr marL="176213" lvl="0" indent="-17621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1200" dirty="0">
                <a:latin typeface="Century Gothic" pitchFamily="34" charset="0"/>
                <a:ea typeface="Times New Roman" pitchFamily="18" charset="0"/>
              </a:rPr>
              <a:t>Toutes les voitures (prendre) ………………....la même direction.</a:t>
            </a:r>
            <a:endParaRPr lang="fr-FR" sz="1200" dirty="0">
              <a:latin typeface="Century Gothic" pitchFamily="34" charset="0"/>
            </a:endParaRPr>
          </a:p>
          <a:p>
            <a:pPr marL="176213" lvl="0" indent="-17621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1200" dirty="0">
                <a:latin typeface="Century Gothic" pitchFamily="34" charset="0"/>
                <a:ea typeface="Times New Roman" pitchFamily="18" charset="0"/>
              </a:rPr>
              <a:t>Vous (dire)…………………………. que la santé n’a pas de prix.</a:t>
            </a:r>
            <a:endParaRPr lang="fr-FR" sz="1200" dirty="0">
              <a:latin typeface="Century Gothic" pitchFamily="34" charset="0"/>
            </a:endParaRPr>
          </a:p>
          <a:p>
            <a:pPr marL="176213" lvl="0" indent="-17621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1200" dirty="0">
                <a:latin typeface="Century Gothic" pitchFamily="34" charset="0"/>
                <a:ea typeface="Times New Roman" pitchFamily="18" charset="0"/>
              </a:rPr>
              <a:t>D’ici, on (voir) ……………………………bien le haut des tours.</a:t>
            </a:r>
            <a:endParaRPr lang="fr-FR" sz="1200" dirty="0">
              <a:latin typeface="Century Gothic" pitchFamily="34" charset="0"/>
            </a:endParaRPr>
          </a:p>
          <a:p>
            <a:pPr marL="176213" lvl="0" indent="-17621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1200" dirty="0">
                <a:latin typeface="Century Gothic" pitchFamily="34" charset="0"/>
                <a:ea typeface="Times New Roman" pitchFamily="18" charset="0"/>
              </a:rPr>
              <a:t>Au zoo, le bébé (vouloir)……………………..toucher les animaux.</a:t>
            </a:r>
            <a:endParaRPr lang="fr-FR" sz="1200" dirty="0">
              <a:latin typeface="Century Gothic" pitchFamily="34" charset="0"/>
            </a:endParaRPr>
          </a:p>
          <a:p>
            <a:pPr marL="176213" lvl="0" indent="-17621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1200" dirty="0">
                <a:latin typeface="Century Gothic" pitchFamily="34" charset="0"/>
                <a:ea typeface="Times New Roman" pitchFamily="18" charset="0"/>
              </a:rPr>
              <a:t>Ces fruits (venir)……………………………. d’Espagne.</a:t>
            </a:r>
            <a:endParaRPr lang="fr-FR" sz="1200" dirty="0">
              <a:latin typeface="Century Gothic" pitchFamily="34" charset="0"/>
            </a:endParaRPr>
          </a:p>
          <a:p>
            <a:pPr marL="176213" lvl="0" indent="-17621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1200" dirty="0">
                <a:latin typeface="Century Gothic" pitchFamily="34" charset="0"/>
                <a:ea typeface="Times New Roman" pitchFamily="18" charset="0"/>
              </a:rPr>
              <a:t>Tous les matins papi (acheter) ………………………le journal.</a:t>
            </a:r>
            <a:endParaRPr lang="fr-FR" sz="1200" dirty="0">
              <a:latin typeface="Century Gothic" pitchFamily="34" charset="0"/>
            </a:endParaRPr>
          </a:p>
          <a:p>
            <a:pPr marL="176213" lvl="0" indent="-17621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1200" dirty="0">
                <a:latin typeface="Century Gothic" pitchFamily="34" charset="0"/>
                <a:ea typeface="Times New Roman" pitchFamily="18" charset="0"/>
              </a:rPr>
              <a:t>Le cuisinier (délayer) ……………………la farine dans de l’eau.</a:t>
            </a:r>
            <a:endParaRPr lang="fr-FR" sz="1200" dirty="0">
              <a:latin typeface="Century Gothic" pitchFamily="34" charset="0"/>
            </a:endParaRPr>
          </a:p>
          <a:p>
            <a:pPr marL="176213" lvl="0" indent="-17621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1200" dirty="0">
                <a:latin typeface="Century Gothic" pitchFamily="34" charset="0"/>
                <a:ea typeface="Times New Roman" pitchFamily="18" charset="0"/>
              </a:rPr>
              <a:t>Vous (chanceler) ……………………………..de fatigue.</a:t>
            </a:r>
            <a:endParaRPr lang="fr-FR" sz="1200" dirty="0">
              <a:latin typeface="Century Gothic" pitchFamily="34" charset="0"/>
            </a:endParaRPr>
          </a:p>
          <a:p>
            <a:pPr marL="176213" lvl="0" indent="-17621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1200" dirty="0">
                <a:latin typeface="Century Gothic" pitchFamily="34" charset="0"/>
                <a:ea typeface="Times New Roman" pitchFamily="18" charset="0"/>
              </a:rPr>
              <a:t>Mes frères (balayer)………………………… le garage.</a:t>
            </a:r>
            <a:endParaRPr lang="fr-FR" sz="12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969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oneTexte 16"/>
          <p:cNvSpPr txBox="1"/>
          <p:nvPr/>
        </p:nvSpPr>
        <p:spPr>
          <a:xfrm>
            <a:off x="5290062" y="784146"/>
            <a:ext cx="447990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 smtClean="0">
                <a:latin typeface="Century Gothic" pitchFamily="34" charset="0"/>
              </a:rPr>
              <a:t>Conjugue les verbes entre parenthèses </a:t>
            </a:r>
            <a:br>
              <a:rPr lang="fr-FR" sz="1200" b="1" u="sng" dirty="0" smtClean="0">
                <a:latin typeface="Century Gothic" pitchFamily="34" charset="0"/>
              </a:rPr>
            </a:br>
            <a:r>
              <a:rPr lang="fr-FR" sz="1200" b="1" u="sng" dirty="0" smtClean="0">
                <a:latin typeface="Century Gothic" pitchFamily="34" charset="0"/>
              </a:rPr>
              <a:t>(Ne recopie que ce qui est souligné)</a:t>
            </a:r>
          </a:p>
          <a:p>
            <a:pPr marL="228600" indent="-228600">
              <a:buAutoNum type="arabicParenR"/>
            </a:pPr>
            <a:endParaRPr lang="fr-FR" sz="1200" b="1" u="sng" dirty="0">
              <a:latin typeface="Century Gothic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1200" u="sng" dirty="0" smtClean="0">
                <a:latin typeface="Century Gothic" pitchFamily="34" charset="0"/>
              </a:rPr>
              <a:t>Les </a:t>
            </a:r>
            <a:r>
              <a:rPr lang="fr-FR" sz="1200" u="sng" dirty="0">
                <a:latin typeface="Century Gothic" pitchFamily="34" charset="0"/>
              </a:rPr>
              <a:t>badauds (regarder</a:t>
            </a:r>
            <a:r>
              <a:rPr lang="fr-FR" sz="1200" dirty="0">
                <a:latin typeface="Century Gothic" pitchFamily="34" charset="0"/>
              </a:rPr>
              <a:t>) le lion. </a:t>
            </a:r>
            <a:r>
              <a:rPr lang="fr-FR" sz="1200" u="sng" dirty="0">
                <a:latin typeface="Century Gothic" pitchFamily="34" charset="0"/>
              </a:rPr>
              <a:t>Ils n’(aimer) pas </a:t>
            </a:r>
            <a:r>
              <a:rPr lang="fr-FR" sz="1200" dirty="0">
                <a:latin typeface="Century Gothic" pitchFamily="34" charset="0"/>
              </a:rPr>
              <a:t>cet animal car </a:t>
            </a:r>
            <a:r>
              <a:rPr lang="fr-FR" sz="1200" u="sng" dirty="0">
                <a:latin typeface="Century Gothic" pitchFamily="34" charset="0"/>
              </a:rPr>
              <a:t>ils (penser) qu’il (être) méchant</a:t>
            </a:r>
            <a:r>
              <a:rPr lang="fr-FR" sz="1200" dirty="0">
                <a:latin typeface="Century Gothic" pitchFamily="34" charset="0"/>
              </a:rPr>
              <a:t>. </a:t>
            </a:r>
            <a:r>
              <a:rPr lang="fr-FR" sz="1200" u="sng" dirty="0">
                <a:latin typeface="Century Gothic" pitchFamily="34" charset="0"/>
              </a:rPr>
              <a:t>On l’(entendre)</a:t>
            </a:r>
            <a:r>
              <a:rPr lang="fr-FR" sz="1200" dirty="0">
                <a:latin typeface="Century Gothic" pitchFamily="34" charset="0"/>
              </a:rPr>
              <a:t> secouer sa crinière. </a:t>
            </a:r>
            <a:r>
              <a:rPr lang="fr-FR" sz="1200" u="sng" dirty="0">
                <a:latin typeface="Century Gothic" pitchFamily="34" charset="0"/>
              </a:rPr>
              <a:t>Il (tenir) </a:t>
            </a:r>
            <a:r>
              <a:rPr lang="fr-FR" sz="1200" dirty="0">
                <a:latin typeface="Century Gothic" pitchFamily="34" charset="0"/>
              </a:rPr>
              <a:t>sa tête haute. </a:t>
            </a:r>
            <a:r>
              <a:rPr lang="fr-FR" sz="1200" u="sng" dirty="0">
                <a:latin typeface="Century Gothic" pitchFamily="34" charset="0"/>
              </a:rPr>
              <a:t>Il n’en (finir) pas</a:t>
            </a:r>
            <a:r>
              <a:rPr lang="fr-FR" sz="1200" dirty="0">
                <a:latin typeface="Century Gothic" pitchFamily="34" charset="0"/>
              </a:rPr>
              <a:t> de se lécher. </a:t>
            </a:r>
          </a:p>
          <a:p>
            <a:pPr>
              <a:lnSpc>
                <a:spcPct val="150000"/>
              </a:lnSpc>
            </a:pPr>
            <a:r>
              <a:rPr lang="fr-FR" sz="1200" u="sng" dirty="0">
                <a:latin typeface="Century Gothic" pitchFamily="34" charset="0"/>
              </a:rPr>
              <a:t>Nous (avancer) </a:t>
            </a:r>
            <a:r>
              <a:rPr lang="fr-FR" sz="1200" dirty="0">
                <a:latin typeface="Century Gothic" pitchFamily="34" charset="0"/>
              </a:rPr>
              <a:t>dans la forêt en suivant le sentier. </a:t>
            </a:r>
          </a:p>
          <a:p>
            <a:pPr>
              <a:lnSpc>
                <a:spcPct val="150000"/>
              </a:lnSpc>
            </a:pPr>
            <a:r>
              <a:rPr lang="fr-FR" sz="1200" u="sng" dirty="0" smtClean="0">
                <a:latin typeface="Century Gothic" pitchFamily="34" charset="0"/>
              </a:rPr>
              <a:t>Tu </a:t>
            </a:r>
            <a:r>
              <a:rPr lang="fr-FR" sz="1200" u="sng" dirty="0">
                <a:latin typeface="Century Gothic" pitchFamily="34" charset="0"/>
              </a:rPr>
              <a:t>(relever) </a:t>
            </a:r>
            <a:r>
              <a:rPr lang="fr-FR" sz="1200" dirty="0">
                <a:latin typeface="Century Gothic" pitchFamily="34" charset="0"/>
              </a:rPr>
              <a:t>la tête et </a:t>
            </a:r>
            <a:r>
              <a:rPr lang="fr-FR" sz="1200" u="sng" dirty="0">
                <a:latin typeface="Century Gothic" pitchFamily="34" charset="0"/>
              </a:rPr>
              <a:t>tu (essuyer) </a:t>
            </a:r>
            <a:r>
              <a:rPr lang="fr-FR" sz="1200" dirty="0">
                <a:latin typeface="Century Gothic" pitchFamily="34" charset="0"/>
              </a:rPr>
              <a:t>la sueur qui coule sur ton front. </a:t>
            </a:r>
            <a:endParaRPr lang="fr-FR" sz="1200" dirty="0" smtClean="0">
              <a:latin typeface="Century Gothic" pitchFamily="34" charset="0"/>
            </a:endParaRPr>
          </a:p>
          <a:p>
            <a:endParaRPr lang="fr-FR" sz="1200" dirty="0">
              <a:latin typeface="Century Gothic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1200" u="sng" dirty="0" smtClean="0">
                <a:latin typeface="Century Gothic" pitchFamily="34" charset="0"/>
              </a:rPr>
              <a:t>Les </a:t>
            </a:r>
            <a:r>
              <a:rPr lang="fr-FR" sz="1200" u="sng" dirty="0">
                <a:latin typeface="Century Gothic" pitchFamily="34" charset="0"/>
              </a:rPr>
              <a:t>enfants (peler) les pommes, puis (jeter) les épluchures</a:t>
            </a:r>
            <a:r>
              <a:rPr lang="fr-FR" sz="1200" dirty="0">
                <a:latin typeface="Century Gothic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fr-FR" sz="1200" u="sng" dirty="0" smtClean="0">
                <a:latin typeface="Century Gothic" pitchFamily="34" charset="0"/>
              </a:rPr>
              <a:t>Nous </a:t>
            </a:r>
            <a:r>
              <a:rPr lang="fr-FR" sz="1200" u="sng" dirty="0">
                <a:latin typeface="Century Gothic" pitchFamily="34" charset="0"/>
              </a:rPr>
              <a:t>(nager) </a:t>
            </a:r>
            <a:r>
              <a:rPr lang="fr-FR" sz="1200" dirty="0">
                <a:latin typeface="Century Gothic" pitchFamily="34" charset="0"/>
              </a:rPr>
              <a:t>de mieux en mieux. </a:t>
            </a:r>
          </a:p>
          <a:p>
            <a:pPr>
              <a:lnSpc>
                <a:spcPct val="150000"/>
              </a:lnSpc>
            </a:pPr>
            <a:r>
              <a:rPr lang="fr-FR" sz="1200" u="sng" dirty="0" smtClean="0">
                <a:latin typeface="Century Gothic" pitchFamily="34" charset="0"/>
              </a:rPr>
              <a:t>Les </a:t>
            </a:r>
            <a:r>
              <a:rPr lang="fr-FR" sz="1200" u="sng" dirty="0">
                <a:latin typeface="Century Gothic" pitchFamily="34" charset="0"/>
              </a:rPr>
              <a:t>naufragés (appeler) </a:t>
            </a:r>
            <a:r>
              <a:rPr lang="fr-FR" sz="1200" dirty="0">
                <a:latin typeface="Century Gothic" pitchFamily="34" charset="0"/>
              </a:rPr>
              <a:t>à l’aide. </a:t>
            </a:r>
          </a:p>
          <a:p>
            <a:pPr>
              <a:lnSpc>
                <a:spcPct val="150000"/>
              </a:lnSpc>
            </a:pPr>
            <a:r>
              <a:rPr lang="fr-FR" sz="1200" u="sng" dirty="0" smtClean="0">
                <a:latin typeface="Century Gothic" pitchFamily="34" charset="0"/>
              </a:rPr>
              <a:t>Maman </a:t>
            </a:r>
            <a:r>
              <a:rPr lang="fr-FR" sz="1200" u="sng" dirty="0">
                <a:latin typeface="Century Gothic" pitchFamily="34" charset="0"/>
              </a:rPr>
              <a:t>(acheter) </a:t>
            </a:r>
            <a:r>
              <a:rPr lang="fr-FR" sz="1200" dirty="0">
                <a:latin typeface="Century Gothic" pitchFamily="34" charset="0"/>
              </a:rPr>
              <a:t>des fruits frais. </a:t>
            </a:r>
            <a:endParaRPr lang="fr-FR" sz="1200" dirty="0" smtClean="0">
              <a:latin typeface="Century Gothic" pitchFamily="34" charset="0"/>
            </a:endParaRPr>
          </a:p>
          <a:p>
            <a:endParaRPr lang="fr-FR" sz="1200" dirty="0">
              <a:latin typeface="Century Gothic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1200" u="sng" dirty="0" smtClean="0">
                <a:latin typeface="Century Gothic" pitchFamily="34" charset="0"/>
              </a:rPr>
              <a:t>Julie </a:t>
            </a:r>
            <a:r>
              <a:rPr lang="fr-FR" sz="1200" u="sng" dirty="0">
                <a:latin typeface="Century Gothic" pitchFamily="34" charset="0"/>
              </a:rPr>
              <a:t>(saisir) </a:t>
            </a:r>
            <a:r>
              <a:rPr lang="fr-FR" sz="1200" dirty="0">
                <a:latin typeface="Century Gothic" pitchFamily="34" charset="0"/>
              </a:rPr>
              <a:t>le chat vivement par le train arrière. </a:t>
            </a:r>
            <a:r>
              <a:rPr lang="fr-FR" sz="1200" u="sng" dirty="0">
                <a:latin typeface="Century Gothic" pitchFamily="34" charset="0"/>
              </a:rPr>
              <a:t>Il (tourner) </a:t>
            </a:r>
            <a:r>
              <a:rPr lang="fr-FR" sz="1200" dirty="0">
                <a:latin typeface="Century Gothic" pitchFamily="34" charset="0"/>
              </a:rPr>
              <a:t>la tête, </a:t>
            </a:r>
            <a:r>
              <a:rPr lang="fr-FR" sz="1200" u="sng" dirty="0">
                <a:latin typeface="Century Gothic" pitchFamily="34" charset="0"/>
              </a:rPr>
              <a:t>(miauler) </a:t>
            </a:r>
            <a:r>
              <a:rPr lang="fr-FR" sz="1200" dirty="0">
                <a:latin typeface="Century Gothic" pitchFamily="34" charset="0"/>
              </a:rPr>
              <a:t>de colère et </a:t>
            </a:r>
            <a:r>
              <a:rPr lang="fr-FR" sz="1200" u="sng" dirty="0">
                <a:latin typeface="Century Gothic" pitchFamily="34" charset="0"/>
              </a:rPr>
              <a:t>(découvrir) </a:t>
            </a:r>
            <a:r>
              <a:rPr lang="fr-FR" sz="1200" dirty="0">
                <a:latin typeface="Century Gothic" pitchFamily="34" charset="0"/>
              </a:rPr>
              <a:t>ses dents, prêt à griffer </a:t>
            </a:r>
            <a:r>
              <a:rPr lang="fr-FR" sz="1200" u="sng" dirty="0">
                <a:latin typeface="Century Gothic" pitchFamily="34" charset="0"/>
              </a:rPr>
              <a:t>les mains qui le (retenir). Julie (éloigner) </a:t>
            </a:r>
            <a:r>
              <a:rPr lang="fr-FR" sz="1200" dirty="0">
                <a:latin typeface="Century Gothic" pitchFamily="34" charset="0"/>
              </a:rPr>
              <a:t>son visage, par prudence. </a:t>
            </a:r>
            <a:r>
              <a:rPr lang="fr-FR" sz="1200" u="sng" dirty="0">
                <a:latin typeface="Century Gothic" pitchFamily="34" charset="0"/>
              </a:rPr>
              <a:t>Je me (mettre) </a:t>
            </a:r>
            <a:r>
              <a:rPr lang="fr-FR" sz="1200" dirty="0">
                <a:latin typeface="Century Gothic" pitchFamily="34" charset="0"/>
              </a:rPr>
              <a:t>à crier : « Arrête, le chat ! ». </a:t>
            </a:r>
            <a:r>
              <a:rPr lang="fr-FR" sz="1200" u="sng" dirty="0">
                <a:latin typeface="Century Gothic" pitchFamily="34" charset="0"/>
              </a:rPr>
              <a:t>La sonorité de son nom (suspendre) </a:t>
            </a:r>
            <a:r>
              <a:rPr lang="fr-FR" sz="1200" dirty="0">
                <a:latin typeface="Century Gothic" pitchFamily="34" charset="0"/>
              </a:rPr>
              <a:t>son mouvement, </a:t>
            </a:r>
            <a:r>
              <a:rPr lang="fr-FR" sz="1200" u="sng" dirty="0">
                <a:latin typeface="Century Gothic" pitchFamily="34" charset="0"/>
              </a:rPr>
              <a:t>les griffes (se rétracter</a:t>
            </a:r>
            <a:r>
              <a:rPr lang="fr-FR" sz="1200" dirty="0">
                <a:latin typeface="Century Gothic" pitchFamily="34" charset="0"/>
              </a:rPr>
              <a:t>), et dès </a:t>
            </a:r>
            <a:r>
              <a:rPr lang="fr-FR" sz="1200" u="sng" dirty="0">
                <a:latin typeface="Century Gothic" pitchFamily="34" charset="0"/>
              </a:rPr>
              <a:t>qu’il (redevenir) </a:t>
            </a:r>
            <a:r>
              <a:rPr lang="fr-FR" sz="1200" dirty="0">
                <a:latin typeface="Century Gothic" pitchFamily="34" charset="0"/>
              </a:rPr>
              <a:t>docile, </a:t>
            </a:r>
            <a:r>
              <a:rPr lang="fr-FR" sz="1200" u="sng" dirty="0">
                <a:latin typeface="Century Gothic" pitchFamily="34" charset="0"/>
              </a:rPr>
              <a:t>je l’(enfermer)</a:t>
            </a:r>
            <a:r>
              <a:rPr lang="fr-FR" sz="1200" dirty="0">
                <a:latin typeface="Century Gothic" pitchFamily="34" charset="0"/>
              </a:rPr>
              <a:t> dans sa cage d’osier achetée la veille. </a:t>
            </a:r>
            <a:endParaRPr lang="fr-FR" sz="1200" dirty="0" smtClean="0">
              <a:latin typeface="Century Gothic" pitchFamily="34" charset="0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5457056" y="80098"/>
            <a:ext cx="4142967" cy="694684"/>
          </a:xfrm>
          <a:prstGeom prst="roundRect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fr-FR" sz="1600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fr-FR" sz="1600" b="1" dirty="0">
                <a:solidFill>
                  <a:schemeClr val="tx1"/>
                </a:solidFill>
                <a:latin typeface="Century Gothic" pitchFamily="34" charset="0"/>
              </a:rPr>
              <a:t>Le présent de l’indicatif</a:t>
            </a:r>
            <a:endParaRPr lang="fr-FR" sz="16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grpSp>
        <p:nvGrpSpPr>
          <p:cNvPr id="20" name="Groupe 19"/>
          <p:cNvGrpSpPr/>
          <p:nvPr/>
        </p:nvGrpSpPr>
        <p:grpSpPr>
          <a:xfrm>
            <a:off x="8856176" y="513056"/>
            <a:ext cx="913792" cy="514916"/>
            <a:chOff x="3800872" y="572820"/>
            <a:chExt cx="913792" cy="514916"/>
          </a:xfrm>
        </p:grpSpPr>
        <p:sp>
          <p:nvSpPr>
            <p:cNvPr id="21" name="Rectangle à coins arrondis 20"/>
            <p:cNvSpPr/>
            <p:nvPr/>
          </p:nvSpPr>
          <p:spPr>
            <a:xfrm>
              <a:off x="3800872" y="572820"/>
              <a:ext cx="913792" cy="514916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400" b="1" dirty="0" smtClean="0">
                  <a:solidFill>
                    <a:schemeClr val="tx1"/>
                  </a:solidFill>
                </a:rPr>
                <a:t>Fiche      </a:t>
              </a:r>
              <a:endParaRPr lang="fr-FR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angle à coins arrondis 21"/>
            <p:cNvSpPr/>
            <p:nvPr/>
          </p:nvSpPr>
          <p:spPr>
            <a:xfrm>
              <a:off x="4376936" y="616710"/>
              <a:ext cx="288032" cy="40665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3" name="Rectangle à coins arrondis 22"/>
          <p:cNvSpPr/>
          <p:nvPr/>
        </p:nvSpPr>
        <p:spPr>
          <a:xfrm rot="16200000">
            <a:off x="5168600" y="260446"/>
            <a:ext cx="576912" cy="33398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Cm2</a:t>
            </a:r>
            <a:endParaRPr lang="fr-FR" sz="1200" b="1" dirty="0">
              <a:solidFill>
                <a:schemeClr val="tx1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77494" y="774782"/>
            <a:ext cx="447990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 smtClean="0">
                <a:latin typeface="Century Gothic" pitchFamily="34" charset="0"/>
              </a:rPr>
              <a:t>Conjugue les verbes entre parenthèses </a:t>
            </a:r>
            <a:br>
              <a:rPr lang="fr-FR" sz="1200" b="1" u="sng" dirty="0" smtClean="0">
                <a:latin typeface="Century Gothic" pitchFamily="34" charset="0"/>
              </a:rPr>
            </a:br>
            <a:r>
              <a:rPr lang="fr-FR" sz="1200" b="1" u="sng" dirty="0" smtClean="0">
                <a:latin typeface="Century Gothic" pitchFamily="34" charset="0"/>
              </a:rPr>
              <a:t>(Ne recopie que ce qui est souligné)</a:t>
            </a:r>
          </a:p>
          <a:p>
            <a:pPr marL="228600" indent="-228600">
              <a:buAutoNum type="arabicParenR"/>
            </a:pPr>
            <a:endParaRPr lang="fr-FR" sz="1200" b="1" u="sng" dirty="0">
              <a:latin typeface="Century Gothic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1200" u="sng" dirty="0" smtClean="0">
                <a:latin typeface="Century Gothic" pitchFamily="34" charset="0"/>
              </a:rPr>
              <a:t>Les </a:t>
            </a:r>
            <a:r>
              <a:rPr lang="fr-FR" sz="1200" u="sng" dirty="0">
                <a:latin typeface="Century Gothic" pitchFamily="34" charset="0"/>
              </a:rPr>
              <a:t>badauds (regarder</a:t>
            </a:r>
            <a:r>
              <a:rPr lang="fr-FR" sz="1200" dirty="0">
                <a:latin typeface="Century Gothic" pitchFamily="34" charset="0"/>
              </a:rPr>
              <a:t>) le lion. </a:t>
            </a:r>
            <a:r>
              <a:rPr lang="fr-FR" sz="1200" u="sng" dirty="0">
                <a:latin typeface="Century Gothic" pitchFamily="34" charset="0"/>
              </a:rPr>
              <a:t>Ils n’(aimer) pas </a:t>
            </a:r>
            <a:r>
              <a:rPr lang="fr-FR" sz="1200" dirty="0">
                <a:latin typeface="Century Gothic" pitchFamily="34" charset="0"/>
              </a:rPr>
              <a:t>cet animal car </a:t>
            </a:r>
            <a:r>
              <a:rPr lang="fr-FR" sz="1200" u="sng" dirty="0">
                <a:latin typeface="Century Gothic" pitchFamily="34" charset="0"/>
              </a:rPr>
              <a:t>ils (penser) qu’il (être) méchant</a:t>
            </a:r>
            <a:r>
              <a:rPr lang="fr-FR" sz="1200" dirty="0">
                <a:latin typeface="Century Gothic" pitchFamily="34" charset="0"/>
              </a:rPr>
              <a:t>. </a:t>
            </a:r>
            <a:r>
              <a:rPr lang="fr-FR" sz="1200" u="sng" dirty="0">
                <a:latin typeface="Century Gothic" pitchFamily="34" charset="0"/>
              </a:rPr>
              <a:t>On l’(entendre)</a:t>
            </a:r>
            <a:r>
              <a:rPr lang="fr-FR" sz="1200" dirty="0">
                <a:latin typeface="Century Gothic" pitchFamily="34" charset="0"/>
              </a:rPr>
              <a:t> secouer sa crinière. </a:t>
            </a:r>
            <a:r>
              <a:rPr lang="fr-FR" sz="1200" u="sng" dirty="0">
                <a:latin typeface="Century Gothic" pitchFamily="34" charset="0"/>
              </a:rPr>
              <a:t>Il (tenir) </a:t>
            </a:r>
            <a:r>
              <a:rPr lang="fr-FR" sz="1200" dirty="0">
                <a:latin typeface="Century Gothic" pitchFamily="34" charset="0"/>
              </a:rPr>
              <a:t>sa tête haute. </a:t>
            </a:r>
            <a:r>
              <a:rPr lang="fr-FR" sz="1200" u="sng" dirty="0">
                <a:latin typeface="Century Gothic" pitchFamily="34" charset="0"/>
              </a:rPr>
              <a:t>Il n’en (finir) pas</a:t>
            </a:r>
            <a:r>
              <a:rPr lang="fr-FR" sz="1200" dirty="0">
                <a:latin typeface="Century Gothic" pitchFamily="34" charset="0"/>
              </a:rPr>
              <a:t> de se lécher. </a:t>
            </a:r>
          </a:p>
          <a:p>
            <a:pPr>
              <a:lnSpc>
                <a:spcPct val="150000"/>
              </a:lnSpc>
            </a:pPr>
            <a:r>
              <a:rPr lang="fr-FR" sz="1200" u="sng" dirty="0">
                <a:latin typeface="Century Gothic" pitchFamily="34" charset="0"/>
              </a:rPr>
              <a:t>Nous (avancer) </a:t>
            </a:r>
            <a:r>
              <a:rPr lang="fr-FR" sz="1200" dirty="0">
                <a:latin typeface="Century Gothic" pitchFamily="34" charset="0"/>
              </a:rPr>
              <a:t>dans la forêt en suivant le sentier. </a:t>
            </a:r>
          </a:p>
          <a:p>
            <a:pPr>
              <a:lnSpc>
                <a:spcPct val="150000"/>
              </a:lnSpc>
            </a:pPr>
            <a:r>
              <a:rPr lang="fr-FR" sz="1200" u="sng" dirty="0" smtClean="0">
                <a:latin typeface="Century Gothic" pitchFamily="34" charset="0"/>
              </a:rPr>
              <a:t>Tu </a:t>
            </a:r>
            <a:r>
              <a:rPr lang="fr-FR" sz="1200" u="sng" dirty="0">
                <a:latin typeface="Century Gothic" pitchFamily="34" charset="0"/>
              </a:rPr>
              <a:t>(relever) </a:t>
            </a:r>
            <a:r>
              <a:rPr lang="fr-FR" sz="1200" dirty="0">
                <a:latin typeface="Century Gothic" pitchFamily="34" charset="0"/>
              </a:rPr>
              <a:t>la tête et </a:t>
            </a:r>
            <a:r>
              <a:rPr lang="fr-FR" sz="1200" u="sng" dirty="0">
                <a:latin typeface="Century Gothic" pitchFamily="34" charset="0"/>
              </a:rPr>
              <a:t>tu (essuyer) </a:t>
            </a:r>
            <a:r>
              <a:rPr lang="fr-FR" sz="1200" dirty="0">
                <a:latin typeface="Century Gothic" pitchFamily="34" charset="0"/>
              </a:rPr>
              <a:t>la sueur qui coule sur ton front. </a:t>
            </a:r>
            <a:endParaRPr lang="fr-FR" sz="1200" dirty="0" smtClean="0">
              <a:latin typeface="Century Gothic" pitchFamily="34" charset="0"/>
            </a:endParaRPr>
          </a:p>
          <a:p>
            <a:endParaRPr lang="fr-FR" sz="1200" dirty="0">
              <a:latin typeface="Century Gothic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1200" u="sng" dirty="0" smtClean="0">
                <a:latin typeface="Century Gothic" pitchFamily="34" charset="0"/>
              </a:rPr>
              <a:t>Les </a:t>
            </a:r>
            <a:r>
              <a:rPr lang="fr-FR" sz="1200" u="sng" dirty="0">
                <a:latin typeface="Century Gothic" pitchFamily="34" charset="0"/>
              </a:rPr>
              <a:t>enfants (peler) les pommes, puis (jeter) les épluchures</a:t>
            </a:r>
            <a:r>
              <a:rPr lang="fr-FR" sz="1200" dirty="0">
                <a:latin typeface="Century Gothic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fr-FR" sz="1200" u="sng" dirty="0" smtClean="0">
                <a:latin typeface="Century Gothic" pitchFamily="34" charset="0"/>
              </a:rPr>
              <a:t>Nous </a:t>
            </a:r>
            <a:r>
              <a:rPr lang="fr-FR" sz="1200" u="sng" dirty="0">
                <a:latin typeface="Century Gothic" pitchFamily="34" charset="0"/>
              </a:rPr>
              <a:t>(nager) </a:t>
            </a:r>
            <a:r>
              <a:rPr lang="fr-FR" sz="1200" dirty="0">
                <a:latin typeface="Century Gothic" pitchFamily="34" charset="0"/>
              </a:rPr>
              <a:t>de mieux en mieux. </a:t>
            </a:r>
          </a:p>
          <a:p>
            <a:pPr>
              <a:lnSpc>
                <a:spcPct val="150000"/>
              </a:lnSpc>
            </a:pPr>
            <a:r>
              <a:rPr lang="fr-FR" sz="1200" u="sng" dirty="0" smtClean="0">
                <a:latin typeface="Century Gothic" pitchFamily="34" charset="0"/>
              </a:rPr>
              <a:t>Les </a:t>
            </a:r>
            <a:r>
              <a:rPr lang="fr-FR" sz="1200" u="sng" dirty="0">
                <a:latin typeface="Century Gothic" pitchFamily="34" charset="0"/>
              </a:rPr>
              <a:t>naufragés (appeler) </a:t>
            </a:r>
            <a:r>
              <a:rPr lang="fr-FR" sz="1200" dirty="0">
                <a:latin typeface="Century Gothic" pitchFamily="34" charset="0"/>
              </a:rPr>
              <a:t>à l’aide. </a:t>
            </a:r>
          </a:p>
          <a:p>
            <a:pPr>
              <a:lnSpc>
                <a:spcPct val="150000"/>
              </a:lnSpc>
            </a:pPr>
            <a:r>
              <a:rPr lang="fr-FR" sz="1200" u="sng" dirty="0" smtClean="0">
                <a:latin typeface="Century Gothic" pitchFamily="34" charset="0"/>
              </a:rPr>
              <a:t>Maman </a:t>
            </a:r>
            <a:r>
              <a:rPr lang="fr-FR" sz="1200" u="sng" dirty="0">
                <a:latin typeface="Century Gothic" pitchFamily="34" charset="0"/>
              </a:rPr>
              <a:t>(acheter) </a:t>
            </a:r>
            <a:r>
              <a:rPr lang="fr-FR" sz="1200" dirty="0">
                <a:latin typeface="Century Gothic" pitchFamily="34" charset="0"/>
              </a:rPr>
              <a:t>des fruits frais. </a:t>
            </a:r>
            <a:endParaRPr lang="fr-FR" sz="1200" dirty="0" smtClean="0">
              <a:latin typeface="Century Gothic" pitchFamily="34" charset="0"/>
            </a:endParaRPr>
          </a:p>
          <a:p>
            <a:endParaRPr lang="fr-FR" sz="1200" dirty="0">
              <a:latin typeface="Century Gothic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1200" u="sng" dirty="0" smtClean="0">
                <a:latin typeface="Century Gothic" pitchFamily="34" charset="0"/>
              </a:rPr>
              <a:t>Julie </a:t>
            </a:r>
            <a:r>
              <a:rPr lang="fr-FR" sz="1200" u="sng" dirty="0">
                <a:latin typeface="Century Gothic" pitchFamily="34" charset="0"/>
              </a:rPr>
              <a:t>(saisir) </a:t>
            </a:r>
            <a:r>
              <a:rPr lang="fr-FR" sz="1200" dirty="0">
                <a:latin typeface="Century Gothic" pitchFamily="34" charset="0"/>
              </a:rPr>
              <a:t>le chat vivement par le train arrière. </a:t>
            </a:r>
            <a:r>
              <a:rPr lang="fr-FR" sz="1200" u="sng" dirty="0">
                <a:latin typeface="Century Gothic" pitchFamily="34" charset="0"/>
              </a:rPr>
              <a:t>Il (tourner) </a:t>
            </a:r>
            <a:r>
              <a:rPr lang="fr-FR" sz="1200" dirty="0">
                <a:latin typeface="Century Gothic" pitchFamily="34" charset="0"/>
              </a:rPr>
              <a:t>la tête, </a:t>
            </a:r>
            <a:r>
              <a:rPr lang="fr-FR" sz="1200" u="sng" dirty="0">
                <a:latin typeface="Century Gothic" pitchFamily="34" charset="0"/>
              </a:rPr>
              <a:t>(miauler) </a:t>
            </a:r>
            <a:r>
              <a:rPr lang="fr-FR" sz="1200" dirty="0">
                <a:latin typeface="Century Gothic" pitchFamily="34" charset="0"/>
              </a:rPr>
              <a:t>de colère et </a:t>
            </a:r>
            <a:r>
              <a:rPr lang="fr-FR" sz="1200" u="sng" dirty="0">
                <a:latin typeface="Century Gothic" pitchFamily="34" charset="0"/>
              </a:rPr>
              <a:t>(découvrir) </a:t>
            </a:r>
            <a:r>
              <a:rPr lang="fr-FR" sz="1200" dirty="0">
                <a:latin typeface="Century Gothic" pitchFamily="34" charset="0"/>
              </a:rPr>
              <a:t>ses dents, prêt à griffer </a:t>
            </a:r>
            <a:r>
              <a:rPr lang="fr-FR" sz="1200" u="sng" dirty="0">
                <a:latin typeface="Century Gothic" pitchFamily="34" charset="0"/>
              </a:rPr>
              <a:t>les mains qui le (retenir). Julie (éloigner) </a:t>
            </a:r>
            <a:r>
              <a:rPr lang="fr-FR" sz="1200" dirty="0">
                <a:latin typeface="Century Gothic" pitchFamily="34" charset="0"/>
              </a:rPr>
              <a:t>son visage, par prudence. </a:t>
            </a:r>
            <a:r>
              <a:rPr lang="fr-FR" sz="1200" u="sng" dirty="0">
                <a:latin typeface="Century Gothic" pitchFamily="34" charset="0"/>
              </a:rPr>
              <a:t>Je me (mettre) </a:t>
            </a:r>
            <a:r>
              <a:rPr lang="fr-FR" sz="1200" dirty="0">
                <a:latin typeface="Century Gothic" pitchFamily="34" charset="0"/>
              </a:rPr>
              <a:t>à crier : « Arrête, le chat ! ». </a:t>
            </a:r>
            <a:r>
              <a:rPr lang="fr-FR" sz="1200" u="sng" dirty="0">
                <a:latin typeface="Century Gothic" pitchFamily="34" charset="0"/>
              </a:rPr>
              <a:t>La sonorité de son nom (suspendre) </a:t>
            </a:r>
            <a:r>
              <a:rPr lang="fr-FR" sz="1200" dirty="0">
                <a:latin typeface="Century Gothic" pitchFamily="34" charset="0"/>
              </a:rPr>
              <a:t>son mouvement, </a:t>
            </a:r>
            <a:r>
              <a:rPr lang="fr-FR" sz="1200" u="sng" dirty="0">
                <a:latin typeface="Century Gothic" pitchFamily="34" charset="0"/>
              </a:rPr>
              <a:t>les griffes (se rétracter</a:t>
            </a:r>
            <a:r>
              <a:rPr lang="fr-FR" sz="1200" dirty="0">
                <a:latin typeface="Century Gothic" pitchFamily="34" charset="0"/>
              </a:rPr>
              <a:t>), et dès </a:t>
            </a:r>
            <a:r>
              <a:rPr lang="fr-FR" sz="1200" u="sng" dirty="0">
                <a:latin typeface="Century Gothic" pitchFamily="34" charset="0"/>
              </a:rPr>
              <a:t>qu’il (redevenir) </a:t>
            </a:r>
            <a:r>
              <a:rPr lang="fr-FR" sz="1200" dirty="0">
                <a:latin typeface="Century Gothic" pitchFamily="34" charset="0"/>
              </a:rPr>
              <a:t>docile, </a:t>
            </a:r>
            <a:r>
              <a:rPr lang="fr-FR" sz="1200" u="sng" dirty="0">
                <a:latin typeface="Century Gothic" pitchFamily="34" charset="0"/>
              </a:rPr>
              <a:t>je l’(enfermer)</a:t>
            </a:r>
            <a:r>
              <a:rPr lang="fr-FR" sz="1200" dirty="0">
                <a:latin typeface="Century Gothic" pitchFamily="34" charset="0"/>
              </a:rPr>
              <a:t> dans sa cage d’osier achetée la veille. </a:t>
            </a:r>
            <a:endParaRPr lang="fr-FR" sz="1200" dirty="0" smtClean="0">
              <a:latin typeface="Century Gothic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344488" y="70734"/>
            <a:ext cx="4142967" cy="694684"/>
          </a:xfrm>
          <a:prstGeom prst="roundRect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fr-FR" sz="1600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fr-FR" sz="1600" b="1" dirty="0">
                <a:solidFill>
                  <a:schemeClr val="tx1"/>
                </a:solidFill>
                <a:latin typeface="Century Gothic" pitchFamily="34" charset="0"/>
              </a:rPr>
              <a:t>Le présent de l’indicatif</a:t>
            </a:r>
            <a:endParaRPr lang="fr-FR" sz="16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grpSp>
        <p:nvGrpSpPr>
          <p:cNvPr id="18" name="Groupe 17"/>
          <p:cNvGrpSpPr/>
          <p:nvPr/>
        </p:nvGrpSpPr>
        <p:grpSpPr>
          <a:xfrm>
            <a:off x="3743608" y="503692"/>
            <a:ext cx="913792" cy="514916"/>
            <a:chOff x="3800872" y="572820"/>
            <a:chExt cx="913792" cy="514916"/>
          </a:xfrm>
        </p:grpSpPr>
        <p:sp>
          <p:nvSpPr>
            <p:cNvPr id="24" name="Rectangle à coins arrondis 23"/>
            <p:cNvSpPr/>
            <p:nvPr/>
          </p:nvSpPr>
          <p:spPr>
            <a:xfrm>
              <a:off x="3800872" y="572820"/>
              <a:ext cx="913792" cy="514916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400" b="1" dirty="0" smtClean="0">
                  <a:solidFill>
                    <a:schemeClr val="tx1"/>
                  </a:solidFill>
                </a:rPr>
                <a:t>Fiche      </a:t>
              </a:r>
              <a:endParaRPr lang="fr-FR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angle à coins arrondis 24"/>
            <p:cNvSpPr/>
            <p:nvPr/>
          </p:nvSpPr>
          <p:spPr>
            <a:xfrm>
              <a:off x="4376936" y="616710"/>
              <a:ext cx="288032" cy="40665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6" name="Rectangle à coins arrondis 25"/>
          <p:cNvSpPr/>
          <p:nvPr/>
        </p:nvSpPr>
        <p:spPr>
          <a:xfrm rot="16200000">
            <a:off x="56032" y="251082"/>
            <a:ext cx="576912" cy="33398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Cm2</a:t>
            </a:r>
            <a:endParaRPr lang="fr-FR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20899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344</Words>
  <Application>Microsoft Office PowerPoint</Application>
  <PresentationFormat>Format A4 (210 x 297 mm)</PresentationFormat>
  <Paragraphs>68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Nathalie</dc:creator>
  <cp:lastModifiedBy>Nathalie</cp:lastModifiedBy>
  <cp:revision>6</cp:revision>
  <cp:lastPrinted>2013-10-25T13:04:37Z</cp:lastPrinted>
  <dcterms:created xsi:type="dcterms:W3CDTF">2013-10-22T17:53:28Z</dcterms:created>
  <dcterms:modified xsi:type="dcterms:W3CDTF">2013-10-25T13:04:57Z</dcterms:modified>
</cp:coreProperties>
</file>