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p Bruyère" initials="jB" lastIdx="0" clrIdx="0">
    <p:extLst>
      <p:ext uri="{19B8F6BF-5375-455C-9EA6-DF929625EA0E}">
        <p15:presenceInfo xmlns:p15="http://schemas.microsoft.com/office/powerpoint/2012/main" userId="d1af9d64228d9c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24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4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79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99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95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60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07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27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14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9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24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1D47-38F6-4CA3-8744-959E6E18A969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90E2-1FAC-466D-96F4-4D99E4039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8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9403" y="941093"/>
            <a:ext cx="5460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Validation d’un mécanisme réactionnel par l’exploitation d’un suivi cinétique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6479" y="1621596"/>
            <a:ext cx="4266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« mécanisme réactionnel » 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740205" y="2144816"/>
            <a:ext cx="310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B050"/>
                </a:solidFill>
              </a:rPr>
              <a:t>« suivi cinétique »</a:t>
            </a:r>
            <a:endParaRPr lang="fr-FR" sz="2800" b="1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8642" y="3013656"/>
            <a:ext cx="305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réaction :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962141" y="3116687"/>
            <a:ext cx="8512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C-Cl  </a:t>
            </a:r>
            <a:r>
              <a:rPr lang="fr-FR" sz="2400" b="1" dirty="0">
                <a:solidFill>
                  <a:srgbClr val="002060"/>
                </a:solidFill>
              </a:rPr>
              <a:t>+  2 H</a:t>
            </a:r>
            <a:r>
              <a:rPr lang="fr-FR" sz="2400" b="1" baseline="-25000" dirty="0">
                <a:solidFill>
                  <a:srgbClr val="002060"/>
                </a:solidFill>
              </a:rPr>
              <a:t>2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-25000" dirty="0">
                <a:solidFill>
                  <a:srgbClr val="002060"/>
                </a:solidFill>
              </a:rPr>
              <a:t>  </a:t>
            </a:r>
            <a:r>
              <a:rPr lang="fr-FR" sz="2400" b="1" dirty="0">
                <a:solidFill>
                  <a:srgbClr val="002060"/>
                </a:solidFill>
              </a:rPr>
              <a:t>→ </a:t>
            </a:r>
            <a:r>
              <a:rPr lang="fr-FR" sz="2400" b="1" dirty="0" smtClean="0">
                <a:solidFill>
                  <a:srgbClr val="002060"/>
                </a:solidFill>
              </a:rPr>
              <a:t>(CH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r>
              <a:rPr lang="fr-FR" sz="2400" b="1" baseline="-25000" dirty="0" smtClean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C-OH  </a:t>
            </a:r>
            <a:r>
              <a:rPr lang="fr-FR" sz="2400" b="1" dirty="0">
                <a:solidFill>
                  <a:srgbClr val="002060"/>
                </a:solidFill>
              </a:rPr>
              <a:t>+  H</a:t>
            </a:r>
            <a:r>
              <a:rPr lang="fr-FR" sz="2400" b="1" baseline="-25000" dirty="0">
                <a:solidFill>
                  <a:srgbClr val="002060"/>
                </a:solidFill>
              </a:rPr>
              <a:t>3</a:t>
            </a:r>
            <a:r>
              <a:rPr lang="fr-FR" sz="2400" b="1" dirty="0">
                <a:solidFill>
                  <a:srgbClr val="002060"/>
                </a:solidFill>
              </a:rPr>
              <a:t>O</a:t>
            </a:r>
            <a:r>
              <a:rPr lang="fr-FR" sz="2400" b="1" baseline="30000" dirty="0">
                <a:solidFill>
                  <a:srgbClr val="002060"/>
                </a:solidFill>
              </a:rPr>
              <a:t>+</a:t>
            </a:r>
            <a:r>
              <a:rPr lang="fr-FR" sz="2400" b="1" dirty="0">
                <a:solidFill>
                  <a:srgbClr val="002060"/>
                </a:solidFill>
              </a:rPr>
              <a:t> + Cl</a:t>
            </a:r>
            <a:r>
              <a:rPr lang="fr-FR" sz="2400" b="1" baseline="30000" dirty="0">
                <a:solidFill>
                  <a:srgbClr val="002060"/>
                </a:solidFill>
              </a:rPr>
              <a:t>-</a:t>
            </a:r>
            <a:endParaRPr lang="fr-FR" sz="2400" b="1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78794" y="4005330"/>
            <a:ext cx="354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Substitution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62143" y="4066885"/>
            <a:ext cx="3709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De Cl par OH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40936" y="5081928"/>
            <a:ext cx="4790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Substitution </a:t>
            </a:r>
            <a:r>
              <a:rPr lang="fr-FR" sz="3200" b="1" i="1" dirty="0" smtClean="0">
                <a:solidFill>
                  <a:srgbClr val="7030A0"/>
                </a:solidFill>
              </a:rPr>
              <a:t>nucléophile</a:t>
            </a:r>
            <a:endParaRPr lang="fr-FR" sz="3200" b="1" i="1" dirty="0">
              <a:solidFill>
                <a:srgbClr val="7030A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88642" y="399245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fr-FR" sz="24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ère</a:t>
            </a:r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 partie :</a:t>
            </a:r>
            <a:endParaRPr lang="fr-FR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8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6928834" y="927279"/>
                <a:ext cx="4417453" cy="176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i="1" dirty="0" smtClean="0">
                    <a:solidFill>
                      <a:srgbClr val="0070C0"/>
                    </a:solidFill>
                  </a:rPr>
                  <a:t>Discussion : sens du produit RT, la constante de Boltzmann, l’</a:t>
                </a:r>
                <a:r>
                  <a:rPr lang="fr-FR" sz="2000" i="1" dirty="0" err="1" smtClean="0">
                    <a:solidFill>
                      <a:srgbClr val="0070C0"/>
                    </a:solidFill>
                  </a:rPr>
                  <a:t>E</a:t>
                </a:r>
                <a:r>
                  <a:rPr lang="fr-FR" sz="2000" i="1" baseline="-25000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fr-FR" sz="2000" i="1" dirty="0" smtClean="0">
                    <a:solidFill>
                      <a:srgbClr val="0070C0"/>
                    </a:solidFill>
                  </a:rPr>
                  <a:t> des particules microscopiques, la valeur de la fonction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fr-FR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fr-FR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𝑹𝑻</m:t>
                            </m:r>
                          </m:den>
                        </m:f>
                      </m:sup>
                    </m:sSup>
                  </m:oMath>
                </a14:m>
                <a:r>
                  <a:rPr lang="fr-FR" sz="2000" i="1" dirty="0" smtClean="0">
                    <a:solidFill>
                      <a:srgbClr val="0070C0"/>
                    </a:solidFill>
                  </a:rPr>
                  <a:t> selon que E</a:t>
                </a:r>
                <a:r>
                  <a:rPr lang="fr-FR" sz="2000" i="1" baseline="-25000" dirty="0" smtClean="0">
                    <a:solidFill>
                      <a:srgbClr val="0070C0"/>
                    </a:solidFill>
                  </a:rPr>
                  <a:t>A</a:t>
                </a:r>
                <a:r>
                  <a:rPr lang="fr-FR" sz="2000" i="1" dirty="0" smtClean="0">
                    <a:solidFill>
                      <a:srgbClr val="0070C0"/>
                    </a:solidFill>
                  </a:rPr>
                  <a:t> est plus petit ou plus grande que RT, etc.</a:t>
                </a:r>
                <a:endParaRPr lang="fr-FR" sz="2000" i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34" y="927279"/>
                <a:ext cx="4417453" cy="1762470"/>
              </a:xfrm>
              <a:prstGeom prst="rect">
                <a:avLst/>
              </a:prstGeom>
              <a:blipFill rotWithShape="0">
                <a:blip r:embed="rId2"/>
                <a:stretch>
                  <a:fillRect l="-1519" t="-1730" r="-2210" b="-51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daviddarling.info/images/Boltzman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766" y="1123458"/>
            <a:ext cx="28575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436478" y="2897476"/>
            <a:ext cx="5628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err="1" smtClean="0">
                <a:solidFill>
                  <a:srgbClr val="FF0000"/>
                </a:solidFill>
              </a:rPr>
              <a:t>k</a:t>
            </a:r>
            <a:r>
              <a:rPr lang="fr-FR" sz="2000" b="1" i="1" baseline="-25000" dirty="0" err="1" smtClean="0">
                <a:solidFill>
                  <a:srgbClr val="FF0000"/>
                </a:solidFill>
              </a:rPr>
              <a:t>B</a:t>
            </a:r>
            <a:r>
              <a:rPr lang="fr-FR" sz="2000" b="1" i="1" dirty="0" smtClean="0">
                <a:solidFill>
                  <a:srgbClr val="FF0000"/>
                </a:solidFill>
              </a:rPr>
              <a:t> : lien entre énergie thermique et température en kelvin au niveau microscopique 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k_B = 1{,}3806488 \cdot 10^{-23} \mathrm{J \cdot K^{-1}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07" y="5895019"/>
            <a:ext cx="3426345" cy="30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885645" y="3616722"/>
                <a:ext cx="4262907" cy="739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/>
                  <a:t>E</a:t>
                </a:r>
                <a:r>
                  <a:rPr lang="fr-FR" sz="2800" b="1" baseline="-25000" dirty="0" err="1" smtClean="0"/>
                  <a:t>thermique</a:t>
                </a:r>
                <a:r>
                  <a:rPr lang="fr-FR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fr-FR" sz="2800" b="1" dirty="0" smtClean="0"/>
                  <a:t> </a:t>
                </a:r>
                <a:r>
                  <a:rPr lang="fr-FR" sz="2800" b="1" dirty="0" err="1" smtClean="0"/>
                  <a:t>k</a:t>
                </a:r>
                <a:r>
                  <a:rPr lang="fr-FR" sz="2800" b="1" baseline="-25000" dirty="0" err="1" smtClean="0"/>
                  <a:t>B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800" b="1" dirty="0" smtClean="0"/>
                  <a:t>T </a:t>
                </a:r>
                <a:endParaRPr lang="fr-FR" sz="2800" b="1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645" y="3616722"/>
                <a:ext cx="4262907" cy="739754"/>
              </a:xfrm>
              <a:prstGeom prst="rect">
                <a:avLst/>
              </a:prstGeom>
              <a:blipFill rotWithShape="0">
                <a:blip r:embed="rId5"/>
                <a:stretch>
                  <a:fillRect l="-2857"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8565033" y="3986599"/>
            <a:ext cx="2987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(multiplié par un facteur supplémentaire selon le degré de complexité de la particule et de son état, par exemple liée ou pas)</a:t>
            </a:r>
            <a:endParaRPr lang="fr-FR" i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15661" y="5846184"/>
            <a:ext cx="28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(Discussion par rapport à R)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67115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88642" y="708338"/>
            <a:ext cx="9981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</a:rPr>
              <a:t>S</a:t>
            </a:r>
            <a:r>
              <a:rPr lang="fr-FR" sz="2400" b="1" dirty="0" smtClean="0">
                <a:solidFill>
                  <a:srgbClr val="00B0F0"/>
                </a:solidFill>
              </a:rPr>
              <a:t>uite à nos suivis cinétiques à trois températures différentes, nous avons exploités nos courbes et déterminé trois valeurs de k correspondantes.</a:t>
            </a:r>
            <a:endParaRPr lang="fr-FR" sz="2400" b="1" dirty="0">
              <a:solidFill>
                <a:srgbClr val="00B0F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51526" y="1600595"/>
            <a:ext cx="627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 (K) : 	273		293		333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51526" y="2185075"/>
            <a:ext cx="7199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t</a:t>
            </a:r>
            <a:r>
              <a:rPr lang="fr-FR" sz="2400" b="1" baseline="-25000" dirty="0" smtClean="0">
                <a:solidFill>
                  <a:srgbClr val="0070C0"/>
                </a:solidFill>
              </a:rPr>
              <a:t>1/2</a:t>
            </a:r>
            <a:r>
              <a:rPr lang="fr-FR" sz="2400" b="1" dirty="0" smtClean="0">
                <a:solidFill>
                  <a:srgbClr val="0070C0"/>
                </a:solidFill>
              </a:rPr>
              <a:t> (s) :	24		258		2580</a:t>
            </a:r>
            <a:endParaRPr lang="fr-FR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1609860" y="2685109"/>
                <a:ext cx="69545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rgbClr val="00B050"/>
                    </a:solidFill>
                  </a:rPr>
                  <a:t>k (s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-1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) : 		2,7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dirty="0" smtClean="0">
                    <a:solidFill>
                      <a:srgbClr val="00B050"/>
                    </a:solidFill>
                  </a:rPr>
                  <a:t>10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-4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	2,7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dirty="0" smtClean="0">
                    <a:solidFill>
                      <a:srgbClr val="00B050"/>
                    </a:solidFill>
                  </a:rPr>
                  <a:t>10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-3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	2,9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dirty="0" smtClean="0">
                    <a:solidFill>
                      <a:srgbClr val="00B050"/>
                    </a:solidFill>
                  </a:rPr>
                  <a:t>10</a:t>
                </a:r>
                <a:r>
                  <a:rPr lang="fr-FR" sz="2400" b="1" baseline="30000" dirty="0" smtClean="0">
                    <a:solidFill>
                      <a:srgbClr val="00B050"/>
                    </a:solidFill>
                  </a:rPr>
                  <a:t>-2</a:t>
                </a:r>
                <a:r>
                  <a:rPr lang="fr-FR" sz="2400" b="1" dirty="0" smtClean="0">
                    <a:solidFill>
                      <a:srgbClr val="00B050"/>
                    </a:solidFill>
                  </a:rPr>
                  <a:t> </a:t>
                </a:r>
                <a:endParaRPr lang="fr-FR" sz="2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60" y="2685109"/>
                <a:ext cx="6954591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315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708338" y="3349104"/>
                <a:ext cx="9646276" cy="531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chemeClr val="tx1"/>
                    </a:solidFill>
                  </a:rPr>
                  <a:t>QUE TRACER AFIN DE VALIDER  k = 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fr-F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fr-F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𝑹𝑻</m:t>
                            </m:r>
                          </m:den>
                        </m:f>
                      </m:sup>
                    </m:sSup>
                  </m:oMath>
                </a14:m>
                <a:r>
                  <a:rPr lang="fr-FR" sz="2400" b="1" i="1" dirty="0" smtClean="0">
                    <a:solidFill>
                      <a:schemeClr val="tx1"/>
                    </a:solidFill>
                  </a:rPr>
                  <a:t> ??</a:t>
                </a:r>
                <a:endParaRPr lang="fr-FR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8" y="3349104"/>
                <a:ext cx="9646276" cy="531364"/>
              </a:xfrm>
              <a:prstGeom prst="rect">
                <a:avLst/>
              </a:prstGeom>
              <a:blipFill rotWithShape="0">
                <a:blip r:embed="rId3"/>
                <a:stretch>
                  <a:fillRect l="-948" b="-2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4687909" y="3910671"/>
            <a:ext cx="584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7030A0"/>
                </a:solidFill>
              </a:rPr>
              <a:t>Quelque chose qui devrait donner une droite…</a:t>
            </a:r>
            <a:endParaRPr lang="fr-FR" sz="2000" i="1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901188" y="4259644"/>
            <a:ext cx="3644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(discussion, travail sur les fonctions exponentielle et logarithme)</a:t>
            </a:r>
            <a:endParaRPr lang="fr-FR" sz="16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708337" y="4836604"/>
            <a:ext cx="2086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Résultat :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2846230" y="4742924"/>
                <a:ext cx="3683358" cy="710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i="1" dirty="0" smtClean="0">
                    <a:solidFill>
                      <a:srgbClr val="002060"/>
                    </a:solidFill>
                  </a:rPr>
                  <a:t>ln k = ln B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fr-FR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fr-FR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𝑹𝑻</m:t>
                        </m:r>
                      </m:den>
                    </m:f>
                  </m:oMath>
                </a14:m>
                <a:endParaRPr lang="fr-FR" b="1" i="1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230" y="4742924"/>
                <a:ext cx="3683358" cy="710579"/>
              </a:xfrm>
              <a:prstGeom prst="rect">
                <a:avLst/>
              </a:prstGeom>
              <a:blipFill rotWithShape="0">
                <a:blip r:embed="rId4"/>
                <a:stretch>
                  <a:fillRect l="-3477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6677695" y="5243001"/>
                <a:ext cx="4237149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rgbClr val="0070C0"/>
                    </a:solidFill>
                  </a:rPr>
                  <a:t>On trace ln k = 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r>
                  <a:rPr lang="fr-FR" sz="2400" b="1" i="1" dirty="0" smtClean="0">
                    <a:solidFill>
                      <a:srgbClr val="0070C0"/>
                    </a:solidFill>
                  </a:rPr>
                  <a:t>)</a:t>
                </a:r>
                <a:endParaRPr lang="fr-FR" sz="2400" b="1" i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695" y="5243001"/>
                <a:ext cx="4237149" cy="624082"/>
              </a:xfrm>
              <a:prstGeom prst="rect">
                <a:avLst/>
              </a:prstGeom>
              <a:blipFill rotWithShape="0">
                <a:blip r:embed="rId5"/>
                <a:stretch>
                  <a:fillRect l="-2158" b="-9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5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33341" y="553792"/>
            <a:ext cx="882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ln k	-8,22		-5,91		-3,54</a:t>
            </a:r>
            <a:endParaRPr lang="fr-FR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1133341" y="1210614"/>
                <a:ext cx="6632620" cy="535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  <m:r>
                      <a:rPr lang="fr-F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b="1" dirty="0" smtClean="0">
                    <a:solidFill>
                      <a:srgbClr val="FF0000"/>
                    </a:solidFill>
                  </a:rPr>
                  <a:t>(K</a:t>
                </a:r>
                <a:r>
                  <a:rPr lang="fr-FR" sz="2000" b="1" baseline="30000" dirty="0" smtClean="0">
                    <a:solidFill>
                      <a:srgbClr val="FF0000"/>
                    </a:solidFill>
                  </a:rPr>
                  <a:t>-1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)	3,7</a:t>
                </a:r>
                <a14:m>
                  <m:oMath xmlns:m="http://schemas.openxmlformats.org/officeDocument/2006/math">
                    <m:r>
                      <a:rPr lang="fr-FR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000" b="1" dirty="0" smtClean="0">
                    <a:solidFill>
                      <a:srgbClr val="FF0000"/>
                    </a:solidFill>
                  </a:rPr>
                  <a:t>10</a:t>
                </a:r>
                <a:r>
                  <a:rPr lang="fr-FR" sz="2000" b="1" baseline="30000" dirty="0" smtClean="0">
                    <a:solidFill>
                      <a:srgbClr val="FF0000"/>
                    </a:solidFill>
                  </a:rPr>
                  <a:t>-3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		</a:t>
                </a:r>
                <a:r>
                  <a:rPr lang="fr-FR" sz="1200" b="1" dirty="0">
                    <a:solidFill>
                      <a:srgbClr val="FF0000"/>
                    </a:solidFill>
                  </a:rPr>
                  <a:t> </a:t>
                </a:r>
                <a:r>
                  <a:rPr lang="fr-FR" sz="2000" b="1" dirty="0">
                    <a:solidFill>
                      <a:srgbClr val="FF0000"/>
                    </a:solidFill>
                  </a:rPr>
                  <a:t>3,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fr-FR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000" b="1" dirty="0">
                    <a:solidFill>
                      <a:srgbClr val="FF0000"/>
                    </a:solidFill>
                  </a:rPr>
                  <a:t>10</a:t>
                </a:r>
                <a:r>
                  <a:rPr lang="fr-FR" sz="2000" b="1" baseline="30000" dirty="0">
                    <a:solidFill>
                      <a:srgbClr val="FF0000"/>
                    </a:solidFill>
                  </a:rPr>
                  <a:t>-3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		</a:t>
                </a:r>
                <a:r>
                  <a:rPr lang="fr-FR" sz="2000" b="1" dirty="0">
                    <a:solidFill>
                      <a:srgbClr val="FF0000"/>
                    </a:solidFill>
                  </a:rPr>
                  <a:t> 3,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a:rPr lang="fr-FR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000" b="1" dirty="0">
                    <a:solidFill>
                      <a:srgbClr val="FF0000"/>
                    </a:solidFill>
                  </a:rPr>
                  <a:t>10</a:t>
                </a:r>
                <a:r>
                  <a:rPr lang="fr-FR" sz="2000" b="1" baseline="30000" dirty="0">
                    <a:solidFill>
                      <a:srgbClr val="FF0000"/>
                    </a:solidFill>
                  </a:rPr>
                  <a:t>-3</a:t>
                </a:r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341" y="1210614"/>
                <a:ext cx="6632620" cy="535468"/>
              </a:xfrm>
              <a:prstGeom prst="rect">
                <a:avLst/>
              </a:prstGeom>
              <a:blipFill rotWithShape="0">
                <a:blip r:embed="rId2"/>
                <a:stretch>
                  <a:fillRect b="-91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564" y="2057147"/>
            <a:ext cx="7905216" cy="444668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544355" y="1746082"/>
            <a:ext cx="4739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Graphe obtenu :</a:t>
            </a:r>
            <a:endParaRPr lang="fr-FR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994" y="1071334"/>
            <a:ext cx="6096000" cy="3429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62885" y="425003"/>
            <a:ext cx="3683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3300"/>
                </a:solidFill>
              </a:rPr>
              <a:t>Demandons à </a:t>
            </a:r>
            <a:r>
              <a:rPr lang="fr-FR" b="1" i="1" dirty="0" err="1" smtClean="0">
                <a:solidFill>
                  <a:srgbClr val="FF3300"/>
                </a:solidFill>
              </a:rPr>
              <a:t>Regressi</a:t>
            </a:r>
            <a:r>
              <a:rPr lang="fr-FR" b="1" i="1" dirty="0" smtClean="0">
                <a:solidFill>
                  <a:srgbClr val="FF3300"/>
                </a:solidFill>
              </a:rPr>
              <a:t> de comparer à un modèle affine :</a:t>
            </a:r>
            <a:endParaRPr lang="fr-FR" b="1" i="1" dirty="0">
              <a:solidFill>
                <a:srgbClr val="FF33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163" y="1527863"/>
            <a:ext cx="34043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lnk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unsurT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)=a*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unsurT+b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= -6645</a:t>
            </a:r>
          </a:p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 = 16,5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Ecart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relatif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lnk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unsurT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)= 2.3 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%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994" y="1071334"/>
            <a:ext cx="6096000" cy="3429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7199" y="3376936"/>
                <a:ext cx="3760631" cy="489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i="1" dirty="0" smtClean="0">
                    <a:solidFill>
                      <a:srgbClr val="002060"/>
                    </a:solidFill>
                  </a:rPr>
                  <a:t>En accord avec ln </a:t>
                </a:r>
                <a:r>
                  <a:rPr lang="fr-FR" b="1" i="1" dirty="0">
                    <a:solidFill>
                      <a:srgbClr val="002060"/>
                    </a:solidFill>
                  </a:rPr>
                  <a:t>k = ln B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fr-FR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fr-FR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𝑹𝑻</m:t>
                        </m:r>
                      </m:den>
                    </m:f>
                  </m:oMath>
                </a14:m>
                <a:r>
                  <a:rPr lang="fr-FR" dirty="0" smtClean="0"/>
                  <a:t> :</a:t>
                </a:r>
                <a:endParaRPr lang="fr-FR" dirty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3376936"/>
                <a:ext cx="3760631" cy="489814"/>
              </a:xfrm>
              <a:prstGeom prst="rect">
                <a:avLst/>
              </a:prstGeom>
              <a:blipFill rotWithShape="0">
                <a:blip r:embed="rId4"/>
                <a:stretch>
                  <a:fillRect l="-1297" b="-8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1004550" y="4238495"/>
                <a:ext cx="2665927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-6645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1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fr-FR" sz="2400" b="1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r>
                          <a:rPr lang="fr-FR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fr-FR" b="1" i="1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50" y="4238495"/>
                <a:ext cx="2665927" cy="622286"/>
              </a:xfrm>
              <a:prstGeom prst="rect">
                <a:avLst/>
              </a:prstGeom>
              <a:blipFill rotWithShape="0">
                <a:blip r:embed="rId5"/>
                <a:stretch>
                  <a:fillRect l="-3661" b="-9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3275526" y="4569478"/>
            <a:ext cx="394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E</a:t>
            </a:r>
            <a:r>
              <a:rPr lang="fr-FR" sz="2000" b="1" i="1" baseline="-25000" dirty="0" smtClean="0">
                <a:solidFill>
                  <a:srgbClr val="FF0000"/>
                </a:solidFill>
              </a:rPr>
              <a:t>A</a:t>
            </a:r>
            <a:r>
              <a:rPr lang="fr-FR" sz="2000" b="1" i="1" dirty="0" smtClean="0">
                <a:solidFill>
                  <a:srgbClr val="FF0000"/>
                </a:solidFill>
              </a:rPr>
              <a:t> = 55000 J.mol</a:t>
            </a:r>
            <a:r>
              <a:rPr lang="fr-FR" sz="2000" b="1" i="1" baseline="30000" dirty="0" smtClean="0">
                <a:solidFill>
                  <a:srgbClr val="FF0000"/>
                </a:solidFill>
              </a:rPr>
              <a:t>-1</a:t>
            </a:r>
            <a:r>
              <a:rPr lang="fr-FR" sz="2000" b="1" i="1" dirty="0" smtClean="0">
                <a:solidFill>
                  <a:srgbClr val="FF0000"/>
                </a:solidFill>
              </a:rPr>
              <a:t>  (55 kJ.mol</a:t>
            </a:r>
            <a:r>
              <a:rPr lang="fr-FR" sz="2000" b="1" i="1" baseline="30000" dirty="0" smtClean="0">
                <a:solidFill>
                  <a:srgbClr val="FF0000"/>
                </a:solidFill>
              </a:rPr>
              <a:t>-1</a:t>
            </a:r>
            <a:r>
              <a:rPr lang="fr-FR" sz="2000" b="1" i="1" dirty="0" smtClean="0">
                <a:solidFill>
                  <a:srgbClr val="FF0000"/>
                </a:solidFill>
              </a:rPr>
              <a:t>)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2630" y="5191764"/>
            <a:ext cx="2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valeur officielle trouvée en se documentant :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217829" y="5045341"/>
            <a:ext cx="3960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Énergie de liaison C-Cl :</a:t>
            </a:r>
            <a:endParaRPr lang="fr-FR" sz="2000" b="1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894749" y="5045341"/>
            <a:ext cx="3863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dirty="0" smtClean="0">
                <a:solidFill>
                  <a:srgbClr val="FF0000"/>
                </a:solidFill>
              </a:rPr>
              <a:t>mais c’est </a:t>
            </a:r>
            <a:r>
              <a:rPr lang="fr-FR" dirty="0">
                <a:solidFill>
                  <a:srgbClr val="FF0000"/>
                </a:solidFill>
              </a:rPr>
              <a:t>à l’état pur, voire même gazeux, sans considérer d’interactions entre molécules voisines)</a:t>
            </a:r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761408" y="5045341"/>
            <a:ext cx="1442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331kJ.mol</a:t>
            </a:r>
            <a:r>
              <a:rPr lang="fr-FR" b="1" i="1" baseline="30000" dirty="0"/>
              <a:t>-1</a:t>
            </a:r>
            <a:endParaRPr lang="fr-FR" b="1" i="1" dirty="0"/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761408" y="5045341"/>
            <a:ext cx="4142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Ordre de grandeur10</a:t>
            </a:r>
            <a:r>
              <a:rPr lang="fr-FR" sz="2000" b="1" baseline="30000" dirty="0" smtClean="0">
                <a:solidFill>
                  <a:srgbClr val="0070C0"/>
                </a:solidFill>
              </a:rPr>
              <a:t>2</a:t>
            </a:r>
            <a:r>
              <a:rPr lang="fr-FR" sz="2000" b="1" dirty="0" smtClean="0">
                <a:solidFill>
                  <a:srgbClr val="0070C0"/>
                </a:solidFill>
              </a:rPr>
              <a:t> kJ.mol</a:t>
            </a:r>
            <a:r>
              <a:rPr lang="fr-FR" sz="2000" b="1" baseline="30000" dirty="0" smtClean="0">
                <a:solidFill>
                  <a:srgbClr val="0070C0"/>
                </a:solidFill>
              </a:rPr>
              <a:t>-1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68991" y="5368506"/>
            <a:ext cx="4095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(en tenant compte des effets du solvant éthanol/eau)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000776" y="5838095"/>
            <a:ext cx="395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Notre résultat est cohérent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7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4" grpId="0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4248" y="540913"/>
            <a:ext cx="551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2 mécanismes possibles :</a:t>
            </a:r>
            <a:endParaRPr lang="fr-FR" sz="2400" b="1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1352282" y="1159099"/>
            <a:ext cx="761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« SN1 » , en 2 étapes…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76530" y="1777285"/>
            <a:ext cx="583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>
                    <a:lumMod val="50000"/>
                  </a:schemeClr>
                </a:solidFill>
              </a:rPr>
              <a:t>« SN2 », en 1 étape…</a:t>
            </a:r>
            <a:endParaRPr lang="fr-FR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4248" y="2678806"/>
            <a:ext cx="87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00B0F0"/>
                </a:solidFill>
              </a:rPr>
              <a:t>« SN1 » : réaction d’ordre 1		« SN2 » réaction d’ordre 2 </a:t>
            </a:r>
            <a:endParaRPr lang="fr-FR" sz="2000" b="1" i="1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4248" y="3425780"/>
            <a:ext cx="793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Pour cette réaction, nous penchons plutôt pour un ordre 1…</a:t>
            </a:r>
            <a:endParaRPr lang="fr-F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4584879" y="4136958"/>
                <a:ext cx="36833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dirty="0">
                    <a:solidFill>
                      <a:srgbClr val="FF0000"/>
                    </a:solidFill>
                  </a:rPr>
                  <a:t>v = k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×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600" b="1" baseline="-25000" dirty="0" smtClean="0">
                        <a:solidFill>
                          <a:srgbClr val="FF000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600" b="1" dirty="0" smtClean="0">
                        <a:solidFill>
                          <a:srgbClr val="FF0000"/>
                        </a:solidFill>
                      </a:rPr>
                      <m:t>C</m:t>
                    </m:r>
                  </m:oMath>
                </a14:m>
                <a:r>
                  <a:rPr lang="fr-FR" sz="36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fr-FR" sz="3600" b="1" dirty="0">
                    <a:solidFill>
                      <a:srgbClr val="FF0000"/>
                    </a:solidFill>
                  </a:rPr>
                  <a:t>Cl]</a:t>
                </a: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879" y="4136958"/>
                <a:ext cx="3683357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4967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74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15" y="746975"/>
            <a:ext cx="6529589" cy="55636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334851" y="1068946"/>
            <a:ext cx="2459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Profil énergétique associé au mécanisme proposé :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2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3650" y="2297633"/>
            <a:ext cx="84099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Comment un suivi cinétique, c’est-à-dire une courbe x = f(t), va-t-il nous permettre de vérifier que nous avons choisi le bon mécanisme ?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7018986" y="5228823"/>
            <a:ext cx="455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Nous allons avoir besoin de présenter quelques nouvelles notions…</a:t>
            </a:r>
            <a:endParaRPr lang="fr-FR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0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2885" y="592428"/>
            <a:ext cx="5447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Vitesse d’une réaction chimique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6310648" y="875763"/>
                <a:ext cx="2871989" cy="126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fr-FR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fr-FR" sz="4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fr-FR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648" y="875763"/>
                <a:ext cx="2871989" cy="12615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8384146" y="2369713"/>
            <a:ext cx="3168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(en mol.L</a:t>
            </a:r>
            <a:r>
              <a:rPr lang="fr-FR" sz="2000" b="1" baseline="30000" dirty="0" smtClean="0"/>
              <a:t>-1</a:t>
            </a:r>
            <a:r>
              <a:rPr lang="fr-FR" sz="2000" b="1" dirty="0" smtClean="0"/>
              <a:t>.s</a:t>
            </a:r>
            <a:r>
              <a:rPr lang="fr-FR" sz="2000" b="1" baseline="30000" dirty="0" smtClean="0"/>
              <a:t>-1</a:t>
            </a:r>
            <a:r>
              <a:rPr lang="fr-FR" sz="2000" b="1" dirty="0" smtClean="0"/>
              <a:t>)</a:t>
            </a:r>
            <a:endParaRPr lang="fr-FR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065172" y="1365161"/>
            <a:ext cx="283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… après discussion :</a:t>
            </a:r>
            <a:endParaRPr lang="fr-FR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89398" y="2762462"/>
            <a:ext cx="463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chemeClr val="accent5">
                    <a:lumMod val="50000"/>
                  </a:schemeClr>
                </a:solidFill>
              </a:rPr>
              <a:t>Dressons un tableau d’avancement pour notre réaction et réfléchissons :</a:t>
            </a:r>
            <a:endParaRPr lang="fr-FR" sz="2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43189" y="3546618"/>
            <a:ext cx="86546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(CH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C-Cl  +  2 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→ (CH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C-OH  +  H</a:t>
            </a:r>
            <a:r>
              <a:rPr lang="fr-FR" sz="32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fr-FR" sz="32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r>
              <a:rPr lang="fr-F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+ Cl</a:t>
            </a:r>
            <a:r>
              <a:rPr lang="fr-FR" sz="32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endParaRPr lang="fr-FR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5550795" y="4569815"/>
                <a:ext cx="5093594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FF0000"/>
                    </a:solidFill>
                  </a:rPr>
                  <a:t>Donc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CH</m:t>
                        </m:r>
                        <m:r>
                          <m:rPr>
                            <m:nor/>
                          </m:rPr>
                          <a:rPr lang="fr-FR" sz="3200" b="1" baseline="-25000" dirty="0" smtClean="0">
                            <a:solidFill>
                              <a:srgbClr val="FF0000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fr-FR" sz="3200" b="1" baseline="-25000" dirty="0" smtClean="0">
                            <a:solidFill>
                              <a:srgbClr val="FF0000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fr-FR" sz="3200" b="1" dirty="0" smtClean="0">
                            <a:solidFill>
                              <a:srgbClr val="FF0000"/>
                            </a:solidFill>
                          </a:rPr>
                          <m:t>Cl</m:t>
                        </m:r>
                        <m:r>
                          <m:rPr>
                            <m:nor/>
                          </m:rPr>
                          <a:rPr lang="fr-FR" sz="3200" b="1" i="0" dirty="0" smtClean="0">
                            <a:solidFill>
                              <a:srgbClr val="FF0000"/>
                            </a:solidFill>
                          </a:rPr>
                          <m:t>]</m:t>
                        </m:r>
                      </m:num>
                      <m:den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fr-F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795" y="4569815"/>
                <a:ext cx="5093594" cy="887038"/>
              </a:xfrm>
              <a:prstGeom prst="rect">
                <a:avLst/>
              </a:prstGeom>
              <a:blipFill rotWithShape="0">
                <a:blip r:embed="rId3"/>
                <a:stretch>
                  <a:fillRect l="-3114" b="-110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9285668" y="3734873"/>
            <a:ext cx="1841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(Travail élèves…)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66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7279" y="476518"/>
            <a:ext cx="781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Donc, si la réaction est d’ordre 1 :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713667" y="869324"/>
                <a:ext cx="5074276" cy="1190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CH</m:t>
                          </m:r>
                          <m:r>
                            <m:rPr>
                              <m:nor/>
                            </m:rPr>
                            <a:rPr lang="fr-FR" sz="2800" b="1" baseline="-25000" dirty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fr-FR" sz="2800" b="1" baseline="-25000" dirty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fr-FR" sz="2800" b="1" dirty="0" smtClean="0">
                              <a:solidFill>
                                <a:srgbClr val="0070C0"/>
                              </a:solidFill>
                            </a:rPr>
                            <m:t>Cl</m:t>
                          </m:r>
                          <m:r>
                            <m:rPr>
                              <m:nor/>
                            </m:rPr>
                            <a:rPr lang="fr-FR" sz="2800" b="1" i="0" dirty="0" smtClean="0">
                              <a:solidFill>
                                <a:srgbClr val="0070C0"/>
                              </a:solidFill>
                            </a:rPr>
                            <m:t>]</m:t>
                          </m:r>
                        </m:num>
                        <m:den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fr-FR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k</m:t>
                      </m:r>
                      <m:r>
                        <m:rPr>
                          <m:nor/>
                        </m:rPr>
                        <a:rPr lang="fr-FR" b="1" dirty="0" smtClean="0">
                          <a:solidFill>
                            <a:srgbClr val="0070C0"/>
                          </a:solidFill>
                        </a:rPr>
                        <m:t>×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[(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CH</m:t>
                      </m:r>
                      <m:r>
                        <m:rPr>
                          <m:nor/>
                        </m:rPr>
                        <a:rPr lang="fr-FR" sz="2800" b="1" baseline="-25000" dirty="0" smtClean="0">
                          <a:solidFill>
                            <a:srgbClr val="0070C0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)</m:t>
                      </m:r>
                      <m:r>
                        <m:rPr>
                          <m:nor/>
                        </m:rPr>
                        <a:rPr lang="fr-FR" sz="2800" b="1" baseline="-25000" dirty="0" smtClean="0">
                          <a:solidFill>
                            <a:srgbClr val="0070C0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C</m:t>
                      </m:r>
                      <m:r>
                        <m:rPr>
                          <m:nor/>
                        </m:rPr>
                        <a:rPr lang="fr-FR" sz="2800" b="1" i="0" dirty="0" smtClean="0">
                          <a:solidFill>
                            <a:srgbClr val="0070C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Cl</m:t>
                      </m:r>
                      <m:r>
                        <m:rPr>
                          <m:nor/>
                        </m:rPr>
                        <a:rPr lang="fr-FR" sz="2800" b="1" dirty="0" smtClean="0">
                          <a:solidFill>
                            <a:srgbClr val="0070C0"/>
                          </a:solidFill>
                        </a:rPr>
                        <m:t>]</m:t>
                      </m:r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667" y="869324"/>
                <a:ext cx="5074276" cy="11907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712890" y="1645102"/>
            <a:ext cx="85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2">
                    <a:lumMod val="75000"/>
                  </a:schemeClr>
                </a:solidFill>
              </a:rPr>
              <a:t>Une équation différentielle !</a:t>
            </a:r>
            <a:endParaRPr lang="fr-FR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7279" y="2357944"/>
            <a:ext cx="207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Ça se </a:t>
            </a:r>
            <a:r>
              <a:rPr lang="fr-FR" sz="2400" b="1" i="1" dirty="0" err="1" smtClean="0">
                <a:solidFill>
                  <a:srgbClr val="00B050"/>
                </a:solidFill>
              </a:rPr>
              <a:t>résoud</a:t>
            </a:r>
            <a:r>
              <a:rPr lang="fr-FR" sz="2400" b="1" i="1" dirty="0">
                <a:solidFill>
                  <a:srgbClr val="00B050"/>
                </a:solidFill>
              </a:rPr>
              <a:t> </a:t>
            </a:r>
            <a:r>
              <a:rPr lang="fr-FR" sz="2400" b="1" i="1" dirty="0" smtClean="0">
                <a:solidFill>
                  <a:srgbClr val="00B050"/>
                </a:solidFill>
              </a:rPr>
              <a:t>: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837904" y="2336067"/>
                <a:ext cx="378638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3200" b="1" i="0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 = </a:t>
                </a:r>
                <a:r>
                  <a:rPr lang="fr-FR" sz="3200" b="1" dirty="0" err="1" smtClean="0">
                    <a:solidFill>
                      <a:srgbClr val="0070C0"/>
                    </a:solidFill>
                  </a:rPr>
                  <a:t>Ae</a:t>
                </a:r>
                <a:r>
                  <a:rPr lang="fr-FR" sz="3200" b="1" baseline="30000" dirty="0" err="1" smtClean="0">
                    <a:solidFill>
                      <a:srgbClr val="0070C0"/>
                    </a:solidFill>
                  </a:rPr>
                  <a:t>-kt</a:t>
                </a:r>
                <a:endParaRPr lang="fr-FR" sz="3200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904" y="2336067"/>
                <a:ext cx="3786389" cy="861774"/>
              </a:xfrm>
              <a:prstGeom prst="rect">
                <a:avLst/>
              </a:prstGeom>
              <a:blipFill rotWithShape="0">
                <a:blip r:embed="rId3"/>
                <a:stretch>
                  <a:fillRect t="-84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1712890" y="3070786"/>
            <a:ext cx="163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Avec :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633729" y="3323294"/>
                <a:ext cx="74761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000" b="1" baseline="-25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000" b="1" baseline="-25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m:t>]</m:t>
                    </m:r>
                  </m:oMath>
                </a14:m>
                <a:r>
                  <a:rPr lang="fr-FR" sz="2000" b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0</a:t>
                </a:r>
                <a:r>
                  <a:rPr lang="fr-FR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concentration initiale en chlorure de </a:t>
                </a:r>
                <a:r>
                  <a:rPr lang="fr-FR" sz="2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tertiobutyle</a:t>
                </a:r>
                <a:endParaRPr lang="fr-FR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729" y="3323294"/>
                <a:ext cx="7476186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816" t="-7576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2530698" y="3863069"/>
            <a:ext cx="703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e</a:t>
            </a:r>
            <a:r>
              <a:rPr lang="fr-FR" sz="2400" b="1" dirty="0" smtClean="0"/>
              <a:t> la fonction exponentielle </a:t>
            </a:r>
            <a:r>
              <a:rPr lang="fr-FR" sz="2000" dirty="0" smtClean="0"/>
              <a:t>(écouter et lire la présentation) 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927278" y="4427094"/>
                <a:ext cx="8377707" cy="860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rgbClr val="0070C0"/>
                    </a:solidFill>
                  </a:rPr>
                  <a:t>Comme nous savons aussi que 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2400" b="1" i="0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24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4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24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2400" b="1" baseline="-25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fr-FR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8" y="4427094"/>
                <a:ext cx="8377707" cy="860941"/>
              </a:xfrm>
              <a:prstGeom prst="rect">
                <a:avLst/>
              </a:prstGeom>
              <a:blipFill rotWithShape="0">
                <a:blip r:embed="rId5"/>
                <a:stretch>
                  <a:fillRect l="-10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334850" y="5019322"/>
            <a:ext cx="3258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On peut arriver à :</a:t>
            </a:r>
            <a:endParaRPr lang="fr-FR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712890" y="5288035"/>
                <a:ext cx="6027313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0070C0"/>
                    </a:solidFill>
                  </a:rPr>
                  <a:t>x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[(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3200" b="1" baseline="-25000" dirty="0" smtClean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Cl</m:t>
                    </m:r>
                    <m:r>
                      <m:rPr>
                        <m:nor/>
                      </m:rPr>
                      <a:rPr lang="fr-FR" sz="3200" b="1" dirty="0" smtClean="0">
                        <a:solidFill>
                          <a:srgbClr val="0070C0"/>
                        </a:solidFill>
                      </a:rPr>
                      <m:t>]</m:t>
                    </m:r>
                  </m:oMath>
                </a14:m>
                <a:r>
                  <a:rPr lang="fr-FR" sz="3200" b="1" baseline="-25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fr-FR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b="1" dirty="0" smtClean="0">
                        <a:solidFill>
                          <a:srgbClr val="0070C0"/>
                        </a:solidFill>
                      </a:rPr>
                      <m:t>×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b="1" dirty="0" smtClean="0">
                        <a:solidFill>
                          <a:srgbClr val="0070C0"/>
                        </a:solidFill>
                      </a:rPr>
                      <m:t>×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(1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FR" sz="3200" b="1" dirty="0" smtClean="0">
                    <a:solidFill>
                      <a:srgbClr val="0070C0"/>
                    </a:solidFill>
                  </a:rPr>
                  <a:t>e</a:t>
                </a:r>
                <a:r>
                  <a:rPr lang="fr-FR" sz="3200" b="1" baseline="30000" dirty="0" smtClean="0">
                    <a:solidFill>
                      <a:srgbClr val="0070C0"/>
                    </a:solidFill>
                  </a:rPr>
                  <a:t>-kt</a:t>
                </a:r>
                <a:r>
                  <a:rPr lang="fr-FR" sz="3200" b="1" dirty="0" smtClean="0">
                    <a:solidFill>
                      <a:srgbClr val="0070C0"/>
                    </a:solidFill>
                  </a:rPr>
                  <a:t>)</a:t>
                </a:r>
                <a:endParaRPr lang="fr-FR" sz="3200" b="1" dirty="0">
                  <a:solidFill>
                    <a:srgbClr val="0070C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890" y="5288035"/>
                <a:ext cx="6027313" cy="861774"/>
              </a:xfrm>
              <a:prstGeom prst="rect">
                <a:avLst/>
              </a:prstGeom>
              <a:blipFill rotWithShape="0">
                <a:blip r:embed="rId6"/>
                <a:stretch>
                  <a:fillRect l="-2629" t="-84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84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511" y="270456"/>
            <a:ext cx="7031865" cy="442743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34096" y="515156"/>
            <a:ext cx="2923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Points expérimentaux obtenus (croix vertes) après traitement des mesures (de conductimétrie) pour un suivi à 53 °C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26673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Expression du modèle :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x(t)=a*(1-exp(-t/</a:t>
            </a:r>
            <a:r>
              <a:rPr lang="fr-FR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t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))</a:t>
            </a:r>
          </a:p>
          <a:p>
            <a:endParaRPr lang="fr-FR" b="1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Ecart relatif x(t)= 1.5 %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a=9.23 ±0.29 10</a:t>
            </a:r>
            <a:r>
              <a:rPr lang="fr-FR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-3 </a:t>
            </a:r>
          </a:p>
          <a:p>
            <a:r>
              <a:rPr lang="fr-FR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t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=38.0 ±4.6 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34096" y="1880315"/>
            <a:ext cx="292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+ 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Courbe modélisée en bleu :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36372" y="5280338"/>
            <a:ext cx="2653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C00000"/>
                </a:solidFill>
              </a:rPr>
              <a:t>Ça coïncide!</a:t>
            </a:r>
            <a:endParaRPr lang="fr-FR" sz="2800" b="1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018208" y="4855335"/>
            <a:ext cx="754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Notre réaction est bien d’ordre 1 !!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47752" y="5437979"/>
            <a:ext cx="713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7030A0"/>
                </a:solidFill>
              </a:rPr>
              <a:t>Nous pouvons valider le mécanisme SN1 !!!</a:t>
            </a:r>
            <a:endParaRPr lang="fr-FR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2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72732" y="528034"/>
            <a:ext cx="197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2</a:t>
            </a:r>
            <a:r>
              <a:rPr lang="fr-FR" sz="2400" b="1" i="1" baseline="30000" dirty="0" smtClean="0">
                <a:solidFill>
                  <a:srgbClr val="0070C0"/>
                </a:solidFill>
              </a:rPr>
              <a:t>ème</a:t>
            </a:r>
            <a:r>
              <a:rPr lang="fr-FR" sz="2400" b="1" i="1" dirty="0" smtClean="0">
                <a:solidFill>
                  <a:srgbClr val="0070C0"/>
                </a:solidFill>
              </a:rPr>
              <a:t> partie :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84113" y="386365"/>
            <a:ext cx="6091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recherche de l’énergie d’activation de la réaction</a:t>
            </a:r>
            <a:endParaRPr lang="fr-FR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074" y="1493950"/>
            <a:ext cx="5782614" cy="47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8538693" y="2575775"/>
            <a:ext cx="3090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E</a:t>
            </a:r>
            <a:r>
              <a:rPr lang="fr-FR" sz="8000" b="1" baseline="-25000" dirty="0" smtClean="0">
                <a:solidFill>
                  <a:srgbClr val="FF0000"/>
                </a:solidFill>
              </a:rPr>
              <a:t>A</a:t>
            </a:r>
            <a:r>
              <a:rPr lang="fr-FR" sz="8000" b="1" dirty="0" smtClean="0">
                <a:solidFill>
                  <a:srgbClr val="FF0000"/>
                </a:solidFill>
              </a:rPr>
              <a:t> = ?</a:t>
            </a:r>
            <a:endParaRPr lang="fr-FR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6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249251" y="1159099"/>
                <a:ext cx="3451538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800" b="1" dirty="0" smtClean="0">
                    <a:solidFill>
                      <a:srgbClr val="FF0000"/>
                    </a:solidFill>
                  </a:rPr>
                  <a:t>k = 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𝐞</m:t>
                        </m:r>
                      </m:e>
                      <m:sup>
                        <m:r>
                          <a:rPr lang="fr-FR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fr-FR" sz="3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3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𝐄</m:t>
                                </m:r>
                              </m:e>
                              <m:sub>
                                <m:r>
                                  <a:rPr lang="fr-FR" sz="3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𝐀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3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𝐑𝐓</m:t>
                            </m:r>
                          </m:den>
                        </m:f>
                      </m:sup>
                    </m:sSup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251" y="1159099"/>
                <a:ext cx="3451538" cy="882036"/>
              </a:xfrm>
              <a:prstGeom prst="rect">
                <a:avLst/>
              </a:prstGeom>
              <a:blipFill rotWithShape="0">
                <a:blip r:embed="rId2"/>
                <a:stretch>
                  <a:fillRect l="-8127" t="-8276" b="-37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918952" y="2292439"/>
            <a:ext cx="593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k : constante de vitesse de la réaction</a:t>
            </a:r>
            <a:endParaRPr lang="fr-FR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6800045" y="2425384"/>
                <a:ext cx="421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0070C0"/>
                    </a:solidFill>
                  </a:rPr>
                  <a:t>(dans 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v = k</a:t>
                </a:r>
                <a:r>
                  <a:rPr lang="fr-FR" sz="1600" b="1" dirty="0">
                    <a:solidFill>
                      <a:srgbClr val="0070C0"/>
                    </a:solidFill>
                  </a:rPr>
                  <a:t>×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CH</m:t>
                    </m:r>
                    <m:r>
                      <m:rPr>
                        <m:nor/>
                      </m:rPr>
                      <a:rPr lang="fr-FR" sz="2400" b="1" baseline="-25000" dirty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fr-FR" sz="2400" b="1" baseline="-25000" dirty="0">
                        <a:solidFill>
                          <a:srgbClr val="0070C0"/>
                        </a:solidFill>
                      </a:rPr>
                      <m:t>3</m:t>
                    </m:r>
                    <m:r>
                      <m:rPr>
                        <m:nor/>
                      </m:rPr>
                      <a:rPr lang="fr-FR" sz="2400" b="1" dirty="0">
                        <a:solidFill>
                          <a:srgbClr val="0070C0"/>
                        </a:solidFill>
                      </a:rPr>
                      <m:t>C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</a:rPr>
                  <a:t>-Cl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]</a:t>
                </a:r>
                <a:r>
                  <a:rPr lang="fr-FR" sz="2400" dirty="0" smtClean="0">
                    <a:solidFill>
                      <a:srgbClr val="0070C0"/>
                    </a:solidFill>
                  </a:rPr>
                  <a:t>)</a:t>
                </a:r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045" y="2425384"/>
                <a:ext cx="421139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171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1918952" y="2807594"/>
            <a:ext cx="3966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7030A0"/>
                </a:solidFill>
              </a:rPr>
              <a:t>B : coefficient constant</a:t>
            </a:r>
            <a:endParaRPr lang="fr-FR" sz="2000" b="1" i="1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18952" y="3309870"/>
            <a:ext cx="427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 : fonction exponentielle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815921" y="3876540"/>
            <a:ext cx="5190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</a:t>
            </a:r>
            <a:r>
              <a:rPr lang="fr-FR" sz="2400" b="1" baseline="-25000" dirty="0" smtClean="0">
                <a:solidFill>
                  <a:srgbClr val="FF0000"/>
                </a:solidFill>
              </a:rPr>
              <a:t>A</a:t>
            </a:r>
            <a:r>
              <a:rPr lang="fr-FR" sz="2400" b="1" dirty="0" smtClean="0">
                <a:solidFill>
                  <a:srgbClr val="FF0000"/>
                </a:solidFill>
              </a:rPr>
              <a:t> : l’énergie d’activation cherchée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73876" y="4490569"/>
            <a:ext cx="436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R : constante des gaz parfaits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014434" y="4540893"/>
            <a:ext cx="406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(R = 8,314 J.mol</a:t>
            </a:r>
            <a:r>
              <a:rPr lang="fr-FR" baseline="30000" dirty="0" smtClean="0"/>
              <a:t>-1</a:t>
            </a:r>
            <a:r>
              <a:rPr lang="fr-FR" dirty="0" smtClean="0"/>
              <a:t>.K</a:t>
            </a:r>
            <a:r>
              <a:rPr lang="fr-FR" baseline="30000" dirty="0" smtClean="0"/>
              <a:t>-1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815921" y="5112913"/>
            <a:ext cx="476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F0"/>
                </a:solidFill>
              </a:rPr>
              <a:t>T : température en kelvin</a:t>
            </a:r>
            <a:endParaRPr lang="fr-FR" sz="2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622</Words>
  <Application>Microsoft Office PowerPoint</Application>
  <PresentationFormat>Grand écran</PresentationFormat>
  <Paragraphs>95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jp Bruyère</cp:lastModifiedBy>
  <cp:revision>40</cp:revision>
  <dcterms:created xsi:type="dcterms:W3CDTF">2014-11-05T08:07:52Z</dcterms:created>
  <dcterms:modified xsi:type="dcterms:W3CDTF">2014-11-12T13:24:56Z</dcterms:modified>
</cp:coreProperties>
</file>