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p Bruyère" initials="jB" lastIdx="0" clrIdx="0">
    <p:extLst>
      <p:ext uri="{19B8F6BF-5375-455C-9EA6-DF929625EA0E}">
        <p15:presenceInfo xmlns:p15="http://schemas.microsoft.com/office/powerpoint/2012/main" userId="d1af9d64228d9c8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1D47-38F6-4CA3-8744-959E6E18A969}" type="datetimeFigureOut">
              <a:rPr lang="fr-FR" smtClean="0"/>
              <a:t>12/11/2014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90E2-1FAC-466D-96F4-4D99E4039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24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1D47-38F6-4CA3-8744-959E6E18A969}" type="datetimeFigureOut">
              <a:rPr lang="fr-FR" smtClean="0"/>
              <a:t>12/11/2014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90E2-1FAC-466D-96F4-4D99E4039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74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1D47-38F6-4CA3-8744-959E6E18A969}" type="datetimeFigureOut">
              <a:rPr lang="fr-FR" smtClean="0"/>
              <a:t>12/11/2014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90E2-1FAC-466D-96F4-4D99E4039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0799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1D47-38F6-4CA3-8744-959E6E18A969}" type="datetimeFigureOut">
              <a:rPr lang="fr-FR" smtClean="0"/>
              <a:t>12/11/2014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90E2-1FAC-466D-96F4-4D99E4039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997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1D47-38F6-4CA3-8744-959E6E18A969}" type="datetimeFigureOut">
              <a:rPr lang="fr-FR" smtClean="0"/>
              <a:t>12/11/2014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90E2-1FAC-466D-96F4-4D99E4039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957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1D47-38F6-4CA3-8744-959E6E18A969}" type="datetimeFigureOut">
              <a:rPr lang="fr-FR" smtClean="0"/>
              <a:t>12/11/2014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90E2-1FAC-466D-96F4-4D99E4039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0601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1D47-38F6-4CA3-8744-959E6E18A969}" type="datetimeFigureOut">
              <a:rPr lang="fr-FR" smtClean="0"/>
              <a:t>12/11/2014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90E2-1FAC-466D-96F4-4D99E4039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7070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1D47-38F6-4CA3-8744-959E6E18A969}" type="datetimeFigureOut">
              <a:rPr lang="fr-FR" smtClean="0"/>
              <a:t>12/11/2014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90E2-1FAC-466D-96F4-4D99E4039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927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1D47-38F6-4CA3-8744-959E6E18A969}" type="datetimeFigureOut">
              <a:rPr lang="fr-FR" smtClean="0"/>
              <a:t>12/11/2014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90E2-1FAC-466D-96F4-4D99E4039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4143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1D47-38F6-4CA3-8744-959E6E18A969}" type="datetimeFigureOut">
              <a:rPr lang="fr-FR" smtClean="0"/>
              <a:t>12/11/2014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90E2-1FAC-466D-96F4-4D99E4039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2965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1D47-38F6-4CA3-8744-959E6E18A969}" type="datetimeFigureOut">
              <a:rPr lang="fr-FR" smtClean="0"/>
              <a:t>12/11/2014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90E2-1FAC-466D-96F4-4D99E4039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8244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1D47-38F6-4CA3-8744-959E6E18A969}" type="datetimeFigureOut">
              <a:rPr lang="fr-FR" smtClean="0"/>
              <a:t>12/11/2014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F90E2-1FAC-466D-96F4-4D99E4039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0989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339403" y="941093"/>
            <a:ext cx="54606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FF0000"/>
                </a:solidFill>
              </a:rPr>
              <a:t>Validation d’un mécanisme réactionnel par l’exploitation d’un suivi cinétique</a:t>
            </a:r>
            <a:endParaRPr lang="fr-FR" sz="2400" b="1" i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66479" y="1621596"/>
            <a:ext cx="42662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i="1" dirty="0" smtClean="0">
                <a:solidFill>
                  <a:srgbClr val="0070C0"/>
                </a:solidFill>
              </a:rPr>
              <a:t>« mécanisme réactionnel » </a:t>
            </a:r>
            <a:endParaRPr lang="fr-FR" sz="2800" dirty="0">
              <a:solidFill>
                <a:srgbClr val="0070C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740205" y="2144816"/>
            <a:ext cx="3103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solidFill>
                  <a:srgbClr val="00B050"/>
                </a:solidFill>
              </a:rPr>
              <a:t>« suivi cinétique »</a:t>
            </a:r>
            <a:endParaRPr lang="fr-FR" sz="2800" b="1" i="1" dirty="0">
              <a:solidFill>
                <a:srgbClr val="00B05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88642" y="3013656"/>
            <a:ext cx="3052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La réaction :</a:t>
            </a:r>
            <a:endParaRPr lang="fr-FR" sz="24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2962141" y="3116687"/>
            <a:ext cx="85129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(CH</a:t>
            </a:r>
            <a:r>
              <a:rPr lang="fr-FR" sz="2400" b="1" baseline="-25000" dirty="0" smtClean="0">
                <a:solidFill>
                  <a:srgbClr val="002060"/>
                </a:solidFill>
              </a:rPr>
              <a:t>3</a:t>
            </a:r>
            <a:r>
              <a:rPr lang="fr-FR" sz="2400" b="1" dirty="0" smtClean="0">
                <a:solidFill>
                  <a:srgbClr val="002060"/>
                </a:solidFill>
              </a:rPr>
              <a:t>)</a:t>
            </a:r>
            <a:r>
              <a:rPr lang="fr-FR" sz="2400" b="1" baseline="-25000" dirty="0" smtClean="0">
                <a:solidFill>
                  <a:srgbClr val="002060"/>
                </a:solidFill>
              </a:rPr>
              <a:t>3</a:t>
            </a:r>
            <a:r>
              <a:rPr lang="fr-FR" sz="2400" b="1" dirty="0" smtClean="0">
                <a:solidFill>
                  <a:srgbClr val="002060"/>
                </a:solidFill>
              </a:rPr>
              <a:t>C-Cl  </a:t>
            </a:r>
            <a:r>
              <a:rPr lang="fr-FR" sz="2400" b="1" dirty="0">
                <a:solidFill>
                  <a:srgbClr val="002060"/>
                </a:solidFill>
              </a:rPr>
              <a:t>+  2 H</a:t>
            </a:r>
            <a:r>
              <a:rPr lang="fr-FR" sz="2400" b="1" baseline="-25000" dirty="0">
                <a:solidFill>
                  <a:srgbClr val="002060"/>
                </a:solidFill>
              </a:rPr>
              <a:t>2</a:t>
            </a:r>
            <a:r>
              <a:rPr lang="fr-FR" sz="2400" b="1" dirty="0">
                <a:solidFill>
                  <a:srgbClr val="002060"/>
                </a:solidFill>
              </a:rPr>
              <a:t>O</a:t>
            </a:r>
            <a:r>
              <a:rPr lang="fr-FR" sz="2400" b="1" baseline="-25000" dirty="0">
                <a:solidFill>
                  <a:srgbClr val="002060"/>
                </a:solidFill>
              </a:rPr>
              <a:t>  </a:t>
            </a:r>
            <a:r>
              <a:rPr lang="fr-FR" sz="2400" b="1" dirty="0">
                <a:solidFill>
                  <a:srgbClr val="002060"/>
                </a:solidFill>
              </a:rPr>
              <a:t>→ </a:t>
            </a:r>
            <a:r>
              <a:rPr lang="fr-FR" sz="2400" b="1" dirty="0" smtClean="0">
                <a:solidFill>
                  <a:srgbClr val="002060"/>
                </a:solidFill>
              </a:rPr>
              <a:t>(CH</a:t>
            </a:r>
            <a:r>
              <a:rPr lang="fr-FR" sz="2400" b="1" baseline="-25000" dirty="0" smtClean="0">
                <a:solidFill>
                  <a:srgbClr val="002060"/>
                </a:solidFill>
              </a:rPr>
              <a:t>3</a:t>
            </a:r>
            <a:r>
              <a:rPr lang="fr-FR" sz="2400" b="1" dirty="0" smtClean="0">
                <a:solidFill>
                  <a:srgbClr val="002060"/>
                </a:solidFill>
              </a:rPr>
              <a:t>)</a:t>
            </a:r>
            <a:r>
              <a:rPr lang="fr-FR" sz="2400" b="1" baseline="-25000" dirty="0" smtClean="0">
                <a:solidFill>
                  <a:srgbClr val="002060"/>
                </a:solidFill>
              </a:rPr>
              <a:t>3</a:t>
            </a:r>
            <a:r>
              <a:rPr lang="fr-FR" sz="2400" b="1" dirty="0" smtClean="0">
                <a:solidFill>
                  <a:srgbClr val="002060"/>
                </a:solidFill>
              </a:rPr>
              <a:t>C-OH  </a:t>
            </a:r>
            <a:r>
              <a:rPr lang="fr-FR" sz="2400" b="1" dirty="0">
                <a:solidFill>
                  <a:srgbClr val="002060"/>
                </a:solidFill>
              </a:rPr>
              <a:t>+  H</a:t>
            </a:r>
            <a:r>
              <a:rPr lang="fr-FR" sz="2400" b="1" baseline="-25000" dirty="0">
                <a:solidFill>
                  <a:srgbClr val="002060"/>
                </a:solidFill>
              </a:rPr>
              <a:t>3</a:t>
            </a:r>
            <a:r>
              <a:rPr lang="fr-FR" sz="2400" b="1" dirty="0">
                <a:solidFill>
                  <a:srgbClr val="002060"/>
                </a:solidFill>
              </a:rPr>
              <a:t>O</a:t>
            </a:r>
            <a:r>
              <a:rPr lang="fr-FR" sz="2400" b="1" baseline="30000" dirty="0">
                <a:solidFill>
                  <a:srgbClr val="002060"/>
                </a:solidFill>
              </a:rPr>
              <a:t>+</a:t>
            </a:r>
            <a:r>
              <a:rPr lang="fr-FR" sz="2400" b="1" dirty="0">
                <a:solidFill>
                  <a:srgbClr val="002060"/>
                </a:solidFill>
              </a:rPr>
              <a:t> + Cl</a:t>
            </a:r>
            <a:r>
              <a:rPr lang="fr-FR" sz="2400" b="1" baseline="30000" dirty="0">
                <a:solidFill>
                  <a:srgbClr val="002060"/>
                </a:solidFill>
              </a:rPr>
              <a:t>-</a:t>
            </a:r>
            <a:endParaRPr lang="fr-FR" sz="2400" b="1" dirty="0">
              <a:solidFill>
                <a:srgbClr val="002060"/>
              </a:solidFill>
            </a:endParaRPr>
          </a:p>
          <a:p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978794" y="4005330"/>
            <a:ext cx="3541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Substitution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962143" y="4066885"/>
            <a:ext cx="3709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C00000"/>
                </a:solidFill>
              </a:rPr>
              <a:t>De Cl par OH</a:t>
            </a:r>
            <a:endParaRPr lang="fr-FR" sz="2000" b="1" dirty="0">
              <a:solidFill>
                <a:srgbClr val="C0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940936" y="5081928"/>
            <a:ext cx="47909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Substitution </a:t>
            </a:r>
            <a:r>
              <a:rPr lang="fr-FR" sz="3200" b="1" i="1" dirty="0" smtClean="0">
                <a:solidFill>
                  <a:srgbClr val="7030A0"/>
                </a:solidFill>
              </a:rPr>
              <a:t>nucléophile</a:t>
            </a:r>
            <a:endParaRPr lang="fr-FR" sz="3200" b="1" i="1" dirty="0">
              <a:solidFill>
                <a:srgbClr val="7030A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888642" y="399245"/>
            <a:ext cx="1725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fr-FR" sz="2400" b="1" i="1" baseline="30000" dirty="0" smtClean="0">
                <a:solidFill>
                  <a:schemeClr val="accent1">
                    <a:lumMod val="75000"/>
                  </a:schemeClr>
                </a:solidFill>
              </a:rPr>
              <a:t>ère</a:t>
            </a:r>
            <a:r>
              <a:rPr lang="fr-FR" sz="2400" b="1" i="1" dirty="0" smtClean="0">
                <a:solidFill>
                  <a:schemeClr val="accent1">
                    <a:lumMod val="75000"/>
                  </a:schemeClr>
                </a:solidFill>
              </a:rPr>
              <a:t> partie :</a:t>
            </a:r>
            <a:endParaRPr lang="fr-FR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484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6" grpId="0"/>
      <p:bldP spid="6" grpId="1"/>
      <p:bldP spid="8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6928834" y="927279"/>
                <a:ext cx="4417453" cy="17624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i="1" dirty="0" smtClean="0">
                    <a:solidFill>
                      <a:srgbClr val="0070C0"/>
                    </a:solidFill>
                  </a:rPr>
                  <a:t>Discussion : sens du produit RT, la constante de Boltzmann, l’</a:t>
                </a:r>
                <a:r>
                  <a:rPr lang="fr-FR" sz="2000" i="1" dirty="0" err="1" smtClean="0">
                    <a:solidFill>
                      <a:srgbClr val="0070C0"/>
                    </a:solidFill>
                  </a:rPr>
                  <a:t>E</a:t>
                </a:r>
                <a:r>
                  <a:rPr lang="fr-FR" sz="2000" i="1" baseline="-25000" dirty="0" err="1" smtClean="0">
                    <a:solidFill>
                      <a:srgbClr val="0070C0"/>
                    </a:solidFill>
                  </a:rPr>
                  <a:t>c</a:t>
                </a:r>
                <a:r>
                  <a:rPr lang="fr-FR" sz="2000" i="1" dirty="0" smtClean="0">
                    <a:solidFill>
                      <a:srgbClr val="0070C0"/>
                    </a:solidFill>
                  </a:rPr>
                  <a:t> des particules microscopiques, la valeur de la fonction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fr-FR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 </m:t>
                        </m:r>
                        <m:f>
                          <m:fPr>
                            <m:ctrlPr>
                              <a:rPr lang="fr-FR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fr-FR" sz="2000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000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𝑬</m:t>
                                </m:r>
                              </m:e>
                              <m:sub>
                                <m:r>
                                  <a:rPr lang="fr-FR" sz="2000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𝑨</m:t>
                                </m:r>
                              </m:sub>
                            </m:sSub>
                          </m:num>
                          <m:den>
                            <m:r>
                              <a:rPr lang="fr-FR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𝑹𝑻</m:t>
                            </m:r>
                          </m:den>
                        </m:f>
                      </m:sup>
                    </m:sSup>
                  </m:oMath>
                </a14:m>
                <a:r>
                  <a:rPr lang="fr-FR" sz="2000" i="1" dirty="0" smtClean="0">
                    <a:solidFill>
                      <a:srgbClr val="0070C0"/>
                    </a:solidFill>
                  </a:rPr>
                  <a:t> selon que E</a:t>
                </a:r>
                <a:r>
                  <a:rPr lang="fr-FR" sz="2000" i="1" baseline="-25000" dirty="0" smtClean="0">
                    <a:solidFill>
                      <a:srgbClr val="0070C0"/>
                    </a:solidFill>
                  </a:rPr>
                  <a:t>A</a:t>
                </a:r>
                <a:r>
                  <a:rPr lang="fr-FR" sz="2000" i="1" dirty="0" smtClean="0">
                    <a:solidFill>
                      <a:srgbClr val="0070C0"/>
                    </a:solidFill>
                  </a:rPr>
                  <a:t> est plus petit ou plus grande que RT, etc.</a:t>
                </a:r>
                <a:endParaRPr lang="fr-FR" sz="2000" i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8834" y="927279"/>
                <a:ext cx="4417453" cy="1762470"/>
              </a:xfrm>
              <a:prstGeom prst="rect">
                <a:avLst/>
              </a:prstGeom>
              <a:blipFill rotWithShape="0">
                <a:blip r:embed="rId2"/>
                <a:stretch>
                  <a:fillRect l="-1519" t="-1730" r="-2210" b="-51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http://www.daviddarling.info/images/Boltzman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3766" y="1123458"/>
            <a:ext cx="2857500" cy="379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5436478" y="2897476"/>
            <a:ext cx="56280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err="1" smtClean="0">
                <a:solidFill>
                  <a:srgbClr val="FF0000"/>
                </a:solidFill>
              </a:rPr>
              <a:t>k</a:t>
            </a:r>
            <a:r>
              <a:rPr lang="fr-FR" sz="2000" b="1" i="1" baseline="-25000" dirty="0" err="1" smtClean="0">
                <a:solidFill>
                  <a:srgbClr val="FF0000"/>
                </a:solidFill>
              </a:rPr>
              <a:t>B</a:t>
            </a:r>
            <a:r>
              <a:rPr lang="fr-FR" sz="2000" b="1" i="1" dirty="0" smtClean="0">
                <a:solidFill>
                  <a:srgbClr val="FF0000"/>
                </a:solidFill>
              </a:rPr>
              <a:t> : lien entre énergie thermique et température en kelvin au niveau microscopique </a:t>
            </a:r>
            <a:endParaRPr lang="fr-FR" sz="2000" b="1" i="1" dirty="0">
              <a:solidFill>
                <a:srgbClr val="FF0000"/>
              </a:solidFill>
            </a:endParaRPr>
          </a:p>
        </p:txBody>
      </p:sp>
      <p:pic>
        <p:nvPicPr>
          <p:cNvPr id="1028" name="Picture 4" descr="k_B = 1{,}3806488 \cdot 10^{-23} \mathrm{J \cdot K^{-1}}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8607" y="5895019"/>
            <a:ext cx="3426345" cy="30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/>
              <p:cNvSpPr txBox="1"/>
              <p:nvPr/>
            </p:nvSpPr>
            <p:spPr>
              <a:xfrm>
                <a:off x="5885645" y="3616722"/>
                <a:ext cx="4262907" cy="739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b="1" dirty="0" smtClean="0"/>
                  <a:t>E</a:t>
                </a:r>
                <a:r>
                  <a:rPr lang="fr-FR" sz="2800" b="1" baseline="-25000" dirty="0" err="1" smtClean="0"/>
                  <a:t>thermique</a:t>
                </a:r>
                <a:r>
                  <a:rPr lang="fr-FR" sz="2800" b="1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800" b="1" i="1" dirty="0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fr-FR" sz="2800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fr-FR" sz="2800" b="1" dirty="0" smtClean="0"/>
                  <a:t> </a:t>
                </a:r>
                <a:r>
                  <a:rPr lang="fr-FR" sz="2800" b="1" dirty="0" err="1" smtClean="0"/>
                  <a:t>k</a:t>
                </a:r>
                <a:r>
                  <a:rPr lang="fr-FR" sz="2800" b="1" baseline="-25000" dirty="0" err="1" smtClean="0"/>
                  <a:t>B</a:t>
                </a:r>
                <a14:m>
                  <m:oMath xmlns:m="http://schemas.openxmlformats.org/officeDocument/2006/math">
                    <m:r>
                      <a:rPr lang="fr-F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fr-FR" sz="2800" b="1" dirty="0" smtClean="0"/>
                  <a:t>T </a:t>
                </a:r>
                <a:endParaRPr lang="fr-FR" sz="2800" b="1" dirty="0"/>
              </a:p>
            </p:txBody>
          </p:sp>
        </mc:Choice>
        <mc:Fallback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5645" y="3616722"/>
                <a:ext cx="4262907" cy="739754"/>
              </a:xfrm>
              <a:prstGeom prst="rect">
                <a:avLst/>
              </a:prstGeom>
              <a:blipFill rotWithShape="0">
                <a:blip r:embed="rId5"/>
                <a:stretch>
                  <a:fillRect l="-2857" b="-65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oneTexte 5"/>
          <p:cNvSpPr txBox="1"/>
          <p:nvPr/>
        </p:nvSpPr>
        <p:spPr>
          <a:xfrm>
            <a:off x="8565033" y="3986599"/>
            <a:ext cx="29878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solidFill>
                  <a:srgbClr val="0070C0"/>
                </a:solidFill>
              </a:rPr>
              <a:t>(multiplié par un facteur supplémentaire selon le degré de complexité de la particule et de son état, par exemple liée ou pas)</a:t>
            </a:r>
            <a:endParaRPr lang="fr-FR" i="1" dirty="0">
              <a:solidFill>
                <a:srgbClr val="0070C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915661" y="5846184"/>
            <a:ext cx="28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smtClean="0"/>
              <a:t>(Discussion par rapport à R)</a:t>
            </a:r>
            <a:endParaRPr lang="fr-FR" b="1" i="1" dirty="0"/>
          </a:p>
        </p:txBody>
      </p:sp>
    </p:spTree>
    <p:extLst>
      <p:ext uri="{BB962C8B-B14F-4D97-AF65-F5344CB8AC3E}">
        <p14:creationId xmlns:p14="http://schemas.microsoft.com/office/powerpoint/2010/main" val="2671152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88642" y="708338"/>
            <a:ext cx="99811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B0F0"/>
                </a:solidFill>
              </a:rPr>
              <a:t>S</a:t>
            </a:r>
            <a:r>
              <a:rPr lang="fr-FR" sz="2400" b="1" dirty="0" smtClean="0">
                <a:solidFill>
                  <a:srgbClr val="00B0F0"/>
                </a:solidFill>
              </a:rPr>
              <a:t>uite à nos suivis cinétiques à trois températures différentes, nous avons exploités nos courbes et déterminé trois valeurs de k correspondantes.</a:t>
            </a:r>
            <a:endParaRPr lang="fr-FR" sz="2400" b="1" dirty="0">
              <a:solidFill>
                <a:srgbClr val="00B0F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751526" y="1600595"/>
            <a:ext cx="6272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T (K) : 	273		293		333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751526" y="2185075"/>
            <a:ext cx="7199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70C0"/>
                </a:solidFill>
              </a:rPr>
              <a:t>t</a:t>
            </a:r>
            <a:r>
              <a:rPr lang="fr-FR" sz="2400" b="1" baseline="-25000" dirty="0" smtClean="0">
                <a:solidFill>
                  <a:srgbClr val="0070C0"/>
                </a:solidFill>
              </a:rPr>
              <a:t>1/2</a:t>
            </a:r>
            <a:r>
              <a:rPr lang="fr-FR" sz="2400" b="1" dirty="0" smtClean="0">
                <a:solidFill>
                  <a:srgbClr val="0070C0"/>
                </a:solidFill>
              </a:rPr>
              <a:t> (s) :	24		258		2580</a:t>
            </a:r>
            <a:endParaRPr lang="fr-FR" sz="24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/>
              <p:cNvSpPr txBox="1"/>
              <p:nvPr/>
            </p:nvSpPr>
            <p:spPr>
              <a:xfrm>
                <a:off x="1609860" y="2685109"/>
                <a:ext cx="695459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b="1" dirty="0" smtClean="0">
                    <a:solidFill>
                      <a:srgbClr val="00B050"/>
                    </a:solidFill>
                  </a:rPr>
                  <a:t>k (s</a:t>
                </a:r>
                <a:r>
                  <a:rPr lang="fr-FR" sz="2400" b="1" baseline="30000" dirty="0" smtClean="0">
                    <a:solidFill>
                      <a:srgbClr val="00B050"/>
                    </a:solidFill>
                  </a:rPr>
                  <a:t>-1</a:t>
                </a:r>
                <a:r>
                  <a:rPr lang="fr-FR" sz="2400" b="1" dirty="0" smtClean="0">
                    <a:solidFill>
                      <a:srgbClr val="00B050"/>
                    </a:solidFill>
                  </a:rPr>
                  <a:t>) : 		2,7</a:t>
                </a:r>
                <a14:m>
                  <m:oMath xmlns:m="http://schemas.openxmlformats.org/officeDocument/2006/math">
                    <m:r>
                      <a:rPr lang="fr-FR" sz="2400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fr-FR" sz="2400" b="1" dirty="0" smtClean="0">
                    <a:solidFill>
                      <a:srgbClr val="00B050"/>
                    </a:solidFill>
                  </a:rPr>
                  <a:t>10</a:t>
                </a:r>
                <a:r>
                  <a:rPr lang="fr-FR" sz="2400" b="1" baseline="30000" dirty="0" smtClean="0">
                    <a:solidFill>
                      <a:srgbClr val="00B050"/>
                    </a:solidFill>
                  </a:rPr>
                  <a:t>-4</a:t>
                </a:r>
                <a:r>
                  <a:rPr lang="fr-FR" sz="2400" b="1" dirty="0" smtClean="0">
                    <a:solidFill>
                      <a:srgbClr val="00B050"/>
                    </a:solidFill>
                  </a:rPr>
                  <a:t>	2,7</a:t>
                </a:r>
                <a14:m>
                  <m:oMath xmlns:m="http://schemas.openxmlformats.org/officeDocument/2006/math">
                    <m:r>
                      <a:rPr lang="fr-FR" sz="24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fr-FR" sz="2400" b="1" dirty="0" smtClean="0">
                    <a:solidFill>
                      <a:srgbClr val="00B050"/>
                    </a:solidFill>
                  </a:rPr>
                  <a:t>10</a:t>
                </a:r>
                <a:r>
                  <a:rPr lang="fr-FR" sz="2400" b="1" baseline="30000" dirty="0" smtClean="0">
                    <a:solidFill>
                      <a:srgbClr val="00B050"/>
                    </a:solidFill>
                  </a:rPr>
                  <a:t>-3</a:t>
                </a:r>
                <a:r>
                  <a:rPr lang="fr-FR" sz="2400" b="1" dirty="0" smtClean="0">
                    <a:solidFill>
                      <a:srgbClr val="00B050"/>
                    </a:solidFill>
                  </a:rPr>
                  <a:t>	2,9</a:t>
                </a:r>
                <a14:m>
                  <m:oMath xmlns:m="http://schemas.openxmlformats.org/officeDocument/2006/math">
                    <m:r>
                      <a:rPr lang="fr-FR" sz="24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fr-FR" sz="2400" b="1" dirty="0" smtClean="0">
                    <a:solidFill>
                      <a:srgbClr val="00B050"/>
                    </a:solidFill>
                  </a:rPr>
                  <a:t>10</a:t>
                </a:r>
                <a:r>
                  <a:rPr lang="fr-FR" sz="2400" b="1" baseline="30000" dirty="0" smtClean="0">
                    <a:solidFill>
                      <a:srgbClr val="00B050"/>
                    </a:solidFill>
                  </a:rPr>
                  <a:t>-2</a:t>
                </a:r>
                <a:r>
                  <a:rPr lang="fr-FR" sz="2400" b="1" dirty="0" smtClean="0">
                    <a:solidFill>
                      <a:srgbClr val="00B050"/>
                    </a:solidFill>
                  </a:rPr>
                  <a:t> </a:t>
                </a:r>
                <a:endParaRPr lang="fr-FR" sz="24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9860" y="2685109"/>
                <a:ext cx="6954591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1315" t="-10526" b="-28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/>
              <p:cNvSpPr txBox="1"/>
              <p:nvPr/>
            </p:nvSpPr>
            <p:spPr>
              <a:xfrm>
                <a:off x="708338" y="3349104"/>
                <a:ext cx="9646276" cy="5313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b="1" i="1" dirty="0" smtClean="0">
                    <a:solidFill>
                      <a:schemeClr val="tx1"/>
                    </a:solidFill>
                  </a:rPr>
                  <a:t>QUE TRACER AFIN DE VALIDER  k = B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fr-FR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 </m:t>
                        </m:r>
                        <m:f>
                          <m:fPr>
                            <m:ctrlPr>
                              <a:rPr lang="fr-FR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fr-FR" sz="20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0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𝑬</m:t>
                                </m:r>
                              </m:e>
                              <m:sub>
                                <m:r>
                                  <a:rPr lang="fr-FR" sz="20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𝑨</m:t>
                                </m:r>
                              </m:sub>
                            </m:sSub>
                          </m:num>
                          <m:den>
                            <m:r>
                              <a:rPr lang="fr-FR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𝑹𝑻</m:t>
                            </m:r>
                          </m:den>
                        </m:f>
                      </m:sup>
                    </m:sSup>
                  </m:oMath>
                </a14:m>
                <a:r>
                  <a:rPr lang="fr-FR" sz="2400" b="1" i="1" dirty="0" smtClean="0">
                    <a:solidFill>
                      <a:schemeClr val="tx1"/>
                    </a:solidFill>
                  </a:rPr>
                  <a:t> ??</a:t>
                </a:r>
                <a:endParaRPr lang="fr-FR" sz="2400" b="1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338" y="3349104"/>
                <a:ext cx="9646276" cy="531364"/>
              </a:xfrm>
              <a:prstGeom prst="rect">
                <a:avLst/>
              </a:prstGeom>
              <a:blipFill rotWithShape="0">
                <a:blip r:embed="rId3"/>
                <a:stretch>
                  <a:fillRect l="-948" b="-25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oneTexte 6"/>
          <p:cNvSpPr txBox="1"/>
          <p:nvPr/>
        </p:nvSpPr>
        <p:spPr>
          <a:xfrm>
            <a:off x="4687909" y="3910671"/>
            <a:ext cx="58470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>
                <a:solidFill>
                  <a:srgbClr val="7030A0"/>
                </a:solidFill>
              </a:rPr>
              <a:t>Quelque chose qui devrait donner une droite…</a:t>
            </a:r>
            <a:endParaRPr lang="fr-FR" sz="2000" i="1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7901188" y="4259644"/>
            <a:ext cx="36447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i="1" dirty="0" smtClean="0"/>
              <a:t>(discussion, travail sur les fonctions exponentielle et logarithme)</a:t>
            </a:r>
            <a:endParaRPr lang="fr-FR" sz="1600" i="1" dirty="0"/>
          </a:p>
        </p:txBody>
      </p:sp>
      <p:sp>
        <p:nvSpPr>
          <p:cNvPr id="9" name="ZoneTexte 8"/>
          <p:cNvSpPr txBox="1"/>
          <p:nvPr/>
        </p:nvSpPr>
        <p:spPr>
          <a:xfrm>
            <a:off x="708337" y="4836604"/>
            <a:ext cx="2086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solidFill>
                  <a:srgbClr val="FF0000"/>
                </a:solidFill>
              </a:rPr>
              <a:t>Résultat :</a:t>
            </a:r>
            <a:endParaRPr lang="fr-FR" sz="2800" b="1" i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ZoneTexte 9"/>
              <p:cNvSpPr txBox="1"/>
              <p:nvPr/>
            </p:nvSpPr>
            <p:spPr>
              <a:xfrm>
                <a:off x="2846230" y="4742924"/>
                <a:ext cx="3683358" cy="710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b="1" i="1" dirty="0" smtClean="0">
                    <a:solidFill>
                      <a:srgbClr val="002060"/>
                    </a:solidFill>
                  </a:rPr>
                  <a:t>ln k = ln B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fr-FR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sub>
                        </m:sSub>
                      </m:num>
                      <m:den>
                        <m:r>
                          <a:rPr lang="fr-FR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𝑹𝑻</m:t>
                        </m:r>
                      </m:den>
                    </m:f>
                  </m:oMath>
                </a14:m>
                <a:endParaRPr lang="fr-FR" b="1" i="1" dirty="0"/>
              </a:p>
            </p:txBody>
          </p:sp>
        </mc:Choice>
        <mc:Fallback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6230" y="4742924"/>
                <a:ext cx="3683358" cy="710579"/>
              </a:xfrm>
              <a:prstGeom prst="rect">
                <a:avLst/>
              </a:prstGeom>
              <a:blipFill rotWithShape="0">
                <a:blip r:embed="rId4"/>
                <a:stretch>
                  <a:fillRect l="-3477" b="-1111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/>
              <p:cNvSpPr txBox="1"/>
              <p:nvPr/>
            </p:nvSpPr>
            <p:spPr>
              <a:xfrm>
                <a:off x="6677695" y="5243001"/>
                <a:ext cx="4237149" cy="624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b="1" i="1" dirty="0" smtClean="0">
                    <a:solidFill>
                      <a:srgbClr val="0070C0"/>
                    </a:solidFill>
                  </a:rPr>
                  <a:t>On trace ln k = f(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fr-FR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den>
                    </m:f>
                  </m:oMath>
                </a14:m>
                <a:r>
                  <a:rPr lang="fr-FR" sz="2400" b="1" i="1" dirty="0" smtClean="0">
                    <a:solidFill>
                      <a:srgbClr val="0070C0"/>
                    </a:solidFill>
                  </a:rPr>
                  <a:t>)</a:t>
                </a:r>
                <a:endParaRPr lang="fr-FR" sz="2400" b="1" i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7695" y="5243001"/>
                <a:ext cx="4237149" cy="624082"/>
              </a:xfrm>
              <a:prstGeom prst="rect">
                <a:avLst/>
              </a:prstGeom>
              <a:blipFill rotWithShape="0">
                <a:blip r:embed="rId5"/>
                <a:stretch>
                  <a:fillRect l="-2158" b="-980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050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133341" y="553792"/>
            <a:ext cx="8822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ln k	-8,22		-5,91		-3,54</a:t>
            </a:r>
            <a:endParaRPr lang="fr-FR" sz="24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1133341" y="1210614"/>
                <a:ext cx="6632620" cy="5354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fr-F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den>
                    </m:f>
                    <m:r>
                      <a:rPr lang="fr-FR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2000" b="1" dirty="0" smtClean="0">
                    <a:solidFill>
                      <a:srgbClr val="FF0000"/>
                    </a:solidFill>
                  </a:rPr>
                  <a:t>(K</a:t>
                </a:r>
                <a:r>
                  <a:rPr lang="fr-FR" sz="2000" b="1" baseline="30000" dirty="0" smtClean="0">
                    <a:solidFill>
                      <a:srgbClr val="FF0000"/>
                    </a:solidFill>
                  </a:rPr>
                  <a:t>-1</a:t>
                </a:r>
                <a:r>
                  <a:rPr lang="fr-FR" sz="2000" b="1" dirty="0" smtClean="0">
                    <a:solidFill>
                      <a:srgbClr val="FF0000"/>
                    </a:solidFill>
                  </a:rPr>
                  <a:t>)	3,7</a:t>
                </a:r>
                <a14:m>
                  <m:oMath xmlns:m="http://schemas.openxmlformats.org/officeDocument/2006/math">
                    <m:r>
                      <a:rPr lang="fr-FR" sz="16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fr-FR" sz="2000" b="1" dirty="0" smtClean="0">
                    <a:solidFill>
                      <a:srgbClr val="FF0000"/>
                    </a:solidFill>
                  </a:rPr>
                  <a:t>10</a:t>
                </a:r>
                <a:r>
                  <a:rPr lang="fr-FR" sz="2000" b="1" baseline="30000" dirty="0" smtClean="0">
                    <a:solidFill>
                      <a:srgbClr val="FF0000"/>
                    </a:solidFill>
                  </a:rPr>
                  <a:t>-3</a:t>
                </a:r>
                <a:r>
                  <a:rPr lang="fr-FR" sz="2000" b="1" dirty="0" smtClean="0">
                    <a:solidFill>
                      <a:srgbClr val="FF0000"/>
                    </a:solidFill>
                  </a:rPr>
                  <a:t>		</a:t>
                </a:r>
                <a:r>
                  <a:rPr lang="fr-FR" sz="1200" b="1" dirty="0">
                    <a:solidFill>
                      <a:srgbClr val="FF0000"/>
                    </a:solidFill>
                  </a:rPr>
                  <a:t> </a:t>
                </a:r>
                <a:r>
                  <a:rPr lang="fr-FR" sz="2000" b="1" dirty="0">
                    <a:solidFill>
                      <a:srgbClr val="FF0000"/>
                    </a:solidFill>
                  </a:rPr>
                  <a:t>3,</a:t>
                </a:r>
                <a:r>
                  <a:rPr lang="fr-FR" sz="2000" b="1" dirty="0" smtClean="0">
                    <a:solidFill>
                      <a:srgbClr val="FF0000"/>
                    </a:solidFill>
                  </a:rPr>
                  <a:t>4</a:t>
                </a:r>
                <a14:m>
                  <m:oMath xmlns:m="http://schemas.openxmlformats.org/officeDocument/2006/math">
                    <m:r>
                      <a:rPr lang="fr-FR" sz="1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fr-FR" sz="2000" b="1" dirty="0">
                    <a:solidFill>
                      <a:srgbClr val="FF0000"/>
                    </a:solidFill>
                  </a:rPr>
                  <a:t>10</a:t>
                </a:r>
                <a:r>
                  <a:rPr lang="fr-FR" sz="2000" b="1" baseline="30000" dirty="0">
                    <a:solidFill>
                      <a:srgbClr val="FF0000"/>
                    </a:solidFill>
                  </a:rPr>
                  <a:t>-3</a:t>
                </a:r>
                <a:r>
                  <a:rPr lang="fr-FR" sz="2000" b="1" dirty="0" smtClean="0">
                    <a:solidFill>
                      <a:srgbClr val="FF0000"/>
                    </a:solidFill>
                  </a:rPr>
                  <a:t>		</a:t>
                </a:r>
                <a:r>
                  <a:rPr lang="fr-FR" sz="2000" b="1" dirty="0">
                    <a:solidFill>
                      <a:srgbClr val="FF0000"/>
                    </a:solidFill>
                  </a:rPr>
                  <a:t> 3,</a:t>
                </a:r>
                <a:r>
                  <a:rPr lang="fr-FR" sz="2000" b="1" dirty="0" smtClean="0">
                    <a:solidFill>
                      <a:srgbClr val="FF0000"/>
                    </a:solidFill>
                  </a:rPr>
                  <a:t>0</a:t>
                </a:r>
                <a14:m>
                  <m:oMath xmlns:m="http://schemas.openxmlformats.org/officeDocument/2006/math">
                    <m:r>
                      <a:rPr lang="fr-FR" sz="1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fr-FR" sz="2000" b="1" dirty="0">
                    <a:solidFill>
                      <a:srgbClr val="FF0000"/>
                    </a:solidFill>
                  </a:rPr>
                  <a:t>10</a:t>
                </a:r>
                <a:r>
                  <a:rPr lang="fr-FR" sz="2000" b="1" baseline="30000" dirty="0">
                    <a:solidFill>
                      <a:srgbClr val="FF0000"/>
                    </a:solidFill>
                  </a:rPr>
                  <a:t>-3</a:t>
                </a:r>
                <a:endParaRPr lang="fr-FR" sz="20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3341" y="1210614"/>
                <a:ext cx="6632620" cy="535468"/>
              </a:xfrm>
              <a:prstGeom prst="rect">
                <a:avLst/>
              </a:prstGeom>
              <a:blipFill rotWithShape="0">
                <a:blip r:embed="rId2"/>
                <a:stretch>
                  <a:fillRect b="-919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8564" y="2057147"/>
            <a:ext cx="7905216" cy="4446684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544355" y="1746082"/>
            <a:ext cx="4739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chemeClr val="accent1">
                    <a:lumMod val="75000"/>
                  </a:schemeClr>
                </a:solidFill>
              </a:rPr>
              <a:t>Graphe obtenu :</a:t>
            </a:r>
            <a:endParaRPr lang="fr-FR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99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5994" y="1071334"/>
            <a:ext cx="6096000" cy="3429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862885" y="425003"/>
            <a:ext cx="36833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smtClean="0">
                <a:solidFill>
                  <a:srgbClr val="FF3300"/>
                </a:solidFill>
              </a:rPr>
              <a:t>Demandons à </a:t>
            </a:r>
            <a:r>
              <a:rPr lang="fr-FR" b="1" i="1" dirty="0" err="1" smtClean="0">
                <a:solidFill>
                  <a:srgbClr val="FF3300"/>
                </a:solidFill>
              </a:rPr>
              <a:t>Regressi</a:t>
            </a:r>
            <a:r>
              <a:rPr lang="fr-FR" b="1" i="1" dirty="0" smtClean="0">
                <a:solidFill>
                  <a:srgbClr val="FF3300"/>
                </a:solidFill>
              </a:rPr>
              <a:t> de comparer à un modèle affine :</a:t>
            </a:r>
            <a:endParaRPr lang="fr-FR" b="1" i="1" dirty="0">
              <a:solidFill>
                <a:srgbClr val="FF33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6163" y="1527863"/>
            <a:ext cx="34043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lnk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unsurT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)=a*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unsurT+b</a:t>
            </a:r>
            <a:endParaRPr lang="fr-FR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fr-F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= -6645</a:t>
            </a:r>
          </a:p>
          <a:p>
            <a:r>
              <a:rPr lang="fr-F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 = 16,5</a:t>
            </a:r>
            <a:endParaRPr lang="fr-FR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fr-F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Ecart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relatif 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lnk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unsurT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)= 2.3 </a:t>
            </a:r>
            <a:r>
              <a:rPr lang="fr-F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%</a:t>
            </a:r>
            <a:endParaRPr lang="fr-FR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5994" y="1071334"/>
            <a:ext cx="6096000" cy="3429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/>
              <p:cNvSpPr txBox="1"/>
              <p:nvPr/>
            </p:nvSpPr>
            <p:spPr>
              <a:xfrm>
                <a:off x="457199" y="3376936"/>
                <a:ext cx="3760631" cy="4898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b="1" i="1" dirty="0" smtClean="0">
                    <a:solidFill>
                      <a:srgbClr val="002060"/>
                    </a:solidFill>
                  </a:rPr>
                  <a:t>En accord avec ln </a:t>
                </a:r>
                <a:r>
                  <a:rPr lang="fr-FR" b="1" i="1" dirty="0">
                    <a:solidFill>
                      <a:srgbClr val="002060"/>
                    </a:solidFill>
                  </a:rPr>
                  <a:t>k = ln B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fr-FR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sub>
                        </m:sSub>
                      </m:num>
                      <m:den>
                        <m:r>
                          <a:rPr lang="fr-FR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𝑹𝑻</m:t>
                        </m:r>
                      </m:den>
                    </m:f>
                  </m:oMath>
                </a14:m>
                <a:r>
                  <a:rPr lang="fr-FR" dirty="0" smtClean="0"/>
                  <a:t> :</a:t>
                </a:r>
                <a:endParaRPr lang="fr-FR" dirty="0"/>
              </a:p>
            </p:txBody>
          </p:sp>
        </mc:Choice>
        <mc:Fallback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" y="3376936"/>
                <a:ext cx="3760631" cy="489814"/>
              </a:xfrm>
              <a:prstGeom prst="rect">
                <a:avLst/>
              </a:prstGeom>
              <a:blipFill rotWithShape="0">
                <a:blip r:embed="rId4"/>
                <a:stretch>
                  <a:fillRect l="-1297" b="-875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/>
              <p:cNvSpPr txBox="1"/>
              <p:nvPr/>
            </p:nvSpPr>
            <p:spPr>
              <a:xfrm>
                <a:off x="1004550" y="4238495"/>
                <a:ext cx="2665927" cy="6222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b="1" i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-6645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1" i="1" smtClean="0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1" i="1" smtClean="0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fr-FR" sz="2400" b="1" i="1" smtClean="0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sub>
                        </m:sSub>
                      </m:num>
                      <m:den>
                        <m:r>
                          <a:rPr lang="fr-FR" sz="24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den>
                    </m:f>
                  </m:oMath>
                </a14:m>
                <a:endParaRPr lang="fr-FR" b="1" i="1" dirty="0"/>
              </a:p>
            </p:txBody>
          </p:sp>
        </mc:Choice>
        <mc:Fallback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550" y="4238495"/>
                <a:ext cx="2665927" cy="622286"/>
              </a:xfrm>
              <a:prstGeom prst="rect">
                <a:avLst/>
              </a:prstGeom>
              <a:blipFill rotWithShape="0">
                <a:blip r:embed="rId5"/>
                <a:stretch>
                  <a:fillRect l="-3661" b="-980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ZoneTexte 7"/>
          <p:cNvSpPr txBox="1"/>
          <p:nvPr/>
        </p:nvSpPr>
        <p:spPr>
          <a:xfrm>
            <a:off x="3275526" y="4569478"/>
            <a:ext cx="39409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smtClean="0">
                <a:solidFill>
                  <a:srgbClr val="FF0000"/>
                </a:solidFill>
              </a:rPr>
              <a:t>E</a:t>
            </a:r>
            <a:r>
              <a:rPr lang="fr-FR" sz="2000" b="1" i="1" baseline="-25000" dirty="0" smtClean="0">
                <a:solidFill>
                  <a:srgbClr val="FF0000"/>
                </a:solidFill>
              </a:rPr>
              <a:t>A</a:t>
            </a:r>
            <a:r>
              <a:rPr lang="fr-FR" sz="2000" b="1" i="1" dirty="0" smtClean="0">
                <a:solidFill>
                  <a:srgbClr val="FF0000"/>
                </a:solidFill>
              </a:rPr>
              <a:t> = 55000 J.mol</a:t>
            </a:r>
            <a:r>
              <a:rPr lang="fr-FR" sz="2000" b="1" i="1" baseline="30000" dirty="0" smtClean="0">
                <a:solidFill>
                  <a:srgbClr val="FF0000"/>
                </a:solidFill>
              </a:rPr>
              <a:t>-1</a:t>
            </a:r>
            <a:r>
              <a:rPr lang="fr-FR" sz="2000" b="1" i="1" dirty="0" smtClean="0">
                <a:solidFill>
                  <a:srgbClr val="FF0000"/>
                </a:solidFill>
              </a:rPr>
              <a:t>  (55 kJ.mol</a:t>
            </a:r>
            <a:r>
              <a:rPr lang="fr-FR" sz="2000" b="1" i="1" baseline="30000" dirty="0" smtClean="0">
                <a:solidFill>
                  <a:srgbClr val="FF0000"/>
                </a:solidFill>
              </a:rPr>
              <a:t>-1</a:t>
            </a:r>
            <a:r>
              <a:rPr lang="fr-FR" sz="2000" b="1" i="1" dirty="0" smtClean="0">
                <a:solidFill>
                  <a:srgbClr val="FF0000"/>
                </a:solidFill>
              </a:rPr>
              <a:t>)</a:t>
            </a:r>
            <a:endParaRPr lang="fr-FR" sz="2000" b="1" i="1" dirty="0"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712630" y="5191764"/>
            <a:ext cx="2562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valeur officielle trouvée en se documentant : 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4217829" y="5045341"/>
            <a:ext cx="39602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smtClean="0"/>
              <a:t>Énergie de liaison C-Cl :</a:t>
            </a:r>
            <a:endParaRPr lang="fr-FR" sz="2000" b="1" i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7894749" y="5045341"/>
            <a:ext cx="38636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(</a:t>
            </a:r>
            <a:r>
              <a:rPr lang="fr-FR" dirty="0" smtClean="0">
                <a:solidFill>
                  <a:srgbClr val="FF0000"/>
                </a:solidFill>
              </a:rPr>
              <a:t>mais c’est </a:t>
            </a:r>
            <a:r>
              <a:rPr lang="fr-FR" dirty="0">
                <a:solidFill>
                  <a:srgbClr val="FF0000"/>
                </a:solidFill>
              </a:rPr>
              <a:t>à l’état pur, voire même gazeux, sans considérer d’interactions entre molécules voisines)</a:t>
            </a:r>
          </a:p>
          <a:p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6761408" y="5045341"/>
            <a:ext cx="1442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/>
              <a:t>331kJ.mol</a:t>
            </a:r>
            <a:r>
              <a:rPr lang="fr-FR" b="1" i="1" baseline="30000" dirty="0"/>
              <a:t>-1</a:t>
            </a:r>
            <a:endParaRPr lang="fr-FR" b="1" i="1" dirty="0"/>
          </a:p>
          <a:p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6761408" y="5045341"/>
            <a:ext cx="4142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0070C0"/>
                </a:solidFill>
              </a:rPr>
              <a:t>Ordre de grandeur10</a:t>
            </a:r>
            <a:r>
              <a:rPr lang="fr-FR" sz="2000" b="1" baseline="30000" dirty="0" smtClean="0">
                <a:solidFill>
                  <a:srgbClr val="0070C0"/>
                </a:solidFill>
              </a:rPr>
              <a:t>2</a:t>
            </a:r>
            <a:r>
              <a:rPr lang="fr-FR" sz="2000" b="1" dirty="0" smtClean="0">
                <a:solidFill>
                  <a:srgbClr val="0070C0"/>
                </a:solidFill>
              </a:rPr>
              <a:t> kJ.mol</a:t>
            </a:r>
            <a:r>
              <a:rPr lang="fr-FR" sz="2000" b="1" baseline="30000" dirty="0" smtClean="0">
                <a:solidFill>
                  <a:srgbClr val="0070C0"/>
                </a:solidFill>
              </a:rPr>
              <a:t>-1</a:t>
            </a:r>
            <a:endParaRPr lang="fr-FR" sz="2000" b="1" dirty="0">
              <a:solidFill>
                <a:srgbClr val="0070C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7868991" y="5368506"/>
            <a:ext cx="4095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(en tenant compte des effets du solvant éthanol/eau)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000776" y="5838095"/>
            <a:ext cx="3953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00B050"/>
                </a:solidFill>
              </a:rPr>
              <a:t>Notre résultat est cohérent</a:t>
            </a:r>
            <a:endParaRPr lang="fr-FR" sz="2400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97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1" grpId="1"/>
      <p:bldP spid="12" grpId="0"/>
      <p:bldP spid="12" grpId="1"/>
      <p:bldP spid="13" grpId="0"/>
      <p:bldP spid="14" grpId="0"/>
      <p:bldP spid="15" grpId="0"/>
      <p:bldP spid="1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24248" y="540913"/>
            <a:ext cx="5512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/>
              <a:t>2 mécanismes possibles :</a:t>
            </a:r>
            <a:endParaRPr lang="fr-FR" sz="2400" b="1" i="1" dirty="0"/>
          </a:p>
        </p:txBody>
      </p:sp>
      <p:sp>
        <p:nvSpPr>
          <p:cNvPr id="3" name="ZoneTexte 2"/>
          <p:cNvSpPr txBox="1"/>
          <p:nvPr/>
        </p:nvSpPr>
        <p:spPr>
          <a:xfrm>
            <a:off x="1352282" y="1159099"/>
            <a:ext cx="7611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FF0000"/>
                </a:solidFill>
              </a:rPr>
              <a:t>« SN1 » , en 2 étapes…</a:t>
            </a:r>
            <a:endParaRPr lang="fr-FR" sz="2400" b="1" i="1" dirty="0"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176530" y="1777285"/>
            <a:ext cx="5834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chemeClr val="accent1">
                    <a:lumMod val="50000"/>
                  </a:schemeClr>
                </a:solidFill>
              </a:rPr>
              <a:t>« SN2 », en 1 étape…</a:t>
            </a:r>
            <a:endParaRPr lang="fr-FR" sz="24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24248" y="2678806"/>
            <a:ext cx="87833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smtClean="0">
                <a:solidFill>
                  <a:srgbClr val="00B0F0"/>
                </a:solidFill>
              </a:rPr>
              <a:t>« SN1 » : réaction d’ordre 1		« SN2 » réaction d’ordre 2 </a:t>
            </a:r>
            <a:endParaRPr lang="fr-FR" sz="2000" b="1" i="1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24248" y="3425780"/>
            <a:ext cx="7933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Pour cette réaction, nous penchons plutôt pour un ordre 1…</a:t>
            </a:r>
            <a:endParaRPr lang="fr-F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4584879" y="4136958"/>
                <a:ext cx="368335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600" b="1" dirty="0">
                    <a:solidFill>
                      <a:srgbClr val="FF0000"/>
                    </a:solidFill>
                  </a:rPr>
                  <a:t>v = k</a:t>
                </a:r>
                <a:r>
                  <a:rPr lang="fr-FR" sz="2400" b="1" dirty="0">
                    <a:solidFill>
                      <a:srgbClr val="FF0000"/>
                    </a:solidFill>
                  </a:rPr>
                  <a:t>×</a:t>
                </a:r>
                <a:r>
                  <a:rPr lang="fr-FR" sz="3600" b="1" dirty="0">
                    <a:solidFill>
                      <a:srgbClr val="FF0000"/>
                    </a:solidFill>
                  </a:rPr>
                  <a:t>[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sz="3600" b="1" dirty="0" smtClean="0">
                        <a:solidFill>
                          <a:srgbClr val="FF0000"/>
                        </a:solidFill>
                      </a:rPr>
                      <m:t>(</m:t>
                    </m:r>
                    <m:r>
                      <m:rPr>
                        <m:nor/>
                      </m:rPr>
                      <a:rPr lang="fr-FR" sz="3600" b="1" dirty="0" smtClean="0">
                        <a:solidFill>
                          <a:srgbClr val="FF0000"/>
                        </a:solidFill>
                      </a:rPr>
                      <m:t>CH</m:t>
                    </m:r>
                    <m:r>
                      <m:rPr>
                        <m:nor/>
                      </m:rPr>
                      <a:rPr lang="fr-FR" sz="3600" b="1" baseline="-25000" dirty="0" smtClean="0">
                        <a:solidFill>
                          <a:srgbClr val="FF0000"/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3600" b="1" dirty="0" smtClean="0">
                        <a:solidFill>
                          <a:srgbClr val="FF0000"/>
                        </a:solidFill>
                      </a:rPr>
                      <m:t>)</m:t>
                    </m:r>
                    <m:r>
                      <m:rPr>
                        <m:nor/>
                      </m:rPr>
                      <a:rPr lang="fr-FR" sz="3600" b="1" baseline="-25000" dirty="0" smtClean="0">
                        <a:solidFill>
                          <a:srgbClr val="FF0000"/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3600" b="1" dirty="0" smtClean="0">
                        <a:solidFill>
                          <a:srgbClr val="FF0000"/>
                        </a:solidFill>
                      </a:rPr>
                      <m:t>C</m:t>
                    </m:r>
                  </m:oMath>
                </a14:m>
                <a:r>
                  <a:rPr lang="fr-FR" sz="3600" b="1" dirty="0" smtClean="0">
                    <a:solidFill>
                      <a:srgbClr val="FF0000"/>
                    </a:solidFill>
                  </a:rPr>
                  <a:t>-</a:t>
                </a:r>
                <a:r>
                  <a:rPr lang="fr-FR" sz="3600" b="1" dirty="0">
                    <a:solidFill>
                      <a:srgbClr val="FF0000"/>
                    </a:solidFill>
                  </a:rPr>
                  <a:t>Cl]</a:t>
                </a:r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4879" y="4136958"/>
                <a:ext cx="3683357" cy="646331"/>
              </a:xfrm>
              <a:prstGeom prst="rect">
                <a:avLst/>
              </a:prstGeom>
              <a:blipFill rotWithShape="0">
                <a:blip r:embed="rId2"/>
                <a:stretch>
                  <a:fillRect l="-4967" t="-15094" b="-349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174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715" y="746975"/>
            <a:ext cx="6529589" cy="556367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oneTexte 2"/>
          <p:cNvSpPr txBox="1"/>
          <p:nvPr/>
        </p:nvSpPr>
        <p:spPr>
          <a:xfrm>
            <a:off x="334851" y="1068946"/>
            <a:ext cx="2459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smtClean="0">
                <a:solidFill>
                  <a:srgbClr val="FF0000"/>
                </a:solidFill>
              </a:rPr>
              <a:t>Profil énergétique associé au mécanisme proposé :</a:t>
            </a:r>
            <a:endParaRPr lang="fr-FR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62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63650" y="2297633"/>
            <a:ext cx="840990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/>
              <a:t>Comment un suivi cinétique, c’est-à-dire une courbe x = f(t), va-t-il nous permettre de vérifier que nous avons choisi le bon mécanisme ?</a:t>
            </a:r>
            <a:endParaRPr lang="fr-FR" sz="3200" dirty="0"/>
          </a:p>
        </p:txBody>
      </p:sp>
      <p:sp>
        <p:nvSpPr>
          <p:cNvPr id="3" name="ZoneTexte 2"/>
          <p:cNvSpPr txBox="1"/>
          <p:nvPr/>
        </p:nvSpPr>
        <p:spPr>
          <a:xfrm>
            <a:off x="7018986" y="5228823"/>
            <a:ext cx="455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solidFill>
                  <a:srgbClr val="0070C0"/>
                </a:solidFill>
              </a:rPr>
              <a:t>Nous allons avoir besoin de présenter quelques nouvelles notions…</a:t>
            </a:r>
            <a:endParaRPr lang="fr-FR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306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62885" y="592428"/>
            <a:ext cx="5447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0070C0"/>
                </a:solidFill>
              </a:rPr>
              <a:t>Vitesse d’une réaction chimique</a:t>
            </a:r>
            <a:endParaRPr lang="fr-FR" sz="2400" b="1" i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6310648" y="875763"/>
                <a:ext cx="2871989" cy="12615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fr-FR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4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4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fr-FR" sz="4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den>
                      </m:f>
                      <m:r>
                        <a:rPr lang="fr-FR" sz="4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fr-FR" sz="4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4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num>
                        <m:den>
                          <m:r>
                            <a:rPr lang="fr-FR" sz="4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0648" y="875763"/>
                <a:ext cx="2871989" cy="126156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8384146" y="2369713"/>
            <a:ext cx="31682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(en mol.L</a:t>
            </a:r>
            <a:r>
              <a:rPr lang="fr-FR" sz="2000" b="1" baseline="30000" dirty="0" smtClean="0"/>
              <a:t>-1</a:t>
            </a:r>
            <a:r>
              <a:rPr lang="fr-FR" sz="2000" b="1" dirty="0" smtClean="0"/>
              <a:t>.s</a:t>
            </a:r>
            <a:r>
              <a:rPr lang="fr-FR" sz="2000" b="1" baseline="30000" dirty="0" smtClean="0"/>
              <a:t>-1</a:t>
            </a:r>
            <a:r>
              <a:rPr lang="fr-FR" sz="2000" b="1" dirty="0" smtClean="0"/>
              <a:t>)</a:t>
            </a:r>
            <a:endParaRPr lang="fr-FR" sz="20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3065172" y="1365161"/>
            <a:ext cx="2833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… après discussion :</a:t>
            </a:r>
            <a:endParaRPr lang="fr-FR" i="1" dirty="0"/>
          </a:p>
        </p:txBody>
      </p:sp>
      <p:sp>
        <p:nvSpPr>
          <p:cNvPr id="6" name="ZoneTexte 5"/>
          <p:cNvSpPr txBox="1"/>
          <p:nvPr/>
        </p:nvSpPr>
        <p:spPr>
          <a:xfrm>
            <a:off x="489398" y="2762462"/>
            <a:ext cx="46363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smtClean="0">
                <a:solidFill>
                  <a:schemeClr val="accent5">
                    <a:lumMod val="50000"/>
                  </a:schemeClr>
                </a:solidFill>
              </a:rPr>
              <a:t>Dressons un tableau d’avancement pour notre réaction et réfléchissons :</a:t>
            </a:r>
            <a:endParaRPr lang="fr-FR" sz="20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043189" y="3546618"/>
            <a:ext cx="865460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(CH</a:t>
            </a:r>
            <a:r>
              <a:rPr lang="fr-FR" sz="3200" b="1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  <a:r>
              <a:rPr lang="fr-FR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r>
              <a:rPr lang="fr-FR" sz="3200" b="1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  <a:r>
              <a:rPr lang="fr-FR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C-Cl  +  2 H</a:t>
            </a:r>
            <a:r>
              <a:rPr lang="fr-FR" sz="3200" b="1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fr-FR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</a:t>
            </a:r>
            <a:r>
              <a:rPr lang="fr-FR" sz="3200" b="1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r>
              <a:rPr lang="fr-FR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→ (CH</a:t>
            </a:r>
            <a:r>
              <a:rPr lang="fr-FR" sz="3200" b="1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  <a:r>
              <a:rPr lang="fr-FR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r>
              <a:rPr lang="fr-FR" sz="3200" b="1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  <a:r>
              <a:rPr lang="fr-FR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C-OH  +  H</a:t>
            </a:r>
            <a:r>
              <a:rPr lang="fr-FR" sz="3200" b="1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  <a:r>
              <a:rPr lang="fr-FR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</a:t>
            </a:r>
            <a:r>
              <a:rPr lang="fr-FR" sz="3200" b="1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+</a:t>
            </a:r>
            <a:r>
              <a:rPr lang="fr-FR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+ Cl</a:t>
            </a:r>
            <a:r>
              <a:rPr lang="fr-FR" sz="3200" b="1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</a:t>
            </a:r>
            <a:endParaRPr lang="fr-FR" sz="3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5550795" y="4569815"/>
                <a:ext cx="5093594" cy="8870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b="1" dirty="0" smtClean="0">
                    <a:solidFill>
                      <a:srgbClr val="FF0000"/>
                    </a:solidFill>
                  </a:rPr>
                  <a:t>Donc 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fr-FR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m:rPr>
                            <m:nor/>
                          </m:rPr>
                          <a:rPr lang="fr-FR" sz="3200" b="1" dirty="0" smtClean="0">
                            <a:solidFill>
                              <a:srgbClr val="FF0000"/>
                            </a:solidFill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fr-FR" sz="3200" b="1" dirty="0" smtClean="0">
                            <a:solidFill>
                              <a:srgbClr val="FF0000"/>
                            </a:solidFill>
                          </a:rPr>
                          <m:t>CH</m:t>
                        </m:r>
                        <m:r>
                          <m:rPr>
                            <m:nor/>
                          </m:rPr>
                          <a:rPr lang="fr-FR" sz="3200" b="1" baseline="-25000" dirty="0" smtClean="0">
                            <a:solidFill>
                              <a:srgbClr val="FF0000"/>
                            </a:solidFill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fr-FR" sz="3200" b="1" dirty="0" smtClean="0">
                            <a:solidFill>
                              <a:srgbClr val="FF0000"/>
                            </a:solidFill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fr-FR" sz="3200" b="1" baseline="-25000" dirty="0" smtClean="0">
                            <a:solidFill>
                              <a:srgbClr val="FF0000"/>
                            </a:solidFill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fr-FR" sz="3200" b="1" dirty="0" smtClean="0">
                            <a:solidFill>
                              <a:srgbClr val="FF0000"/>
                            </a:solidFill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fr-FR" sz="3200" b="1" dirty="0" smtClean="0">
                            <a:solidFill>
                              <a:srgbClr val="FF0000"/>
                            </a:solidFill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fr-FR" sz="3200" b="1" dirty="0" smtClean="0">
                            <a:solidFill>
                              <a:srgbClr val="FF0000"/>
                            </a:solidFill>
                          </a:rPr>
                          <m:t>Cl</m:t>
                        </m:r>
                        <m:r>
                          <m:rPr>
                            <m:nor/>
                          </m:rPr>
                          <a:rPr lang="fr-FR" sz="3200" b="1" i="0" dirty="0" smtClean="0">
                            <a:solidFill>
                              <a:srgbClr val="FF0000"/>
                            </a:solidFill>
                          </a:rPr>
                          <m:t>]</m:t>
                        </m:r>
                      </m:num>
                      <m:den>
                        <m:r>
                          <a:rPr lang="fr-FR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𝒅𝒕</m:t>
                        </m:r>
                      </m:den>
                    </m:f>
                    <m:r>
                      <a:rPr lang="fr-FR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fr-FR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fr-FR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0795" y="4569815"/>
                <a:ext cx="5093594" cy="887038"/>
              </a:xfrm>
              <a:prstGeom prst="rect">
                <a:avLst/>
              </a:prstGeom>
              <a:blipFill rotWithShape="0">
                <a:blip r:embed="rId3"/>
                <a:stretch>
                  <a:fillRect l="-3114" b="-1103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oneTexte 9"/>
          <p:cNvSpPr txBox="1"/>
          <p:nvPr/>
        </p:nvSpPr>
        <p:spPr>
          <a:xfrm>
            <a:off x="9285668" y="3734873"/>
            <a:ext cx="1841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(Travail élèves…)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3667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  <p:bldP spid="4" grpId="0"/>
      <p:bldP spid="6" grpId="0"/>
      <p:bldP spid="7" grpId="0"/>
      <p:bldP spid="8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927279" y="476518"/>
            <a:ext cx="7817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FF0000"/>
                </a:solidFill>
              </a:rPr>
              <a:t>Donc, si la réaction est d’ordre 1 :</a:t>
            </a:r>
            <a:endParaRPr lang="fr-FR" sz="2400" b="1" i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4713667" y="869324"/>
                <a:ext cx="5074276" cy="11907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r>
                            <a:rPr lang="fr-FR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m:rPr>
                              <m:nor/>
                            </m:rPr>
                            <a:rPr lang="fr-FR" sz="2800" b="1" dirty="0" smtClean="0">
                              <a:solidFill>
                                <a:srgbClr val="0070C0"/>
                              </a:solidFill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fr-FR" sz="2800" b="1" dirty="0" smtClean="0">
                              <a:solidFill>
                                <a:srgbClr val="0070C0"/>
                              </a:solidFill>
                            </a:rPr>
                            <m:t>CH</m:t>
                          </m:r>
                          <m:r>
                            <m:rPr>
                              <m:nor/>
                            </m:rPr>
                            <a:rPr lang="fr-FR" sz="2800" b="1" baseline="-25000" dirty="0" smtClean="0">
                              <a:solidFill>
                                <a:srgbClr val="0070C0"/>
                              </a:solidFill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fr-FR" sz="2800" b="1" dirty="0" smtClean="0">
                              <a:solidFill>
                                <a:srgbClr val="0070C0"/>
                              </a:solidFill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fr-FR" sz="2800" b="1" baseline="-25000" dirty="0" smtClean="0">
                              <a:solidFill>
                                <a:srgbClr val="0070C0"/>
                              </a:solidFill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fr-FR" sz="2800" b="1" dirty="0" smtClean="0">
                              <a:solidFill>
                                <a:srgbClr val="0070C0"/>
                              </a:solidFill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fr-FR" sz="2800" b="1" dirty="0" smtClean="0">
                              <a:solidFill>
                                <a:srgbClr val="0070C0"/>
                              </a:solidFill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fr-FR" sz="2800" b="1" dirty="0" smtClean="0">
                              <a:solidFill>
                                <a:srgbClr val="0070C0"/>
                              </a:solidFill>
                            </a:rPr>
                            <m:t>Cl</m:t>
                          </m:r>
                          <m:r>
                            <m:rPr>
                              <m:nor/>
                            </m:rPr>
                            <a:rPr lang="fr-FR" sz="2800" b="1" i="0" dirty="0" smtClean="0">
                              <a:solidFill>
                                <a:srgbClr val="0070C0"/>
                              </a:solidFill>
                            </a:rPr>
                            <m:t>]</m:t>
                          </m:r>
                        </m:num>
                        <m:den>
                          <m:r>
                            <a:rPr lang="fr-FR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fr-FR" sz="28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m:rPr>
                          <m:nor/>
                        </m:rPr>
                        <a:rPr lang="fr-FR" sz="2800" b="1" dirty="0" smtClean="0">
                          <a:solidFill>
                            <a:srgbClr val="0070C0"/>
                          </a:solidFill>
                        </a:rPr>
                        <m:t>k</m:t>
                      </m:r>
                      <m:r>
                        <m:rPr>
                          <m:nor/>
                        </m:rPr>
                        <a:rPr lang="fr-FR" b="1" dirty="0" smtClean="0">
                          <a:solidFill>
                            <a:srgbClr val="0070C0"/>
                          </a:solidFill>
                        </a:rPr>
                        <m:t>×</m:t>
                      </m:r>
                      <m:r>
                        <m:rPr>
                          <m:nor/>
                        </m:rPr>
                        <a:rPr lang="fr-FR" sz="2800" b="1" dirty="0" smtClean="0">
                          <a:solidFill>
                            <a:srgbClr val="0070C0"/>
                          </a:solidFill>
                        </a:rPr>
                        <m:t>[(</m:t>
                      </m:r>
                      <m:r>
                        <m:rPr>
                          <m:nor/>
                        </m:rPr>
                        <a:rPr lang="fr-FR" sz="2800" b="1" dirty="0" smtClean="0">
                          <a:solidFill>
                            <a:srgbClr val="0070C0"/>
                          </a:solidFill>
                        </a:rPr>
                        <m:t>CH</m:t>
                      </m:r>
                      <m:r>
                        <m:rPr>
                          <m:nor/>
                        </m:rPr>
                        <a:rPr lang="fr-FR" sz="2800" b="1" baseline="-25000" dirty="0" smtClean="0">
                          <a:solidFill>
                            <a:srgbClr val="0070C0"/>
                          </a:solidFill>
                        </a:rPr>
                        <m:t>3</m:t>
                      </m:r>
                      <m:r>
                        <m:rPr>
                          <m:nor/>
                        </m:rPr>
                        <a:rPr lang="fr-FR" sz="2800" b="1" dirty="0" smtClean="0">
                          <a:solidFill>
                            <a:srgbClr val="0070C0"/>
                          </a:solidFill>
                        </a:rPr>
                        <m:t>)</m:t>
                      </m:r>
                      <m:r>
                        <m:rPr>
                          <m:nor/>
                        </m:rPr>
                        <a:rPr lang="fr-FR" sz="2800" b="1" baseline="-25000" dirty="0" smtClean="0">
                          <a:solidFill>
                            <a:srgbClr val="0070C0"/>
                          </a:solidFill>
                        </a:rPr>
                        <m:t>3</m:t>
                      </m:r>
                      <m:r>
                        <m:rPr>
                          <m:nor/>
                        </m:rPr>
                        <a:rPr lang="fr-FR" sz="2800" b="1" dirty="0" smtClean="0">
                          <a:solidFill>
                            <a:srgbClr val="0070C0"/>
                          </a:solidFill>
                        </a:rPr>
                        <m:t>C</m:t>
                      </m:r>
                      <m:r>
                        <m:rPr>
                          <m:nor/>
                        </m:rPr>
                        <a:rPr lang="fr-FR" sz="2800" b="1" i="0" dirty="0" smtClean="0">
                          <a:solidFill>
                            <a:srgbClr val="0070C0"/>
                          </a:solidFill>
                        </a:rPr>
                        <m:t>−</m:t>
                      </m:r>
                      <m:r>
                        <m:rPr>
                          <m:nor/>
                        </m:rPr>
                        <a:rPr lang="fr-FR" sz="2800" b="1" dirty="0" smtClean="0">
                          <a:solidFill>
                            <a:srgbClr val="0070C0"/>
                          </a:solidFill>
                        </a:rPr>
                        <m:t>Cl</m:t>
                      </m:r>
                      <m:r>
                        <m:rPr>
                          <m:nor/>
                        </m:rPr>
                        <a:rPr lang="fr-FR" sz="2800" b="1" dirty="0" smtClean="0">
                          <a:solidFill>
                            <a:srgbClr val="0070C0"/>
                          </a:solidFill>
                        </a:rPr>
                        <m:t>]</m:t>
                      </m:r>
                    </m:oMath>
                  </m:oMathPara>
                </a14:m>
                <a:endParaRPr lang="fr-FR" sz="2800" b="1" dirty="0">
                  <a:solidFill>
                    <a:srgbClr val="0070C0"/>
                  </a:solidFill>
                </a:endParaRPr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3667" y="869324"/>
                <a:ext cx="5074276" cy="119071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712890" y="1645102"/>
            <a:ext cx="8577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chemeClr val="accent2">
                    <a:lumMod val="75000"/>
                  </a:schemeClr>
                </a:solidFill>
              </a:rPr>
              <a:t>Une équation différentielle !</a:t>
            </a:r>
            <a:endParaRPr lang="fr-FR" sz="2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927279" y="2357944"/>
            <a:ext cx="20734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00B050"/>
                </a:solidFill>
              </a:rPr>
              <a:t>Ça se </a:t>
            </a:r>
            <a:r>
              <a:rPr lang="fr-FR" sz="2400" b="1" i="1" dirty="0" err="1" smtClean="0">
                <a:solidFill>
                  <a:srgbClr val="00B050"/>
                </a:solidFill>
              </a:rPr>
              <a:t>résoud</a:t>
            </a:r>
            <a:r>
              <a:rPr lang="fr-FR" sz="2400" b="1" i="1" dirty="0">
                <a:solidFill>
                  <a:srgbClr val="00B050"/>
                </a:solidFill>
              </a:rPr>
              <a:t> </a:t>
            </a:r>
            <a:r>
              <a:rPr lang="fr-FR" sz="2400" b="1" i="1" dirty="0" smtClean="0">
                <a:solidFill>
                  <a:srgbClr val="00B050"/>
                </a:solidFill>
              </a:rPr>
              <a:t>:</a:t>
            </a:r>
            <a:endParaRPr lang="fr-FR" sz="24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3837904" y="2336067"/>
                <a:ext cx="3786389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sz="3200" b="1" dirty="0" smtClean="0">
                        <a:solidFill>
                          <a:srgbClr val="0070C0"/>
                        </a:solidFill>
                      </a:rPr>
                      <m:t>[(</m:t>
                    </m:r>
                    <m:r>
                      <m:rPr>
                        <m:nor/>
                      </m:rPr>
                      <a:rPr lang="fr-FR" sz="3200" b="1" dirty="0" smtClean="0">
                        <a:solidFill>
                          <a:srgbClr val="0070C0"/>
                        </a:solidFill>
                      </a:rPr>
                      <m:t>CH</m:t>
                    </m:r>
                    <m:r>
                      <m:rPr>
                        <m:nor/>
                      </m:rPr>
                      <a:rPr lang="fr-FR" sz="3200" b="1" baseline="-25000" dirty="0" smtClean="0">
                        <a:solidFill>
                          <a:srgbClr val="0070C0"/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3200" b="1" dirty="0" smtClean="0">
                        <a:solidFill>
                          <a:srgbClr val="0070C0"/>
                        </a:solidFill>
                      </a:rPr>
                      <m:t>)</m:t>
                    </m:r>
                    <m:r>
                      <m:rPr>
                        <m:nor/>
                      </m:rPr>
                      <a:rPr lang="fr-FR" sz="3200" b="1" baseline="-25000" dirty="0" smtClean="0">
                        <a:solidFill>
                          <a:srgbClr val="0070C0"/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3200" b="1" dirty="0" smtClean="0">
                        <a:solidFill>
                          <a:srgbClr val="0070C0"/>
                        </a:solidFill>
                      </a:rPr>
                      <m:t>C</m:t>
                    </m:r>
                    <m:r>
                      <m:rPr>
                        <m:nor/>
                      </m:rPr>
                      <a:rPr lang="fr-FR" sz="3200" b="1" i="0" dirty="0" smtClean="0">
                        <a:solidFill>
                          <a:srgbClr val="0070C0"/>
                        </a:solidFill>
                      </a:rPr>
                      <m:t>−</m:t>
                    </m:r>
                    <m:r>
                      <m:rPr>
                        <m:nor/>
                      </m:rPr>
                      <a:rPr lang="fr-FR" sz="3200" b="1" dirty="0" smtClean="0">
                        <a:solidFill>
                          <a:srgbClr val="0070C0"/>
                        </a:solidFill>
                      </a:rPr>
                      <m:t>Cl</m:t>
                    </m:r>
                    <m:r>
                      <m:rPr>
                        <m:nor/>
                      </m:rPr>
                      <a:rPr lang="fr-FR" sz="3200" b="1" dirty="0" smtClean="0">
                        <a:solidFill>
                          <a:srgbClr val="0070C0"/>
                        </a:solidFill>
                      </a:rPr>
                      <m:t>]</m:t>
                    </m:r>
                  </m:oMath>
                </a14:m>
                <a:r>
                  <a:rPr lang="fr-FR" sz="3200" b="1" dirty="0" smtClean="0">
                    <a:solidFill>
                      <a:srgbClr val="0070C0"/>
                    </a:solidFill>
                  </a:rPr>
                  <a:t> = </a:t>
                </a:r>
                <a:r>
                  <a:rPr lang="fr-FR" sz="3200" b="1" dirty="0" err="1" smtClean="0">
                    <a:solidFill>
                      <a:srgbClr val="0070C0"/>
                    </a:solidFill>
                  </a:rPr>
                  <a:t>Ae</a:t>
                </a:r>
                <a:r>
                  <a:rPr lang="fr-FR" sz="3200" b="1" baseline="30000" dirty="0" err="1" smtClean="0">
                    <a:solidFill>
                      <a:srgbClr val="0070C0"/>
                    </a:solidFill>
                  </a:rPr>
                  <a:t>-kt</a:t>
                </a:r>
                <a:endParaRPr lang="fr-FR" sz="3200" b="1" dirty="0">
                  <a:solidFill>
                    <a:srgbClr val="0070C0"/>
                  </a:solidFill>
                </a:endParaRPr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7904" y="2336067"/>
                <a:ext cx="3786389" cy="861774"/>
              </a:xfrm>
              <a:prstGeom prst="rect">
                <a:avLst/>
              </a:prstGeom>
              <a:blipFill rotWithShape="0">
                <a:blip r:embed="rId3"/>
                <a:stretch>
                  <a:fillRect t="-845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oneTexte 6"/>
          <p:cNvSpPr txBox="1"/>
          <p:nvPr/>
        </p:nvSpPr>
        <p:spPr>
          <a:xfrm>
            <a:off x="1712890" y="3070786"/>
            <a:ext cx="1635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00B050"/>
                </a:solidFill>
              </a:rPr>
              <a:t>Avec :</a:t>
            </a:r>
            <a:endParaRPr lang="fr-FR" sz="24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2633729" y="3323294"/>
                <a:ext cx="747618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A =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sz="20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m:t>[(</m:t>
                    </m:r>
                    <m:r>
                      <m:rPr>
                        <m:nor/>
                      </m:rPr>
                      <a:rPr lang="fr-FR" sz="20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m:t>CH</m:t>
                    </m:r>
                    <m:r>
                      <m:rPr>
                        <m:nor/>
                      </m:rPr>
                      <a:rPr lang="fr-FR" sz="2000" b="1" baseline="-250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20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m:t>)</m:t>
                    </m:r>
                    <m:r>
                      <m:rPr>
                        <m:nor/>
                      </m:rPr>
                      <a:rPr lang="fr-FR" sz="2000" b="1" baseline="-250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20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m:t>C</m:t>
                    </m:r>
                    <m:r>
                      <m:rPr>
                        <m:nor/>
                      </m:rPr>
                      <a:rPr lang="fr-FR" sz="20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m:t>−</m:t>
                    </m:r>
                    <m:r>
                      <m:rPr>
                        <m:nor/>
                      </m:rPr>
                      <a:rPr lang="fr-FR" sz="20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m:t>Cl</m:t>
                    </m:r>
                    <m:r>
                      <m:rPr>
                        <m:nor/>
                      </m:rPr>
                      <a:rPr lang="fr-FR" sz="20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m:t>]</m:t>
                    </m:r>
                  </m:oMath>
                </a14:m>
                <a:r>
                  <a:rPr lang="fr-FR" sz="2000" b="1" baseline="-25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0</a:t>
                </a:r>
                <a:r>
                  <a:rPr lang="fr-FR" sz="2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, concentration initiale en chlorure de </a:t>
                </a:r>
                <a:r>
                  <a:rPr lang="fr-FR" sz="20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tertiobutyle</a:t>
                </a:r>
                <a:endParaRPr lang="fr-FR" sz="2000" b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3729" y="3323294"/>
                <a:ext cx="7476186" cy="400110"/>
              </a:xfrm>
              <a:prstGeom prst="rect">
                <a:avLst/>
              </a:prstGeom>
              <a:blipFill rotWithShape="0">
                <a:blip r:embed="rId4"/>
                <a:stretch>
                  <a:fillRect l="-816" t="-7576" b="-257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oneTexte 8"/>
          <p:cNvSpPr txBox="1"/>
          <p:nvPr/>
        </p:nvSpPr>
        <p:spPr>
          <a:xfrm>
            <a:off x="2530698" y="3863069"/>
            <a:ext cx="7031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e</a:t>
            </a:r>
            <a:r>
              <a:rPr lang="fr-FR" sz="2400" b="1" dirty="0" smtClean="0"/>
              <a:t> la fonction exponentielle </a:t>
            </a:r>
            <a:r>
              <a:rPr lang="fr-FR" sz="2000" dirty="0" smtClean="0"/>
              <a:t>(écouter et lire la présentation) </a:t>
            </a:r>
            <a:endParaRPr lang="fr-FR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/>
              <p:cNvSpPr txBox="1"/>
              <p:nvPr/>
            </p:nvSpPr>
            <p:spPr>
              <a:xfrm>
                <a:off x="927278" y="4427094"/>
                <a:ext cx="8377707" cy="8609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b="1" dirty="0" smtClean="0">
                    <a:solidFill>
                      <a:srgbClr val="0070C0"/>
                    </a:solidFill>
                  </a:rPr>
                  <a:t>Comme nous savons aussi que :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sz="2400" b="1" dirty="0" smtClean="0">
                        <a:solidFill>
                          <a:srgbClr val="0070C0"/>
                        </a:solidFill>
                      </a:rPr>
                      <m:t>[(</m:t>
                    </m:r>
                    <m:r>
                      <m:rPr>
                        <m:nor/>
                      </m:rPr>
                      <a:rPr lang="fr-FR" sz="2400" b="1" dirty="0" smtClean="0">
                        <a:solidFill>
                          <a:srgbClr val="0070C0"/>
                        </a:solidFill>
                      </a:rPr>
                      <m:t>CH</m:t>
                    </m:r>
                    <m:r>
                      <m:rPr>
                        <m:nor/>
                      </m:rPr>
                      <a:rPr lang="fr-FR" sz="2400" b="1" baseline="-25000" dirty="0" smtClean="0">
                        <a:solidFill>
                          <a:srgbClr val="0070C0"/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2400" b="1" dirty="0" smtClean="0">
                        <a:solidFill>
                          <a:srgbClr val="0070C0"/>
                        </a:solidFill>
                      </a:rPr>
                      <m:t>)</m:t>
                    </m:r>
                    <m:r>
                      <m:rPr>
                        <m:nor/>
                      </m:rPr>
                      <a:rPr lang="fr-FR" sz="2400" b="1" baseline="-25000" dirty="0" smtClean="0">
                        <a:solidFill>
                          <a:srgbClr val="0070C0"/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2400" b="1" dirty="0" smtClean="0">
                        <a:solidFill>
                          <a:srgbClr val="0070C0"/>
                        </a:solidFill>
                      </a:rPr>
                      <m:t>C</m:t>
                    </m:r>
                    <m:r>
                      <m:rPr>
                        <m:nor/>
                      </m:rPr>
                      <a:rPr lang="fr-FR" sz="2400" b="1" i="0" dirty="0" smtClean="0">
                        <a:solidFill>
                          <a:srgbClr val="0070C0"/>
                        </a:solidFill>
                      </a:rPr>
                      <m:t>−</m:t>
                    </m:r>
                    <m:r>
                      <m:rPr>
                        <m:nor/>
                      </m:rPr>
                      <a:rPr lang="fr-FR" sz="2400" b="1" dirty="0" smtClean="0">
                        <a:solidFill>
                          <a:srgbClr val="0070C0"/>
                        </a:solidFill>
                      </a:rPr>
                      <m:t>Cl</m:t>
                    </m:r>
                    <m:r>
                      <m:rPr>
                        <m:nor/>
                      </m:rPr>
                      <a:rPr lang="fr-FR" sz="2400" b="1" dirty="0" smtClean="0">
                        <a:solidFill>
                          <a:srgbClr val="0070C0"/>
                        </a:solidFill>
                      </a:rPr>
                      <m:t>]</m:t>
                    </m:r>
                  </m:oMath>
                </a14:m>
                <a:r>
                  <a:rPr lang="fr-FR" sz="2400" b="1" dirty="0" smtClean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sz="2400" b="1" dirty="0" smtClean="0">
                        <a:solidFill>
                          <a:srgbClr val="0070C0"/>
                        </a:solidFill>
                      </a:rPr>
                      <m:t>[(</m:t>
                    </m:r>
                    <m:r>
                      <m:rPr>
                        <m:nor/>
                      </m:rPr>
                      <a:rPr lang="fr-FR" sz="2400" b="1" dirty="0" smtClean="0">
                        <a:solidFill>
                          <a:srgbClr val="0070C0"/>
                        </a:solidFill>
                      </a:rPr>
                      <m:t>CH</m:t>
                    </m:r>
                    <m:r>
                      <m:rPr>
                        <m:nor/>
                      </m:rPr>
                      <a:rPr lang="fr-FR" sz="2400" b="1" baseline="-25000" dirty="0" smtClean="0">
                        <a:solidFill>
                          <a:srgbClr val="0070C0"/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2400" b="1" dirty="0" smtClean="0">
                        <a:solidFill>
                          <a:srgbClr val="0070C0"/>
                        </a:solidFill>
                      </a:rPr>
                      <m:t>)</m:t>
                    </m:r>
                    <m:r>
                      <m:rPr>
                        <m:nor/>
                      </m:rPr>
                      <a:rPr lang="fr-FR" sz="2400" b="1" baseline="-25000" dirty="0" smtClean="0">
                        <a:solidFill>
                          <a:srgbClr val="0070C0"/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2400" b="1" dirty="0" smtClean="0">
                        <a:solidFill>
                          <a:srgbClr val="0070C0"/>
                        </a:solidFill>
                      </a:rPr>
                      <m:t>C</m:t>
                    </m:r>
                    <m:r>
                      <m:rPr>
                        <m:nor/>
                      </m:rPr>
                      <a:rPr lang="fr-FR" sz="2400" b="1" dirty="0" smtClean="0">
                        <a:solidFill>
                          <a:srgbClr val="0070C0"/>
                        </a:solidFill>
                      </a:rPr>
                      <m:t>−</m:t>
                    </m:r>
                    <m:r>
                      <m:rPr>
                        <m:nor/>
                      </m:rPr>
                      <a:rPr lang="fr-FR" sz="2400" b="1" dirty="0" smtClean="0">
                        <a:solidFill>
                          <a:srgbClr val="0070C0"/>
                        </a:solidFill>
                      </a:rPr>
                      <m:t>Cl</m:t>
                    </m:r>
                    <m:r>
                      <m:rPr>
                        <m:nor/>
                      </m:rPr>
                      <a:rPr lang="fr-FR" sz="2400" b="1" dirty="0" smtClean="0">
                        <a:solidFill>
                          <a:srgbClr val="0070C0"/>
                        </a:solidFill>
                      </a:rPr>
                      <m:t>]</m:t>
                    </m:r>
                  </m:oMath>
                </a14:m>
                <a:r>
                  <a:rPr lang="fr-FR" sz="2400" b="1" baseline="-25000" dirty="0" smtClean="0">
                    <a:solidFill>
                      <a:srgbClr val="0070C0"/>
                    </a:solidFill>
                  </a:rPr>
                  <a:t>0</a:t>
                </a:r>
                <a:r>
                  <a:rPr lang="fr-FR" sz="2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FR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fr-FR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den>
                    </m:f>
                  </m:oMath>
                </a14:m>
                <a:endParaRPr lang="fr-FR" b="1" dirty="0">
                  <a:solidFill>
                    <a:srgbClr val="0070C0"/>
                  </a:solidFill>
                </a:endParaRPr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278" y="4427094"/>
                <a:ext cx="8377707" cy="860941"/>
              </a:xfrm>
              <a:prstGeom prst="rect">
                <a:avLst/>
              </a:prstGeom>
              <a:blipFill rotWithShape="0">
                <a:blip r:embed="rId5"/>
                <a:stretch>
                  <a:fillRect l="-109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ZoneTexte 11"/>
          <p:cNvSpPr txBox="1"/>
          <p:nvPr/>
        </p:nvSpPr>
        <p:spPr>
          <a:xfrm>
            <a:off x="334850" y="5019322"/>
            <a:ext cx="32583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/>
              <a:t>On peut arriver à :</a:t>
            </a:r>
            <a:endParaRPr lang="fr-FR" sz="20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/>
              <p:cNvSpPr txBox="1"/>
              <p:nvPr/>
            </p:nvSpPr>
            <p:spPr>
              <a:xfrm>
                <a:off x="1712890" y="5288035"/>
                <a:ext cx="6027313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b="1" dirty="0" smtClean="0">
                    <a:solidFill>
                      <a:srgbClr val="0070C0"/>
                    </a:solidFill>
                  </a:rPr>
                  <a:t>x =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sz="3200" b="1" dirty="0" smtClean="0">
                        <a:solidFill>
                          <a:srgbClr val="0070C0"/>
                        </a:solidFill>
                      </a:rPr>
                      <m:t>[(</m:t>
                    </m:r>
                    <m:r>
                      <m:rPr>
                        <m:nor/>
                      </m:rPr>
                      <a:rPr lang="fr-FR" sz="3200" b="1" dirty="0" smtClean="0">
                        <a:solidFill>
                          <a:srgbClr val="0070C0"/>
                        </a:solidFill>
                      </a:rPr>
                      <m:t>CH</m:t>
                    </m:r>
                    <m:r>
                      <m:rPr>
                        <m:nor/>
                      </m:rPr>
                      <a:rPr lang="fr-FR" sz="3200" b="1" baseline="-25000" dirty="0" smtClean="0">
                        <a:solidFill>
                          <a:srgbClr val="0070C0"/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3200" b="1" dirty="0" smtClean="0">
                        <a:solidFill>
                          <a:srgbClr val="0070C0"/>
                        </a:solidFill>
                      </a:rPr>
                      <m:t>)</m:t>
                    </m:r>
                    <m:r>
                      <m:rPr>
                        <m:nor/>
                      </m:rPr>
                      <a:rPr lang="fr-FR" sz="3200" b="1" baseline="-25000" dirty="0" smtClean="0">
                        <a:solidFill>
                          <a:srgbClr val="0070C0"/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3200" b="1" dirty="0" smtClean="0">
                        <a:solidFill>
                          <a:srgbClr val="0070C0"/>
                        </a:solidFill>
                      </a:rPr>
                      <m:t>C</m:t>
                    </m:r>
                    <m:r>
                      <m:rPr>
                        <m:nor/>
                      </m:rPr>
                      <a:rPr lang="fr-FR" sz="3200" b="1" dirty="0" smtClean="0">
                        <a:solidFill>
                          <a:srgbClr val="0070C0"/>
                        </a:solidFill>
                      </a:rPr>
                      <m:t>−</m:t>
                    </m:r>
                    <m:r>
                      <m:rPr>
                        <m:nor/>
                      </m:rPr>
                      <a:rPr lang="fr-FR" sz="3200" b="1" dirty="0" smtClean="0">
                        <a:solidFill>
                          <a:srgbClr val="0070C0"/>
                        </a:solidFill>
                      </a:rPr>
                      <m:t>Cl</m:t>
                    </m:r>
                    <m:r>
                      <m:rPr>
                        <m:nor/>
                      </m:rPr>
                      <a:rPr lang="fr-FR" sz="3200" b="1" dirty="0" smtClean="0">
                        <a:solidFill>
                          <a:srgbClr val="0070C0"/>
                        </a:solidFill>
                      </a:rPr>
                      <m:t>]</m:t>
                    </m:r>
                  </m:oMath>
                </a14:m>
                <a:r>
                  <a:rPr lang="fr-FR" sz="3200" b="1" baseline="-25000" dirty="0" smtClean="0">
                    <a:solidFill>
                      <a:srgbClr val="0070C0"/>
                    </a:solidFill>
                  </a:rPr>
                  <a:t>0</a:t>
                </a:r>
                <a:r>
                  <a:rPr lang="fr-FR" sz="3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b="1" dirty="0" smtClean="0">
                        <a:solidFill>
                          <a:srgbClr val="0070C0"/>
                        </a:solidFill>
                      </a:rPr>
                      <m:t>×</m:t>
                    </m:r>
                  </m:oMath>
                </a14:m>
                <a:r>
                  <a:rPr lang="fr-FR" sz="3200" b="1" dirty="0" smtClean="0">
                    <a:solidFill>
                      <a:srgbClr val="0070C0"/>
                    </a:solidFill>
                  </a:rPr>
                  <a:t>V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b="1" dirty="0" smtClean="0">
                        <a:solidFill>
                          <a:srgbClr val="0070C0"/>
                        </a:solidFill>
                      </a:rPr>
                      <m:t>×</m:t>
                    </m:r>
                  </m:oMath>
                </a14:m>
                <a:r>
                  <a:rPr lang="fr-FR" sz="3200" b="1" dirty="0" smtClean="0">
                    <a:solidFill>
                      <a:srgbClr val="0070C0"/>
                    </a:solidFill>
                  </a:rPr>
                  <a:t>(1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fr-FR" sz="3200" b="1" dirty="0" smtClean="0">
                    <a:solidFill>
                      <a:srgbClr val="0070C0"/>
                    </a:solidFill>
                  </a:rPr>
                  <a:t>e</a:t>
                </a:r>
                <a:r>
                  <a:rPr lang="fr-FR" sz="3200" b="1" baseline="30000" dirty="0" smtClean="0">
                    <a:solidFill>
                      <a:srgbClr val="0070C0"/>
                    </a:solidFill>
                  </a:rPr>
                  <a:t>-kt</a:t>
                </a:r>
                <a:r>
                  <a:rPr lang="fr-FR" sz="3200" b="1" dirty="0" smtClean="0">
                    <a:solidFill>
                      <a:srgbClr val="0070C0"/>
                    </a:solidFill>
                  </a:rPr>
                  <a:t>)</a:t>
                </a:r>
                <a:endParaRPr lang="fr-FR" sz="3200" b="1" dirty="0">
                  <a:solidFill>
                    <a:srgbClr val="0070C0"/>
                  </a:solidFill>
                </a:endParaRPr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2890" y="5288035"/>
                <a:ext cx="6027313" cy="861774"/>
              </a:xfrm>
              <a:prstGeom prst="rect">
                <a:avLst/>
              </a:prstGeom>
              <a:blipFill rotWithShape="0">
                <a:blip r:embed="rId6"/>
                <a:stretch>
                  <a:fillRect l="-2629" t="-845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8846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8" grpId="0"/>
      <p:bldP spid="9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8511" y="270456"/>
            <a:ext cx="7031865" cy="4427437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734096" y="515156"/>
            <a:ext cx="29235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</a:rPr>
              <a:t>Points expérimentaux obtenus (croix vertes) après traitement des mesures (de conductimétrie) pour un suivi à 53 °C :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3266732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Expression du modèle :</a:t>
            </a:r>
          </a:p>
          <a:p>
            <a:r>
              <a:rPr lang="fr-FR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x(t)=a*(1-exp(-t/</a:t>
            </a:r>
            <a:r>
              <a:rPr lang="fr-FR" b="1" dirty="0" smtClean="0">
                <a:solidFill>
                  <a:srgbClr val="0070C0"/>
                </a:solidFill>
                <a:latin typeface="Symbol" panose="05050102010706020507" pitchFamily="18" charset="2"/>
              </a:rPr>
              <a:t>t</a:t>
            </a:r>
            <a:r>
              <a:rPr lang="fr-FR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))</a:t>
            </a:r>
          </a:p>
          <a:p>
            <a:endParaRPr lang="fr-FR" b="1" dirty="0" smtClean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r>
              <a:rPr lang="fr-FR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Ecart relatif x(t)= 1.5 %</a:t>
            </a:r>
          </a:p>
          <a:p>
            <a:r>
              <a:rPr lang="fr-FR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a=9.23 ±0.29 10</a:t>
            </a:r>
            <a:r>
              <a:rPr lang="fr-FR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-3 </a:t>
            </a:r>
          </a:p>
          <a:p>
            <a:r>
              <a:rPr lang="fr-FR" b="1" dirty="0" smtClean="0">
                <a:solidFill>
                  <a:srgbClr val="0070C0"/>
                </a:solidFill>
                <a:latin typeface="Symbol" panose="05050102010706020507" pitchFamily="18" charset="2"/>
              </a:rPr>
              <a:t>t</a:t>
            </a:r>
            <a:r>
              <a:rPr lang="fr-FR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=38.0 ±4.6 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734096" y="1880315"/>
            <a:ext cx="2923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+ </a:t>
            </a:r>
          </a:p>
          <a:p>
            <a:r>
              <a:rPr lang="fr-FR" b="1" dirty="0" smtClean="0">
                <a:solidFill>
                  <a:srgbClr val="0070C0"/>
                </a:solidFill>
              </a:rPr>
              <a:t>Courbe modélisée en bleu :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236372" y="5280338"/>
            <a:ext cx="2653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solidFill>
                  <a:srgbClr val="C00000"/>
                </a:solidFill>
              </a:rPr>
              <a:t>Ça coïncide!</a:t>
            </a:r>
            <a:endParaRPr lang="fr-FR" sz="2800" b="1" i="1" dirty="0">
              <a:solidFill>
                <a:srgbClr val="C0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018208" y="4855335"/>
            <a:ext cx="7547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solidFill>
                  <a:srgbClr val="FF0000"/>
                </a:solidFill>
              </a:rPr>
              <a:t>Notre réaction est bien d’ordre 1 !!</a:t>
            </a:r>
            <a:endParaRPr lang="fr-FR" sz="2800" b="1" i="1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747752" y="5437979"/>
            <a:ext cx="713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solidFill>
                  <a:srgbClr val="7030A0"/>
                </a:solidFill>
              </a:rPr>
              <a:t>Nous pouvons valider le mécanisme SN1 !!!</a:t>
            </a:r>
            <a:endParaRPr lang="fr-FR" sz="2800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528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72732" y="528034"/>
            <a:ext cx="19704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0070C0"/>
                </a:solidFill>
              </a:rPr>
              <a:t>2</a:t>
            </a:r>
            <a:r>
              <a:rPr lang="fr-FR" sz="2400" b="1" i="1" baseline="30000" dirty="0" smtClean="0">
                <a:solidFill>
                  <a:srgbClr val="0070C0"/>
                </a:solidFill>
              </a:rPr>
              <a:t>ème</a:t>
            </a:r>
            <a:r>
              <a:rPr lang="fr-FR" sz="2400" b="1" i="1" dirty="0" smtClean="0">
                <a:solidFill>
                  <a:srgbClr val="0070C0"/>
                </a:solidFill>
              </a:rPr>
              <a:t> partie :</a:t>
            </a:r>
            <a:endParaRPr lang="fr-FR" sz="2400" b="1" i="1" dirty="0">
              <a:solidFill>
                <a:srgbClr val="0070C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284113" y="386365"/>
            <a:ext cx="60917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la recherche de l’énergie d’activation de la réaction</a:t>
            </a:r>
            <a:endParaRPr lang="fr-FR" sz="28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074" y="1493950"/>
            <a:ext cx="5782614" cy="477806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oneTexte 4"/>
          <p:cNvSpPr txBox="1"/>
          <p:nvPr/>
        </p:nvSpPr>
        <p:spPr>
          <a:xfrm>
            <a:off x="8538693" y="2575775"/>
            <a:ext cx="30909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b="1" dirty="0" smtClean="0">
                <a:solidFill>
                  <a:srgbClr val="FF0000"/>
                </a:solidFill>
              </a:rPr>
              <a:t>E</a:t>
            </a:r>
            <a:r>
              <a:rPr lang="fr-FR" sz="8000" b="1" baseline="-25000" dirty="0" smtClean="0">
                <a:solidFill>
                  <a:srgbClr val="FF0000"/>
                </a:solidFill>
              </a:rPr>
              <a:t>A</a:t>
            </a:r>
            <a:r>
              <a:rPr lang="fr-FR" sz="8000" b="1" dirty="0" smtClean="0">
                <a:solidFill>
                  <a:srgbClr val="FF0000"/>
                </a:solidFill>
              </a:rPr>
              <a:t> = ?</a:t>
            </a:r>
            <a:endParaRPr lang="fr-FR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460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1249251" y="1159099"/>
                <a:ext cx="3451538" cy="8820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800" b="1" dirty="0" smtClean="0">
                    <a:solidFill>
                      <a:srgbClr val="FF0000"/>
                    </a:solidFill>
                  </a:rPr>
                  <a:t>k = B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3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6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𝐞</m:t>
                        </m:r>
                      </m:e>
                      <m:sup>
                        <m:r>
                          <a:rPr lang="fr-FR" sz="36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 </m:t>
                        </m:r>
                        <m:f>
                          <m:fPr>
                            <m:ctrlPr>
                              <a:rPr lang="fr-FR" sz="3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fr-FR" sz="3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3600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𝐄</m:t>
                                </m:r>
                              </m:e>
                              <m:sub>
                                <m:r>
                                  <a:rPr lang="fr-FR" sz="3600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𝐀</m:t>
                                </m:r>
                              </m:sub>
                            </m:sSub>
                          </m:num>
                          <m:den>
                            <m:r>
                              <a:rPr lang="fr-FR" sz="36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𝐑𝐓</m:t>
                            </m:r>
                          </m:den>
                        </m:f>
                      </m:sup>
                    </m:sSup>
                  </m:oMath>
                </a14:m>
                <a:endParaRPr lang="fr-FR" b="1" dirty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9251" y="1159099"/>
                <a:ext cx="3451538" cy="882036"/>
              </a:xfrm>
              <a:prstGeom prst="rect">
                <a:avLst/>
              </a:prstGeom>
              <a:blipFill rotWithShape="0">
                <a:blip r:embed="rId2"/>
                <a:stretch>
                  <a:fillRect l="-8127" t="-8276" b="-3724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918952" y="2292439"/>
            <a:ext cx="5937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70C0"/>
                </a:solidFill>
              </a:rPr>
              <a:t>k : constante de vitesse de la réaction</a:t>
            </a:r>
            <a:endParaRPr lang="fr-FR" sz="2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6800045" y="2425384"/>
                <a:ext cx="42113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>
                    <a:solidFill>
                      <a:srgbClr val="0070C0"/>
                    </a:solidFill>
                  </a:rPr>
                  <a:t>(dans </a:t>
                </a:r>
                <a:r>
                  <a:rPr lang="fr-FR" sz="2400" b="1" dirty="0">
                    <a:solidFill>
                      <a:srgbClr val="0070C0"/>
                    </a:solidFill>
                  </a:rPr>
                  <a:t>v = k</a:t>
                </a:r>
                <a:r>
                  <a:rPr lang="fr-FR" sz="1600" b="1" dirty="0">
                    <a:solidFill>
                      <a:srgbClr val="0070C0"/>
                    </a:solidFill>
                  </a:rPr>
                  <a:t>×</a:t>
                </a:r>
                <a:r>
                  <a:rPr lang="fr-FR" sz="2400" b="1" dirty="0">
                    <a:solidFill>
                      <a:srgbClr val="0070C0"/>
                    </a:solidFill>
                  </a:rPr>
                  <a:t>[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sz="2400" b="1" dirty="0">
                        <a:solidFill>
                          <a:srgbClr val="0070C0"/>
                        </a:solidFill>
                      </a:rPr>
                      <m:t>(</m:t>
                    </m:r>
                    <m:r>
                      <m:rPr>
                        <m:nor/>
                      </m:rPr>
                      <a:rPr lang="fr-FR" sz="2400" b="1" dirty="0">
                        <a:solidFill>
                          <a:srgbClr val="0070C0"/>
                        </a:solidFill>
                      </a:rPr>
                      <m:t>CH</m:t>
                    </m:r>
                    <m:r>
                      <m:rPr>
                        <m:nor/>
                      </m:rPr>
                      <a:rPr lang="fr-FR" sz="2400" b="1" baseline="-25000" dirty="0">
                        <a:solidFill>
                          <a:srgbClr val="0070C0"/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2400" b="1" dirty="0">
                        <a:solidFill>
                          <a:srgbClr val="0070C0"/>
                        </a:solidFill>
                      </a:rPr>
                      <m:t>)</m:t>
                    </m:r>
                    <m:r>
                      <m:rPr>
                        <m:nor/>
                      </m:rPr>
                      <a:rPr lang="fr-FR" sz="2400" b="1" baseline="-25000" dirty="0">
                        <a:solidFill>
                          <a:srgbClr val="0070C0"/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2400" b="1" dirty="0">
                        <a:solidFill>
                          <a:srgbClr val="0070C0"/>
                        </a:solidFill>
                      </a:rPr>
                      <m:t>C</m:t>
                    </m:r>
                  </m:oMath>
                </a14:m>
                <a:r>
                  <a:rPr lang="fr-FR" sz="2400" b="1" dirty="0">
                    <a:solidFill>
                      <a:srgbClr val="0070C0"/>
                    </a:solidFill>
                  </a:rPr>
                  <a:t>-Cl</a:t>
                </a:r>
                <a:r>
                  <a:rPr lang="fr-FR" sz="2400" b="1" dirty="0" smtClean="0">
                    <a:solidFill>
                      <a:srgbClr val="0070C0"/>
                    </a:solidFill>
                  </a:rPr>
                  <a:t>]</a:t>
                </a:r>
                <a:r>
                  <a:rPr lang="fr-FR" sz="2400" dirty="0" smtClean="0">
                    <a:solidFill>
                      <a:srgbClr val="0070C0"/>
                    </a:solidFill>
                  </a:rPr>
                  <a:t>)</a:t>
                </a:r>
                <a:endParaRPr lang="fr-FR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0045" y="2425384"/>
                <a:ext cx="4211392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2171" t="-10526" b="-28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oneTexte 5"/>
          <p:cNvSpPr txBox="1"/>
          <p:nvPr/>
        </p:nvSpPr>
        <p:spPr>
          <a:xfrm>
            <a:off x="1918952" y="2807594"/>
            <a:ext cx="39666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smtClean="0">
                <a:solidFill>
                  <a:srgbClr val="7030A0"/>
                </a:solidFill>
              </a:rPr>
              <a:t>B : coefficient constant</a:t>
            </a:r>
            <a:endParaRPr lang="fr-FR" sz="2000" b="1" i="1" dirty="0">
              <a:solidFill>
                <a:srgbClr val="7030A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918952" y="3309870"/>
            <a:ext cx="4275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e : fonction exponentielle</a:t>
            </a:r>
            <a:endParaRPr lang="fr-FR" sz="24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1815921" y="3876540"/>
            <a:ext cx="51901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E</a:t>
            </a:r>
            <a:r>
              <a:rPr lang="fr-FR" sz="2400" b="1" baseline="-25000" dirty="0" smtClean="0">
                <a:solidFill>
                  <a:srgbClr val="FF0000"/>
                </a:solidFill>
              </a:rPr>
              <a:t>A</a:t>
            </a:r>
            <a:r>
              <a:rPr lang="fr-FR" sz="2400" b="1" dirty="0" smtClean="0">
                <a:solidFill>
                  <a:srgbClr val="FF0000"/>
                </a:solidFill>
              </a:rPr>
              <a:t> : l’énergie d’activation cherchée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873876" y="4490569"/>
            <a:ext cx="4365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R : constante des gaz parfaits</a:t>
            </a:r>
            <a:endParaRPr lang="fr-FR" sz="24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6014434" y="4540893"/>
            <a:ext cx="4069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(R = 8,314 J.mol</a:t>
            </a:r>
            <a:r>
              <a:rPr lang="fr-FR" baseline="30000" dirty="0" smtClean="0"/>
              <a:t>-1</a:t>
            </a:r>
            <a:r>
              <a:rPr lang="fr-FR" dirty="0" smtClean="0"/>
              <a:t>.K</a:t>
            </a:r>
            <a:r>
              <a:rPr lang="fr-FR" baseline="30000" dirty="0" smtClean="0"/>
              <a:t>-1</a:t>
            </a:r>
            <a:r>
              <a:rPr lang="fr-FR" dirty="0" smtClean="0"/>
              <a:t>) 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1815921" y="5112913"/>
            <a:ext cx="4765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00B0F0"/>
                </a:solidFill>
              </a:rPr>
              <a:t>T : température en kelvin</a:t>
            </a:r>
            <a:endParaRPr lang="fr-FR" sz="2400" b="1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06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622</Words>
  <Application>Microsoft Office PowerPoint</Application>
  <PresentationFormat>Grand écran</PresentationFormat>
  <Paragraphs>95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Symbol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jp Bruyère</dc:creator>
  <cp:lastModifiedBy>jp Bruyère</cp:lastModifiedBy>
  <cp:revision>40</cp:revision>
  <dcterms:created xsi:type="dcterms:W3CDTF">2014-11-05T08:07:52Z</dcterms:created>
  <dcterms:modified xsi:type="dcterms:W3CDTF">2014-11-12T13:24:56Z</dcterms:modified>
</cp:coreProperties>
</file>