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chart29.xml" ContentType="application/vnd.openxmlformats-officedocument.drawingml.char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5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50.xml" ContentType="application/vnd.openxmlformats-officedocument.drawingml.char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354" r:id="rId3"/>
    <p:sldId id="365" r:id="rId4"/>
    <p:sldId id="366" r:id="rId5"/>
    <p:sldId id="367" r:id="rId6"/>
    <p:sldId id="368" r:id="rId7"/>
    <p:sldId id="369" r:id="rId8"/>
    <p:sldId id="370" r:id="rId9"/>
    <p:sldId id="364" r:id="rId10"/>
    <p:sldId id="258" r:id="rId11"/>
    <p:sldId id="278" r:id="rId12"/>
    <p:sldId id="279" r:id="rId13"/>
    <p:sldId id="332" r:id="rId14"/>
    <p:sldId id="350" r:id="rId15"/>
    <p:sldId id="266" r:id="rId16"/>
    <p:sldId id="361" r:id="rId17"/>
    <p:sldId id="285" r:id="rId18"/>
    <p:sldId id="355" r:id="rId19"/>
    <p:sldId id="360" r:id="rId20"/>
    <p:sldId id="287" r:id="rId21"/>
    <p:sldId id="267" r:id="rId22"/>
    <p:sldId id="288" r:id="rId23"/>
    <p:sldId id="358" r:id="rId24"/>
    <p:sldId id="290" r:id="rId25"/>
    <p:sldId id="359" r:id="rId26"/>
    <p:sldId id="357" r:id="rId27"/>
    <p:sldId id="356" r:id="rId28"/>
    <p:sldId id="268" r:id="rId29"/>
    <p:sldId id="274" r:id="rId30"/>
    <p:sldId id="294" r:id="rId31"/>
    <p:sldId id="295" r:id="rId32"/>
    <p:sldId id="296" r:id="rId33"/>
    <p:sldId id="297" r:id="rId34"/>
    <p:sldId id="269" r:id="rId35"/>
    <p:sldId id="275" r:id="rId36"/>
    <p:sldId id="298" r:id="rId37"/>
    <p:sldId id="299" r:id="rId38"/>
    <p:sldId id="302" r:id="rId39"/>
    <p:sldId id="303" r:id="rId40"/>
    <p:sldId id="363" r:id="rId41"/>
    <p:sldId id="304" r:id="rId42"/>
    <p:sldId id="305" r:id="rId43"/>
    <p:sldId id="362" r:id="rId44"/>
    <p:sldId id="270" r:id="rId45"/>
    <p:sldId id="276" r:id="rId46"/>
    <p:sldId id="306" r:id="rId47"/>
    <p:sldId id="308" r:id="rId48"/>
    <p:sldId id="309" r:id="rId49"/>
    <p:sldId id="310" r:id="rId50"/>
    <p:sldId id="311" r:id="rId51"/>
    <p:sldId id="271" r:id="rId52"/>
    <p:sldId id="343" r:id="rId53"/>
    <p:sldId id="312" r:id="rId54"/>
    <p:sldId id="313" r:id="rId55"/>
    <p:sldId id="314" r:id="rId56"/>
    <p:sldId id="351" r:id="rId57"/>
    <p:sldId id="352" r:id="rId58"/>
    <p:sldId id="318" r:id="rId59"/>
  </p:sldIdLst>
  <p:sldSz cx="9144000" cy="6858000" type="screen4x3"/>
  <p:notesSz cx="9929813" cy="67897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9878" autoAdjust="0"/>
  </p:normalViewPr>
  <p:slideViewPr>
    <p:cSldViewPr>
      <p:cViewPr varScale="1">
        <p:scale>
          <a:sx n="108" d="100"/>
          <a:sy n="108" d="100"/>
        </p:scale>
        <p:origin x="-7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CommunORS\PLATE-FORME\Les%20jeunes\Analyse\Exploitation%20base%20finale\Copie%20de%20Tris%20crois&#233;s%20sp&#233;cifiques%20-%20&#226;ge%20sexe%20statut%20Graph%20D.Valenti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CommunORS\PLATE-FORME\Les%20jeunes\Analyse\Exploitation%20base%20finale\Copie%20de%20Tris%20crois&#233;s%20sp&#233;cifiques%20-%20&#226;ge%20sexe%20statut%20Graph%20D.Valenti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CommunORS\PLATE-FORME\Les%20jeunes\Analyse\Exploitation%20base%20finale\Copie%20de%20Tris%20crois&#233;s%20sp&#233;cifiques%20-%20&#226;ge%20sexe%20statut%20Graph%20D.Valentin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CommunORS\PLATE-FORME\Les%20jeunes\Analyse\Exploitation%20base%20finale\Copie%20de%20Tris%20crois&#233;s%20sp&#233;cifiques%20-%20&#226;ge%20sexe%20statut%20Graph%20D.Valentin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CommunORS\PLATE-FORME\Les%20jeunes\Analyse%20pond&#233;r&#233;e\R&#233;sultats%20EJ%20pond&#233;r&#233;s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ODES\Users$\ORS\stagiaire\ENQUETE_JEUNES\Analyse\Analyse%20enquete%20jeu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50353621090611056"/>
          <c:y val="1.8051172800745863E-2"/>
          <c:w val="0.49646378909389116"/>
          <c:h val="0.98194890038596416"/>
        </c:manualLayout>
      </c:layout>
      <c:barChart>
        <c:barDir val="bar"/>
        <c:grouping val="clustered"/>
        <c:ser>
          <c:idx val="0"/>
          <c:order val="0"/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Lbls>
            <c:dLbl>
              <c:idx val="10"/>
              <c:layout/>
              <c:dLblPos val="ctr"/>
              <c:showVal val="1"/>
            </c:dLbl>
            <c:dLbl>
              <c:idx val="11"/>
              <c:layout/>
              <c:dLblPos val="ctr"/>
              <c:showVal val="1"/>
            </c:dLbl>
            <c:dLbl>
              <c:idx val="12"/>
              <c:layout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1397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  <c:dLblPos val="ctr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Val val="1"/>
          </c:dLbls>
          <c:cat>
            <c:strRef>
              <c:f>Structure!$AI$20:$AI$32</c:f>
              <c:strCache>
                <c:ptCount val="13"/>
                <c:pt idx="0">
                  <c:v>Organisme de formation d'apprentissage</c:v>
                </c:pt>
                <c:pt idx="1">
                  <c:v>CIO</c:v>
                </c:pt>
                <c:pt idx="2">
                  <c:v>IME / ESAT</c:v>
                </c:pt>
                <c:pt idx="3">
                  <c:v>Pole emploi</c:v>
                </c:pt>
                <c:pt idx="4">
                  <c:v>Organisme de formation</c:v>
                </c:pt>
                <c:pt idx="5">
                  <c:v>Autres </c:v>
                </c:pt>
                <c:pt idx="6">
                  <c:v>Foyer jeune travailleur</c:v>
                </c:pt>
                <c:pt idx="7">
                  <c:v>Animation sportive et socio-culturelle</c:v>
                </c:pt>
                <c:pt idx="8">
                  <c:v>Université de Bourgogne et IFSI</c:v>
                </c:pt>
                <c:pt idx="9">
                  <c:v>Mission locale</c:v>
                </c:pt>
                <c:pt idx="10">
                  <c:v>CRIJ, BIJ, PIJ</c:v>
                </c:pt>
                <c:pt idx="11">
                  <c:v>Pas dans une structure</c:v>
                </c:pt>
                <c:pt idx="12">
                  <c:v>Établissement scolaire</c:v>
                </c:pt>
              </c:strCache>
            </c:strRef>
          </c:cat>
          <c:val>
            <c:numRef>
              <c:f>Structure!$AJ$20:$AJ$32</c:f>
              <c:numCache>
                <c:formatCode>0%</c:formatCode>
                <c:ptCount val="13"/>
                <c:pt idx="0">
                  <c:v>9.2359361880772865E-3</c:v>
                </c:pt>
                <c:pt idx="1">
                  <c:v>1.1922753988245197E-2</c:v>
                </c:pt>
                <c:pt idx="2">
                  <c:v>1.6960537363560169E-2</c:v>
                </c:pt>
                <c:pt idx="3">
                  <c:v>1.8639798488665007E-2</c:v>
                </c:pt>
                <c:pt idx="4">
                  <c:v>2.1662468513854012E-2</c:v>
                </c:pt>
                <c:pt idx="5">
                  <c:v>2.3677581863979856E-2</c:v>
                </c:pt>
                <c:pt idx="6">
                  <c:v>2.6700251889168802E-2</c:v>
                </c:pt>
                <c:pt idx="7">
                  <c:v>3.5600335852225232E-2</c:v>
                </c:pt>
                <c:pt idx="8">
                  <c:v>4.5675902602854451E-2</c:v>
                </c:pt>
                <c:pt idx="9">
                  <c:v>5.6087321578505503E-2</c:v>
                </c:pt>
                <c:pt idx="10">
                  <c:v>9.773299748110828E-2</c:v>
                </c:pt>
                <c:pt idx="11">
                  <c:v>0.10478589420654943</c:v>
                </c:pt>
                <c:pt idx="12">
                  <c:v>0.53131821998320738</c:v>
                </c:pt>
              </c:numCache>
            </c:numRef>
          </c:val>
        </c:ser>
        <c:gapWidth val="30"/>
        <c:axId val="77212288"/>
        <c:axId val="94945664"/>
      </c:barChart>
      <c:catAx>
        <c:axId val="77212288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 b="1"/>
            </a:pPr>
            <a:endParaRPr lang="fr-FR"/>
          </a:p>
        </c:txPr>
        <c:crossAx val="94945664"/>
        <c:crosses val="autoZero"/>
        <c:auto val="1"/>
        <c:lblAlgn val="ctr"/>
        <c:lblOffset val="100"/>
      </c:catAx>
      <c:valAx>
        <c:axId val="94945664"/>
        <c:scaling>
          <c:orientation val="minMax"/>
        </c:scaling>
        <c:delete val="1"/>
        <c:axPos val="b"/>
        <c:numFmt formatCode="0%" sourceLinked="1"/>
        <c:tickLblPos val="none"/>
        <c:crossAx val="77212288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/>
            </a:pPr>
            <a:r>
              <a:rPr lang="fr-FR" sz="1400" dirty="0"/>
              <a:t>Actifs en </a:t>
            </a:r>
            <a:r>
              <a:rPr lang="fr-FR" sz="1400" dirty="0" smtClean="0"/>
              <a:t>emploi</a:t>
            </a:r>
            <a:r>
              <a:rPr lang="fr-FR" sz="1400" b="0" dirty="0" smtClean="0"/>
              <a:t>*</a:t>
            </a:r>
            <a:endParaRPr lang="fr-FR" sz="1400" b="0" dirty="0"/>
          </a:p>
        </c:rich>
      </c:tx>
      <c:layout>
        <c:manualLayout>
          <c:xMode val="edge"/>
          <c:yMode val="edge"/>
          <c:x val="0.25130215955510876"/>
          <c:y val="8.126927245603581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6.842175589519095E-2"/>
          <c:y val="0.24810405026536536"/>
          <c:w val="0.83891398684160257"/>
          <c:h val="0.66681718013222258"/>
        </c:manualLayout>
      </c:layout>
      <c:pie3DChart>
        <c:varyColors val="1"/>
        <c:ser>
          <c:idx val="0"/>
          <c:order val="0"/>
          <c:tx>
            <c:strRef>
              <c:f>Nivo_ressources!$G$56</c:f>
              <c:strCache>
                <c:ptCount val="1"/>
                <c:pt idx="0">
                  <c:v>Actifs en emploi et en apprentissage/contrat pro</c:v>
                </c:pt>
              </c:strCache>
            </c:strRef>
          </c:tx>
          <c:spPr>
            <a:solidFill>
              <a:schemeClr val="accent3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Nivo_ressources!$F$57:$F$61</c:f>
              <c:strCache>
                <c:ptCount val="5"/>
                <c:pt idx="0">
                  <c:v>≥ 1 500 €</c:v>
                </c:pt>
                <c:pt idx="1">
                  <c:v>entre 1 000 et 1 500 €</c:v>
                </c:pt>
                <c:pt idx="2">
                  <c:v>entre 500 et 1 000 €</c:v>
                </c:pt>
                <c:pt idx="3">
                  <c:v>≤ 500 €</c:v>
                </c:pt>
                <c:pt idx="4">
                  <c:v>Ne sais pas car dépend entièrement de mes parents</c:v>
                </c:pt>
              </c:strCache>
            </c:strRef>
          </c:cat>
          <c:val>
            <c:numRef>
              <c:f>Nivo_ressources!$G$57:$G$61</c:f>
              <c:numCache>
                <c:formatCode>0%</c:formatCode>
                <c:ptCount val="5"/>
                <c:pt idx="0">
                  <c:v>0.15498154981549891</c:v>
                </c:pt>
                <c:pt idx="1">
                  <c:v>0.35916359163591638</c:v>
                </c:pt>
                <c:pt idx="2">
                  <c:v>0.37146371463714711</c:v>
                </c:pt>
                <c:pt idx="3">
                  <c:v>8.7330873308733098E-2</c:v>
                </c:pt>
                <c:pt idx="4">
                  <c:v>2.7060270602706098E-2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/>
            </a:pPr>
            <a:r>
              <a:rPr lang="fr-FR" sz="1400" dirty="0"/>
              <a:t>Chômeurs et Inactifs</a:t>
            </a:r>
          </a:p>
        </c:rich>
      </c:tx>
      <c:layout>
        <c:manualLayout>
          <c:xMode val="edge"/>
          <c:yMode val="edge"/>
          <c:x val="0.21839916781711943"/>
          <c:y val="8.126927245603581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19594684133216525"/>
          <c:y val="0.22729159750912917"/>
          <c:w val="0.62300920963157436"/>
          <c:h val="0.65466358440685835"/>
        </c:manualLayout>
      </c:layout>
      <c:pie3DChart>
        <c:varyColors val="1"/>
        <c:ser>
          <c:idx val="0"/>
          <c:order val="0"/>
          <c:tx>
            <c:strRef>
              <c:f>Nivo_ressources!$G$64</c:f>
              <c:strCache>
                <c:ptCount val="1"/>
                <c:pt idx="0">
                  <c:v>Chômeurs et Inactifs</c:v>
                </c:pt>
              </c:strCache>
            </c:strRef>
          </c:tx>
          <c:spPr>
            <a:solidFill>
              <a:schemeClr val="accent4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Nivo_ressources!$F$65:$F$69</c:f>
              <c:strCache>
                <c:ptCount val="5"/>
                <c:pt idx="0">
                  <c:v>≥ 1 500 €</c:v>
                </c:pt>
                <c:pt idx="1">
                  <c:v>entre 1 000 et 1 500 €</c:v>
                </c:pt>
                <c:pt idx="2">
                  <c:v>entre 500 et 1 000 €</c:v>
                </c:pt>
                <c:pt idx="3">
                  <c:v>≤ 500 €</c:v>
                </c:pt>
                <c:pt idx="4">
                  <c:v>Ne sais pas car dépend entièrement de mes parents</c:v>
                </c:pt>
              </c:strCache>
            </c:strRef>
          </c:cat>
          <c:val>
            <c:numRef>
              <c:f>Nivo_ressources!$G$65:$G$69</c:f>
              <c:numCache>
                <c:formatCode>0%</c:formatCode>
                <c:ptCount val="5"/>
                <c:pt idx="0">
                  <c:v>3.9316239316239315E-2</c:v>
                </c:pt>
                <c:pt idx="1">
                  <c:v>0.10940170940170992</c:v>
                </c:pt>
                <c:pt idx="2">
                  <c:v>0.30769230769230782</c:v>
                </c:pt>
                <c:pt idx="3">
                  <c:v>0.3247863247863248</c:v>
                </c:pt>
                <c:pt idx="4">
                  <c:v>0.21880341880341891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9295223457782784"/>
          <c:y val="2.9394882050142578E-2"/>
          <c:w val="0.70327088802976934"/>
          <c:h val="0.94121023589971486"/>
        </c:manualLayout>
      </c:layout>
      <c:barChart>
        <c:barDir val="bar"/>
        <c:grouping val="clustered"/>
        <c:ser>
          <c:idx val="0"/>
          <c:order val="0"/>
          <c:tx>
            <c:strRef>
              <c:f>Priorités!$B$26</c:f>
              <c:strCache>
                <c:ptCount val="1"/>
                <c:pt idx="0">
                  <c:v>Hommes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dLblPos val="outEnd"/>
            <c:showVal val="1"/>
          </c:dLbls>
          <c:cat>
            <c:strRef>
              <c:f>Priorités!$A$27:$A$40</c:f>
              <c:strCache>
                <c:ptCount val="14"/>
                <c:pt idx="0">
                  <c:v>La politique</c:v>
                </c:pt>
                <c:pt idx="1">
                  <c:v>L'action humanitaire</c:v>
                </c:pt>
                <c:pt idx="2">
                  <c:v>La religion</c:v>
                </c:pt>
                <c:pt idx="3">
                  <c:v>La culture</c:v>
                </c:pt>
                <c:pt idx="4">
                  <c:v>L'environnement</c:v>
                </c:pt>
                <c:pt idx="5">
                  <c:v>Les voyages</c:v>
                </c:pt>
                <c:pt idx="6">
                  <c:v>Les études</c:v>
                </c:pt>
                <c:pt idx="7">
                  <c:v>La solidarité</c:v>
                </c:pt>
                <c:pt idx="8">
                  <c:v>La fête</c:v>
                </c:pt>
                <c:pt idx="9">
                  <c:v>Les loisirs</c:v>
                </c:pt>
                <c:pt idx="10">
                  <c:v>La santé</c:v>
                </c:pt>
                <c:pt idx="11">
                  <c:v>Les amis</c:v>
                </c:pt>
                <c:pt idx="12">
                  <c:v>Le travail</c:v>
                </c:pt>
                <c:pt idx="13">
                  <c:v>La famille</c:v>
                </c:pt>
              </c:strCache>
            </c:strRef>
          </c:cat>
          <c:val>
            <c:numRef>
              <c:f>Priorités!$B$27:$B$40</c:f>
              <c:numCache>
                <c:formatCode>0%</c:formatCode>
                <c:ptCount val="14"/>
                <c:pt idx="0">
                  <c:v>7.8412391093901426E-2</c:v>
                </c:pt>
                <c:pt idx="1">
                  <c:v>8.5511455308164064E-2</c:v>
                </c:pt>
                <c:pt idx="2">
                  <c:v>0.1058405937399161</c:v>
                </c:pt>
                <c:pt idx="3">
                  <c:v>0.16419354838709679</c:v>
                </c:pt>
                <c:pt idx="4">
                  <c:v>0.17392707324943529</c:v>
                </c:pt>
                <c:pt idx="5">
                  <c:v>0.22652468538238141</c:v>
                </c:pt>
                <c:pt idx="6">
                  <c:v>0.22652468538238141</c:v>
                </c:pt>
                <c:pt idx="7">
                  <c:v>0.25685705066150338</c:v>
                </c:pt>
                <c:pt idx="8">
                  <c:v>0.36366569861245607</c:v>
                </c:pt>
                <c:pt idx="9">
                  <c:v>0.47821878025169451</c:v>
                </c:pt>
                <c:pt idx="10">
                  <c:v>0.49354838709677457</c:v>
                </c:pt>
                <c:pt idx="11">
                  <c:v>0.64795095191997465</c:v>
                </c:pt>
                <c:pt idx="12">
                  <c:v>0.70022587931590863</c:v>
                </c:pt>
                <c:pt idx="13">
                  <c:v>0.74282026460148565</c:v>
                </c:pt>
              </c:numCache>
            </c:numRef>
          </c:val>
        </c:ser>
        <c:ser>
          <c:idx val="1"/>
          <c:order val="1"/>
          <c:tx>
            <c:strRef>
              <c:f>Priorités!$C$26</c:f>
              <c:strCache>
                <c:ptCount val="1"/>
                <c:pt idx="0">
                  <c:v>Femmes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fr-FR"/>
              </a:p>
            </c:txPr>
            <c:dLblPos val="outEnd"/>
            <c:showVal val="1"/>
          </c:dLbls>
          <c:cat>
            <c:strRef>
              <c:f>Priorités!$A$27:$A$40</c:f>
              <c:strCache>
                <c:ptCount val="14"/>
                <c:pt idx="0">
                  <c:v>La politique</c:v>
                </c:pt>
                <c:pt idx="1">
                  <c:v>L'action humanitaire</c:v>
                </c:pt>
                <c:pt idx="2">
                  <c:v>La religion</c:v>
                </c:pt>
                <c:pt idx="3">
                  <c:v>La culture</c:v>
                </c:pt>
                <c:pt idx="4">
                  <c:v>L'environnement</c:v>
                </c:pt>
                <c:pt idx="5">
                  <c:v>Les voyages</c:v>
                </c:pt>
                <c:pt idx="6">
                  <c:v>Les études</c:v>
                </c:pt>
                <c:pt idx="7">
                  <c:v>La solidarité</c:v>
                </c:pt>
                <c:pt idx="8">
                  <c:v>La fête</c:v>
                </c:pt>
                <c:pt idx="9">
                  <c:v>Les loisirs</c:v>
                </c:pt>
                <c:pt idx="10">
                  <c:v>La santé</c:v>
                </c:pt>
                <c:pt idx="11">
                  <c:v>Les amis</c:v>
                </c:pt>
                <c:pt idx="12">
                  <c:v>Le travail</c:v>
                </c:pt>
                <c:pt idx="13">
                  <c:v>La famille</c:v>
                </c:pt>
              </c:strCache>
            </c:strRef>
          </c:cat>
          <c:val>
            <c:numRef>
              <c:f>Priorités!$C$27:$C$40</c:f>
              <c:numCache>
                <c:formatCode>0%</c:formatCode>
                <c:ptCount val="14"/>
                <c:pt idx="0">
                  <c:v>3.1868500503186847E-2</c:v>
                </c:pt>
                <c:pt idx="1">
                  <c:v>0.10167785234899328</c:v>
                </c:pt>
                <c:pt idx="2">
                  <c:v>0.10734652801073466</c:v>
                </c:pt>
                <c:pt idx="3">
                  <c:v>0.15196242871519652</c:v>
                </c:pt>
                <c:pt idx="4">
                  <c:v>0.15503355704697991</c:v>
                </c:pt>
                <c:pt idx="5">
                  <c:v>0.27574639382757482</c:v>
                </c:pt>
                <c:pt idx="6">
                  <c:v>0.31398859443139887</c:v>
                </c:pt>
                <c:pt idx="7">
                  <c:v>0.32583892617449728</c:v>
                </c:pt>
                <c:pt idx="8">
                  <c:v>0.26073825503355674</c:v>
                </c:pt>
                <c:pt idx="9">
                  <c:v>0.36577181208053694</c:v>
                </c:pt>
                <c:pt idx="10">
                  <c:v>0.61409395973154368</c:v>
                </c:pt>
                <c:pt idx="11">
                  <c:v>0.67058034216705809</c:v>
                </c:pt>
                <c:pt idx="12">
                  <c:v>0.70033557046979933</c:v>
                </c:pt>
                <c:pt idx="13">
                  <c:v>0.85302013422818934</c:v>
                </c:pt>
              </c:numCache>
            </c:numRef>
          </c:val>
        </c:ser>
        <c:dLbls>
          <c:showVal val="1"/>
        </c:dLbls>
        <c:gapWidth val="50"/>
        <c:axId val="95756288"/>
        <c:axId val="95757824"/>
      </c:barChart>
      <c:catAx>
        <c:axId val="95756288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95757824"/>
        <c:crosses val="autoZero"/>
        <c:auto val="1"/>
        <c:lblAlgn val="ctr"/>
        <c:lblOffset val="100"/>
      </c:catAx>
      <c:valAx>
        <c:axId val="95757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tickLblPos val="none"/>
        <c:crossAx val="95756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11504063343665"/>
          <c:y val="0.49901631300225979"/>
          <c:w val="0.10876335601242747"/>
          <c:h val="0.13672852940236474"/>
        </c:manualLayout>
      </c:layout>
      <c:spPr>
        <a:ln>
          <a:noFill/>
        </a:ln>
      </c:spPr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37959957880601081"/>
          <c:y val="3.3453300953435551E-2"/>
          <c:w val="0.55386408002408161"/>
          <c:h val="0.90908884370278653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4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Pt>
            <c:idx val="2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Val val="1"/>
          </c:dLbls>
          <c:cat>
            <c:strRef>
              <c:f>Envie_brg!$I$29:$I$36</c:f>
              <c:strCache>
                <c:ptCount val="8"/>
                <c:pt idx="0">
                  <c:v>Prendre des responsabilités politiques</c:v>
                </c:pt>
                <c:pt idx="1">
                  <c:v>Participer à la vie associative</c:v>
                </c:pt>
                <c:pt idx="2">
                  <c:v>Rien</c:v>
                </c:pt>
                <c:pt idx="3">
                  <c:v>Monter une entreprise</c:v>
                </c:pt>
                <c:pt idx="4">
                  <c:v>Monter un projet</c:v>
                </c:pt>
                <c:pt idx="5">
                  <c:v>Ne sais pas</c:v>
                </c:pt>
                <c:pt idx="6">
                  <c:v>M'installer / Vivre en Bourgogne</c:v>
                </c:pt>
                <c:pt idx="7">
                  <c:v>Partir / Vivre ailleurs</c:v>
                </c:pt>
              </c:strCache>
            </c:strRef>
          </c:cat>
          <c:val>
            <c:numRef>
              <c:f>Envie_brg!$J$29:$J$36</c:f>
              <c:numCache>
                <c:formatCode>0%</c:formatCode>
                <c:ptCount val="8"/>
                <c:pt idx="0">
                  <c:v>2.9245435449991992E-2</c:v>
                </c:pt>
                <c:pt idx="1">
                  <c:v>0.10954920019389239</c:v>
                </c:pt>
                <c:pt idx="2">
                  <c:v>0.11552754887704</c:v>
                </c:pt>
                <c:pt idx="3">
                  <c:v>0.12861528518338991</c:v>
                </c:pt>
                <c:pt idx="4">
                  <c:v>0.15382129584747331</c:v>
                </c:pt>
                <c:pt idx="5">
                  <c:v>0.19405396671513978</c:v>
                </c:pt>
                <c:pt idx="6">
                  <c:v>0.23089352076264338</c:v>
                </c:pt>
                <c:pt idx="7">
                  <c:v>0.30586524478914401</c:v>
                </c:pt>
              </c:numCache>
            </c:numRef>
          </c:val>
        </c:ser>
        <c:gapWidth val="30"/>
        <c:overlap val="100"/>
        <c:axId val="95845376"/>
        <c:axId val="95851264"/>
      </c:barChart>
      <c:catAx>
        <c:axId val="9584537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95851264"/>
        <c:crosses val="autoZero"/>
        <c:auto val="1"/>
        <c:lblAlgn val="ctr"/>
        <c:lblOffset val="100"/>
      </c:catAx>
      <c:valAx>
        <c:axId val="95851264"/>
        <c:scaling>
          <c:orientation val="minMax"/>
        </c:scaling>
        <c:delete val="1"/>
        <c:axPos val="b"/>
        <c:numFmt formatCode="0%" sourceLinked="1"/>
        <c:tickLblPos val="none"/>
        <c:crossAx val="95845376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4.9301731024595452E-2"/>
          <c:y val="4.6481048575191045E-2"/>
          <c:w val="0.83000896725760631"/>
          <c:h val="0.83520355505159494"/>
        </c:manualLayout>
      </c:layout>
      <c:pieChart>
        <c:varyColors val="1"/>
        <c:ser>
          <c:idx val="0"/>
          <c:order val="0"/>
          <c:spPr>
            <a:effectLst>
              <a:outerShdw blurRad="50800" dist="1143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4"/>
              </a:solidFill>
              <a:effectLst>
                <a:outerShdw blurRad="50800" dist="1143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E94E1B"/>
              </a:solidFill>
              <a:effectLst>
                <a:outerShdw blurRad="50800" dist="1143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err="1"/>
                      <a:t>Oui</a:t>
                    </a:r>
                    <a:r>
                      <a:rPr lang="en-US" sz="1400" dirty="0"/>
                      <a:t>
</a:t>
                    </a:r>
                    <a:r>
                      <a:rPr lang="en-US" sz="1400" b="1" dirty="0"/>
                      <a:t>32%</a:t>
                    </a:r>
                  </a:p>
                </c:rich>
              </c:tx>
              <c:dLblPos val="ctr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Non
33%</a:t>
                    </a:r>
                  </a:p>
                </c:rich>
              </c:tx>
              <c:spPr/>
              <c:dLblPos val="ctr"/>
              <c:showCatName val="1"/>
              <c:showPercent val="1"/>
            </c:dLbl>
            <c:dLbl>
              <c:idx val="2"/>
              <c:layout>
                <c:manualLayout>
                  <c:x val="4.1992688643060824E-3"/>
                  <c:y val="-4.6481048575191045E-2"/>
                </c:manualLayout>
              </c:layout>
              <c:tx>
                <c:rich>
                  <a:bodyPr/>
                  <a:lstStyle/>
                  <a:p>
                    <a:r>
                      <a:rPr lang="fr-FR" sz="1400" dirty="0"/>
                      <a:t>Je </a:t>
                    </a:r>
                    <a:r>
                      <a:rPr lang="fr-FR" sz="1400" dirty="0" smtClean="0"/>
                      <a:t>ne sais pas</a:t>
                    </a:r>
                    <a:r>
                      <a:rPr lang="fr-FR" sz="1400" dirty="0"/>
                      <a:t>
</a:t>
                    </a:r>
                    <a:r>
                      <a:rPr lang="fr-FR" sz="1400" b="1" dirty="0"/>
                      <a:t>35%</a:t>
                    </a:r>
                  </a:p>
                </c:rich>
              </c:tx>
              <c:dLblPos val="ctr"/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ctr"/>
            <c:showCatName val="1"/>
            <c:showPercent val="1"/>
            <c:showLeaderLines val="1"/>
          </c:dLbls>
          <c:cat>
            <c:strRef>
              <c:f>Rest_brg!$B$35:$B$37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Je n'en sais rien</c:v>
                </c:pt>
              </c:strCache>
            </c:strRef>
          </c:cat>
          <c:val>
            <c:numRef>
              <c:f>Rest_brg!$C$35:$C$37</c:f>
              <c:numCache>
                <c:formatCode>0%</c:formatCode>
                <c:ptCount val="3"/>
                <c:pt idx="0">
                  <c:v>0.32423095903931581</c:v>
                </c:pt>
                <c:pt idx="1">
                  <c:v>0.32883697976641313</c:v>
                </c:pt>
                <c:pt idx="2">
                  <c:v>0.34693206119427905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2.7681867891513629E-2"/>
          <c:y val="0.21955162481294074"/>
          <c:w val="0.80494185908893245"/>
          <c:h val="0.64536026416460435"/>
        </c:manualLayout>
      </c:layout>
      <c:barChart>
        <c:barDir val="col"/>
        <c:grouping val="clustered"/>
        <c:ser>
          <c:idx val="0"/>
          <c:order val="0"/>
          <c:tx>
            <c:strRef>
              <c:f>Priorités!$A$68</c:f>
              <c:strCache>
                <c:ptCount val="1"/>
                <c:pt idx="0">
                  <c:v>Oui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 sz="1200" b="1"/>
                  </a:pPr>
                  <a:endParaRPr lang="fr-FR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200" b="1"/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Val val="1"/>
          </c:dLbls>
          <c:cat>
            <c:strRef>
              <c:f>Priorités!$B$67:$E$67</c:f>
              <c:strCache>
                <c:ptCount val="4"/>
                <c:pt idx="0">
                  <c:v>Collégiens et lycéens</c:v>
                </c:pt>
                <c:pt idx="1">
                  <c:v>Etudiants</c:v>
                </c:pt>
                <c:pt idx="2">
                  <c:v>Actifs en emploi - Apprentissage, contrat pro.</c:v>
                </c:pt>
                <c:pt idx="3">
                  <c:v>Chômeurs et Inactifs</c:v>
                </c:pt>
              </c:strCache>
            </c:strRef>
          </c:cat>
          <c:val>
            <c:numRef>
              <c:f>Priorités!$B$68:$E$68</c:f>
              <c:numCache>
                <c:formatCode>0%</c:formatCode>
                <c:ptCount val="4"/>
                <c:pt idx="0">
                  <c:v>0.16</c:v>
                </c:pt>
                <c:pt idx="1">
                  <c:v>0.24914285714285733</c:v>
                </c:pt>
                <c:pt idx="2">
                  <c:v>0.39409368635437914</c:v>
                </c:pt>
                <c:pt idx="3">
                  <c:v>0.36083499005964298</c:v>
                </c:pt>
              </c:numCache>
            </c:numRef>
          </c:val>
        </c:ser>
        <c:ser>
          <c:idx val="1"/>
          <c:order val="1"/>
          <c:tx>
            <c:strRef>
              <c:f>Priorités!$A$69</c:f>
              <c:strCache>
                <c:ptCount val="1"/>
                <c:pt idx="0">
                  <c:v>Non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Val val="1"/>
          </c:dLbls>
          <c:cat>
            <c:strRef>
              <c:f>Priorités!$B$67:$E$67</c:f>
              <c:strCache>
                <c:ptCount val="4"/>
                <c:pt idx="0">
                  <c:v>Collégiens et lycéens</c:v>
                </c:pt>
                <c:pt idx="1">
                  <c:v>Etudiants</c:v>
                </c:pt>
                <c:pt idx="2">
                  <c:v>Actifs en emploi - Apprentissage, contrat pro.</c:v>
                </c:pt>
                <c:pt idx="3">
                  <c:v>Chômeurs et Inactifs</c:v>
                </c:pt>
              </c:strCache>
            </c:strRef>
          </c:cat>
          <c:val>
            <c:numRef>
              <c:f>Priorités!$B$69:$E$69</c:f>
              <c:numCache>
                <c:formatCode>0%</c:formatCode>
                <c:ptCount val="4"/>
                <c:pt idx="0">
                  <c:v>0.46636363636363642</c:v>
                </c:pt>
                <c:pt idx="1">
                  <c:v>0.35771428571428626</c:v>
                </c:pt>
                <c:pt idx="2">
                  <c:v>0.27189409368635437</c:v>
                </c:pt>
                <c:pt idx="3">
                  <c:v>0.30914512922465265</c:v>
                </c:pt>
              </c:numCache>
            </c:numRef>
          </c:val>
        </c:ser>
        <c:ser>
          <c:idx val="2"/>
          <c:order val="2"/>
          <c:tx>
            <c:strRef>
              <c:f>Priorités!$A$70</c:f>
              <c:strCache>
                <c:ptCount val="1"/>
                <c:pt idx="0">
                  <c:v>Je n'en sais rien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200" b="0"/>
                  </a:pPr>
                  <a:endParaRPr lang="fr-F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Val val="1"/>
          </c:dLbls>
          <c:cat>
            <c:strRef>
              <c:f>Priorités!$B$67:$E$67</c:f>
              <c:strCache>
                <c:ptCount val="4"/>
                <c:pt idx="0">
                  <c:v>Collégiens et lycéens</c:v>
                </c:pt>
                <c:pt idx="1">
                  <c:v>Etudiants</c:v>
                </c:pt>
                <c:pt idx="2">
                  <c:v>Actifs en emploi - Apprentissage, contrat pro.</c:v>
                </c:pt>
                <c:pt idx="3">
                  <c:v>Chômeurs et Inactifs</c:v>
                </c:pt>
              </c:strCache>
            </c:strRef>
          </c:cat>
          <c:val>
            <c:numRef>
              <c:f>Priorités!$B$70:$E$70</c:f>
              <c:numCache>
                <c:formatCode>0%</c:formatCode>
                <c:ptCount val="4"/>
                <c:pt idx="0">
                  <c:v>0.37363636363636382</c:v>
                </c:pt>
                <c:pt idx="1">
                  <c:v>0.39314285714285779</c:v>
                </c:pt>
                <c:pt idx="2">
                  <c:v>0.33401221995926778</c:v>
                </c:pt>
                <c:pt idx="3">
                  <c:v>0.33001988071570637</c:v>
                </c:pt>
              </c:numCache>
            </c:numRef>
          </c:val>
        </c:ser>
        <c:dLbls>
          <c:showVal val="1"/>
        </c:dLbls>
        <c:axId val="95887744"/>
        <c:axId val="95889280"/>
      </c:barChart>
      <c:catAx>
        <c:axId val="95887744"/>
        <c:scaling>
          <c:orientation val="minMax"/>
        </c:scaling>
        <c:axPos val="b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ckLblPos val="nextTo"/>
        <c:crossAx val="95889280"/>
        <c:crosses val="autoZero"/>
        <c:auto val="1"/>
        <c:lblAlgn val="ctr"/>
        <c:lblOffset val="100"/>
      </c:catAx>
      <c:valAx>
        <c:axId val="95889280"/>
        <c:scaling>
          <c:orientation val="minMax"/>
        </c:scaling>
        <c:delete val="1"/>
        <c:axPos val="l"/>
        <c:numFmt formatCode="0%" sourceLinked="1"/>
        <c:tickLblPos val="none"/>
        <c:crossAx val="9588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29155730533733"/>
          <c:y val="0.48270212368194676"/>
          <c:w val="0.16045428696412958"/>
          <c:h val="0.18537708223873947"/>
        </c:manualLayout>
      </c:layout>
      <c:spPr>
        <a:ln>
          <a:noFill/>
        </a:ln>
      </c:spPr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47487448323488518"/>
          <c:y val="3.2592364474556212E-2"/>
          <c:w val="0.46734814337840963"/>
          <c:h val="0.9348152710508919"/>
        </c:manualLayout>
      </c:layout>
      <c:barChart>
        <c:barDir val="bar"/>
        <c:grouping val="stacked"/>
        <c:ser>
          <c:idx val="0"/>
          <c:order val="0"/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1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0099CC">
                  <a:lumMod val="50000"/>
                </a:srgb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 b="0">
                    <a:solidFill>
                      <a:schemeClr val="bg2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'37_envie_rest_brg'!$J$30:$J$38</c:f>
              <c:strCache>
                <c:ptCount val="9"/>
                <c:pt idx="0">
                  <c:v>Rester aux côtés de ma famille</c:v>
                </c:pt>
                <c:pt idx="1">
                  <c:v>Rester proche de mes amis</c:v>
                </c:pt>
                <c:pt idx="2">
                  <c:v>La qualité de vie en général</c:v>
                </c:pt>
                <c:pt idx="3">
                  <c:v>L'assurance de l'emploi</c:v>
                </c:pt>
                <c:pt idx="4">
                  <c:v>Un logement accessible</c:v>
                </c:pt>
                <c:pt idx="5">
                  <c:v>Sa qualité environnementale</c:v>
                </c:pt>
                <c:pt idx="6">
                  <c:v>Sa richesse culturelle</c:v>
                </c:pt>
                <c:pt idx="7">
                  <c:v>Un accès facile aux soins et à la santé</c:v>
                </c:pt>
                <c:pt idx="8">
                  <c:v>Ses transports accessibles</c:v>
                </c:pt>
              </c:strCache>
            </c:strRef>
          </c:cat>
          <c:val>
            <c:numRef>
              <c:f>'37_envie_rest_brg'!$K$30:$K$38</c:f>
              <c:numCache>
                <c:formatCode>0%</c:formatCode>
                <c:ptCount val="9"/>
                <c:pt idx="0">
                  <c:v>0.56632735498464959</c:v>
                </c:pt>
                <c:pt idx="1">
                  <c:v>0.46841169817418032</c:v>
                </c:pt>
                <c:pt idx="2">
                  <c:v>0.31927613507836661</c:v>
                </c:pt>
                <c:pt idx="3">
                  <c:v>0.23622556148004525</c:v>
                </c:pt>
                <c:pt idx="4">
                  <c:v>0.21425109064469244</c:v>
                </c:pt>
                <c:pt idx="5">
                  <c:v>0.16593957020520278</c:v>
                </c:pt>
                <c:pt idx="6">
                  <c:v>0.15091291000161591</c:v>
                </c:pt>
                <c:pt idx="7">
                  <c:v>0.11601227985134922</c:v>
                </c:pt>
                <c:pt idx="8">
                  <c:v>0.11294231701405646</c:v>
                </c:pt>
              </c:numCache>
            </c:numRef>
          </c:val>
        </c:ser>
        <c:gapWidth val="30"/>
        <c:overlap val="100"/>
        <c:axId val="96037504"/>
        <c:axId val="96059776"/>
      </c:barChart>
      <c:catAx>
        <c:axId val="96037504"/>
        <c:scaling>
          <c:orientation val="maxMin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96059776"/>
        <c:crosses val="autoZero"/>
        <c:auto val="1"/>
        <c:lblAlgn val="ctr"/>
        <c:lblOffset val="100"/>
      </c:catAx>
      <c:valAx>
        <c:axId val="96059776"/>
        <c:scaling>
          <c:orientation val="minMax"/>
        </c:scaling>
        <c:delete val="1"/>
        <c:axPos val="t"/>
        <c:numFmt formatCode="0%" sourceLinked="1"/>
        <c:tickLblPos val="none"/>
        <c:crossAx val="96037504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32546088916263582"/>
          <c:y val="0"/>
          <c:w val="0.65819078548298293"/>
          <c:h val="0.95287831846093962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3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spPr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2"/>
            <c:spPr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3"/>
            <c:spPr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4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5"/>
            <c:spPr>
              <a:solidFill>
                <a:schemeClr val="accent5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9906332737910411E-2"/>
                  <c:y val="2.7777583358996613E-3"/>
                </c:manualLayout>
              </c:layout>
              <c:showVal val="1"/>
            </c:dLbl>
            <c:dLbl>
              <c:idx val="15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2"/>
                      </a:solidFill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'1_besoin_info'!$N$43:$N$58</c:f>
              <c:strCache>
                <c:ptCount val="16"/>
                <c:pt idx="0">
                  <c:v>Le bénévolat</c:v>
                </c:pt>
                <c:pt idx="1">
                  <c:v>L'environnement</c:v>
                </c:pt>
                <c:pt idx="2">
                  <c:v>L'international</c:v>
                </c:pt>
                <c:pt idx="3">
                  <c:v>La politique</c:v>
                </c:pt>
                <c:pt idx="4">
                  <c:v>L'accès aux droits (justice)</c:v>
                </c:pt>
                <c:pt idx="5">
                  <c:v>Les transports</c:v>
                </c:pt>
                <c:pt idx="6">
                  <c:v>Les voyages</c:v>
                </c:pt>
                <c:pt idx="7">
                  <c:v>La famille</c:v>
                </c:pt>
                <c:pt idx="8">
                  <c:v>Les vacances</c:v>
                </c:pt>
                <c:pt idx="9">
                  <c:v>La santé/la prévention santé</c:v>
                </c:pt>
                <c:pt idx="10">
                  <c:v>La culture</c:v>
                </c:pt>
                <c:pt idx="11">
                  <c:v>Le logement</c:v>
                </c:pt>
                <c:pt idx="12">
                  <c:v>Les loisirs</c:v>
                </c:pt>
                <c:pt idx="13">
                  <c:v>Le sport</c:v>
                </c:pt>
                <c:pt idx="14">
                  <c:v>Les études/formations</c:v>
                </c:pt>
                <c:pt idx="15">
                  <c:v>Le travail</c:v>
                </c:pt>
              </c:strCache>
            </c:strRef>
          </c:cat>
          <c:val>
            <c:numRef>
              <c:f>'1_besoin_info'!$O$43:$O$58</c:f>
              <c:numCache>
                <c:formatCode>0%</c:formatCode>
                <c:ptCount val="16"/>
                <c:pt idx="0">
                  <c:v>1.9066084989497505E-2</c:v>
                </c:pt>
                <c:pt idx="1">
                  <c:v>3.942478591048635E-2</c:v>
                </c:pt>
                <c:pt idx="2">
                  <c:v>4.6372596542252384E-2</c:v>
                </c:pt>
                <c:pt idx="3">
                  <c:v>7.8364840846663494E-2</c:v>
                </c:pt>
                <c:pt idx="4">
                  <c:v>8.1434803683955406E-2</c:v>
                </c:pt>
                <c:pt idx="5">
                  <c:v>8.3050573598320632E-2</c:v>
                </c:pt>
                <c:pt idx="6">
                  <c:v>0.1145580869284214</c:v>
                </c:pt>
                <c:pt idx="7">
                  <c:v>0.11859751171433187</c:v>
                </c:pt>
                <c:pt idx="8">
                  <c:v>0.14412667636128615</c:v>
                </c:pt>
                <c:pt idx="9">
                  <c:v>0.14638875424139641</c:v>
                </c:pt>
                <c:pt idx="10">
                  <c:v>0.1530134108902913</c:v>
                </c:pt>
                <c:pt idx="11">
                  <c:v>0.19970916141541548</c:v>
                </c:pt>
                <c:pt idx="12">
                  <c:v>0.26078526417838099</c:v>
                </c:pt>
                <c:pt idx="13">
                  <c:v>0.27468088544191338</c:v>
                </c:pt>
                <c:pt idx="14">
                  <c:v>0.38229116173856842</c:v>
                </c:pt>
                <c:pt idx="15">
                  <c:v>0.48149943448052979</c:v>
                </c:pt>
              </c:numCache>
            </c:numRef>
          </c:val>
        </c:ser>
        <c:gapWidth val="30"/>
        <c:overlap val="100"/>
        <c:axId val="77312768"/>
        <c:axId val="77314304"/>
      </c:barChart>
      <c:catAx>
        <c:axId val="7731276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77314304"/>
        <c:crosses val="autoZero"/>
        <c:auto val="1"/>
        <c:lblAlgn val="ctr"/>
        <c:lblOffset val="100"/>
      </c:catAx>
      <c:valAx>
        <c:axId val="77314304"/>
        <c:scaling>
          <c:orientation val="minMax"/>
        </c:scaling>
        <c:delete val="1"/>
        <c:axPos val="b"/>
        <c:numFmt formatCode="0%" sourceLinked="1"/>
        <c:tickLblPos val="none"/>
        <c:crossAx val="77312768"/>
        <c:crosses val="autoZero"/>
        <c:crossBetween val="between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5.6635296887337733E-2"/>
          <c:y val="9.7626477704407549E-2"/>
          <c:w val="0.84343969071854963"/>
          <c:h val="0.70903031383609705"/>
        </c:manualLayout>
      </c:layout>
      <c:barChart>
        <c:barDir val="col"/>
        <c:grouping val="clustered"/>
        <c:ser>
          <c:idx val="0"/>
          <c:order val="0"/>
          <c:tx>
            <c:strRef>
              <c:f>'Recherches d''info en général'!$B$31</c:f>
              <c:strCache>
                <c:ptCount val="1"/>
                <c:pt idx="0">
                  <c:v>15-19 ans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fr-FR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Val val="1"/>
          </c:dLbls>
          <c:cat>
            <c:strRef>
              <c:f>'Recherches d''info en général'!$A$32:$A$37</c:f>
              <c:strCache>
                <c:ptCount val="6"/>
                <c:pt idx="0">
                  <c:v>Internet, mobiles</c:v>
                </c:pt>
                <c:pt idx="1">
                  <c:v>Parents, famille</c:v>
                </c:pt>
                <c:pt idx="2">
                  <c:v>Médias (TV, Presse, radio, ...)</c:v>
                </c:pt>
                <c:pt idx="3">
                  <c:v>Enseignants, travailleurs sociaux, professionnels, employeurs</c:v>
                </c:pt>
                <c:pt idx="4">
                  <c:v>Structures d'information</c:v>
                </c:pt>
                <c:pt idx="5">
                  <c:v>Numéros verts ou gratuit</c:v>
                </c:pt>
              </c:strCache>
            </c:strRef>
          </c:cat>
          <c:val>
            <c:numRef>
              <c:f>'Recherches d''info en général'!$B$32:$B$37</c:f>
              <c:numCache>
                <c:formatCode>0%</c:formatCode>
                <c:ptCount val="6"/>
                <c:pt idx="0">
                  <c:v>0.80400372439478585</c:v>
                </c:pt>
                <c:pt idx="1">
                  <c:v>0.61126629422718803</c:v>
                </c:pt>
                <c:pt idx="2">
                  <c:v>0.31052141527001925</c:v>
                </c:pt>
                <c:pt idx="3">
                  <c:v>0.30633147113594117</c:v>
                </c:pt>
                <c:pt idx="4">
                  <c:v>9.9627560521415526E-2</c:v>
                </c:pt>
                <c:pt idx="5">
                  <c:v>8.8454376163873763E-3</c:v>
                </c:pt>
              </c:numCache>
            </c:numRef>
          </c:val>
        </c:ser>
        <c:ser>
          <c:idx val="1"/>
          <c:order val="1"/>
          <c:tx>
            <c:strRef>
              <c:f>'Recherches d''info en général'!$C$31</c:f>
              <c:strCache>
                <c:ptCount val="1"/>
                <c:pt idx="0">
                  <c:v>20-24 ans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Val val="1"/>
          </c:dLbls>
          <c:cat>
            <c:strRef>
              <c:f>'Recherches d''info en général'!$A$32:$A$37</c:f>
              <c:strCache>
                <c:ptCount val="6"/>
                <c:pt idx="0">
                  <c:v>Internet, mobiles</c:v>
                </c:pt>
                <c:pt idx="1">
                  <c:v>Parents, famille</c:v>
                </c:pt>
                <c:pt idx="2">
                  <c:v>Médias (TV, Presse, radio, ...)</c:v>
                </c:pt>
                <c:pt idx="3">
                  <c:v>Enseignants, travailleurs sociaux, professionnels, employeurs</c:v>
                </c:pt>
                <c:pt idx="4">
                  <c:v>Structures d'information</c:v>
                </c:pt>
                <c:pt idx="5">
                  <c:v>Numéros verts ou gratuit</c:v>
                </c:pt>
              </c:strCache>
            </c:strRef>
          </c:cat>
          <c:val>
            <c:numRef>
              <c:f>'Recherches d''info en général'!$C$32:$C$37</c:f>
              <c:numCache>
                <c:formatCode>0%</c:formatCode>
                <c:ptCount val="6"/>
                <c:pt idx="0">
                  <c:v>0.84343434343434343</c:v>
                </c:pt>
                <c:pt idx="1">
                  <c:v>0.51111111111111107</c:v>
                </c:pt>
                <c:pt idx="2">
                  <c:v>0.28369510348308929</c:v>
                </c:pt>
                <c:pt idx="3">
                  <c:v>0.25643614336193843</c:v>
                </c:pt>
                <c:pt idx="4">
                  <c:v>0.16759212518929853</c:v>
                </c:pt>
                <c:pt idx="5">
                  <c:v>9.5911155981827367E-3</c:v>
                </c:pt>
              </c:numCache>
            </c:numRef>
          </c:val>
        </c:ser>
        <c:ser>
          <c:idx val="2"/>
          <c:order val="2"/>
          <c:tx>
            <c:strRef>
              <c:f>'Recherches d''info en général'!$D$31</c:f>
              <c:strCache>
                <c:ptCount val="1"/>
                <c:pt idx="0">
                  <c:v>25-29 ans</c:v>
                </c:pt>
              </c:strCache>
            </c:strRef>
          </c:tx>
          <c:dLbls>
            <c:dLbl>
              <c:idx val="0"/>
              <c:layout>
                <c:manualLayout>
                  <c:x val="4.0919905246254058E-3"/>
                  <c:y val="2.8446660048525082E-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fr-FR"/>
                </a:p>
              </c:txPr>
              <c:dLblPos val="outEnd"/>
              <c:showVal val="1"/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dLblPos val="outEnd"/>
            <c:showVal val="1"/>
          </c:dLbls>
          <c:cat>
            <c:strRef>
              <c:f>'Recherches d''info en général'!$A$32:$A$37</c:f>
              <c:strCache>
                <c:ptCount val="6"/>
                <c:pt idx="0">
                  <c:v>Internet, mobiles</c:v>
                </c:pt>
                <c:pt idx="1">
                  <c:v>Parents, famille</c:v>
                </c:pt>
                <c:pt idx="2">
                  <c:v>Médias (TV, Presse, radio, ...)</c:v>
                </c:pt>
                <c:pt idx="3">
                  <c:v>Enseignants, travailleurs sociaux, professionnels, employeurs</c:v>
                </c:pt>
                <c:pt idx="4">
                  <c:v>Structures d'information</c:v>
                </c:pt>
                <c:pt idx="5">
                  <c:v>Numéros verts ou gratuit</c:v>
                </c:pt>
              </c:strCache>
            </c:strRef>
          </c:cat>
          <c:val>
            <c:numRef>
              <c:f>'Recherches d''info en général'!$D$32:$D$37</c:f>
              <c:numCache>
                <c:formatCode>0%</c:formatCode>
                <c:ptCount val="6"/>
                <c:pt idx="0">
                  <c:v>0.83299180327869027</c:v>
                </c:pt>
                <c:pt idx="1">
                  <c:v>0.40829918032786888</c:v>
                </c:pt>
                <c:pt idx="2">
                  <c:v>0.30737704918032788</c:v>
                </c:pt>
                <c:pt idx="3">
                  <c:v>0.19774590163934441</c:v>
                </c:pt>
                <c:pt idx="4">
                  <c:v>0.24180327868852458</c:v>
                </c:pt>
                <c:pt idx="5">
                  <c:v>8.1967213114754103E-3</c:v>
                </c:pt>
              </c:numCache>
            </c:numRef>
          </c:val>
        </c:ser>
        <c:dLbls>
          <c:showVal val="1"/>
        </c:dLbls>
        <c:axId val="96001024"/>
        <c:axId val="96228096"/>
      </c:barChart>
      <c:catAx>
        <c:axId val="96001024"/>
        <c:scaling>
          <c:orientation val="minMax"/>
        </c:scaling>
        <c:axPos val="b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ckLblPos val="nextTo"/>
        <c:crossAx val="96228096"/>
        <c:crosses val="autoZero"/>
        <c:auto val="1"/>
        <c:lblAlgn val="ctr"/>
        <c:lblOffset val="100"/>
      </c:catAx>
      <c:valAx>
        <c:axId val="96228096"/>
        <c:scaling>
          <c:orientation val="minMax"/>
        </c:scaling>
        <c:delete val="1"/>
        <c:axPos val="l"/>
        <c:numFmt formatCode="0%" sourceLinked="1"/>
        <c:tickLblPos val="none"/>
        <c:crossAx val="9600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929433462300843"/>
          <c:y val="0.15343807952962513"/>
          <c:w val="0.1238222370579254"/>
          <c:h val="0.17055113534393621"/>
        </c:manualLayout>
      </c:layout>
      <c:spPr>
        <a:ln>
          <a:noFill/>
        </a:ln>
      </c:spPr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37031411853635332"/>
          <c:y val="3.3144777431751891E-2"/>
          <c:w val="0.62968588146365079"/>
          <c:h val="0.9337104451364967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3"/>
            </a:solidFill>
            <a:effectLst>
              <a:outerShdw blurRad="50800" dist="50800" dir="13500000" algn="br" rotWithShape="0">
                <a:prstClr val="black">
                  <a:alpha val="40000"/>
                </a:prstClr>
              </a:outerShdw>
            </a:effectLst>
          </c:spPr>
          <c:dPt>
            <c:idx val="6"/>
            <c:spPr>
              <a:solidFill>
                <a:schemeClr val="accent2"/>
              </a:solidFill>
              <a:effectLst>
                <a:outerShdw blurRad="50800" dist="508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spPr>
              <a:solidFill>
                <a:schemeClr val="accent2"/>
              </a:solidFill>
              <a:effectLst>
                <a:outerShdw blurRad="50800" dist="508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spPr>
              <a:solidFill>
                <a:schemeClr val="accent2"/>
              </a:solidFill>
              <a:effectLst>
                <a:outerShdw blurRad="50800" dist="508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6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Val val="1"/>
          </c:dLbls>
          <c:cat>
            <c:strRef>
              <c:f>'3_motiv'!$S$31:$S$39</c:f>
              <c:strCache>
                <c:ptCount val="9"/>
                <c:pt idx="0">
                  <c:v>Le respect de l'anonymat</c:v>
                </c:pt>
                <c:pt idx="1">
                  <c:v>La proximité</c:v>
                </c:pt>
                <c:pt idx="2">
                  <c:v>La confidentialité</c:v>
                </c:pt>
                <c:pt idx="3">
                  <c:v>La pertinence</c:v>
                </c:pt>
                <c:pt idx="4">
                  <c:v>La qualité d'accueil et d'écoute</c:v>
                </c:pt>
                <c:pt idx="5">
                  <c:v>La confiance</c:v>
                </c:pt>
                <c:pt idx="6">
                  <c:v>La fiabilité de l'information</c:v>
                </c:pt>
                <c:pt idx="7">
                  <c:v>La rapidité de l'information</c:v>
                </c:pt>
                <c:pt idx="8">
                  <c:v>La gratuité</c:v>
                </c:pt>
              </c:strCache>
            </c:strRef>
          </c:cat>
          <c:val>
            <c:numRef>
              <c:f>'3_motiv'!$T$31:$T$39</c:f>
              <c:numCache>
                <c:formatCode>0%</c:formatCode>
                <c:ptCount val="9"/>
                <c:pt idx="0">
                  <c:v>0.10082404265632573</c:v>
                </c:pt>
                <c:pt idx="1">
                  <c:v>0.13427047988366456</c:v>
                </c:pt>
                <c:pt idx="2">
                  <c:v>0.18920665697204744</c:v>
                </c:pt>
                <c:pt idx="3">
                  <c:v>0.19809339150105146</c:v>
                </c:pt>
                <c:pt idx="4">
                  <c:v>0.22669251898529647</c:v>
                </c:pt>
                <c:pt idx="5">
                  <c:v>0.3281628696073719</c:v>
                </c:pt>
                <c:pt idx="6">
                  <c:v>0.40555824850541283</c:v>
                </c:pt>
                <c:pt idx="7">
                  <c:v>0.47051219906285746</c:v>
                </c:pt>
                <c:pt idx="8">
                  <c:v>0.50024236548715006</c:v>
                </c:pt>
              </c:numCache>
            </c:numRef>
          </c:val>
        </c:ser>
        <c:gapWidth val="30"/>
        <c:overlap val="100"/>
        <c:axId val="42629376"/>
        <c:axId val="42635264"/>
      </c:barChart>
      <c:catAx>
        <c:axId val="4262937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2635264"/>
        <c:crosses val="autoZero"/>
        <c:auto val="1"/>
        <c:lblAlgn val="ctr"/>
        <c:lblOffset val="100"/>
      </c:catAx>
      <c:valAx>
        <c:axId val="42635264"/>
        <c:scaling>
          <c:orientation val="minMax"/>
        </c:scaling>
        <c:delete val="1"/>
        <c:axPos val="b"/>
        <c:numFmt formatCode="0%" sourceLinked="1"/>
        <c:tickLblPos val="none"/>
        <c:crossAx val="4262937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7.1815642286437706E-2"/>
          <c:y val="3.130230287862882E-2"/>
          <c:w val="0.37705627735187897"/>
          <c:h val="0.6721437987576947"/>
        </c:manualLayout>
      </c:layout>
      <c:doughnutChart>
        <c:varyColors val="1"/>
        <c:ser>
          <c:idx val="0"/>
          <c:order val="0"/>
          <c:spPr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dPt>
            <c:idx val="1"/>
            <c:spPr>
              <a:solidFill>
                <a:schemeClr val="accent1">
                  <a:lumMod val="75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tx2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chemeClr val="accent3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accent4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Val val="1"/>
            <c:showLeaderLines val="1"/>
          </c:dLbls>
          <c:cat>
            <c:strRef>
              <c:f>Statut!$B$53:$B$57</c:f>
              <c:strCache>
                <c:ptCount val="5"/>
                <c:pt idx="0">
                  <c:v>Collégiens</c:v>
                </c:pt>
                <c:pt idx="1">
                  <c:v>Lycéens</c:v>
                </c:pt>
                <c:pt idx="2">
                  <c:v>Etudiants</c:v>
                </c:pt>
                <c:pt idx="3">
                  <c:v>Actifs en emploi et en apprentissage/contrat pro</c:v>
                </c:pt>
                <c:pt idx="4">
                  <c:v>Chômeurs et Inactifs</c:v>
                </c:pt>
              </c:strCache>
            </c:strRef>
          </c:cat>
          <c:val>
            <c:numRef>
              <c:f>Statut!$C$53:$C$57</c:f>
              <c:numCache>
                <c:formatCode>0%</c:formatCode>
                <c:ptCount val="5"/>
                <c:pt idx="0">
                  <c:v>9.3714655033123567E-2</c:v>
                </c:pt>
                <c:pt idx="1">
                  <c:v>0.41444498303441996</c:v>
                </c:pt>
                <c:pt idx="2">
                  <c:v>0.26126999515269222</c:v>
                </c:pt>
                <c:pt idx="3">
                  <c:v>0.1329778639521732</c:v>
                </c:pt>
                <c:pt idx="4">
                  <c:v>9.7592502827597363E-2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1.9478940974913265E-2"/>
          <c:y val="0.75596006834344265"/>
          <c:w val="0.48766091331228972"/>
          <c:h val="0.22296674749380843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7300420452506274"/>
          <c:y val="6.8955757571666471E-2"/>
          <c:w val="0.63636778785805126"/>
          <c:h val="0.76613731459578915"/>
        </c:manualLayout>
      </c:layout>
      <c:pie3DChart>
        <c:varyColors val="1"/>
        <c:ser>
          <c:idx val="0"/>
          <c:order val="0"/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dPt>
            <c:idx val="0"/>
            <c:spPr>
              <a:solidFill>
                <a:schemeClr val="accent4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2"/>
            <c:spPr>
              <a:solidFill>
                <a:schemeClr val="accent3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22%</a:t>
                    </a:r>
                    <a:endParaRPr lang="en-US" sz="1400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ctr"/>
            <c:showVal val="1"/>
            <c:showLeaderLines val="1"/>
          </c:dLbls>
          <c:cat>
            <c:strRef>
              <c:f>'5_sentiment-info'!$B$34:$B$36</c:f>
              <c:strCache>
                <c:ptCount val="3"/>
                <c:pt idx="0">
                  <c:v>Aidé, accompagné</c:v>
                </c:pt>
                <c:pt idx="1">
                  <c:v>Isolé (seul)</c:v>
                </c:pt>
                <c:pt idx="2">
                  <c:v>Ne sais pas</c:v>
                </c:pt>
              </c:strCache>
            </c:strRef>
          </c:cat>
          <c:val>
            <c:numRef>
              <c:f>'5_sentiment-info'!$C$34:$C$36</c:f>
              <c:numCache>
                <c:formatCode>0%</c:formatCode>
                <c:ptCount val="3"/>
                <c:pt idx="0">
                  <c:v>0.49983574244415241</c:v>
                </c:pt>
                <c:pt idx="1">
                  <c:v>0.21895532194480946</c:v>
                </c:pt>
                <c:pt idx="2">
                  <c:v>0.28137319316688836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sz="1200" b="0"/>
          </a:pPr>
          <a:endParaRPr lang="fr-FR"/>
        </a:p>
      </c:txPr>
    </c:legend>
    <c:plotVisOnly val="1"/>
  </c:chart>
  <c:spPr>
    <a:ln>
      <a:noFill/>
    </a:ln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2.1171379007250902E-2"/>
          <c:y val="7.032717860678829E-2"/>
          <c:w val="0.94230218179349856"/>
          <c:h val="0.70642397338419061"/>
        </c:manualLayout>
      </c:layout>
      <c:barChart>
        <c:barDir val="col"/>
        <c:grouping val="clustered"/>
        <c:ser>
          <c:idx val="0"/>
          <c:order val="0"/>
          <c:tx>
            <c:strRef>
              <c:f>'Recherches d''info en général'!$B$45</c:f>
              <c:strCache>
                <c:ptCount val="1"/>
                <c:pt idx="0">
                  <c:v>15-19 ans</c:v>
                </c:pt>
              </c:strCache>
            </c:strRef>
          </c:tx>
          <c:dLbls>
            <c:dLbl>
              <c:idx val="3"/>
              <c:spPr/>
              <c:txPr>
                <a:bodyPr/>
                <a:lstStyle/>
                <a:p>
                  <a:pPr>
                    <a:defRPr sz="1100" b="1"/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outEnd"/>
            <c:showVal val="1"/>
          </c:dLbls>
          <c:cat>
            <c:strRef>
              <c:f>'Recherches d''info en général'!$A$46:$A$54</c:f>
              <c:strCache>
                <c:ptCount val="9"/>
                <c:pt idx="0">
                  <c:v>La gratuité</c:v>
                </c:pt>
                <c:pt idx="1">
                  <c:v>La rapidité de l'information</c:v>
                </c:pt>
                <c:pt idx="2">
                  <c:v>La fiabilité de l'information</c:v>
                </c:pt>
                <c:pt idx="3">
                  <c:v>La confiance</c:v>
                </c:pt>
                <c:pt idx="4">
                  <c:v>La qualité d'accueil et d'écoute</c:v>
                </c:pt>
                <c:pt idx="5">
                  <c:v>La pertinence</c:v>
                </c:pt>
                <c:pt idx="6">
                  <c:v>La confidentialité</c:v>
                </c:pt>
                <c:pt idx="7">
                  <c:v>La proximité</c:v>
                </c:pt>
                <c:pt idx="8">
                  <c:v>Le respect de l'anonymat</c:v>
                </c:pt>
              </c:strCache>
            </c:strRef>
          </c:cat>
          <c:val>
            <c:numRef>
              <c:f>'Recherches d''info en général'!$B$46:$B$54</c:f>
              <c:numCache>
                <c:formatCode>0%</c:formatCode>
                <c:ptCount val="9"/>
                <c:pt idx="0">
                  <c:v>0.49860335195530731</c:v>
                </c:pt>
                <c:pt idx="1">
                  <c:v>0.46812470916705518</c:v>
                </c:pt>
                <c:pt idx="2">
                  <c:v>0.39432029795158358</c:v>
                </c:pt>
                <c:pt idx="3">
                  <c:v>0.3635940409683428</c:v>
                </c:pt>
                <c:pt idx="4">
                  <c:v>0.21973929236499107</c:v>
                </c:pt>
                <c:pt idx="5">
                  <c:v>0.15595903165735603</c:v>
                </c:pt>
                <c:pt idx="6">
                  <c:v>0.20297951582867785</c:v>
                </c:pt>
                <c:pt idx="7">
                  <c:v>0.13640595903165736</c:v>
                </c:pt>
                <c:pt idx="8">
                  <c:v>0.11126629422718817</c:v>
                </c:pt>
              </c:numCache>
            </c:numRef>
          </c:val>
        </c:ser>
        <c:ser>
          <c:idx val="1"/>
          <c:order val="1"/>
          <c:tx>
            <c:strRef>
              <c:f>'Recherches d''info en général'!$C$45</c:f>
              <c:strCache>
                <c:ptCount val="1"/>
                <c:pt idx="0">
                  <c:v>20-24 ans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outEnd"/>
            <c:showVal val="1"/>
          </c:dLbls>
          <c:cat>
            <c:strRef>
              <c:f>'Recherches d''info en général'!$A$46:$A$54</c:f>
              <c:strCache>
                <c:ptCount val="9"/>
                <c:pt idx="0">
                  <c:v>La gratuité</c:v>
                </c:pt>
                <c:pt idx="1">
                  <c:v>La rapidité de l'information</c:v>
                </c:pt>
                <c:pt idx="2">
                  <c:v>La fiabilité de l'information</c:v>
                </c:pt>
                <c:pt idx="3">
                  <c:v>La confiance</c:v>
                </c:pt>
                <c:pt idx="4">
                  <c:v>La qualité d'accueil et d'écoute</c:v>
                </c:pt>
                <c:pt idx="5">
                  <c:v>La pertinence</c:v>
                </c:pt>
                <c:pt idx="6">
                  <c:v>La confidentialité</c:v>
                </c:pt>
                <c:pt idx="7">
                  <c:v>La proximité</c:v>
                </c:pt>
                <c:pt idx="8">
                  <c:v>Le respect de l'anonymat</c:v>
                </c:pt>
              </c:strCache>
            </c:strRef>
          </c:cat>
          <c:val>
            <c:numRef>
              <c:f>'Recherches d''info en général'!$C$46:$C$54</c:f>
              <c:numCache>
                <c:formatCode>0%</c:formatCode>
                <c:ptCount val="9"/>
                <c:pt idx="0">
                  <c:v>0.51135790005047954</c:v>
                </c:pt>
                <c:pt idx="1">
                  <c:v>0.47676767676767717</c:v>
                </c:pt>
                <c:pt idx="2">
                  <c:v>0.41746592629984935</c:v>
                </c:pt>
                <c:pt idx="3">
                  <c:v>0.31751640585562918</c:v>
                </c:pt>
                <c:pt idx="4">
                  <c:v>0.21868686868686871</c:v>
                </c:pt>
                <c:pt idx="5">
                  <c:v>0.2145381120646139</c:v>
                </c:pt>
                <c:pt idx="6">
                  <c:v>0.20242301867743584</c:v>
                </c:pt>
                <c:pt idx="7">
                  <c:v>0.15252525252525276</c:v>
                </c:pt>
                <c:pt idx="8">
                  <c:v>9.6920747097425541E-2</c:v>
                </c:pt>
              </c:numCache>
            </c:numRef>
          </c:val>
        </c:ser>
        <c:ser>
          <c:idx val="2"/>
          <c:order val="2"/>
          <c:tx>
            <c:strRef>
              <c:f>'Recherches d''info en général'!$D$45</c:f>
              <c:strCache>
                <c:ptCount val="1"/>
                <c:pt idx="0">
                  <c:v>25-29 ans</c:v>
                </c:pt>
              </c:strCache>
            </c:strRef>
          </c:tx>
          <c:dLbls>
            <c:dLbl>
              <c:idx val="4"/>
              <c:spPr/>
              <c:txPr>
                <a:bodyPr/>
                <a:lstStyle/>
                <a:p>
                  <a:pPr>
                    <a:defRPr sz="1100" b="1"/>
                  </a:pPr>
                  <a:endParaRPr lang="fr-FR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100" b="1"/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outEnd"/>
            <c:showVal val="1"/>
          </c:dLbls>
          <c:cat>
            <c:strRef>
              <c:f>'Recherches d''info en général'!$A$46:$A$54</c:f>
              <c:strCache>
                <c:ptCount val="9"/>
                <c:pt idx="0">
                  <c:v>La gratuité</c:v>
                </c:pt>
                <c:pt idx="1">
                  <c:v>La rapidité de l'information</c:v>
                </c:pt>
                <c:pt idx="2">
                  <c:v>La fiabilité de l'information</c:v>
                </c:pt>
                <c:pt idx="3">
                  <c:v>La confiance</c:v>
                </c:pt>
                <c:pt idx="4">
                  <c:v>La qualité d'accueil et d'écoute</c:v>
                </c:pt>
                <c:pt idx="5">
                  <c:v>La pertinence</c:v>
                </c:pt>
                <c:pt idx="6">
                  <c:v>La confidentialité</c:v>
                </c:pt>
                <c:pt idx="7">
                  <c:v>La proximité</c:v>
                </c:pt>
                <c:pt idx="8">
                  <c:v>Le respect de l'anonymat</c:v>
                </c:pt>
              </c:strCache>
            </c:strRef>
          </c:cat>
          <c:val>
            <c:numRef>
              <c:f>'Recherches d''info en général'!$D$46:$D$54</c:f>
              <c:numCache>
                <c:formatCode>0%</c:formatCode>
                <c:ptCount val="9"/>
                <c:pt idx="0">
                  <c:v>0.50307377049180324</c:v>
                </c:pt>
                <c:pt idx="1">
                  <c:v>0.47643442622950832</c:v>
                </c:pt>
                <c:pt idx="2">
                  <c:v>0.42366803278688531</c:v>
                </c:pt>
                <c:pt idx="3">
                  <c:v>0.30532786885245999</c:v>
                </c:pt>
                <c:pt idx="4">
                  <c:v>0.2530737704918033</c:v>
                </c:pt>
                <c:pt idx="5">
                  <c:v>0.2377049180327869</c:v>
                </c:pt>
                <c:pt idx="6">
                  <c:v>0.16752049180327871</c:v>
                </c:pt>
                <c:pt idx="7">
                  <c:v>0.1137295081967213</c:v>
                </c:pt>
                <c:pt idx="8">
                  <c:v>9.4262295081967207E-2</c:v>
                </c:pt>
              </c:numCache>
            </c:numRef>
          </c:val>
        </c:ser>
        <c:dLbls>
          <c:showVal val="1"/>
        </c:dLbls>
        <c:gapWidth val="100"/>
        <c:axId val="42597376"/>
        <c:axId val="42689280"/>
      </c:barChart>
      <c:catAx>
        <c:axId val="42597376"/>
        <c:scaling>
          <c:orientation val="minMax"/>
        </c:scaling>
        <c:axPos val="b"/>
        <c:majorGridlines>
          <c:spPr>
            <a:ln>
              <a:solidFill>
                <a:prstClr val="white">
                  <a:lumMod val="65000"/>
                </a:prstClr>
              </a:solidFill>
              <a:prstDash val="dash"/>
            </a:ln>
          </c:spPr>
        </c:majorGridlines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42689280"/>
        <c:crosses val="autoZero"/>
        <c:auto val="1"/>
        <c:lblAlgn val="ctr"/>
        <c:lblOffset val="100"/>
      </c:catAx>
      <c:valAx>
        <c:axId val="42689280"/>
        <c:scaling>
          <c:orientation val="minMax"/>
        </c:scaling>
        <c:delete val="1"/>
        <c:axPos val="l"/>
        <c:numFmt formatCode="0%" sourceLinked="1"/>
        <c:tickLblPos val="none"/>
        <c:crossAx val="42597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48228092921912"/>
          <c:y val="0.10564340895949084"/>
          <c:w val="9.4535828652783552E-2"/>
          <c:h val="0.16419436054175018"/>
        </c:manualLayout>
      </c:layout>
      <c:spPr>
        <a:solidFill>
          <a:schemeClr val="bg1">
            <a:alpha val="0"/>
          </a:schemeClr>
        </a:solidFill>
      </c:spPr>
      <c:txPr>
        <a:bodyPr/>
        <a:lstStyle/>
        <a:p>
          <a:pPr>
            <a:defRPr sz="1200" b="0"/>
          </a:pPr>
          <a:endParaRPr lang="fr-FR"/>
        </a:p>
      </c:txPr>
    </c:legend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3439458816785988"/>
          <c:y val="2.9187198164779389E-2"/>
          <c:w val="0.4948629671923101"/>
          <c:h val="0.94162560367044934"/>
        </c:manualLayout>
      </c:layout>
      <c:barChart>
        <c:barDir val="bar"/>
        <c:grouping val="stacked"/>
        <c:ser>
          <c:idx val="0"/>
          <c:order val="0"/>
          <c:spPr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dPt>
            <c:idx val="1"/>
            <c:spPr>
              <a:solidFill>
                <a:schemeClr val="accent5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0099CC">
                  <a:lumMod val="75000"/>
                </a:srgb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chemeClr val="accent1">
                  <a:lumMod val="75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4.967994127020609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1384552458945314E-2"/>
                  <c:y val="-5.3067633026871522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2%</a:t>
                    </a:r>
                  </a:p>
                </c:rich>
              </c:tx>
              <c:showVal val="1"/>
            </c:dLbl>
            <c:dLbl>
              <c:idx val="4"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'6_Connex_internet'!$J$23:$J$28</c:f>
              <c:strCache>
                <c:ptCount val="6"/>
                <c:pt idx="0">
                  <c:v>Autres (Consoles de jeux ++)</c:v>
                </c:pt>
                <c:pt idx="1">
                  <c:v>Je ne me connecte jamais à Internet</c:v>
                </c:pt>
                <c:pt idx="2">
                  <c:v>Avec une tablette</c:v>
                </c:pt>
                <c:pt idx="3">
                  <c:v>Avec un ordinateur fixe</c:v>
                </c:pt>
                <c:pt idx="4">
                  <c:v>Avec un ordinateur portable, notebook</c:v>
                </c:pt>
                <c:pt idx="5">
                  <c:v>Avec un mobile / Smartphone</c:v>
                </c:pt>
              </c:strCache>
            </c:strRef>
          </c:cat>
          <c:val>
            <c:numRef>
              <c:f>'6_Connex_internet'!$K$23:$K$28</c:f>
              <c:numCache>
                <c:formatCode>0%</c:formatCode>
                <c:ptCount val="6"/>
                <c:pt idx="0">
                  <c:v>7.5941185975117141E-3</c:v>
                </c:pt>
                <c:pt idx="1">
                  <c:v>2.1812893843916631E-2</c:v>
                </c:pt>
                <c:pt idx="2">
                  <c:v>0.25157537566650506</c:v>
                </c:pt>
                <c:pt idx="3">
                  <c:v>0.41848440782032742</c:v>
                </c:pt>
                <c:pt idx="4">
                  <c:v>0.68217805784456365</c:v>
                </c:pt>
                <c:pt idx="5">
                  <c:v>0.69671998707384064</c:v>
                </c:pt>
              </c:numCache>
            </c:numRef>
          </c:val>
        </c:ser>
        <c:gapWidth val="50"/>
        <c:overlap val="100"/>
        <c:axId val="42803968"/>
        <c:axId val="42805504"/>
      </c:barChart>
      <c:catAx>
        <c:axId val="4280396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2805504"/>
        <c:crosses val="autoZero"/>
        <c:auto val="1"/>
        <c:lblAlgn val="ctr"/>
        <c:lblOffset val="100"/>
      </c:catAx>
      <c:valAx>
        <c:axId val="42805504"/>
        <c:scaling>
          <c:orientation val="minMax"/>
        </c:scaling>
        <c:delete val="1"/>
        <c:axPos val="b"/>
        <c:numFmt formatCode="0%" sourceLinked="1"/>
        <c:tickLblPos val="none"/>
        <c:crossAx val="42803968"/>
        <c:crosses val="autoZero"/>
        <c:crossBetween val="between"/>
      </c:valAx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38469182723618189"/>
          <c:y val="2.9629422249596388E-2"/>
          <c:w val="0.61530817276382177"/>
          <c:h val="0.94074115550081261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4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6.120976381798370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9101522371973991E-2"/>
                  <c:y val="2.6935838408724167E-3"/>
                </c:manualLayout>
              </c:layout>
              <c:showVal val="1"/>
            </c:dLbl>
            <c:dLbl>
              <c:idx val="2"/>
              <c:spPr/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4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4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'7_lieu_acc_int'!$I$24:$I$29</c:f>
              <c:strCache>
                <c:ptCount val="6"/>
                <c:pt idx="0">
                  <c:v>Dans un cybercafé</c:v>
                </c:pt>
                <c:pt idx="1">
                  <c:v>Dans un espace public ou associatif</c:v>
                </c:pt>
                <c:pt idx="2">
                  <c:v>Chez un membre de votre famille ou chez des amis</c:v>
                </c:pt>
                <c:pt idx="3">
                  <c:v>Sur votre lieu d’études / de travail</c:v>
                </c:pt>
                <c:pt idx="4">
                  <c:v>Partout</c:v>
                </c:pt>
                <c:pt idx="5">
                  <c:v>À votre domicile</c:v>
                </c:pt>
              </c:strCache>
            </c:strRef>
          </c:cat>
          <c:val>
            <c:numRef>
              <c:f>'7_lieu_acc_int'!$J$24:$J$29</c:f>
              <c:numCache>
                <c:formatCode>0%</c:formatCode>
                <c:ptCount val="6"/>
                <c:pt idx="0">
                  <c:v>3.6031669090321641E-2</c:v>
                </c:pt>
                <c:pt idx="1">
                  <c:v>9.5976732913233165E-2</c:v>
                </c:pt>
                <c:pt idx="2">
                  <c:v>0.23380190660849895</c:v>
                </c:pt>
                <c:pt idx="3">
                  <c:v>0.27015672968169335</c:v>
                </c:pt>
                <c:pt idx="4">
                  <c:v>0.46921958313136208</c:v>
                </c:pt>
                <c:pt idx="5">
                  <c:v>0.59573436742607855</c:v>
                </c:pt>
              </c:numCache>
            </c:numRef>
          </c:val>
        </c:ser>
        <c:gapWidth val="50"/>
        <c:overlap val="100"/>
        <c:axId val="42739584"/>
        <c:axId val="42741120"/>
      </c:barChart>
      <c:catAx>
        <c:axId val="4273958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2741120"/>
        <c:crosses val="autoZero"/>
        <c:auto val="1"/>
        <c:lblAlgn val="ctr"/>
        <c:lblOffset val="100"/>
      </c:catAx>
      <c:valAx>
        <c:axId val="42741120"/>
        <c:scaling>
          <c:orientation val="minMax"/>
        </c:scaling>
        <c:delete val="1"/>
        <c:axPos val="b"/>
        <c:numFmt formatCode="0%" sourceLinked="1"/>
        <c:tickLblPos val="none"/>
        <c:crossAx val="42739584"/>
        <c:crosses val="autoZero"/>
        <c:crossBetween val="between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37645873367666594"/>
          <c:y val="3.2058063417596212E-2"/>
          <c:w val="0.62354126632334228"/>
          <c:h val="0.93588387316481214"/>
        </c:manualLayout>
      </c:layout>
      <c:barChart>
        <c:barDir val="bar"/>
        <c:grouping val="stacked"/>
        <c:ser>
          <c:idx val="0"/>
          <c:order val="0"/>
          <c:spPr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dPt>
            <c:idx val="5"/>
            <c:spPr>
              <a:solidFill>
                <a:srgbClr val="0099CC">
                  <a:lumMod val="75000"/>
                </a:srgb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spPr>
              <a:solidFill>
                <a:srgbClr val="0099CC">
                  <a:lumMod val="75000"/>
                </a:srgb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spPr>
              <a:solidFill>
                <a:schemeClr val="accent1">
                  <a:lumMod val="75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Val val="1"/>
          </c:dLbls>
          <c:cat>
            <c:strRef>
              <c:f>'8_raison_internet'!$Q$27:$Q$34</c:f>
              <c:strCache>
                <c:ptCount val="8"/>
                <c:pt idx="0">
                  <c:v>L'anonymat</c:v>
                </c:pt>
                <c:pt idx="1">
                  <c:v>La fiabilité de l'information</c:v>
                </c:pt>
                <c:pt idx="2">
                  <c:v>La liberté d'utilisation </c:v>
                </c:pt>
                <c:pt idx="3">
                  <c:v>La multitude d'informations</c:v>
                </c:pt>
                <c:pt idx="4">
                  <c:v>La gratuité</c:v>
                </c:pt>
                <c:pt idx="5">
                  <c:v>La possibilité d'accès à toute heure</c:v>
                </c:pt>
                <c:pt idx="6">
                  <c:v>La rapidité de l'information</c:v>
                </c:pt>
                <c:pt idx="7">
                  <c:v>La facilité d'utilisation </c:v>
                </c:pt>
              </c:strCache>
            </c:strRef>
          </c:cat>
          <c:val>
            <c:numRef>
              <c:f>'8_raison_internet'!$R$27:$R$34</c:f>
              <c:numCache>
                <c:formatCode>0%</c:formatCode>
                <c:ptCount val="8"/>
                <c:pt idx="0">
                  <c:v>0.1092260462110209</c:v>
                </c:pt>
                <c:pt idx="1">
                  <c:v>0.15075133301018051</c:v>
                </c:pt>
                <c:pt idx="2">
                  <c:v>0.34965260946841181</c:v>
                </c:pt>
                <c:pt idx="3">
                  <c:v>0.36629503958636273</c:v>
                </c:pt>
                <c:pt idx="4">
                  <c:v>0.43884310874131521</c:v>
                </c:pt>
                <c:pt idx="5">
                  <c:v>0.55598642753271932</c:v>
                </c:pt>
                <c:pt idx="6">
                  <c:v>0.59347228954596087</c:v>
                </c:pt>
                <c:pt idx="7">
                  <c:v>0.67506867022136063</c:v>
                </c:pt>
              </c:numCache>
            </c:numRef>
          </c:val>
        </c:ser>
        <c:gapWidth val="30"/>
        <c:overlap val="100"/>
        <c:axId val="42865024"/>
        <c:axId val="42866560"/>
      </c:barChart>
      <c:catAx>
        <c:axId val="4286502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2866560"/>
        <c:crosses val="autoZero"/>
        <c:auto val="1"/>
        <c:lblAlgn val="ctr"/>
        <c:lblOffset val="100"/>
      </c:catAx>
      <c:valAx>
        <c:axId val="42866560"/>
        <c:scaling>
          <c:orientation val="minMax"/>
        </c:scaling>
        <c:delete val="1"/>
        <c:axPos val="b"/>
        <c:numFmt formatCode="0%" sourceLinked="1"/>
        <c:tickLblPos val="none"/>
        <c:crossAx val="42865024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37624222032443788"/>
          <c:y val="3.2058063417596212E-2"/>
          <c:w val="0.623757779675566"/>
          <c:h val="0.93588387316481214"/>
        </c:manualLayout>
      </c:layout>
      <c:barChart>
        <c:barDir val="bar"/>
        <c:grouping val="stacked"/>
        <c:ser>
          <c:idx val="0"/>
          <c:order val="0"/>
          <c:spPr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39200">
                  <a:lumMod val="60000"/>
                  <a:lumOff val="40000"/>
                </a:srgb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39200">
                  <a:lumMod val="60000"/>
                  <a:lumOff val="40000"/>
                </a:srgb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39200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accent2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spPr>
              <a:solidFill>
                <a:schemeClr val="tx2">
                  <a:lumMod val="75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9669143838302549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0"/>
                  </a:pPr>
                  <a:endParaRPr lang="fr-FR"/>
                </a:p>
              </c:txPr>
              <c:showVal val="1"/>
            </c:dLbl>
            <c:dLbl>
              <c:idx val="1"/>
              <c:layout>
                <c:manualLayout>
                  <c:x val="5.1422964234837124E-2"/>
                  <c:y val="2.9143694015996446E-3"/>
                </c:manualLayout>
              </c:layout>
              <c:spPr/>
              <c:txPr>
                <a:bodyPr/>
                <a:lstStyle/>
                <a:p>
                  <a:pPr>
                    <a:defRPr sz="1600" b="0"/>
                  </a:pPr>
                  <a:endParaRPr lang="fr-FR"/>
                </a:p>
              </c:txPr>
              <c:showVal val="1"/>
            </c:dLbl>
            <c:dLbl>
              <c:idx val="5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139700">
                          <a:schemeClr val="accent2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139700">
                          <a:schemeClr val="accent2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Val val="1"/>
          </c:dLbls>
          <c:cat>
            <c:strRef>
              <c:f>'9_moyen_int'!$L$26:$L$32</c:f>
              <c:strCache>
                <c:ptCount val="7"/>
                <c:pt idx="0">
                  <c:v>En vous abonnant à des flux RSS, des Forums de discussions</c:v>
                </c:pt>
                <c:pt idx="1">
                  <c:v>En vous inscrivant sur des Newsletters, des mailing-list</c:v>
                </c:pt>
                <c:pt idx="2">
                  <c:v>Alerte SMS/Push via Smartphone/Tablette</c:v>
                </c:pt>
                <c:pt idx="3">
                  <c:v>Par les réseaux sociaux (Facebook, Google +, Twitter, Viadeo, …)</c:v>
                </c:pt>
                <c:pt idx="4">
                  <c:v>En accédant directement aux sites</c:v>
                </c:pt>
                <c:pt idx="5">
                  <c:v>En surfant de site en site</c:v>
                </c:pt>
                <c:pt idx="6">
                  <c:v>Par les moteurs de recherche (Google, Yahoo, …)</c:v>
                </c:pt>
              </c:strCache>
            </c:strRef>
          </c:cat>
          <c:val>
            <c:numRef>
              <c:f>'9_moyen_int'!$M$26:$M$32</c:f>
              <c:numCache>
                <c:formatCode>0%</c:formatCode>
                <c:ptCount val="7"/>
                <c:pt idx="0">
                  <c:v>4.0878978833414119E-2</c:v>
                </c:pt>
                <c:pt idx="1">
                  <c:v>5.2027791242527544E-2</c:v>
                </c:pt>
                <c:pt idx="2">
                  <c:v>0.11989012764582324</c:v>
                </c:pt>
                <c:pt idx="3">
                  <c:v>0.43238002908386236</c:v>
                </c:pt>
                <c:pt idx="4">
                  <c:v>0.45952496364517936</c:v>
                </c:pt>
                <c:pt idx="5">
                  <c:v>0.55582485054128716</c:v>
                </c:pt>
                <c:pt idx="6">
                  <c:v>0.64889319760866471</c:v>
                </c:pt>
              </c:numCache>
            </c:numRef>
          </c:val>
        </c:ser>
        <c:gapWidth val="30"/>
        <c:overlap val="100"/>
        <c:axId val="43019264"/>
        <c:axId val="43037440"/>
      </c:barChart>
      <c:catAx>
        <c:axId val="4301926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3037440"/>
        <c:crosses val="autoZero"/>
        <c:auto val="1"/>
        <c:lblAlgn val="ctr"/>
        <c:lblOffset val="100"/>
      </c:catAx>
      <c:valAx>
        <c:axId val="43037440"/>
        <c:scaling>
          <c:orientation val="minMax"/>
        </c:scaling>
        <c:delete val="1"/>
        <c:axPos val="b"/>
        <c:numFmt formatCode="0%" sourceLinked="1"/>
        <c:tickLblPos val="none"/>
        <c:crossAx val="43019264"/>
        <c:crosses val="autoZero"/>
        <c:crossBetween val="between"/>
      </c:valAx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42517241822440377"/>
          <c:y val="3.3716239111609682E-2"/>
          <c:w val="0.53402641015320462"/>
          <c:h val="0.93256752177677593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3"/>
            </a:solidFill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dPt>
            <c:idx val="1"/>
            <c:spPr>
              <a:solidFill>
                <a:schemeClr val="accent5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0"/>
                    </a:pPr>
                    <a:r>
                      <a:rPr lang="en-US" b="0" smtClean="0"/>
                      <a:t>8%</a:t>
                    </a:r>
                    <a:endParaRPr lang="en-US" b="0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r>
                      <a:rPr lang="en-US" b="0" cap="none" spc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8%</a:t>
                    </a:r>
                    <a:endParaRPr lang="en-US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endParaRPr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600" b="0"/>
                    </a:pPr>
                    <a:r>
                      <a:rPr lang="en-US" b="0" smtClean="0"/>
                      <a:t>12%</a:t>
                    </a:r>
                    <a:endParaRPr lang="en-US" b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0"/>
                  <c:y val="-5.6193082705397717E-1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36%</a:t>
                    </a:r>
                    <a:endParaRPr lang="en-US" b="1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smtClean="0"/>
                      <a:t>44%</a:t>
                    </a:r>
                    <a:endParaRPr lang="en-US" b="1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smtClean="0"/>
                      <a:t>47%</a:t>
                    </a:r>
                    <a:endParaRPr lang="en-US" b="1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smtClean="0"/>
                      <a:t>57%</a:t>
                    </a:r>
                    <a:endParaRPr lang="en-US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Val val="1"/>
          </c:dLbls>
          <c:cat>
            <c:strRef>
              <c:f>'10_crit_fiab'!$N$4:$N$10</c:f>
              <c:strCache>
                <c:ptCount val="7"/>
                <c:pt idx="0">
                  <c:v>Selon le design et graphisme du site</c:v>
                </c:pt>
                <c:pt idx="1">
                  <c:v>Pas de critères</c:v>
                </c:pt>
                <c:pt idx="2">
                  <c:v>Selon l’ordre d’apparition des résultats</c:v>
                </c:pt>
                <c:pt idx="3">
                  <c:v>Selon la date de mise à jour</c:v>
                </c:pt>
                <c:pt idx="4">
                  <c:v>Selon le contenu</c:v>
                </c:pt>
                <c:pt idx="5">
                  <c:v>En recoupant plusieurs informations</c:v>
                </c:pt>
                <c:pt idx="6">
                  <c:v>Selon la source du site</c:v>
                </c:pt>
              </c:strCache>
            </c:strRef>
          </c:cat>
          <c:val>
            <c:numRef>
              <c:f>'10_crit_fiab'!$O$4:$O$10</c:f>
              <c:numCache>
                <c:formatCode>0.0%</c:formatCode>
                <c:ptCount val="7"/>
                <c:pt idx="0">
                  <c:v>7.5941185975117148E-2</c:v>
                </c:pt>
                <c:pt idx="1">
                  <c:v>8.3696881564066253E-2</c:v>
                </c:pt>
                <c:pt idx="2">
                  <c:v>0.12231378251736953</c:v>
                </c:pt>
                <c:pt idx="3">
                  <c:v>0.35724672806592339</c:v>
                </c:pt>
                <c:pt idx="4">
                  <c:v>0.44336726450153474</c:v>
                </c:pt>
                <c:pt idx="5">
                  <c:v>0.46744223622556147</c:v>
                </c:pt>
                <c:pt idx="6">
                  <c:v>0.56794312489901433</c:v>
                </c:pt>
              </c:numCache>
            </c:numRef>
          </c:val>
        </c:ser>
        <c:gapWidth val="30"/>
        <c:overlap val="100"/>
        <c:axId val="42951424"/>
        <c:axId val="42952960"/>
      </c:barChart>
      <c:catAx>
        <c:axId val="4295142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2952960"/>
        <c:crosses val="autoZero"/>
        <c:auto val="1"/>
        <c:lblAlgn val="ctr"/>
        <c:lblOffset val="100"/>
      </c:catAx>
      <c:valAx>
        <c:axId val="42952960"/>
        <c:scaling>
          <c:orientation val="minMax"/>
        </c:scaling>
        <c:delete val="1"/>
        <c:axPos val="b"/>
        <c:numFmt formatCode="0.0%" sourceLinked="1"/>
        <c:tickLblPos val="none"/>
        <c:crossAx val="42951424"/>
        <c:crosses val="autoZero"/>
        <c:crossBetween val="between"/>
      </c:valAx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lineChart>
        <c:grouping val="standard"/>
        <c:ser>
          <c:idx val="0"/>
          <c:order val="0"/>
          <c:tx>
            <c:strRef>
              <c:f>'11_moment'!$N$54</c:f>
              <c:strCache>
                <c:ptCount val="1"/>
                <c:pt idx="0">
                  <c:v>En semaine</c:v>
                </c:pt>
              </c:strCache>
            </c:strRef>
          </c:tx>
          <c:marker>
            <c:symbol val="circle"/>
            <c:size val="10"/>
          </c:marker>
          <c:dLbls>
            <c:dLbl>
              <c:idx val="5"/>
              <c:layout>
                <c:manualLayout>
                  <c:x val="-3.3515248118395916E-2"/>
                  <c:y val="-5.5721003036554397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</c:dLbls>
          <c:cat>
            <c:strRef>
              <c:f>'11_moment'!$M$55:$M$62</c:f>
              <c:strCache>
                <c:ptCount val="8"/>
                <c:pt idx="0">
                  <c:v>[6h-8h]</c:v>
                </c:pt>
                <c:pt idx="1">
                  <c:v>[8h-12h]</c:v>
                </c:pt>
                <c:pt idx="2">
                  <c:v>[12h-14h] </c:v>
                </c:pt>
                <c:pt idx="3">
                  <c:v>[14h-16h]</c:v>
                </c:pt>
                <c:pt idx="4">
                  <c:v>[16h-19h]</c:v>
                </c:pt>
                <c:pt idx="5">
                  <c:v>[19h-21h]</c:v>
                </c:pt>
                <c:pt idx="6">
                  <c:v>[21h-00h] </c:v>
                </c:pt>
                <c:pt idx="7">
                  <c:v>[00h-6h]</c:v>
                </c:pt>
              </c:strCache>
            </c:strRef>
          </c:cat>
          <c:val>
            <c:numRef>
              <c:f>'11_moment'!$N$55:$N$62</c:f>
              <c:numCache>
                <c:formatCode>0%</c:formatCode>
                <c:ptCount val="8"/>
                <c:pt idx="0">
                  <c:v>0.12457586039747939</c:v>
                </c:pt>
                <c:pt idx="1">
                  <c:v>0.21408951365325568</c:v>
                </c:pt>
                <c:pt idx="2">
                  <c:v>0.27726611730489814</c:v>
                </c:pt>
                <c:pt idx="3">
                  <c:v>0.23913394732590079</c:v>
                </c:pt>
                <c:pt idx="4">
                  <c:v>0.38035223784133138</c:v>
                </c:pt>
                <c:pt idx="5">
                  <c:v>0.63192761350784288</c:v>
                </c:pt>
                <c:pt idx="6">
                  <c:v>0.42834060429795157</c:v>
                </c:pt>
                <c:pt idx="7">
                  <c:v>9.5168847956051267E-2</c:v>
                </c:pt>
              </c:numCache>
            </c:numRef>
          </c:val>
        </c:ser>
        <c:ser>
          <c:idx val="1"/>
          <c:order val="1"/>
          <c:tx>
            <c:strRef>
              <c:f>'11_moment'!$O$54</c:f>
              <c:strCache>
                <c:ptCount val="1"/>
                <c:pt idx="0">
                  <c:v>Le week-end</c:v>
                </c:pt>
              </c:strCache>
            </c:strRef>
          </c:tx>
          <c:marker>
            <c:symbol val="circle"/>
            <c:size val="10"/>
          </c:marker>
          <c:cat>
            <c:strRef>
              <c:f>'11_moment'!$M$55:$M$62</c:f>
              <c:strCache>
                <c:ptCount val="8"/>
                <c:pt idx="0">
                  <c:v>[6h-8h]</c:v>
                </c:pt>
                <c:pt idx="1">
                  <c:v>[8h-12h]</c:v>
                </c:pt>
                <c:pt idx="2">
                  <c:v>[12h-14h] </c:v>
                </c:pt>
                <c:pt idx="3">
                  <c:v>[14h-16h]</c:v>
                </c:pt>
                <c:pt idx="4">
                  <c:v>[16h-19h]</c:v>
                </c:pt>
                <c:pt idx="5">
                  <c:v>[19h-21h]</c:v>
                </c:pt>
                <c:pt idx="6">
                  <c:v>[21h-00h] </c:v>
                </c:pt>
                <c:pt idx="7">
                  <c:v>[00h-6h]</c:v>
                </c:pt>
              </c:strCache>
            </c:strRef>
          </c:cat>
          <c:val>
            <c:numRef>
              <c:f>'11_moment'!$O$55:$O$62</c:f>
              <c:numCache>
                <c:formatCode>0%</c:formatCode>
                <c:ptCount val="8"/>
                <c:pt idx="0">
                  <c:v>7.7556955889481513E-2</c:v>
                </c:pt>
                <c:pt idx="1">
                  <c:v>0.27807400226207968</c:v>
                </c:pt>
                <c:pt idx="2">
                  <c:v>0.3066731297463241</c:v>
                </c:pt>
                <c:pt idx="3">
                  <c:v>0.4060429794797239</c:v>
                </c:pt>
                <c:pt idx="4">
                  <c:v>0.4619486185167232</c:v>
                </c:pt>
                <c:pt idx="5">
                  <c:v>0.53094199386007801</c:v>
                </c:pt>
                <c:pt idx="6">
                  <c:v>0.49297140087251756</c:v>
                </c:pt>
                <c:pt idx="7">
                  <c:v>0.18775246404911941</c:v>
                </c:pt>
              </c:numCache>
            </c:numRef>
          </c:val>
        </c:ser>
        <c:marker val="1"/>
        <c:axId val="43100800"/>
        <c:axId val="43118976"/>
      </c:lineChart>
      <c:catAx>
        <c:axId val="43100800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3118976"/>
        <c:crosses val="autoZero"/>
        <c:auto val="1"/>
        <c:lblAlgn val="ctr"/>
        <c:lblOffset val="100"/>
      </c:catAx>
      <c:valAx>
        <c:axId val="43118976"/>
        <c:scaling>
          <c:orientation val="minMax"/>
        </c:scaling>
        <c:axPos val="l"/>
        <c:numFmt formatCode="0%" sourceLinked="1"/>
        <c:tickLblPos val="nextTo"/>
        <c:crossAx val="431008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fr-FR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45547766207257506"/>
          <c:y val="3.1040347118625168E-2"/>
          <c:w val="0.51073010428739107"/>
          <c:h val="0.9379193057627464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3"/>
            </a:solidFill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spPr>
              <a:solidFill>
                <a:schemeClr val="accent2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spPr>
              <a:solidFill>
                <a:schemeClr val="accent2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9384550991335173E-2"/>
                  <c:y val="-2.8218497380567992E-3"/>
                </c:manualLayout>
              </c:layout>
              <c:showVal val="1"/>
            </c:dLbl>
            <c:dLbl>
              <c:idx val="9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139700">
                          <a:schemeClr val="accent2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139700">
                          <a:schemeClr val="accent2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Val val="1"/>
          </c:dLbls>
          <c:cat>
            <c:strRef>
              <c:f>'12_lieu_pro'!$M$52:$M$62</c:f>
              <c:strCache>
                <c:ptCount val="11"/>
                <c:pt idx="0">
                  <c:v>AGEFIPH - Cap emploi</c:v>
                </c:pt>
                <c:pt idx="1">
                  <c:v>Greta</c:v>
                </c:pt>
                <c:pt idx="2">
                  <c:v>Maison de l'emploi, MIFE, MIP</c:v>
                </c:pt>
                <c:pt idx="3">
                  <c:v>CRIJ, BIJ, PIJ</c:v>
                </c:pt>
                <c:pt idx="4">
                  <c:v>Chambres des métiers (CCI, agriculture…)</c:v>
                </c:pt>
                <c:pt idx="5">
                  <c:v>Agences d'intérim</c:v>
                </c:pt>
                <c:pt idx="6">
                  <c:v>CIO-SIO-CDI</c:v>
                </c:pt>
                <c:pt idx="7">
                  <c:v>Presse (Bien public, journal de S&amp;L, etc.)</c:v>
                </c:pt>
                <c:pt idx="8">
                  <c:v>Mission Locale</c:v>
                </c:pt>
                <c:pt idx="9">
                  <c:v>Pôle Emploi - APEC - APECITA</c:v>
                </c:pt>
                <c:pt idx="10">
                  <c:v>Internet (Viadeo, Facebook, etc.)</c:v>
                </c:pt>
              </c:strCache>
            </c:strRef>
          </c:cat>
          <c:val>
            <c:numRef>
              <c:f>'12_lieu_pro'!$N$52:$N$62</c:f>
              <c:numCache>
                <c:formatCode>0%</c:formatCode>
                <c:ptCount val="11"/>
                <c:pt idx="0">
                  <c:v>1.1795120374858688E-2</c:v>
                </c:pt>
                <c:pt idx="1">
                  <c:v>4.3787364679269671E-2</c:v>
                </c:pt>
                <c:pt idx="2">
                  <c:v>5.4774600096946777E-2</c:v>
                </c:pt>
                <c:pt idx="3">
                  <c:v>7.0609145257715306E-2</c:v>
                </c:pt>
                <c:pt idx="4">
                  <c:v>0.1486508321215059</c:v>
                </c:pt>
                <c:pt idx="5">
                  <c:v>0.15301341089029097</c:v>
                </c:pt>
                <c:pt idx="6">
                  <c:v>0.15883018258200235</c:v>
                </c:pt>
                <c:pt idx="7">
                  <c:v>0.17983519146873544</c:v>
                </c:pt>
                <c:pt idx="8">
                  <c:v>0.27144934561318429</c:v>
                </c:pt>
                <c:pt idx="9">
                  <c:v>0.41444498303441946</c:v>
                </c:pt>
                <c:pt idx="10">
                  <c:v>0.47180481499434829</c:v>
                </c:pt>
              </c:numCache>
            </c:numRef>
          </c:val>
        </c:ser>
        <c:gapWidth val="30"/>
        <c:overlap val="100"/>
        <c:axId val="43179392"/>
        <c:axId val="43185280"/>
      </c:barChart>
      <c:catAx>
        <c:axId val="4317939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3185280"/>
        <c:crosses val="autoZero"/>
        <c:auto val="1"/>
        <c:lblAlgn val="ctr"/>
        <c:lblOffset val="100"/>
      </c:catAx>
      <c:valAx>
        <c:axId val="43185280"/>
        <c:scaling>
          <c:orientation val="minMax"/>
        </c:scaling>
        <c:delete val="1"/>
        <c:axPos val="b"/>
        <c:numFmt formatCode="0%" sourceLinked="1"/>
        <c:tickLblPos val="none"/>
        <c:crossAx val="43179392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37569376907822088"/>
          <c:y val="2.8275067691065126E-2"/>
          <c:w val="0.7109873675024363"/>
          <c:h val="0.74375562425760355"/>
        </c:manualLayout>
      </c:layout>
      <c:barChart>
        <c:barDir val="bar"/>
        <c:grouping val="clustered"/>
        <c:ser>
          <c:idx val="0"/>
          <c:order val="0"/>
          <c:tx>
            <c:strRef>
              <c:f>'13_info_qui_pro'!$N$63</c:f>
              <c:strCache>
                <c:ptCount val="1"/>
                <c:pt idx="0">
                  <c:v>Dans le cadre de votre recherche d'emploi ou de job</c:v>
                </c:pt>
              </c:strCache>
            </c:strRef>
          </c:tx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cat>
            <c:strRef>
              <c:f>'13_info_qui_pro'!$M$64:$M$70</c:f>
              <c:strCache>
                <c:ptCount val="7"/>
                <c:pt idx="0">
                  <c:v>Numéros verts ou gratuits</c:v>
                </c:pt>
                <c:pt idx="1">
                  <c:v>Médias (TV, Presse, radio, ...)</c:v>
                </c:pt>
                <c:pt idx="2">
                  <c:v>Structures d'information</c:v>
                </c:pt>
                <c:pt idx="3">
                  <c:v>Amis</c:v>
                </c:pt>
                <c:pt idx="4">
                  <c:v>Enseignants, travailleurs sociaux, professionnels, employeurs</c:v>
                </c:pt>
                <c:pt idx="5">
                  <c:v>Parents, famille</c:v>
                </c:pt>
                <c:pt idx="6">
                  <c:v>Internet, mobiles</c:v>
                </c:pt>
              </c:strCache>
            </c:strRef>
          </c:cat>
          <c:val>
            <c:numRef>
              <c:f>'13_info_qui_pro'!$N$64:$N$70</c:f>
              <c:numCache>
                <c:formatCode>0%</c:formatCode>
                <c:ptCount val="7"/>
                <c:pt idx="0">
                  <c:v>3.6839554047503636E-2</c:v>
                </c:pt>
                <c:pt idx="1">
                  <c:v>0.12150589756018752</c:v>
                </c:pt>
                <c:pt idx="2">
                  <c:v>0.2803360801421878</c:v>
                </c:pt>
                <c:pt idx="3">
                  <c:v>0.34932945548553884</c:v>
                </c:pt>
                <c:pt idx="4">
                  <c:v>0.36031669090321838</c:v>
                </c:pt>
                <c:pt idx="5">
                  <c:v>0.38810793343027988</c:v>
                </c:pt>
                <c:pt idx="6">
                  <c:v>0.48085312651478435</c:v>
                </c:pt>
              </c:numCache>
            </c:numRef>
          </c:val>
        </c:ser>
        <c:ser>
          <c:idx val="1"/>
          <c:order val="1"/>
          <c:tx>
            <c:strRef>
              <c:f>'13_info_qui_pro'!$O$63</c:f>
              <c:strCache>
                <c:ptCount val="1"/>
                <c:pt idx="0">
                  <c:v>Dans le cadre de vos études, formation</c:v>
                </c:pt>
              </c:strCache>
            </c:strRef>
          </c:tx>
          <c:spPr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cat>
            <c:strRef>
              <c:f>'13_info_qui_pro'!$M$64:$M$70</c:f>
              <c:strCache>
                <c:ptCount val="7"/>
                <c:pt idx="0">
                  <c:v>Numéros verts ou gratuits</c:v>
                </c:pt>
                <c:pt idx="1">
                  <c:v>Médias (TV, Presse, radio, ...)</c:v>
                </c:pt>
                <c:pt idx="2">
                  <c:v>Structures d'information</c:v>
                </c:pt>
                <c:pt idx="3">
                  <c:v>Amis</c:v>
                </c:pt>
                <c:pt idx="4">
                  <c:v>Enseignants, travailleurs sociaux, professionnels, employeurs</c:v>
                </c:pt>
                <c:pt idx="5">
                  <c:v>Parents, famille</c:v>
                </c:pt>
                <c:pt idx="6">
                  <c:v>Internet, mobiles</c:v>
                </c:pt>
              </c:strCache>
            </c:strRef>
          </c:cat>
          <c:val>
            <c:numRef>
              <c:f>'13_info_qui_pro'!$O$64:$O$70</c:f>
              <c:numCache>
                <c:formatCode>0%</c:formatCode>
                <c:ptCount val="7"/>
                <c:pt idx="0">
                  <c:v>2.779124252706457E-2</c:v>
                </c:pt>
                <c:pt idx="1">
                  <c:v>0.12344482145742459</c:v>
                </c:pt>
                <c:pt idx="2">
                  <c:v>0.27872031022782534</c:v>
                </c:pt>
                <c:pt idx="3">
                  <c:v>0.45532396186783358</c:v>
                </c:pt>
                <c:pt idx="4">
                  <c:v>0.46146388754241596</c:v>
                </c:pt>
                <c:pt idx="5">
                  <c:v>0.45144611407335594</c:v>
                </c:pt>
                <c:pt idx="6">
                  <c:v>0.51672321861366965</c:v>
                </c:pt>
              </c:numCache>
            </c:numRef>
          </c:val>
        </c:ser>
        <c:gapWidth val="60"/>
        <c:overlap val="-30"/>
        <c:axId val="43256064"/>
        <c:axId val="43261952"/>
      </c:barChart>
      <c:catAx>
        <c:axId val="43256064"/>
        <c:scaling>
          <c:orientation val="minMax"/>
        </c:scaling>
        <c:axPos val="l"/>
        <c:majorGridlines>
          <c:spPr>
            <a:ln w="44450" cmpd="dbl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solid"/>
            </a:ln>
          </c:spPr>
        </c:majorGridlines>
        <c:majorTickMark val="cross"/>
        <c:minorTickMark val="in"/>
        <c:tickLblPos val="nextTo"/>
        <c:spPr>
          <a:effectLst/>
        </c:spPr>
        <c:txPr>
          <a:bodyPr rot="0"/>
          <a:lstStyle/>
          <a:p>
            <a:pPr>
              <a:defRPr sz="1200" b="1"/>
            </a:pPr>
            <a:endParaRPr lang="fr-FR"/>
          </a:p>
        </c:txPr>
        <c:crossAx val="43261952"/>
        <c:crosses val="autoZero"/>
        <c:auto val="1"/>
        <c:lblAlgn val="ctr"/>
        <c:lblOffset val="100"/>
      </c:catAx>
      <c:valAx>
        <c:axId val="43261952"/>
        <c:scaling>
          <c:orientation val="minMax"/>
          <c:max val="0.60000000000000064"/>
          <c:min val="0"/>
        </c:scaling>
        <c:axPos val="b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  <a:alpha val="50000"/>
                </a:sysClr>
              </a:solidFill>
              <a:prstDash val="dash"/>
            </a:ln>
          </c:spPr>
        </c:majorGridlines>
        <c:numFmt formatCode="0%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43256064"/>
        <c:crosses val="autoZero"/>
        <c:crossBetween val="between"/>
        <c:majorUnit val="0.1"/>
        <c:minorUnit val="2.0000000000000014E-2"/>
      </c:valAx>
    </c:plotArea>
    <c:legend>
      <c:legendPos val="b"/>
      <c:layout/>
      <c:txPr>
        <a:bodyPr/>
        <a:lstStyle/>
        <a:p>
          <a:pPr>
            <a:defRPr sz="1600" b="1"/>
          </a:pPr>
          <a:endParaRPr lang="fr-FR"/>
        </a:p>
      </c:txPr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6374569492278634"/>
          <c:y val="0.10325402652523323"/>
          <c:w val="0.80996633090150449"/>
          <c:h val="0.57630412240829965"/>
        </c:manualLayout>
      </c:layout>
      <c:barChart>
        <c:barDir val="col"/>
        <c:grouping val="stacked"/>
        <c:ser>
          <c:idx val="0"/>
          <c:order val="0"/>
          <c:tx>
            <c:strRef>
              <c:f>Age_Genre!$I$24</c:f>
              <c:strCache>
                <c:ptCount val="1"/>
                <c:pt idx="0">
                  <c:v>15-19 ans</c:v>
                </c:pt>
              </c:strCache>
            </c:strRef>
          </c:tx>
          <c:spPr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cat>
            <c:strRef>
              <c:f>Age_Genre!$J$23:$K$23</c:f>
              <c:strCache>
                <c:ptCount val="2"/>
                <c:pt idx="0">
                  <c:v>Femme</c:v>
                </c:pt>
                <c:pt idx="1">
                  <c:v>Homme</c:v>
                </c:pt>
              </c:strCache>
            </c:strRef>
          </c:cat>
          <c:val>
            <c:numRef>
              <c:f>Age_Genre!$J$24:$K$24</c:f>
              <c:numCache>
                <c:formatCode>0%</c:formatCode>
                <c:ptCount val="2"/>
                <c:pt idx="0">
                  <c:v>0.34482187241093631</c:v>
                </c:pt>
                <c:pt idx="1">
                  <c:v>0.30190555095277588</c:v>
                </c:pt>
              </c:numCache>
            </c:numRef>
          </c:val>
        </c:ser>
        <c:ser>
          <c:idx val="1"/>
          <c:order val="1"/>
          <c:tx>
            <c:strRef>
              <c:f>Age_Genre!$I$25</c:f>
              <c:strCache>
                <c:ptCount val="1"/>
                <c:pt idx="0">
                  <c:v>20-24 ans</c:v>
                </c:pt>
              </c:strCache>
            </c:strRef>
          </c:tx>
          <c:spPr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cat>
            <c:strRef>
              <c:f>Age_Genre!$J$23:$K$23</c:f>
              <c:strCache>
                <c:ptCount val="2"/>
                <c:pt idx="0">
                  <c:v>Femme</c:v>
                </c:pt>
                <c:pt idx="1">
                  <c:v>Homme</c:v>
                </c:pt>
              </c:strCache>
            </c:strRef>
          </c:cat>
          <c:val>
            <c:numRef>
              <c:f>Age_Genre!$J$25:$K$25</c:f>
              <c:numCache>
                <c:formatCode>0%</c:formatCode>
                <c:ptCount val="2"/>
                <c:pt idx="0">
                  <c:v>0.14797017398508697</c:v>
                </c:pt>
                <c:pt idx="1">
                  <c:v>0.11068765534382755</c:v>
                </c:pt>
              </c:numCache>
            </c:numRef>
          </c:val>
        </c:ser>
        <c:ser>
          <c:idx val="2"/>
          <c:order val="2"/>
          <c:tx>
            <c:strRef>
              <c:f>Age_Genre!$I$26</c:f>
              <c:strCache>
                <c:ptCount val="1"/>
                <c:pt idx="0">
                  <c:v>25-29 ans</c:v>
                </c:pt>
              </c:strCache>
            </c:strRef>
          </c:tx>
          <c:spPr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cat>
            <c:strRef>
              <c:f>Age_Genre!$J$23:$K$23</c:f>
              <c:strCache>
                <c:ptCount val="2"/>
                <c:pt idx="0">
                  <c:v>Femme</c:v>
                </c:pt>
                <c:pt idx="1">
                  <c:v>Homme</c:v>
                </c:pt>
              </c:strCache>
            </c:strRef>
          </c:cat>
          <c:val>
            <c:numRef>
              <c:f>Age_Genre!$J$26:$K$26</c:f>
              <c:numCache>
                <c:formatCode>0%</c:formatCode>
                <c:ptCount val="2"/>
                <c:pt idx="0">
                  <c:v>5.1532725766362857E-2</c:v>
                </c:pt>
                <c:pt idx="1">
                  <c:v>4.3082021541011248E-2</c:v>
                </c:pt>
              </c:numCache>
            </c:numRef>
          </c:val>
        </c:ser>
        <c:gapWidth val="100"/>
        <c:overlap val="100"/>
        <c:axId val="95316224"/>
        <c:axId val="95322112"/>
      </c:barChart>
      <c:catAx>
        <c:axId val="95316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95322112"/>
        <c:crosses val="autoZero"/>
        <c:auto val="1"/>
        <c:lblAlgn val="ctr"/>
        <c:lblOffset val="100"/>
      </c:catAx>
      <c:valAx>
        <c:axId val="9532211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9531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934001160364933"/>
          <c:y val="0.78304403375470433"/>
          <c:w val="0.42652333897056732"/>
          <c:h val="0.16373724175574694"/>
        </c:manualLayout>
      </c:layout>
      <c:txPr>
        <a:bodyPr/>
        <a:lstStyle/>
        <a:p>
          <a:pPr>
            <a:defRPr sz="1200" b="1"/>
          </a:pPr>
          <a:endParaRPr lang="fr-FR"/>
        </a:p>
      </c:txPr>
    </c:legend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45647936285852658"/>
          <c:y val="3.1541004999825054E-2"/>
          <c:w val="0.54352063714147525"/>
          <c:h val="0.93691799000034959"/>
        </c:manualLayout>
      </c:layout>
      <c:barChart>
        <c:barDir val="bar"/>
        <c:grouping val="stacked"/>
        <c:ser>
          <c:idx val="0"/>
          <c:order val="0"/>
          <c:spPr>
            <a:effectLst>
              <a:outerShdw blurRad="50800" dist="63500" dir="13500000" algn="br" rotWithShape="0">
                <a:prstClr val="black">
                  <a:alpha val="40000"/>
                </a:prstClr>
              </a:outerShdw>
            </a:effectLst>
          </c:spPr>
          <c:dPt>
            <c:idx val="9"/>
            <c:spPr>
              <a:solidFill>
                <a:schemeClr val="accent4"/>
              </a:solidFill>
              <a:effectLst>
                <a:outerShdw blurRad="50800" dist="635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6.5608351719313354E-2"/>
                  <c:y val="-2.8673640908931852E-3"/>
                </c:manualLayout>
              </c:layout>
              <c:showVal val="1"/>
            </c:dLbl>
            <c:dLbl>
              <c:idx val="9"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139700">
                          <a:schemeClr val="accent4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'14_crit_choix_pro'!$P$45:$P$54</c:f>
              <c:strCache>
                <c:ptCount val="10"/>
                <c:pt idx="0">
                  <c:v>La pression familiale (parents, amis...)</c:v>
                </c:pt>
                <c:pt idx="1">
                  <c:v>Le coût de la formation</c:v>
                </c:pt>
                <c:pt idx="2">
                  <c:v>La durée de la formation</c:v>
                </c:pt>
                <c:pt idx="3">
                  <c:v>Le soutien familial (aides, encouragements, ...)</c:v>
                </c:pt>
                <c:pt idx="4">
                  <c:v>La proximité de la formation, de l'emploi</c:v>
                </c:pt>
                <c:pt idx="5">
                  <c:v>Les revenus attendus</c:v>
                </c:pt>
                <c:pt idx="6">
                  <c:v>Les conditions de travail</c:v>
                </c:pt>
                <c:pt idx="7">
                  <c:v>Les débouchés, sécurité de l'emploi</c:v>
                </c:pt>
                <c:pt idx="8">
                  <c:v>Vos qualités, vos atouts</c:v>
                </c:pt>
                <c:pt idx="9">
                  <c:v>Vos centres d'intérêts, vos goûts</c:v>
                </c:pt>
              </c:strCache>
            </c:strRef>
          </c:cat>
          <c:val>
            <c:numRef>
              <c:f>'14_crit_choix_pro'!$Q$45:$Q$54</c:f>
              <c:numCache>
                <c:formatCode>0%</c:formatCode>
                <c:ptCount val="10"/>
                <c:pt idx="0">
                  <c:v>5.4451446114073404E-2</c:v>
                </c:pt>
                <c:pt idx="1">
                  <c:v>0.13798675068670221</c:v>
                </c:pt>
                <c:pt idx="2">
                  <c:v>0.16707060914525768</c:v>
                </c:pt>
                <c:pt idx="3">
                  <c:v>0.19082242688641141</c:v>
                </c:pt>
                <c:pt idx="4">
                  <c:v>0.22119890127645822</c:v>
                </c:pt>
                <c:pt idx="5">
                  <c:v>0.23283244465988043</c:v>
                </c:pt>
                <c:pt idx="6">
                  <c:v>0.32169978994991405</c:v>
                </c:pt>
                <c:pt idx="7">
                  <c:v>0.38148327678138638</c:v>
                </c:pt>
                <c:pt idx="8">
                  <c:v>0.39957989982226993</c:v>
                </c:pt>
                <c:pt idx="9">
                  <c:v>0.69898206495394744</c:v>
                </c:pt>
              </c:numCache>
            </c:numRef>
          </c:val>
        </c:ser>
        <c:gapWidth val="30"/>
        <c:overlap val="100"/>
        <c:axId val="43401984"/>
        <c:axId val="43403520"/>
      </c:barChart>
      <c:catAx>
        <c:axId val="4340198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3403520"/>
        <c:crosses val="autoZero"/>
        <c:auto val="1"/>
        <c:lblAlgn val="ctr"/>
        <c:lblOffset val="100"/>
      </c:catAx>
      <c:valAx>
        <c:axId val="43403520"/>
        <c:scaling>
          <c:orientation val="minMax"/>
        </c:scaling>
        <c:delete val="1"/>
        <c:axPos val="b"/>
        <c:numFmt formatCode="0%" sourceLinked="1"/>
        <c:tickLblPos val="none"/>
        <c:crossAx val="43401984"/>
        <c:crosses val="autoZero"/>
        <c:crossBetween val="between"/>
      </c:valAx>
    </c:plotArea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30695528054757582"/>
          <c:y val="3.2592364474556171E-2"/>
          <c:w val="0.69304471945242463"/>
          <c:h val="0.93481527105089046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5"/>
            </a:solidFill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dPt>
            <c:idx val="4"/>
            <c:spPr>
              <a:solidFill>
                <a:schemeClr val="accent4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4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Val val="1"/>
          </c:dLbls>
          <c:cat>
            <c:strRef>
              <c:f>'15_frein'!$O$30:$O$34</c:f>
              <c:strCache>
                <c:ptCount val="5"/>
                <c:pt idx="0">
                  <c:v>Manque d'information</c:v>
                </c:pt>
                <c:pt idx="1">
                  <c:v>Logement</c:v>
                </c:pt>
                <c:pt idx="2">
                  <c:v>Mobilité</c:v>
                </c:pt>
                <c:pt idx="3">
                  <c:v>Financement</c:v>
                </c:pt>
                <c:pt idx="4">
                  <c:v>Aucun</c:v>
                </c:pt>
              </c:strCache>
            </c:strRef>
          </c:cat>
          <c:val>
            <c:numRef>
              <c:f>'15_frein'!$P$30:$P$34</c:f>
              <c:numCache>
                <c:formatCode>0%</c:formatCode>
                <c:ptCount val="5"/>
                <c:pt idx="0">
                  <c:v>0.15446760381321789</c:v>
                </c:pt>
                <c:pt idx="1">
                  <c:v>0.16076910647923837</c:v>
                </c:pt>
                <c:pt idx="2">
                  <c:v>0.23234771368557119</c:v>
                </c:pt>
                <c:pt idx="3">
                  <c:v>0.30651155275488962</c:v>
                </c:pt>
                <c:pt idx="4">
                  <c:v>0.3874616254645355</c:v>
                </c:pt>
              </c:numCache>
            </c:numRef>
          </c:val>
        </c:ser>
        <c:gapWidth val="50"/>
        <c:overlap val="100"/>
        <c:axId val="43432192"/>
        <c:axId val="43327488"/>
      </c:barChart>
      <c:catAx>
        <c:axId val="4343219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3327488"/>
        <c:crosses val="autoZero"/>
        <c:auto val="1"/>
        <c:lblAlgn val="ctr"/>
        <c:lblOffset val="100"/>
      </c:catAx>
      <c:valAx>
        <c:axId val="43327488"/>
        <c:scaling>
          <c:orientation val="minMax"/>
        </c:scaling>
        <c:delete val="1"/>
        <c:axPos val="b"/>
        <c:numFmt formatCode="0%" sourceLinked="1"/>
        <c:tickLblPos val="none"/>
        <c:crossAx val="43432192"/>
        <c:crosses val="autoZero"/>
        <c:crossBetween val="between"/>
      </c:valAx>
    </c:plotArea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42213855641402576"/>
          <c:y val="2.9271638334256098E-2"/>
          <c:w val="0.5669625042158295"/>
          <c:h val="0.95400171118902921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2">
                <a:lumMod val="75000"/>
              </a:schemeClr>
            </a:solidFill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bg2">
                  <a:lumMod val="90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bg2">
                  <a:lumMod val="90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bg2">
                  <a:lumMod val="90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chemeClr val="bg2">
                  <a:lumMod val="90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spPr>
              <a:solidFill>
                <a:schemeClr val="bg2">
                  <a:lumMod val="50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2"/>
            <c:spPr>
              <a:solidFill>
                <a:schemeClr val="bg2">
                  <a:lumMod val="50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3"/>
            <c:spPr>
              <a:solidFill>
                <a:schemeClr val="bg2">
                  <a:lumMod val="50000"/>
                </a:scheme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400" b="0"/>
                  </a:pPr>
                  <a:endParaRPr lang="fr-FR"/>
                </a:p>
              </c:txPr>
              <c:dLblPos val="outEnd"/>
              <c:showVal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400" b="0"/>
                  </a:pPr>
                  <a:endParaRPr lang="fr-FR"/>
                </a:p>
              </c:txPr>
              <c:dLblPos val="outEnd"/>
              <c:showVal val="1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400" b="0"/>
                  </a:pPr>
                  <a:endParaRPr lang="fr-FR"/>
                </a:p>
              </c:txPr>
              <c:dLblPos val="outEnd"/>
              <c:showVal val="1"/>
            </c:dLbl>
            <c:dLbl>
              <c:idx val="3"/>
              <c:spPr/>
              <c:txPr>
                <a:bodyPr/>
                <a:lstStyle/>
                <a:p>
                  <a:pPr>
                    <a:defRPr sz="1400" b="0"/>
                  </a:pPr>
                  <a:endParaRPr lang="fr-FR"/>
                </a:p>
              </c:txPr>
            </c:dLbl>
            <c:dLbl>
              <c:idx val="11"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bg2">
                            <a:lumMod val="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12"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13"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101600">
                          <a:schemeClr val="bg2">
                            <a:lumMod val="75000"/>
                            <a:alpha val="6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ctr"/>
            <c:showVal val="1"/>
          </c:dLbls>
          <c:cat>
            <c:strRef>
              <c:f>'17_trouv_travail'!$N$58:$N$71</c:f>
              <c:strCache>
                <c:ptCount val="14"/>
                <c:pt idx="0">
                  <c:v>Aucun</c:v>
                </c:pt>
                <c:pt idx="1">
                  <c:v>Pause dans le cursus</c:v>
                </c:pt>
                <c:pt idx="2">
                  <c:v>Ne sais pas</c:v>
                </c:pt>
                <c:pt idx="3">
                  <c:v>Dispositifs d'aides</c:v>
                </c:pt>
                <c:pt idx="4">
                  <c:v>Témoignage vu ou entendu (en réel, sur Internet, etc.)</c:v>
                </c:pt>
                <c:pt idx="5">
                  <c:v>Forums / salons sur l'orientation professionnelle</c:v>
                </c:pt>
                <c:pt idx="6">
                  <c:v>Lieux ressources et sites internet ressources</c:v>
                </c:pt>
                <c:pt idx="7">
                  <c:v>Conseil d'un professionnel de l'information / de l’orientation</c:v>
                </c:pt>
                <c:pt idx="8">
                  <c:v>Construction d'un projet personnel (hors scolaire)</c:v>
                </c:pt>
                <c:pt idx="9">
                  <c:v>Conseils et échanges avec l'entourage (famille, amis, etc.)</c:v>
                </c:pt>
                <c:pt idx="10">
                  <c:v>Passion</c:v>
                </c:pt>
                <c:pt idx="11">
                  <c:v>Rencontre de professionnels (stage, job, etc.)</c:v>
                </c:pt>
                <c:pt idx="12">
                  <c:v>École, études</c:v>
                </c:pt>
                <c:pt idx="13">
                  <c:v>Expérience(s) professionnelle(s)</c:v>
                </c:pt>
              </c:strCache>
            </c:strRef>
          </c:cat>
          <c:val>
            <c:numRef>
              <c:f>'17_trouv_travail'!$O$58:$O$71</c:f>
              <c:numCache>
                <c:formatCode>0%</c:formatCode>
                <c:ptCount val="14"/>
                <c:pt idx="0">
                  <c:v>2.779124252706457E-2</c:v>
                </c:pt>
                <c:pt idx="1">
                  <c:v>2.9891743415737779E-2</c:v>
                </c:pt>
                <c:pt idx="2">
                  <c:v>4.7180481499434504E-2</c:v>
                </c:pt>
                <c:pt idx="3">
                  <c:v>8.3050573598320535E-2</c:v>
                </c:pt>
                <c:pt idx="4">
                  <c:v>0.11795120374858629</c:v>
                </c:pt>
                <c:pt idx="5">
                  <c:v>0.11908224268864175</c:v>
                </c:pt>
                <c:pt idx="6">
                  <c:v>0.14622717724995957</c:v>
                </c:pt>
                <c:pt idx="7">
                  <c:v>0.20972693488447391</c:v>
                </c:pt>
                <c:pt idx="8">
                  <c:v>0.21715947649054776</c:v>
                </c:pt>
                <c:pt idx="9">
                  <c:v>0.2565842624010341</c:v>
                </c:pt>
                <c:pt idx="10">
                  <c:v>0.31168201648085547</c:v>
                </c:pt>
                <c:pt idx="11">
                  <c:v>0.42543221845209245</c:v>
                </c:pt>
                <c:pt idx="12">
                  <c:v>0.44336726450153474</c:v>
                </c:pt>
                <c:pt idx="13">
                  <c:v>0.51397640975924641</c:v>
                </c:pt>
              </c:numCache>
            </c:numRef>
          </c:val>
        </c:ser>
        <c:gapWidth val="30"/>
        <c:axId val="43372544"/>
        <c:axId val="43374080"/>
      </c:barChart>
      <c:catAx>
        <c:axId val="43372544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43374080"/>
        <c:crosses val="autoZero"/>
        <c:auto val="1"/>
        <c:lblAlgn val="ctr"/>
        <c:lblOffset val="100"/>
      </c:catAx>
      <c:valAx>
        <c:axId val="43374080"/>
        <c:scaling>
          <c:orientation val="minMax"/>
        </c:scaling>
        <c:delete val="1"/>
        <c:axPos val="b"/>
        <c:numFmt formatCode="0%" sourceLinked="1"/>
        <c:tickLblPos val="none"/>
        <c:crossAx val="43372544"/>
        <c:crosses val="autoZero"/>
        <c:crossBetween val="between"/>
      </c:valAx>
    </c:plotArea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otX val="30"/>
      <c:rotY val="39"/>
      <c:perspective val="30"/>
    </c:view3D>
    <c:plotArea>
      <c:layout>
        <c:manualLayout>
          <c:layoutTarget val="inner"/>
          <c:xMode val="edge"/>
          <c:yMode val="edge"/>
          <c:x val="1.0634023072962861E-2"/>
          <c:y val="4.102518086478605E-2"/>
          <c:w val="0.94539386702954364"/>
          <c:h val="0.9222488923784447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dPt>
            <c:idx val="0"/>
            <c:spPr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spPr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sp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  <c:txPr>
                <a:bodyPr/>
                <a:lstStyle/>
                <a:p>
                  <a:pPr>
                    <a:defRPr sz="18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1"/>
              <c:layout>
                <c:manualLayout>
                  <c:x val="-3.8370342082174355E-3"/>
                  <c:y val="-2.424225456785158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Non
23%</a:t>
                    </a:r>
                  </a:p>
                </c:rich>
              </c:tx>
              <c:dLblPos val="ctr"/>
              <c:showCatName val="1"/>
              <c:showPercent val="1"/>
            </c:dLbl>
            <c:spPr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dLblPos val="ctr"/>
            <c:showCatName val="1"/>
            <c:showPercent val="1"/>
          </c:dLbls>
          <c:cat>
            <c:strRef>
              <c:f>'16_chrch_emploi'!$B$39:$B$40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'16_chrch_emploi'!$C$39:$C$40</c:f>
              <c:numCache>
                <c:formatCode>0%</c:formatCode>
                <c:ptCount val="2"/>
                <c:pt idx="0">
                  <c:v>0.77111260053619679</c:v>
                </c:pt>
                <c:pt idx="1">
                  <c:v>0.22888739946380698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otX val="40"/>
      <c:rotY val="92"/>
      <c:perspective val="30"/>
    </c:view3D>
    <c:plotArea>
      <c:layout/>
      <c:pie3DChart>
        <c:varyColors val="1"/>
        <c:ser>
          <c:idx val="0"/>
          <c:order val="0"/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r>
                      <a:rPr lang="en-US" sz="2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OUI</a:t>
                    </a:r>
                    <a:r>
                      <a:rPr lang="en-US" sz="2400" b="0" cap="none" spc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 </a:t>
                    </a:r>
                    <a:endParaRPr lang="en-US" sz="2400" b="0" cap="none" spc="0" baseline="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endParaRPr>
                  </a:p>
                  <a:p>
                    <a:pPr>
                      <a:defRPr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r>
                      <a:rPr lang="en-US" sz="2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35%</a:t>
                    </a:r>
                    <a:endParaRPr lang="en-US" sz="2400" b="0" cap="none" spc="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endParaRPr>
                  </a:p>
                </c:rich>
              </c:tx>
              <c:spPr/>
              <c:dLblPos val="ctr"/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dirty="0" smtClean="0"/>
                      <a:t>NON</a:t>
                    </a:r>
                    <a:endParaRPr lang="en-US" sz="1800" b="1" dirty="0"/>
                  </a:p>
                  <a:p>
                    <a:r>
                      <a:rPr lang="en-US" sz="1800" b="1" dirty="0" smtClean="0"/>
                      <a:t>40%</a:t>
                    </a:r>
                    <a:endParaRPr lang="en-US" sz="1800" b="1" dirty="0"/>
                  </a:p>
                </c:rich>
              </c:tx>
              <c:dLblPos val="ctr"/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r>
                      <a: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Ne sais pas
</a:t>
                    </a:r>
                    <a:r>
                      <a:rPr lang="en-US" sz="18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25</a:t>
                    </a:r>
                    <a:r>
                      <a:rPr lang="en-US" sz="18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pPr/>
              <c:dLblPos val="ctr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800" b="1"/>
                </a:pPr>
                <a:endParaRPr lang="fr-FR"/>
              </a:p>
            </c:txPr>
            <c:dLblPos val="ctr"/>
            <c:showVal val="1"/>
            <c:showCatName val="1"/>
            <c:showLeaderLines val="1"/>
          </c:dLbls>
          <c:cat>
            <c:strRef>
              <c:f>'18_chg_form'!$O$18:$O$20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Ne sais pas</c:v>
                </c:pt>
              </c:strCache>
            </c:strRef>
          </c:cat>
          <c:val>
            <c:numRef>
              <c:f>'18_chg_form'!$P$18:$P$20</c:f>
              <c:numCache>
                <c:formatCode>0%</c:formatCode>
                <c:ptCount val="3"/>
                <c:pt idx="0">
                  <c:v>0.35289242499585888</c:v>
                </c:pt>
                <c:pt idx="1">
                  <c:v>0.39333664843361532</c:v>
                </c:pt>
                <c:pt idx="2">
                  <c:v>0.25377092657052874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57653199008500111"/>
          <c:y val="3.4307760503835404E-2"/>
          <c:w val="0.39487904987846301"/>
          <c:h val="0.93138447899232857"/>
        </c:manualLayout>
      </c:layout>
      <c:barChart>
        <c:barDir val="bar"/>
        <c:grouping val="clustered"/>
        <c:ser>
          <c:idx val="0"/>
          <c:order val="0"/>
          <c:dLbls>
            <c:dLbl>
              <c:idx val="1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'18_chg_form'!$J$71:$J$81</c:f>
              <c:strCache>
                <c:ptCount val="11"/>
                <c:pt idx="0">
                  <c:v>Pour me rapprocher de ma famille, mes amis</c:v>
                </c:pt>
                <c:pt idx="1">
                  <c:v>Formation/emploi ne correspondant pas à mes compétences</c:v>
                </c:pt>
                <c:pt idx="2">
                  <c:v>Emploi qui ne correspond pas à mes études</c:v>
                </c:pt>
                <c:pt idx="3">
                  <c:v>Pour créer une entreprise</c:v>
                </c:pt>
                <c:pt idx="4">
                  <c:v>Pénibilité de l'emploi, de la formation</c:v>
                </c:pt>
                <c:pt idx="5">
                  <c:v>Manque de possibilités d'évolution</c:v>
                </c:pt>
                <c:pt idx="6">
                  <c:v>Manque d'envie/de plaisir</c:v>
                </c:pt>
                <c:pt idx="7">
                  <c:v>Sentiment de stagner</c:v>
                </c:pt>
                <c:pt idx="8">
                  <c:v>Raisons financières</c:v>
                </c:pt>
                <c:pt idx="9">
                  <c:v>Formation/Emploi ne correspondant pas à mes attentes</c:v>
                </c:pt>
                <c:pt idx="10">
                  <c:v>Pour voir autre chose</c:v>
                </c:pt>
              </c:strCache>
            </c:strRef>
          </c:cat>
          <c:val>
            <c:numRef>
              <c:f>'18_chg_form'!$K$71:$K$81</c:f>
              <c:numCache>
                <c:formatCode>0%</c:formatCode>
                <c:ptCount val="11"/>
                <c:pt idx="0">
                  <c:v>6.2470643494598403E-2</c:v>
                </c:pt>
                <c:pt idx="1">
                  <c:v>6.9516204790982014E-2</c:v>
                </c:pt>
                <c:pt idx="2">
                  <c:v>0.12306247064349472</c:v>
                </c:pt>
                <c:pt idx="3">
                  <c:v>0.14372945044621996</c:v>
                </c:pt>
                <c:pt idx="4">
                  <c:v>0.14748708313762515</c:v>
                </c:pt>
                <c:pt idx="5">
                  <c:v>0.1916392672616252</c:v>
                </c:pt>
                <c:pt idx="6">
                  <c:v>0.21935180836073273</c:v>
                </c:pt>
                <c:pt idx="7">
                  <c:v>0.23109441052137308</c:v>
                </c:pt>
                <c:pt idx="8">
                  <c:v>0.24471582902771274</c:v>
                </c:pt>
                <c:pt idx="9">
                  <c:v>0.24706434945984149</c:v>
                </c:pt>
                <c:pt idx="10">
                  <c:v>0.44105213715359326</c:v>
                </c:pt>
              </c:numCache>
            </c:numRef>
          </c:val>
        </c:ser>
        <c:gapWidth val="30"/>
        <c:axId val="43629184"/>
        <c:axId val="43643264"/>
      </c:barChart>
      <c:catAx>
        <c:axId val="4362918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3643264"/>
        <c:crosses val="autoZero"/>
        <c:auto val="1"/>
        <c:lblAlgn val="ctr"/>
        <c:lblOffset val="100"/>
      </c:catAx>
      <c:valAx>
        <c:axId val="43643264"/>
        <c:scaling>
          <c:orientation val="minMax"/>
        </c:scaling>
        <c:delete val="1"/>
        <c:axPos val="b"/>
        <c:numFmt formatCode="0%" sourceLinked="1"/>
        <c:tickLblPos val="none"/>
        <c:crossAx val="43629184"/>
        <c:crosses val="autoZero"/>
        <c:crossBetween val="between"/>
      </c:valAx>
    </c:plotArea>
    <c:plotVisOnly val="1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50"/>
      <c:rotY val="90"/>
      <c:perspective val="30"/>
    </c:view3D>
    <c:plotArea>
      <c:layout>
        <c:manualLayout>
          <c:layoutTarget val="inner"/>
          <c:xMode val="edge"/>
          <c:yMode val="edge"/>
          <c:x val="3.1165495674322547E-2"/>
          <c:y val="4.583344998460203E-2"/>
          <c:w val="0.91314639506853035"/>
          <c:h val="0.88055551667179965"/>
        </c:manualLayout>
      </c:layout>
      <c:pie3DChart>
        <c:varyColors val="1"/>
        <c:ser>
          <c:idx val="0"/>
          <c:order val="0"/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dPt>
            <c:idx val="0"/>
            <c:spPr>
              <a:solidFill>
                <a:schemeClr val="accent4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spPr>
              <a:solidFill>
                <a:schemeClr val="accent3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2"/>
            <c:spPr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3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4"/>
            <c:explosion val="24"/>
            <c:spPr>
              <a:solidFill>
                <a:schemeClr val="accent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7.774462326142613E-2"/>
                  <c:y val="-0.27621066519219489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CatName val="1"/>
            <c:showPercent val="1"/>
            <c:showLeaderLines val="1"/>
          </c:dLbls>
          <c:cat>
            <c:strRef>
              <c:f>'19_entrée_pro'!$F$44:$F$48</c:f>
              <c:strCache>
                <c:ptCount val="5"/>
                <c:pt idx="0">
                  <c:v>Très bien</c:v>
                </c:pt>
                <c:pt idx="1">
                  <c:v>Plutôt bien</c:v>
                </c:pt>
                <c:pt idx="2">
                  <c:v>Plutôt mal</c:v>
                </c:pt>
                <c:pt idx="3">
                  <c:v>Très mal</c:v>
                </c:pt>
                <c:pt idx="4">
                  <c:v>Aucune expérience</c:v>
                </c:pt>
              </c:strCache>
            </c:strRef>
          </c:cat>
          <c:val>
            <c:numRef>
              <c:f>'19_entrée_pro'!$G$44:$G$48</c:f>
              <c:numCache>
                <c:formatCode>0%</c:formatCode>
                <c:ptCount val="5"/>
                <c:pt idx="0">
                  <c:v>0.41157824491157835</c:v>
                </c:pt>
                <c:pt idx="1">
                  <c:v>0.42359025692359026</c:v>
                </c:pt>
                <c:pt idx="2">
                  <c:v>5.5889222555889233E-2</c:v>
                </c:pt>
                <c:pt idx="3">
                  <c:v>1.1177844511177844E-2</c:v>
                </c:pt>
                <c:pt idx="4">
                  <c:v>9.7597597597598146E-2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otX val="30"/>
      <c:rotY val="125"/>
      <c:perspective val="30"/>
    </c:view3D>
    <c:plotArea>
      <c:layout>
        <c:manualLayout>
          <c:layoutTarget val="inner"/>
          <c:xMode val="edge"/>
          <c:yMode val="edge"/>
          <c:x val="0"/>
          <c:y val="0.15012820540375568"/>
          <c:w val="1"/>
          <c:h val="0.84987179459624462"/>
        </c:manualLayout>
      </c:layout>
      <c:pie3DChart>
        <c:varyColors val="1"/>
        <c:ser>
          <c:idx val="0"/>
          <c:order val="0"/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r>
                      <a:rPr lang="en-US" sz="2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OUI </a:t>
                    </a:r>
                  </a:p>
                  <a:p>
                    <a:pPr>
                      <a:defRPr sz="24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defRPr>
                    </a:pPr>
                    <a:r>
                      <a:rPr lang="en-US" sz="2400" b="0" cap="none" spc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49</a:t>
                    </a:r>
                    <a:r>
                      <a:rPr lang="en-US" sz="2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%</a:t>
                    </a:r>
                  </a:p>
                </c:rich>
              </c:tx>
              <c:spPr/>
              <c:dLblPos val="ctr"/>
              <c:showVal val="1"/>
              <c:showCatName val="1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NON </a:t>
                    </a:r>
                  </a:p>
                  <a:p>
                    <a:r>
                      <a:rPr lang="en-US" sz="1600" b="1" dirty="0" smtClean="0"/>
                      <a:t>36</a:t>
                    </a:r>
                    <a:r>
                      <a:rPr lang="en-US" sz="1600" b="1" dirty="0"/>
                      <a:t>%</a:t>
                    </a:r>
                  </a:p>
                </c:rich>
              </c:tx>
              <c:dLblPos val="ctr"/>
              <c:showVal val="1"/>
              <c:showCatName val="1"/>
              <c:separator> </c:separator>
            </c:dLbl>
            <c:dLbl>
              <c:idx val="2"/>
              <c:layout>
                <c:manualLayout>
                  <c:x val="3.542155295296893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Ne sais pas </a:t>
                    </a:r>
                    <a:endParaRPr lang="en-US" sz="1600" b="1" dirty="0" smtClean="0"/>
                  </a:p>
                  <a:p>
                    <a:r>
                      <a:rPr lang="en-US" sz="1600" b="1" dirty="0" smtClean="0"/>
                      <a:t>15</a:t>
                    </a:r>
                    <a:r>
                      <a:rPr lang="en-US" sz="1600" b="1" dirty="0"/>
                      <a:t>%</a:t>
                    </a:r>
                  </a:p>
                </c:rich>
              </c:tx>
              <c:dLblPos val="ctr"/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dLblPos val="ctr"/>
            <c:showVal val="1"/>
            <c:showCatName val="1"/>
            <c:separator> </c:separator>
            <c:showLeaderLines val="1"/>
          </c:dLbls>
          <c:cat>
            <c:strRef>
              <c:f>'20_rch_info_emploi'!$N$17:$N$19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Ne sais pas</c:v>
                </c:pt>
              </c:strCache>
            </c:strRef>
          </c:cat>
          <c:val>
            <c:numRef>
              <c:f>'20_rch_info_emploi'!$O$17:$O$19</c:f>
              <c:numCache>
                <c:formatCode>0%</c:formatCode>
                <c:ptCount val="3"/>
                <c:pt idx="0">
                  <c:v>0.49315754339118822</c:v>
                </c:pt>
                <c:pt idx="1">
                  <c:v>0.36098130841121495</c:v>
                </c:pt>
                <c:pt idx="2">
                  <c:v>0.14586114819759793</c:v>
                </c:pt>
              </c:numCache>
            </c:numRef>
          </c:val>
        </c:ser>
      </c:pie3DChart>
    </c:plotArea>
    <c:plotVisOnly val="1"/>
  </c:chart>
  <c:spPr>
    <a:noFill/>
    <a:ln>
      <a:noFill/>
    </a:ln>
  </c:sp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48342403724164357"/>
          <c:y val="2.9629415965398271E-2"/>
          <c:w val="0.50108596317748788"/>
          <c:h val="0.9407411680692036"/>
        </c:manualLayout>
      </c:layout>
      <c:barChart>
        <c:barDir val="bar"/>
        <c:grouping val="stacked"/>
        <c:ser>
          <c:idx val="0"/>
          <c:order val="0"/>
          <c:spPr>
            <a:effectLst>
              <a:outerShdw blurRad="50800" dist="50800" dir="13500000" algn="br" rotWithShape="0">
                <a:prstClr val="black">
                  <a:alpha val="40000"/>
                </a:prstClr>
              </a:outerShdw>
            </a:effectLst>
          </c:spPr>
          <c:dLbls>
            <c:dLbl>
              <c:idx val="11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'20_rch_info_emploi'!$I$72:$I$83</c:f>
              <c:strCache>
                <c:ptCount val="12"/>
                <c:pt idx="0">
                  <c:v>Infos pour créer votre entreprise</c:v>
                </c:pt>
                <c:pt idx="1">
                  <c:v>Prestations (accompagnement, évaluation, recherche d'emploi)</c:v>
                </c:pt>
                <c:pt idx="2">
                  <c:v>Conflits de travail</c:v>
                </c:pt>
                <c:pt idx="3">
                  <c:v>Droit à l'information</c:v>
                </c:pt>
                <c:pt idx="4">
                  <c:v>Infos pour définir votre projet professionnel</c:v>
                </c:pt>
                <c:pt idx="5">
                  <c:v>Rupture de contrat de travail (licenciement, rupture conventionnelle, etc.)</c:v>
                </c:pt>
                <c:pt idx="6">
                  <c:v>Congés payés</c:v>
                </c:pt>
                <c:pt idx="7">
                  <c:v>Techniques de recherche d'emploi (CV, lettres, entretien, etc.)</c:v>
                </c:pt>
                <c:pt idx="8">
                  <c:v>Rémunération</c:v>
                </c:pt>
                <c:pt idx="9">
                  <c:v>Offres d'emploi </c:v>
                </c:pt>
                <c:pt idx="10">
                  <c:v>Conditions de travail</c:v>
                </c:pt>
                <c:pt idx="11">
                  <c:v>Infos sur les contrats de travail</c:v>
                </c:pt>
              </c:strCache>
            </c:strRef>
          </c:cat>
          <c:val>
            <c:numRef>
              <c:f>'20_rch_info_emploi'!$J$72:$J$83</c:f>
              <c:numCache>
                <c:formatCode>0%</c:formatCode>
                <c:ptCount val="12"/>
                <c:pt idx="0">
                  <c:v>3.5870092098885156E-2</c:v>
                </c:pt>
                <c:pt idx="1">
                  <c:v>5.1219906285344965E-2</c:v>
                </c:pt>
                <c:pt idx="2">
                  <c:v>5.5259331071255455E-2</c:v>
                </c:pt>
                <c:pt idx="3">
                  <c:v>8.870576829859507E-2</c:v>
                </c:pt>
                <c:pt idx="4">
                  <c:v>9.209888511875966E-2</c:v>
                </c:pt>
                <c:pt idx="5">
                  <c:v>0.10033931168201635</c:v>
                </c:pt>
                <c:pt idx="6">
                  <c:v>0.13103894005493621</c:v>
                </c:pt>
                <c:pt idx="7">
                  <c:v>0.13992567458393926</c:v>
                </c:pt>
                <c:pt idx="8">
                  <c:v>0.18839877201486521</c:v>
                </c:pt>
                <c:pt idx="9">
                  <c:v>0.18936823396348457</c:v>
                </c:pt>
                <c:pt idx="10">
                  <c:v>0.20197123929552441</c:v>
                </c:pt>
                <c:pt idx="11">
                  <c:v>0.26401680400710936</c:v>
                </c:pt>
              </c:numCache>
            </c:numRef>
          </c:val>
        </c:ser>
        <c:gapWidth val="30"/>
        <c:overlap val="100"/>
        <c:axId val="43802624"/>
        <c:axId val="43804160"/>
      </c:barChart>
      <c:catAx>
        <c:axId val="43802624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43804160"/>
        <c:crosses val="autoZero"/>
        <c:auto val="1"/>
        <c:lblAlgn val="ctr"/>
        <c:lblOffset val="100"/>
      </c:catAx>
      <c:valAx>
        <c:axId val="43804160"/>
        <c:scaling>
          <c:orientation val="minMax"/>
        </c:scaling>
        <c:delete val="1"/>
        <c:axPos val="b"/>
        <c:numFmt formatCode="0%" sourceLinked="1"/>
        <c:tickLblPos val="none"/>
        <c:crossAx val="43802624"/>
        <c:crosses val="autoZero"/>
        <c:crossBetween val="between"/>
      </c:valAx>
    </c:plotArea>
    <c:plotVisOnly val="1"/>
  </c:chart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28599788161296225"/>
          <c:y val="5.5555555555555455E-2"/>
          <c:w val="0.71400211838703953"/>
          <c:h val="0.89814814814814814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3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Pt>
            <c:idx val="4"/>
            <c:spPr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chemeClr val="tx2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7777653349757845E-2"/>
                  <c:y val="0"/>
                </c:manualLayout>
              </c:layout>
              <c:dLblPos val="inBase"/>
              <c:showVal val="1"/>
            </c:dLbl>
            <c:dLbl>
              <c:idx val="4"/>
              <c:spPr/>
              <c:txPr>
                <a:bodyPr/>
                <a:lstStyle/>
                <a:p>
                  <a:pPr>
                    <a:defRPr sz="1600" b="1"/>
                  </a:pPr>
                  <a:endParaRPr lang="fr-FR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101600">
                          <a:schemeClr val="tx2">
                            <a:lumMod val="75000"/>
                            <a:alpha val="6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Val val="1"/>
          </c:dLbls>
          <c:cat>
            <c:strRef>
              <c:f>'21_lieu_vie'!$N$38:$N$43</c:f>
              <c:strCache>
                <c:ptCount val="6"/>
                <c:pt idx="0">
                  <c:v>Dans une résidence étudiante</c:v>
                </c:pt>
                <c:pt idx="1">
                  <c:v>Chez des amis, famille (sauf parents)</c:v>
                </c:pt>
                <c:pt idx="2">
                  <c:v>Dans un internat (lycée, CFA)</c:v>
                </c:pt>
                <c:pt idx="3">
                  <c:v>Dans un foyer (FJT, CHRS…)</c:v>
                </c:pt>
                <c:pt idx="4">
                  <c:v>Dans un logement indépendant</c:v>
                </c:pt>
                <c:pt idx="5">
                  <c:v>Chez vos parents</c:v>
                </c:pt>
              </c:strCache>
            </c:strRef>
          </c:cat>
          <c:val>
            <c:numRef>
              <c:f>'21_lieu_vie'!$O$38:$O$43</c:f>
              <c:numCache>
                <c:formatCode>0%</c:formatCode>
                <c:ptCount val="6"/>
                <c:pt idx="0">
                  <c:v>1.3035381750465563E-2</c:v>
                </c:pt>
                <c:pt idx="1">
                  <c:v>3.1488065007618082E-2</c:v>
                </c:pt>
                <c:pt idx="2">
                  <c:v>3.6058913153885222E-2</c:v>
                </c:pt>
                <c:pt idx="3">
                  <c:v>8.2952429321144466E-2</c:v>
                </c:pt>
                <c:pt idx="4">
                  <c:v>0.37193160656847807</c:v>
                </c:pt>
                <c:pt idx="5">
                  <c:v>0.46453360419840867</c:v>
                </c:pt>
              </c:numCache>
            </c:numRef>
          </c:val>
        </c:ser>
        <c:gapWidth val="30"/>
        <c:overlap val="100"/>
        <c:axId val="96081408"/>
        <c:axId val="96082944"/>
      </c:barChart>
      <c:catAx>
        <c:axId val="9608140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96082944"/>
        <c:crosses val="autoZero"/>
        <c:auto val="1"/>
        <c:lblAlgn val="ctr"/>
        <c:lblOffset val="100"/>
      </c:catAx>
      <c:valAx>
        <c:axId val="96082944"/>
        <c:scaling>
          <c:orientation val="minMax"/>
        </c:scaling>
        <c:delete val="1"/>
        <c:axPos val="b"/>
        <c:numFmt formatCode="0%" sourceLinked="1"/>
        <c:tickLblPos val="none"/>
        <c:crossAx val="9608140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27073464059548924"/>
          <c:y val="2.9847111004760205E-2"/>
          <c:w val="0.66972905788245862"/>
          <c:h val="0.8910533445001837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</c:spPr>
          <c:cat>
            <c:strRef>
              <c:f>Nivo_etud!$A$29:$A$37</c:f>
              <c:strCache>
                <c:ptCount val="9"/>
                <c:pt idx="0">
                  <c:v>Bac +4 et plus</c:v>
                </c:pt>
                <c:pt idx="1">
                  <c:v>Bac +3</c:v>
                </c:pt>
                <c:pt idx="2">
                  <c:v>Bac technologique</c:v>
                </c:pt>
                <c:pt idx="3">
                  <c:v>Bac professionnel</c:v>
                </c:pt>
                <c:pt idx="4">
                  <c:v>Bac Général</c:v>
                </c:pt>
                <c:pt idx="5">
                  <c:v>Bac+1 ou +2</c:v>
                </c:pt>
                <c:pt idx="6">
                  <c:v>Sans diplôme</c:v>
                </c:pt>
                <c:pt idx="7">
                  <c:v>CAP-BEP</c:v>
                </c:pt>
                <c:pt idx="8">
                  <c:v>Brevet des collèges</c:v>
                </c:pt>
              </c:strCache>
            </c:strRef>
          </c:cat>
          <c:val>
            <c:numRef>
              <c:f>Nivo_etud!$B$29:$B$37</c:f>
              <c:numCache>
                <c:formatCode>General</c:formatCode>
                <c:ptCount val="9"/>
                <c:pt idx="0">
                  <c:v>221</c:v>
                </c:pt>
                <c:pt idx="1">
                  <c:v>227</c:v>
                </c:pt>
                <c:pt idx="2">
                  <c:v>253</c:v>
                </c:pt>
                <c:pt idx="3">
                  <c:v>335</c:v>
                </c:pt>
                <c:pt idx="4">
                  <c:v>515</c:v>
                </c:pt>
                <c:pt idx="5">
                  <c:v>599</c:v>
                </c:pt>
                <c:pt idx="6">
                  <c:v>787</c:v>
                </c:pt>
                <c:pt idx="7">
                  <c:v>825</c:v>
                </c:pt>
                <c:pt idx="8">
                  <c:v>2220</c:v>
                </c:pt>
              </c:numCache>
            </c:numRef>
          </c:val>
        </c:ser>
        <c:gapWidth val="50"/>
        <c:overlap val="100"/>
        <c:axId val="95329664"/>
        <c:axId val="95360128"/>
      </c:barChart>
      <c:catAx>
        <c:axId val="95329664"/>
        <c:scaling>
          <c:orientation val="minMax"/>
        </c:scaling>
        <c:axPos val="l"/>
        <c:tickLblPos val="nextTo"/>
        <c:crossAx val="95360128"/>
        <c:crosses val="autoZero"/>
        <c:auto val="1"/>
        <c:lblAlgn val="ctr"/>
        <c:lblOffset val="100"/>
      </c:catAx>
      <c:valAx>
        <c:axId val="95360128"/>
        <c:scaling>
          <c:orientation val="minMax"/>
          <c:max val="2300"/>
          <c:min val="0"/>
        </c:scaling>
        <c:axPos val="b"/>
        <c:majorGridlines/>
        <c:numFmt formatCode="General" sourceLinked="1"/>
        <c:majorTickMark val="none"/>
        <c:tickLblPos val="high"/>
        <c:spPr>
          <a:ln>
            <a:noFill/>
          </a:ln>
        </c:spPr>
        <c:txPr>
          <a:bodyPr/>
          <a:lstStyle/>
          <a:p>
            <a:pPr>
              <a:defRPr b="0"/>
            </a:pPr>
            <a:endParaRPr lang="fr-FR"/>
          </a:p>
        </c:txPr>
        <c:crossAx val="95329664"/>
        <c:crosses val="autoZero"/>
        <c:crossBetween val="between"/>
        <c:majorUnit val="500"/>
        <c:minorUnit val="100"/>
      </c:valAx>
    </c:plotArea>
    <c:plotVisOnly val="1"/>
  </c:chart>
  <c:txPr>
    <a:bodyPr/>
    <a:lstStyle/>
    <a:p>
      <a:pPr>
        <a:defRPr sz="1200" b="1"/>
      </a:pPr>
      <a:endParaRPr lang="fr-FR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sz="1400" dirty="0"/>
              <a:t>Si logement indépendant : </a:t>
            </a:r>
          </a:p>
          <a:p>
            <a:pPr>
              <a:defRPr/>
            </a:pPr>
            <a:r>
              <a:rPr lang="fr-FR" sz="1400" dirty="0"/>
              <a:t>en colocation ?</a:t>
            </a:r>
          </a:p>
        </c:rich>
      </c:tx>
      <c:layout>
        <c:manualLayout>
          <c:xMode val="edge"/>
          <c:yMode val="edge"/>
          <c:x val="0.16411726559308429"/>
          <c:y val="0"/>
        </c:manualLayout>
      </c:layout>
    </c:title>
    <c:plotArea>
      <c:layout>
        <c:manualLayout>
          <c:layoutTarget val="inner"/>
          <c:xMode val="edge"/>
          <c:yMode val="edge"/>
          <c:x val="0.13982396448436341"/>
          <c:y val="0.1667378510687752"/>
          <c:w val="0.71672423102304916"/>
          <c:h val="0.81672479697796152"/>
        </c:manualLayout>
      </c:layout>
      <c:doughnutChart>
        <c:varyColors val="1"/>
        <c:ser>
          <c:idx val="0"/>
          <c:order val="0"/>
          <c:tx>
            <c:strRef>
              <c:f>'21_lieu_vie'!$S$45</c:f>
              <c:strCache>
                <c:ptCount val="1"/>
                <c:pt idx="0">
                  <c:v>Si logement indépendant : en colocation ?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 smtClean="0"/>
                      <a:t>OUI </a:t>
                    </a:r>
                  </a:p>
                  <a:p>
                    <a:r>
                      <a:rPr lang="en-US" sz="1400" b="1" dirty="0" smtClean="0"/>
                      <a:t>17</a:t>
                    </a:r>
                    <a:r>
                      <a:rPr lang="en-US" sz="1400" b="1" dirty="0"/>
                      <a:t>%</a:t>
                    </a:r>
                  </a:p>
                </c:rich>
              </c:tx>
              <c:showVal val="1"/>
              <c:showCatName val="1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smtClean="0"/>
                      <a:t>NON </a:t>
                    </a:r>
                  </a:p>
                  <a:p>
                    <a:r>
                      <a:rPr lang="en-US" sz="1400" b="1" smtClean="0"/>
                      <a:t>83</a:t>
                    </a:r>
                    <a:r>
                      <a:rPr lang="en-US" sz="1400" b="1"/>
                      <a:t>%</a:t>
                    </a:r>
                  </a:p>
                </c:rich>
              </c:tx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'21_lieu_vie'!$R$46:$R$47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'21_lieu_vie'!$S$46:$S$47</c:f>
              <c:numCache>
                <c:formatCode>0%</c:formatCode>
                <c:ptCount val="2"/>
                <c:pt idx="0">
                  <c:v>0.1735307727903749</c:v>
                </c:pt>
                <c:pt idx="1">
                  <c:v>0.82646922720962512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50"/>
      <c:rotY val="65"/>
      <c:depthPercent val="100"/>
      <c:perspective val="50"/>
    </c:view3D>
    <c:plotArea>
      <c:layout>
        <c:manualLayout>
          <c:layoutTarget val="inner"/>
          <c:xMode val="edge"/>
          <c:yMode val="edge"/>
          <c:x val="7.8661401818926932E-2"/>
          <c:y val="0.13942286984892699"/>
          <c:w val="0.84267719636214677"/>
          <c:h val="0.81232210604902244"/>
        </c:manualLayout>
      </c:layout>
      <c:pie3DChart>
        <c:varyColors val="1"/>
        <c:ser>
          <c:idx val="0"/>
          <c:order val="0"/>
          <c:spPr>
            <a:effectLst>
              <a:outerShdw blurRad="101600" dist="1143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explosion val="25"/>
          <c:dPt>
            <c:idx val="0"/>
            <c:explosion val="17"/>
            <c:spPr>
              <a:solidFill>
                <a:schemeClr val="accent4"/>
              </a:solidFill>
              <a:effectLst>
                <a:outerShdw blurRad="101600" dist="1143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explosion val="0"/>
            <c:spPr>
              <a:solidFill>
                <a:schemeClr val="tx2"/>
              </a:solidFill>
              <a:effectLst>
                <a:outerShdw blurRad="101600" dist="1143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2"/>
            <c:explosion val="0"/>
            <c:spPr>
              <a:solidFill>
                <a:schemeClr val="accent5"/>
              </a:solidFill>
              <a:effectLst>
                <a:outerShdw blurRad="101600" dist="1143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3"/>
            <c:explosion val="23"/>
            <c:spPr>
              <a:solidFill>
                <a:schemeClr val="bg2">
                  <a:lumMod val="75000"/>
                </a:schemeClr>
              </a:solidFill>
              <a:effectLst>
                <a:outerShdw blurRad="101600" dist="1143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3"/>
              <c:layout>
                <c:manualLayout>
                  <c:x val="8.9217975293377078E-4"/>
                  <c:y val="4.3055047073476273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CatName val="1"/>
            <c:showPercent val="1"/>
          </c:dLbls>
          <c:cat>
            <c:strRef>
              <c:f>'22_info_logement'!$B$30:$B$33</c:f>
              <c:strCache>
                <c:ptCount val="4"/>
                <c:pt idx="0">
                  <c:v>Suffisamment</c:v>
                </c:pt>
                <c:pt idx="1">
                  <c:v>Pas assez</c:v>
                </c:pt>
                <c:pt idx="2">
                  <c:v>Pas du tout</c:v>
                </c:pt>
                <c:pt idx="3">
                  <c:v>Pas besoin de ce genre d’information</c:v>
                </c:pt>
              </c:strCache>
            </c:strRef>
          </c:cat>
          <c:val>
            <c:numRef>
              <c:f>'22_info_logement'!$C$30:$C$33</c:f>
              <c:numCache>
                <c:formatCode>0%</c:formatCode>
                <c:ptCount val="4"/>
                <c:pt idx="0">
                  <c:v>0.36271915315911346</c:v>
                </c:pt>
                <c:pt idx="1">
                  <c:v>0.38074760172014582</c:v>
                </c:pt>
                <c:pt idx="2">
                  <c:v>0.11875620244790014</c:v>
                </c:pt>
                <c:pt idx="3">
                  <c:v>0.13794244128349475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29877865266841647"/>
          <c:y val="5.3776319707616822E-2"/>
          <c:w val="0.69288792493752649"/>
          <c:h val="0.90537634408601431"/>
        </c:manualLayout>
      </c:layout>
      <c:barChart>
        <c:barDir val="bar"/>
        <c:grouping val="stacked"/>
        <c:ser>
          <c:idx val="0"/>
          <c:order val="0"/>
          <c:spPr>
            <a:solidFill>
              <a:srgbClr val="0099CC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0099CC">
                  <a:alpha val="40000"/>
                </a:srgb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0099CC">
                  <a:alpha val="40000"/>
                </a:srgb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0099CC">
                  <a:alpha val="40000"/>
                </a:srgb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0099CC">
                  <a:alpha val="40000"/>
                </a:srgb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'23_org_info'!$J$50:$J$56</c:f>
              <c:strCache>
                <c:ptCount val="7"/>
                <c:pt idx="0">
                  <c:v>CRIJ/PIJ</c:v>
                </c:pt>
                <c:pt idx="1">
                  <c:v>ADIL</c:v>
                </c:pt>
                <c:pt idx="2">
                  <c:v>Associations </c:v>
                </c:pt>
                <c:pt idx="3">
                  <c:v>FJT</c:v>
                </c:pt>
                <c:pt idx="4">
                  <c:v>Mission locale</c:v>
                </c:pt>
                <c:pt idx="5">
                  <c:v>CROUS</c:v>
                </c:pt>
                <c:pt idx="6">
                  <c:v>Agences immobilières</c:v>
                </c:pt>
              </c:strCache>
            </c:strRef>
          </c:cat>
          <c:val>
            <c:numRef>
              <c:f>'23_org_info'!$K$50:$K$56</c:f>
              <c:numCache>
                <c:formatCode>0%</c:formatCode>
                <c:ptCount val="7"/>
                <c:pt idx="0">
                  <c:v>9.8523985239853187E-2</c:v>
                </c:pt>
                <c:pt idx="1">
                  <c:v>0.12287822878228824</c:v>
                </c:pt>
                <c:pt idx="2">
                  <c:v>0.12509225092250922</c:v>
                </c:pt>
                <c:pt idx="3">
                  <c:v>0.15645756457564591</c:v>
                </c:pt>
                <c:pt idx="4">
                  <c:v>0.37601476014760543</c:v>
                </c:pt>
                <c:pt idx="5">
                  <c:v>0.39852398523985755</c:v>
                </c:pt>
                <c:pt idx="6">
                  <c:v>0.5402214022140257</c:v>
                </c:pt>
              </c:numCache>
            </c:numRef>
          </c:val>
        </c:ser>
        <c:gapWidth val="30"/>
        <c:overlap val="100"/>
        <c:axId val="44175360"/>
        <c:axId val="44176896"/>
      </c:barChart>
      <c:catAx>
        <c:axId val="4417536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4176896"/>
        <c:crosses val="autoZero"/>
        <c:auto val="1"/>
        <c:lblAlgn val="ctr"/>
        <c:lblOffset val="100"/>
      </c:catAx>
      <c:valAx>
        <c:axId val="44176896"/>
        <c:scaling>
          <c:orientation val="minMax"/>
          <c:max val="0.55000000000000004"/>
          <c:min val="0"/>
        </c:scaling>
        <c:delete val="1"/>
        <c:axPos val="b"/>
        <c:numFmt formatCode="0%" sourceLinked="1"/>
        <c:tickLblPos val="none"/>
        <c:crossAx val="44175360"/>
        <c:crosses val="autoZero"/>
        <c:crossBetween val="between"/>
        <c:majorUnit val="0.1"/>
        <c:minorUnit val="2.0000000000000011E-2"/>
      </c:valAx>
    </c:plotArea>
    <c:plotVisOnly val="1"/>
  </c:chart>
  <c:spPr>
    <a:ln>
      <a:noFill/>
    </a:ln>
  </c:sp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1.8203189717564711E-2"/>
          <c:y val="5.9275005484995445E-2"/>
          <c:w val="0.95473426286830465"/>
          <c:h val="0.88970592298253781"/>
        </c:manualLayout>
      </c:layout>
      <c:doughnutChart>
        <c:varyColors val="1"/>
        <c:ser>
          <c:idx val="0"/>
          <c:order val="0"/>
          <c:spPr>
            <a:effectLst>
              <a:outerShdw blurRad="50800" dist="1143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1"/>
              </a:solidFill>
              <a:effectLst>
                <a:outerShdw blurRad="50800" dist="1143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 err="1"/>
                      <a:t>Oui</a:t>
                    </a:r>
                    <a:r>
                      <a:rPr lang="en-US" sz="1600" b="1"/>
                      <a:t> </a:t>
                    </a:r>
                    <a:endParaRPr lang="en-US" sz="1600" b="1" smtClean="0"/>
                  </a:p>
                  <a:p>
                    <a:pPr>
                      <a:defRPr sz="1600" b="1"/>
                    </a:pPr>
                    <a:r>
                      <a:rPr lang="en-US" sz="1600" b="1" smtClean="0"/>
                      <a:t>45</a:t>
                    </a:r>
                    <a:r>
                      <a:rPr lang="en-US" sz="1600" b="1"/>
                      <a:t>%</a:t>
                    </a:r>
                  </a:p>
                </c:rich>
              </c:tx>
              <c:spPr/>
              <c:showVal val="1"/>
              <c:showCatName val="1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smtClean="0">
                        <a:solidFill>
                          <a:schemeClr val="bg1"/>
                        </a:solidFill>
                      </a:rPr>
                      <a:t>Non</a:t>
                    </a:r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55%</a:t>
                    </a:r>
                  </a:p>
                </c:rich>
              </c:tx>
              <c:spPr/>
              <c:showVal val="1"/>
              <c:showCatName val="1"/>
              <c:separator> </c:separator>
            </c:dLbl>
            <c:showVal val="1"/>
            <c:showCatName val="1"/>
            <c:separator> </c:separator>
            <c:showLeaderLines val="1"/>
          </c:dLbls>
          <c:cat>
            <c:strRef>
              <c:f>'23_org_info'!$S$10:$S$11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'23_org_info'!$T$10:$T$11</c:f>
              <c:numCache>
                <c:formatCode>0%</c:formatCode>
                <c:ptCount val="2"/>
                <c:pt idx="0">
                  <c:v>0.45121545121545131</c:v>
                </c:pt>
                <c:pt idx="1">
                  <c:v>0.54878454878454852</c:v>
                </c:pt>
              </c:numCache>
            </c:numRef>
          </c:val>
        </c:ser>
        <c:firstSliceAng val="9"/>
        <c:holeSize val="50"/>
      </c:doughnutChart>
    </c:plotArea>
    <c:plotVisOnly val="1"/>
  </c:chart>
  <c:spPr>
    <a:ln>
      <a:noFill/>
    </a:ln>
  </c:sp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8.3117668467762765E-2"/>
          <c:y val="0.15883440885803302"/>
          <c:w val="0.85731963380833764"/>
          <c:h val="0.66978096391276354"/>
        </c:manualLayout>
      </c:layout>
      <c:doughnutChart>
        <c:varyColors val="1"/>
        <c:ser>
          <c:idx val="1"/>
          <c:order val="1"/>
          <c:spPr>
            <a:effectLst>
              <a:outerShdw blurRad="101600" dist="1143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cat>
            <c:multiLvlStrRef>
              <c:f>'22_info_logement'!$B$12:$B$15</c:f>
            </c:multiLvlStrRef>
          </c:cat>
          <c:val>
            <c:numRef>
              <c:f>'22_info_logement'!$C$12:$C$15</c:f>
            </c:numRef>
          </c:val>
        </c:ser>
        <c:ser>
          <c:idx val="0"/>
          <c:order val="0"/>
          <c:spPr>
            <a:effectLst>
              <a:outerShdw blurRad="50800" dist="1143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1"/>
              </a:solidFill>
              <a:effectLst>
                <a:outerShdw blurRad="50800" dist="1143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/>
                      <a:t>Oui </a:t>
                    </a:r>
                  </a:p>
                  <a:p>
                    <a:pPr>
                      <a:defRPr sz="1600" b="1"/>
                    </a:pPr>
                    <a:r>
                      <a:rPr lang="en-US" sz="1600" b="1"/>
                      <a:t>23%</a:t>
                    </a:r>
                  </a:p>
                </c:rich>
              </c:tx>
              <c:spPr/>
              <c:showVal val="1"/>
              <c:showCatName val="1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Non</a:t>
                    </a:r>
                  </a:p>
                  <a:p>
                    <a:r>
                      <a:rPr lang="en-US" sz="1600" b="1" dirty="0">
                        <a:solidFill>
                          <a:schemeClr val="bg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 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rPr>
                      <a:t>77%</a:t>
                    </a:r>
                    <a:endParaRPr lang="en-US" sz="1600" b="1" dirty="0">
                      <a:solidFill>
                        <a:schemeClr val="bg1"/>
                      </a:solidFill>
                      <a:effectLst>
                        <a:glow rad="228600">
                          <a:schemeClr val="accent2">
                            <a:satMod val="175000"/>
                            <a:alpha val="40000"/>
                          </a:schemeClr>
                        </a:glow>
                      </a:effectLst>
                    </a:endParaRPr>
                  </a:p>
                </c:rich>
              </c:tx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defRPr>
                </a:pPr>
                <a:endParaRPr lang="fr-FR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'24_besoin_info_log'!$B$10:$B$11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'24_besoin_info_log'!$C$10:$C$11</c:f>
              <c:numCache>
                <c:formatCode>0.0%</c:formatCode>
                <c:ptCount val="2"/>
                <c:pt idx="0">
                  <c:v>0.22564529558701338</c:v>
                </c:pt>
                <c:pt idx="1">
                  <c:v>0.77435470441298904</c:v>
                </c:pt>
              </c:numCache>
            </c:numRef>
          </c:val>
        </c:ser>
        <c:firstSliceAng val="50"/>
        <c:holeSize val="50"/>
      </c:doughnutChart>
    </c:plotArea>
    <c:plotVisOnly val="1"/>
  </c:chart>
  <c:spPr>
    <a:ln>
      <a:noFill/>
    </a:ln>
  </c:sp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30"/>
      <c:rotY val="29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dPt>
            <c:idx val="0"/>
            <c:spPr>
              <a:effectLst>
                <a:outerShdw blurRad="50800" dist="1143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spPr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9710661569233121"/>
                  <c:y val="4.6483299176644038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1.6883771342183208E-2"/>
                  <c:y val="-0.14540032569389846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Non</a:t>
                    </a:r>
                  </a:p>
                  <a:p>
                    <a:r>
                      <a:rPr lang="en-US" sz="1400" b="1"/>
                      <a:t>13%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CatName val="1"/>
            <c:showPercent val="1"/>
          </c:dLbls>
          <c:cat>
            <c:strRef>
              <c:f>'24_besoin_info_log'!$B$60:$B$61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'24_besoin_info_log'!$C$60:$C$61</c:f>
              <c:numCache>
                <c:formatCode>0.0%</c:formatCode>
                <c:ptCount val="2"/>
                <c:pt idx="0">
                  <c:v>0.81845018450184459</c:v>
                </c:pt>
                <c:pt idx="1">
                  <c:v>0.1173431734317353</c:v>
                </c:pt>
              </c:numCache>
            </c:numRef>
          </c:val>
        </c:ser>
        <c:dLbls>
          <c:showCatName val="1"/>
        </c:dLbls>
      </c:pie3DChart>
    </c:plotArea>
    <c:plotVisOnly val="1"/>
  </c:chart>
  <c:spPr>
    <a:ln>
      <a:noFill/>
    </a:ln>
  </c:sp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bar"/>
        <c:grouping val="stacked"/>
        <c:ser>
          <c:idx val="0"/>
          <c:order val="0"/>
          <c:dLbls>
            <c:dLbl>
              <c:idx val="3"/>
              <c:spPr/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'24_besoin_info_log'!$J$39:$J$42</c:f>
              <c:strCache>
                <c:ptCount val="4"/>
                <c:pt idx="0">
                  <c:v>Comment trouver des annonces/des offres</c:v>
                </c:pt>
                <c:pt idx="1">
                  <c:v>La législation, le bail</c:v>
                </c:pt>
                <c:pt idx="2">
                  <c:v>Comment chercher un logement</c:v>
                </c:pt>
                <c:pt idx="3">
                  <c:v>Les aides financières</c:v>
                </c:pt>
              </c:strCache>
            </c:strRef>
          </c:cat>
          <c:val>
            <c:numRef>
              <c:f>'24_besoin_info_log'!$K$39:$K$42</c:f>
              <c:numCache>
                <c:formatCode>0%</c:formatCode>
                <c:ptCount val="4"/>
                <c:pt idx="0">
                  <c:v>0.2971223021582749</c:v>
                </c:pt>
                <c:pt idx="1">
                  <c:v>0.40431654676259032</c:v>
                </c:pt>
                <c:pt idx="2">
                  <c:v>0.44676258992805906</c:v>
                </c:pt>
                <c:pt idx="3">
                  <c:v>0.71870503597122304</c:v>
                </c:pt>
              </c:numCache>
            </c:numRef>
          </c:val>
        </c:ser>
        <c:gapWidth val="30"/>
        <c:overlap val="100"/>
        <c:axId val="44410752"/>
        <c:axId val="44412288"/>
      </c:barChart>
      <c:catAx>
        <c:axId val="44410752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44412288"/>
        <c:crosses val="autoZero"/>
        <c:auto val="1"/>
        <c:lblAlgn val="ctr"/>
        <c:lblOffset val="100"/>
      </c:catAx>
      <c:valAx>
        <c:axId val="44412288"/>
        <c:scaling>
          <c:orientation val="minMax"/>
        </c:scaling>
        <c:delete val="1"/>
        <c:axPos val="b"/>
        <c:numFmt formatCode="0%" sourceLinked="1"/>
        <c:tickLblPos val="none"/>
        <c:crossAx val="44410752"/>
        <c:crosses val="autoZero"/>
        <c:crossBetween val="between"/>
      </c:valAx>
    </c:plotArea>
    <c:plotVisOnly val="1"/>
  </c:chart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39678935566498191"/>
          <c:y val="3.0555341694896272E-2"/>
          <c:w val="0.433224473284259"/>
          <c:h val="0.93888931661021469"/>
        </c:manualLayout>
      </c:layout>
      <c:barChart>
        <c:barDir val="bar"/>
        <c:grouping val="stacked"/>
        <c:ser>
          <c:idx val="0"/>
          <c:order val="0"/>
          <c:spPr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0099CC">
                  <a:alpha val="40000"/>
                </a:srgb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0099CC">
                  <a:alpha val="40000"/>
                </a:srgb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0099CC">
                  <a:alpha val="40000"/>
                </a:srgb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0099CC">
                  <a:alpha val="40000"/>
                </a:srgb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0099CC">
                  <a:alpha val="40000"/>
                </a:srgb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rgbClr val="0099CC">
                  <a:alpha val="40000"/>
                </a:srgb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spPr>
              <a:solidFill>
                <a:srgbClr val="0099CC">
                  <a:alpha val="75000"/>
                </a:srgbClr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1753820396534208E-2"/>
                  <c:y val="-9.0394847541141708E-3"/>
                </c:manualLayout>
              </c:layout>
              <c:dLblPos val="inBase"/>
              <c:showVal val="1"/>
            </c:dLbl>
            <c:dLbl>
              <c:idx val="7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dLbl>
              <c:idx val="9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'25_moy_log'!$J$48:$J$57</c:f>
              <c:strCache>
                <c:ptCount val="10"/>
                <c:pt idx="0">
                  <c:v>Associations ou mutuelles étudiantes</c:v>
                </c:pt>
                <c:pt idx="1">
                  <c:v>Votre employeur ou votre centre de formation</c:v>
                </c:pt>
                <c:pt idx="2">
                  <c:v>Service logement d'une mairie</c:v>
                </c:pt>
                <c:pt idx="3">
                  <c:v>CROUS, écoles, université</c:v>
                </c:pt>
                <c:pt idx="4">
                  <c:v>Annonces dans le journal</c:v>
                </c:pt>
                <c:pt idx="5">
                  <c:v>FJT</c:v>
                </c:pt>
                <c:pt idx="6">
                  <c:v>Offices HLM</c:v>
                </c:pt>
                <c:pt idx="7">
                  <c:v>Agences immobilières</c:v>
                </c:pt>
                <c:pt idx="8">
                  <c:v>Vos amis, famille et relations</c:v>
                </c:pt>
                <c:pt idx="9">
                  <c:v>Annonces entre particuliers (internet)</c:v>
                </c:pt>
              </c:strCache>
            </c:strRef>
          </c:cat>
          <c:val>
            <c:numRef>
              <c:f>'25_moy_log'!$K$48:$K$57</c:f>
              <c:numCache>
                <c:formatCode>0%</c:formatCode>
                <c:ptCount val="10"/>
                <c:pt idx="0">
                  <c:v>1.0131332082551596E-2</c:v>
                </c:pt>
                <c:pt idx="1">
                  <c:v>3.9774859287054411E-2</c:v>
                </c:pt>
                <c:pt idx="2">
                  <c:v>4.3527204502814262E-2</c:v>
                </c:pt>
                <c:pt idx="3">
                  <c:v>5.2532833020638249E-2</c:v>
                </c:pt>
                <c:pt idx="4">
                  <c:v>6.9418386491557224E-2</c:v>
                </c:pt>
                <c:pt idx="5">
                  <c:v>7.9549718574108808E-2</c:v>
                </c:pt>
                <c:pt idx="6">
                  <c:v>9.4559099437148228E-2</c:v>
                </c:pt>
                <c:pt idx="7">
                  <c:v>0.24127579737335836</c:v>
                </c:pt>
                <c:pt idx="8">
                  <c:v>0.25590994371482323</c:v>
                </c:pt>
                <c:pt idx="9">
                  <c:v>0.39061913696060196</c:v>
                </c:pt>
              </c:numCache>
            </c:numRef>
          </c:val>
        </c:ser>
        <c:gapWidth val="30"/>
        <c:overlap val="100"/>
        <c:axId val="44514304"/>
        <c:axId val="44516096"/>
      </c:barChart>
      <c:catAx>
        <c:axId val="4451430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4516096"/>
        <c:crosses val="autoZero"/>
        <c:auto val="1"/>
        <c:lblAlgn val="ctr"/>
        <c:lblOffset val="100"/>
      </c:catAx>
      <c:valAx>
        <c:axId val="44516096"/>
        <c:scaling>
          <c:orientation val="minMax"/>
          <c:max val="0.4"/>
          <c:min val="0"/>
        </c:scaling>
        <c:delete val="1"/>
        <c:axPos val="b"/>
        <c:numFmt formatCode="0%" sourceLinked="1"/>
        <c:tickLblPos val="none"/>
        <c:crossAx val="44514304"/>
        <c:crosses val="autoZero"/>
        <c:crossBetween val="between"/>
        <c:majorUnit val="5.0000000000000024E-2"/>
        <c:minorUnit val="1.0000000000000007E-2"/>
      </c:valAx>
      <c:spPr>
        <a:noFill/>
        <a:ln w="25400">
          <a:noFill/>
        </a:ln>
      </c:spPr>
    </c:plotArea>
    <c:plotVisOnly val="1"/>
  </c:chart>
  <c:spPr>
    <a:ln>
      <a:noFill/>
    </a:ln>
  </c:sp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49973655936432787"/>
          <c:y val="2.9629422249596388E-2"/>
          <c:w val="0.50026344063567219"/>
          <c:h val="0.94074115550081538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3"/>
            </a:solidFill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dPt>
            <c:idx val="7"/>
            <c:spPr>
              <a:solidFill>
                <a:schemeClr val="accent5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spPr>
              <a:solidFill>
                <a:schemeClr val="accent5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7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dLbl>
              <c:idx val="1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'26_crit_log'!$M$51:$M$61</c:f>
              <c:strCache>
                <c:ptCount val="11"/>
                <c:pt idx="0">
                  <c:v>Les conditions d’accès et de départ souples</c:v>
                </c:pt>
                <c:pt idx="1">
                  <c:v>L’avis des parents</c:v>
                </c:pt>
                <c:pt idx="2">
                  <c:v>La disponibilité rapide</c:v>
                </c:pt>
                <c:pt idx="3">
                  <c:v>Les équipements, l’ameublement du logement</c:v>
                </c:pt>
                <c:pt idx="4">
                  <c:v>La proximité des moyens de transport</c:v>
                </c:pt>
                <c:pt idx="5">
                  <c:v>L’image du logement, du quartier dans lequel il est situé</c:v>
                </c:pt>
                <c:pt idx="6">
                  <c:v>La proximité des commerces, des services</c:v>
                </c:pt>
                <c:pt idx="7">
                  <c:v>Les aides financières (allocations)</c:v>
                </c:pt>
                <c:pt idx="8">
                  <c:v>La taille du logement</c:v>
                </c:pt>
                <c:pt idx="9">
                  <c:v>La proximité du lieu d’étude ou de travail</c:v>
                </c:pt>
                <c:pt idx="10">
                  <c:v>Le coût</c:v>
                </c:pt>
              </c:strCache>
            </c:strRef>
          </c:cat>
          <c:val>
            <c:numRef>
              <c:f>'26_crit_log'!$N$51:$N$61</c:f>
              <c:numCache>
                <c:formatCode>0%</c:formatCode>
                <c:ptCount val="11"/>
                <c:pt idx="0">
                  <c:v>0.10340927451930845</c:v>
                </c:pt>
                <c:pt idx="1">
                  <c:v>0.14945871707868788</c:v>
                </c:pt>
                <c:pt idx="2">
                  <c:v>0.15026660203587044</c:v>
                </c:pt>
                <c:pt idx="3">
                  <c:v>0.21570528356762197</c:v>
                </c:pt>
                <c:pt idx="4">
                  <c:v>0.28405235094522541</c:v>
                </c:pt>
                <c:pt idx="5">
                  <c:v>0.3066731297463241</c:v>
                </c:pt>
                <c:pt idx="6">
                  <c:v>0.34108902892228182</c:v>
                </c:pt>
                <c:pt idx="7">
                  <c:v>0.37502019712393153</c:v>
                </c:pt>
                <c:pt idx="8">
                  <c:v>0.51850056551946733</c:v>
                </c:pt>
                <c:pt idx="9">
                  <c:v>0.57989982226531533</c:v>
                </c:pt>
                <c:pt idx="10">
                  <c:v>0.79932137663596703</c:v>
                </c:pt>
              </c:numCache>
            </c:numRef>
          </c:val>
        </c:ser>
        <c:gapWidth val="30"/>
        <c:overlap val="100"/>
        <c:axId val="44648320"/>
        <c:axId val="44649856"/>
      </c:barChart>
      <c:catAx>
        <c:axId val="4464832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4649856"/>
        <c:crosses val="autoZero"/>
        <c:auto val="1"/>
        <c:lblAlgn val="ctr"/>
        <c:lblOffset val="100"/>
      </c:catAx>
      <c:valAx>
        <c:axId val="44649856"/>
        <c:scaling>
          <c:orientation val="minMax"/>
          <c:max val="0.83000000000000063"/>
          <c:min val="0"/>
        </c:scaling>
        <c:delete val="1"/>
        <c:axPos val="b"/>
        <c:numFmt formatCode="0%" sourceLinked="1"/>
        <c:tickLblPos val="none"/>
        <c:crossAx val="44648320"/>
        <c:crosses val="autoZero"/>
        <c:crossBetween val="between"/>
        <c:majorUnit val="0.2"/>
        <c:minorUnit val="4.0000000000000029E-2"/>
      </c:valAx>
    </c:plotArea>
    <c:plotVisOnly val="1"/>
  </c:chart>
  <c:spPr>
    <a:ln>
      <a:noFill/>
    </a:ln>
  </c:sp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1.6029031708798061E-2"/>
          <c:y val="2.9187192066766652E-2"/>
          <c:w val="0.96794193658240713"/>
          <c:h val="0.79139013351730114"/>
        </c:manualLayout>
      </c:layout>
      <c:barChart>
        <c:barDir val="col"/>
        <c:grouping val="clustered"/>
        <c:ser>
          <c:idx val="0"/>
          <c:order val="0"/>
          <c:tx>
            <c:strRef>
              <c:f>'27_nivo_santé'!$E$59</c:f>
              <c:strCache>
                <c:ptCount val="1"/>
                <c:pt idx="0">
                  <c:v>Collégiens et Lycéens</c:v>
                </c:pt>
              </c:strCache>
            </c:strRef>
          </c:tx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'27_nivo_santé'!$D$60:$D$64</c:f>
              <c:strCache>
                <c:ptCount val="5"/>
                <c:pt idx="0">
                  <c:v>Très bon</c:v>
                </c:pt>
                <c:pt idx="1">
                  <c:v>Bon</c:v>
                </c:pt>
                <c:pt idx="2">
                  <c:v>Moyen</c:v>
                </c:pt>
                <c:pt idx="3">
                  <c:v>Mauvais</c:v>
                </c:pt>
                <c:pt idx="4">
                  <c:v>Très mauvais</c:v>
                </c:pt>
              </c:strCache>
            </c:strRef>
          </c:cat>
          <c:val>
            <c:numRef>
              <c:f>'27_nivo_santé'!$E$60:$E$64</c:f>
              <c:numCache>
                <c:formatCode>0%</c:formatCode>
                <c:ptCount val="5"/>
                <c:pt idx="0">
                  <c:v>0.45727848101266078</c:v>
                </c:pt>
                <c:pt idx="1">
                  <c:v>0.42800632911392533</c:v>
                </c:pt>
                <c:pt idx="2">
                  <c:v>9.4936708860759528E-2</c:v>
                </c:pt>
                <c:pt idx="3">
                  <c:v>1.1867088607594941E-2</c:v>
                </c:pt>
                <c:pt idx="4">
                  <c:v>7.9113924050633732E-3</c:v>
                </c:pt>
              </c:numCache>
            </c:numRef>
          </c:val>
        </c:ser>
        <c:ser>
          <c:idx val="1"/>
          <c:order val="1"/>
          <c:tx>
            <c:strRef>
              <c:f>'27_nivo_santé'!$F$59</c:f>
              <c:strCache>
                <c:ptCount val="1"/>
                <c:pt idx="0">
                  <c:v>Etudiants</c:v>
                </c:pt>
              </c:strCache>
            </c:strRef>
          </c:tx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'27_nivo_santé'!$D$60:$D$64</c:f>
              <c:strCache>
                <c:ptCount val="5"/>
                <c:pt idx="0">
                  <c:v>Très bon</c:v>
                </c:pt>
                <c:pt idx="1">
                  <c:v>Bon</c:v>
                </c:pt>
                <c:pt idx="2">
                  <c:v>Moyen</c:v>
                </c:pt>
                <c:pt idx="3">
                  <c:v>Mauvais</c:v>
                </c:pt>
                <c:pt idx="4">
                  <c:v>Très mauvais</c:v>
                </c:pt>
              </c:strCache>
            </c:strRef>
          </c:cat>
          <c:val>
            <c:numRef>
              <c:f>'27_nivo_santé'!$F$60:$F$64</c:f>
              <c:numCache>
                <c:formatCode>0%</c:formatCode>
                <c:ptCount val="5"/>
                <c:pt idx="0">
                  <c:v>0.33409350057012543</c:v>
                </c:pt>
                <c:pt idx="1">
                  <c:v>0.52451539338654507</c:v>
                </c:pt>
                <c:pt idx="2">
                  <c:v>0.12542759407069556</c:v>
                </c:pt>
                <c:pt idx="3">
                  <c:v>7.9817559863170316E-3</c:v>
                </c:pt>
                <c:pt idx="4">
                  <c:v>7.9817559863170316E-3</c:v>
                </c:pt>
              </c:numCache>
            </c:numRef>
          </c:val>
        </c:ser>
        <c:ser>
          <c:idx val="2"/>
          <c:order val="2"/>
          <c:tx>
            <c:strRef>
              <c:f>'27_nivo_santé'!$G$59</c:f>
              <c:strCache>
                <c:ptCount val="1"/>
                <c:pt idx="0">
                  <c:v>Actifs en emploi et en apprentissage/contrat pro</c:v>
                </c:pt>
              </c:strCache>
            </c:strRef>
          </c:tx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'27_nivo_santé'!$D$60:$D$64</c:f>
              <c:strCache>
                <c:ptCount val="5"/>
                <c:pt idx="0">
                  <c:v>Très bon</c:v>
                </c:pt>
                <c:pt idx="1">
                  <c:v>Bon</c:v>
                </c:pt>
                <c:pt idx="2">
                  <c:v>Moyen</c:v>
                </c:pt>
                <c:pt idx="3">
                  <c:v>Mauvais</c:v>
                </c:pt>
                <c:pt idx="4">
                  <c:v>Très mauvais</c:v>
                </c:pt>
              </c:strCache>
            </c:strRef>
          </c:cat>
          <c:val>
            <c:numRef>
              <c:f>'27_nivo_santé'!$G$60:$G$64</c:f>
              <c:numCache>
                <c:formatCode>0%</c:formatCode>
                <c:ptCount val="5"/>
                <c:pt idx="0">
                  <c:v>0.37922868741542815</c:v>
                </c:pt>
                <c:pt idx="1">
                  <c:v>0.48207036535859493</c:v>
                </c:pt>
                <c:pt idx="2">
                  <c:v>0.11874154262516955</c:v>
                </c:pt>
                <c:pt idx="3">
                  <c:v>1.3870094722598109E-2</c:v>
                </c:pt>
                <c:pt idx="4">
                  <c:v>6.0893098782138326E-3</c:v>
                </c:pt>
              </c:numCache>
            </c:numRef>
          </c:val>
        </c:ser>
        <c:ser>
          <c:idx val="3"/>
          <c:order val="3"/>
          <c:tx>
            <c:strRef>
              <c:f>'27_nivo_santé'!$H$59</c:f>
              <c:strCache>
                <c:ptCount val="1"/>
                <c:pt idx="0">
                  <c:v>Chômeurs et Inactifs</c:v>
                </c:pt>
              </c:strCache>
            </c:strRef>
          </c:tx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Val val="1"/>
          </c:dLbls>
          <c:cat>
            <c:strRef>
              <c:f>'27_nivo_santé'!$D$60:$D$64</c:f>
              <c:strCache>
                <c:ptCount val="5"/>
                <c:pt idx="0">
                  <c:v>Très bon</c:v>
                </c:pt>
                <c:pt idx="1">
                  <c:v>Bon</c:v>
                </c:pt>
                <c:pt idx="2">
                  <c:v>Moyen</c:v>
                </c:pt>
                <c:pt idx="3">
                  <c:v>Mauvais</c:v>
                </c:pt>
                <c:pt idx="4">
                  <c:v>Très mauvais</c:v>
                </c:pt>
              </c:strCache>
            </c:strRef>
          </c:cat>
          <c:val>
            <c:numRef>
              <c:f>'27_nivo_santé'!$H$60:$H$64</c:f>
              <c:numCache>
                <c:formatCode>0%</c:formatCode>
                <c:ptCount val="5"/>
                <c:pt idx="0">
                  <c:v>0.34786917740336981</c:v>
                </c:pt>
                <c:pt idx="1">
                  <c:v>0.44499504459861122</c:v>
                </c:pt>
                <c:pt idx="2">
                  <c:v>0.17343904856293527</c:v>
                </c:pt>
                <c:pt idx="3">
                  <c:v>1.4866204162537165E-2</c:v>
                </c:pt>
                <c:pt idx="4">
                  <c:v>1.8830525272547208E-2</c:v>
                </c:pt>
              </c:numCache>
            </c:numRef>
          </c:val>
        </c:ser>
        <c:axId val="44591360"/>
        <c:axId val="44597248"/>
      </c:barChart>
      <c:catAx>
        <c:axId val="445913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4597248"/>
        <c:crosses val="autoZero"/>
        <c:auto val="1"/>
        <c:lblAlgn val="ctr"/>
        <c:lblOffset val="100"/>
      </c:catAx>
      <c:valAx>
        <c:axId val="44597248"/>
        <c:scaling>
          <c:orientation val="minMax"/>
        </c:scaling>
        <c:delete val="1"/>
        <c:axPos val="l"/>
        <c:numFmt formatCode="0%" sourceLinked="1"/>
        <c:tickLblPos val="none"/>
        <c:crossAx val="445913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b="1"/>
          </a:pPr>
          <a:endParaRPr lang="fr-FR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>
        <c:manualLayout>
          <c:xMode val="edge"/>
          <c:yMode val="edge"/>
          <c:x val="0.17323600174978129"/>
          <c:y val="4.6629910425594286E-2"/>
        </c:manualLayout>
      </c:layout>
    </c:title>
    <c:plotArea>
      <c:layout>
        <c:manualLayout>
          <c:layoutTarget val="inner"/>
          <c:xMode val="edge"/>
          <c:yMode val="edge"/>
          <c:x val="0.31754615048118973"/>
          <c:y val="0.18089490875729158"/>
          <c:w val="0.62573862642170353"/>
          <c:h val="0.72441241034871962"/>
        </c:manualLayout>
      </c:layout>
      <c:barChart>
        <c:barDir val="bar"/>
        <c:grouping val="stacked"/>
        <c:ser>
          <c:idx val="0"/>
          <c:order val="0"/>
          <c:tx>
            <c:strRef>
              <c:f>Nivo_etud!$D$81</c:f>
              <c:strCache>
                <c:ptCount val="1"/>
                <c:pt idx="0">
                  <c:v>Chômeurs et Inactifs = 594</c:v>
                </c:pt>
              </c:strCache>
            </c:strRef>
          </c:tx>
          <c:spPr>
            <a:solidFill>
              <a:srgbClr val="95C11F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cat>
            <c:strRef>
              <c:f>Nivo_etud!$C$82:$C$89</c:f>
              <c:strCache>
                <c:ptCount val="8"/>
                <c:pt idx="0">
                  <c:v>Bac technologique</c:v>
                </c:pt>
                <c:pt idx="1">
                  <c:v>Bac Général</c:v>
                </c:pt>
                <c:pt idx="2">
                  <c:v>Bac +3 et plus</c:v>
                </c:pt>
                <c:pt idx="3">
                  <c:v>Bac+1 ou +2</c:v>
                </c:pt>
                <c:pt idx="4">
                  <c:v>Brevet des collèges</c:v>
                </c:pt>
                <c:pt idx="5">
                  <c:v>Bac professionnel</c:v>
                </c:pt>
                <c:pt idx="6">
                  <c:v>Sans diplôme</c:v>
                </c:pt>
                <c:pt idx="7">
                  <c:v>CAP-BEP</c:v>
                </c:pt>
              </c:strCache>
            </c:strRef>
          </c:cat>
          <c:val>
            <c:numRef>
              <c:f>Nivo_etud!$D$82:$D$89</c:f>
              <c:numCache>
                <c:formatCode>0%</c:formatCode>
                <c:ptCount val="8"/>
                <c:pt idx="0">
                  <c:v>3.8720538720538718E-2</c:v>
                </c:pt>
                <c:pt idx="1">
                  <c:v>6.0606060606060622E-2</c:v>
                </c:pt>
                <c:pt idx="2">
                  <c:v>7.7441077441077436E-2</c:v>
                </c:pt>
                <c:pt idx="3">
                  <c:v>0.10269360269360321</c:v>
                </c:pt>
                <c:pt idx="4">
                  <c:v>0.12626262626262627</c:v>
                </c:pt>
                <c:pt idx="5">
                  <c:v>0.12794612794612886</c:v>
                </c:pt>
                <c:pt idx="6">
                  <c:v>0.18686868686868691</c:v>
                </c:pt>
                <c:pt idx="7">
                  <c:v>0.27946127946127947</c:v>
                </c:pt>
              </c:numCache>
            </c:numRef>
          </c:val>
        </c:ser>
        <c:gapWidth val="30"/>
        <c:overlap val="100"/>
        <c:axId val="95412608"/>
        <c:axId val="95414144"/>
      </c:barChart>
      <c:catAx>
        <c:axId val="95412608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95414144"/>
        <c:crosses val="autoZero"/>
        <c:auto val="1"/>
        <c:lblAlgn val="ctr"/>
        <c:lblOffset val="100"/>
      </c:catAx>
      <c:valAx>
        <c:axId val="95414144"/>
        <c:scaling>
          <c:orientation val="minMax"/>
        </c:scaling>
        <c:axPos val="b"/>
        <c:majorGridlines/>
        <c:numFmt formatCode="0%" sourceLinked="1"/>
        <c:tickLblPos val="nextTo"/>
        <c:crossAx val="95412608"/>
        <c:crosses val="autoZero"/>
        <c:crossBetween val="between"/>
        <c:majorUnit val="0.05"/>
      </c:valAx>
    </c:plotArea>
    <c:plotVisOnly val="1"/>
  </c:chart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60"/>
      <c:rotY val="330"/>
      <c:perspective val="30"/>
    </c:view3D>
    <c:plotArea>
      <c:layout/>
      <c:pie3DChart>
        <c:varyColors val="1"/>
        <c:ser>
          <c:idx val="0"/>
          <c:order val="0"/>
          <c:spPr>
            <a:effectLst>
              <a:outerShdw blurRad="50800" dist="1143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explosion val="22"/>
          <c:dPt>
            <c:idx val="0"/>
            <c:explosion val="6"/>
            <c:spPr>
              <a:solidFill>
                <a:schemeClr val="accent4">
                  <a:lumMod val="75000"/>
                </a:schemeClr>
              </a:solidFill>
              <a:effectLst>
                <a:outerShdw blurRad="50800" dist="1143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explosion val="2"/>
            <c:spPr>
              <a:solidFill>
                <a:schemeClr val="accent4"/>
              </a:solidFill>
              <a:effectLst>
                <a:outerShdw blurRad="50800" dist="1143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2"/>
            <c:explosion val="30"/>
          </c:dPt>
          <c:dPt>
            <c:idx val="3"/>
            <c:explosion val="28"/>
            <c:spPr>
              <a:solidFill>
                <a:schemeClr val="accent2"/>
              </a:solidFill>
              <a:effectLst>
                <a:outerShdw blurRad="50800" dist="1143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4"/>
            <c:explosion val="27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showCatName val="1"/>
            <c:showPercent val="1"/>
            <c:showLeaderLines val="1"/>
          </c:dLbls>
          <c:cat>
            <c:strRef>
              <c:f>'27_nivo_santé'!$K$22:$K$26</c:f>
              <c:strCache>
                <c:ptCount val="5"/>
                <c:pt idx="0">
                  <c:v>Très bon</c:v>
                </c:pt>
                <c:pt idx="1">
                  <c:v>Bon</c:v>
                </c:pt>
                <c:pt idx="2">
                  <c:v>Moyen</c:v>
                </c:pt>
                <c:pt idx="3">
                  <c:v>Mauvais</c:v>
                </c:pt>
                <c:pt idx="4">
                  <c:v>Très mauvais</c:v>
                </c:pt>
              </c:strCache>
            </c:strRef>
          </c:cat>
          <c:val>
            <c:numRef>
              <c:f>'27_nivo_santé'!$L$22:$L$26</c:f>
              <c:numCache>
                <c:formatCode>0%</c:formatCode>
                <c:ptCount val="5"/>
                <c:pt idx="0">
                  <c:v>0.38359528487229888</c:v>
                </c:pt>
                <c:pt idx="1">
                  <c:v>0.47069417157825832</c:v>
                </c:pt>
                <c:pt idx="2">
                  <c:v>0.12377210216110095</c:v>
                </c:pt>
                <c:pt idx="3">
                  <c:v>1.3097576948264581E-2</c:v>
                </c:pt>
                <c:pt idx="4">
                  <c:v>8.840864440078585E-3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</c:chart>
  <c:spPr>
    <a:ln>
      <a:noFill/>
    </a:ln>
  </c:sp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41408996859904296"/>
          <c:y val="4.8245614035087717E-2"/>
          <c:w val="0.51331569335705352"/>
          <c:h val="0.94300559535147577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dPt>
            <c:idx val="1"/>
            <c:spPr>
              <a:solidFill>
                <a:schemeClr val="accent5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 smtClean="0"/>
                      <a:t>0%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spPr/>
              <c:txPr>
                <a:bodyPr/>
                <a:lstStyle/>
                <a:p>
                  <a:pPr>
                    <a:defRPr sz="14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chemeClr val="bg1"/>
                      </a:solidFill>
                      <a:effectLst>
                        <a:glow rad="228600">
                          <a:schemeClr val="accent1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'28_consult'!$N$38:$N$44</c:f>
              <c:strCache>
                <c:ptCount val="7"/>
                <c:pt idx="0">
                  <c:v>Diététicienne ou nutritionniste</c:v>
                </c:pt>
                <c:pt idx="1">
                  <c:v>Aucun</c:v>
                </c:pt>
                <c:pt idx="2">
                  <c:v>Psychologue ou psychiatre</c:v>
                </c:pt>
                <c:pt idx="3">
                  <c:v>Médecin scolaire ou infirmière scolaire</c:v>
                </c:pt>
                <c:pt idx="4">
                  <c:v>Gynécologue</c:v>
                </c:pt>
                <c:pt idx="5">
                  <c:v>Chirurgien dentiste</c:v>
                </c:pt>
                <c:pt idx="6">
                  <c:v>Médecin généraliste</c:v>
                </c:pt>
              </c:strCache>
            </c:strRef>
          </c:cat>
          <c:val>
            <c:numRef>
              <c:f>'28_consult'!$O$38:$O$44</c:f>
              <c:numCache>
                <c:formatCode>0%</c:formatCode>
                <c:ptCount val="7"/>
                <c:pt idx="0">
                  <c:v>4.5241557602197342E-2</c:v>
                </c:pt>
                <c:pt idx="1">
                  <c:v>9.0159961221522228E-2</c:v>
                </c:pt>
                <c:pt idx="2">
                  <c:v>9.7430925836160948E-2</c:v>
                </c:pt>
                <c:pt idx="3">
                  <c:v>0.10631766036516398</c:v>
                </c:pt>
                <c:pt idx="4">
                  <c:v>0.203102278235579</c:v>
                </c:pt>
                <c:pt idx="5">
                  <c:v>0.32396186783002212</c:v>
                </c:pt>
                <c:pt idx="6">
                  <c:v>0.83099046695750634</c:v>
                </c:pt>
              </c:numCache>
            </c:numRef>
          </c:val>
        </c:ser>
        <c:gapWidth val="30"/>
        <c:overlap val="100"/>
        <c:axId val="43954944"/>
        <c:axId val="43956480"/>
      </c:barChart>
      <c:catAx>
        <c:axId val="4395494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3956480"/>
        <c:crosses val="autoZero"/>
        <c:auto val="1"/>
        <c:lblAlgn val="ctr"/>
        <c:lblOffset val="100"/>
      </c:catAx>
      <c:valAx>
        <c:axId val="43956480"/>
        <c:scaling>
          <c:orientation val="minMax"/>
          <c:max val="0.85000000000000064"/>
          <c:min val="0"/>
        </c:scaling>
        <c:delete val="1"/>
        <c:axPos val="b"/>
        <c:numFmt formatCode="0%" sourceLinked="1"/>
        <c:tickLblPos val="none"/>
        <c:crossAx val="43954944"/>
        <c:crosses val="autoZero"/>
        <c:crossBetween val="between"/>
        <c:majorUnit val="0.2"/>
        <c:minorUnit val="4.0000000000000029E-2"/>
      </c:valAx>
    </c:plotArea>
    <c:plotVisOnly val="1"/>
  </c:chart>
  <c:spPr>
    <a:ln>
      <a:noFill/>
    </a:ln>
  </c:sp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49956364776243312"/>
          <c:y val="2.0908313095897208E-2"/>
          <c:w val="0.45943608614394632"/>
          <c:h val="0.90908884370278653"/>
        </c:manualLayout>
      </c:layout>
      <c:barChart>
        <c:barDir val="bar"/>
        <c:grouping val="stacked"/>
        <c:ser>
          <c:idx val="0"/>
          <c:order val="0"/>
          <c:spPr>
            <a:solidFill>
              <a:schemeClr val="accent2"/>
            </a:solidFill>
            <a:effectLst>
              <a:outerShdw blurRad="50800" dist="76200" dir="13500000" algn="br" rotWithShape="0">
                <a:prstClr val="black">
                  <a:alpha val="40000"/>
                </a:prstClr>
              </a:outerShdw>
            </a:effectLst>
          </c:spPr>
          <c:dPt>
            <c:idx val="5"/>
            <c:spPr>
              <a:solidFill>
                <a:schemeClr val="accent5"/>
              </a:solidFill>
              <a:effectLst>
                <a:outerShdw blurRad="50800" dist="762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 cap="none" spc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defRPr>
                  </a:pPr>
                  <a:endParaRPr lang="fr-FR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'29_centre'!$L$39:$L$45</c:f>
              <c:strCache>
                <c:ptCount val="7"/>
                <c:pt idx="0">
                  <c:v>Consultation jeunes consommateurs, consultation cannabis</c:v>
                </c:pt>
                <c:pt idx="1">
                  <c:v>Maison des adolescents</c:v>
                </c:pt>
                <c:pt idx="2">
                  <c:v>Centre médico-psychologique (CMP), centre médico-psycho-pédagogique (CMPP)</c:v>
                </c:pt>
                <c:pt idx="3">
                  <c:v>Centre d’examens de santé</c:v>
                </c:pt>
                <c:pt idx="4">
                  <c:v>Centre de dépistage anonyme et gratuit (CDAG, CIDDIST)</c:v>
                </c:pt>
                <c:pt idx="5">
                  <c:v>Aucun</c:v>
                </c:pt>
                <c:pt idx="6">
                  <c:v>Centre de planification et d’éducation familiale (CPEF), planning familial</c:v>
                </c:pt>
              </c:strCache>
            </c:strRef>
          </c:cat>
          <c:val>
            <c:numRef>
              <c:f>'29_centre'!$M$39:$M$45</c:f>
              <c:numCache>
                <c:formatCode>0%</c:formatCode>
                <c:ptCount val="7"/>
                <c:pt idx="0">
                  <c:v>8.4827920504120774E-2</c:v>
                </c:pt>
                <c:pt idx="1">
                  <c:v>0.18775246404911941</c:v>
                </c:pt>
                <c:pt idx="2">
                  <c:v>0.23186298271126293</c:v>
                </c:pt>
                <c:pt idx="3">
                  <c:v>0.24688964291484888</c:v>
                </c:pt>
                <c:pt idx="4">
                  <c:v>0.27419615446760376</c:v>
                </c:pt>
                <c:pt idx="5">
                  <c:v>0.28970754564550005</c:v>
                </c:pt>
                <c:pt idx="6">
                  <c:v>0.42333171756341897</c:v>
                </c:pt>
              </c:numCache>
            </c:numRef>
          </c:val>
        </c:ser>
        <c:gapWidth val="30"/>
        <c:overlap val="100"/>
        <c:axId val="44874752"/>
        <c:axId val="44962560"/>
      </c:barChart>
      <c:catAx>
        <c:axId val="4487475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4962560"/>
        <c:crosses val="autoZero"/>
        <c:auto val="1"/>
        <c:lblAlgn val="ctr"/>
        <c:lblOffset val="100"/>
      </c:catAx>
      <c:valAx>
        <c:axId val="44962560"/>
        <c:scaling>
          <c:orientation val="minMax"/>
          <c:max val="0.45"/>
          <c:min val="0"/>
        </c:scaling>
        <c:delete val="1"/>
        <c:axPos val="b"/>
        <c:numFmt formatCode="0%" sourceLinked="1"/>
        <c:tickLblPos val="none"/>
        <c:crossAx val="44874752"/>
        <c:crosses val="autoZero"/>
        <c:crossBetween val="between"/>
        <c:majorUnit val="0.1"/>
        <c:minorUnit val="2.0000000000000014E-2"/>
      </c:valAx>
    </c:plotArea>
    <c:plotVisOnly val="1"/>
  </c:chart>
  <c:spPr>
    <a:ln>
      <a:noFill/>
    </a:ln>
  </c:sp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>
        <c:manualLayout>
          <c:layoutTarget val="inner"/>
          <c:xMode val="edge"/>
          <c:yMode val="edge"/>
          <c:x val="0.49976793525809282"/>
          <c:y val="3.1579838479062879E-2"/>
          <c:w val="0.50023206474190152"/>
          <c:h val="0.9424840626919595"/>
        </c:manualLayout>
      </c:layout>
      <c:barChart>
        <c:barDir val="bar"/>
        <c:grouping val="stacked"/>
        <c:ser>
          <c:idx val="0"/>
          <c:order val="0"/>
          <c:spPr>
            <a:solidFill>
              <a:srgbClr val="FFCC00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spPr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spPr>
              <a:solidFill>
                <a:schemeClr val="accent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2"/>
            <c:spPr>
              <a:solidFill>
                <a:schemeClr val="accent3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3"/>
            <c:spPr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4"/>
            <c:spPr>
              <a:solidFill>
                <a:schemeClr val="tx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4522613582824652E-2"/>
                  <c:y val="-1.085436919341994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5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1"/>
              <c:layout>
                <c:manualLayout>
                  <c:x val="2.3160246161556607E-2"/>
                  <c:y val="-8.1409905637498704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5"/>
                      </a:solidFill>
                    </a:defRPr>
                  </a:pPr>
                  <a:endParaRPr lang="fr-FR"/>
                </a:p>
              </c:txPr>
              <c:showVal val="1"/>
            </c:dLbl>
            <c:dLbl>
              <c:idx val="2"/>
              <c:layout>
                <c:manualLayout>
                  <c:x val="3.333333333333334E-2"/>
                  <c:y val="2.8218503650517912E-3"/>
                </c:manualLayout>
              </c:layout>
              <c:showVal val="1"/>
            </c:dLbl>
            <c:dLbl>
              <c:idx val="3"/>
              <c:layout>
                <c:manualLayout>
                  <c:x val="3.1944444444444442E-2"/>
                  <c:y val="2.8218503650517912E-3"/>
                </c:manualLayout>
              </c:layout>
              <c:showVal val="1"/>
            </c:dLbl>
            <c:dLbl>
              <c:idx val="4"/>
              <c:layout>
                <c:manualLayout>
                  <c:x val="3.0555555555555582E-2"/>
                  <c:y val="2.8218503650518944E-3"/>
                </c:manualLayout>
              </c:layout>
              <c:showVal val="1"/>
            </c:dLbl>
            <c:dLbl>
              <c:idx val="5"/>
              <c:layout>
                <c:manualLayout>
                  <c:x val="3.0555555555555582E-2"/>
                  <c:y val="2.8218503650518944E-3"/>
                </c:manualLayout>
              </c:layout>
              <c:showVal val="1"/>
            </c:dLbl>
            <c:dLbl>
              <c:idx val="9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</c:dLbl>
            <c:dLbl>
              <c:idx val="14"/>
              <c:spPr/>
              <c:txPr>
                <a:bodyPr/>
                <a:lstStyle/>
                <a:p>
                  <a:pPr>
                    <a:defRPr sz="1400" b="1"/>
                  </a:pPr>
                  <a:endParaRPr lang="fr-FR"/>
                </a:p>
              </c:txPr>
            </c:dLbl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'30_qui_parl_sante'!$Q$61:$Q$75</c:f>
              <c:strCache>
                <c:ptCount val="15"/>
                <c:pt idx="0">
                  <c:v>À un centre téléphonique (n° vert ou gratuit)</c:v>
                </c:pt>
                <c:pt idx="1">
                  <c:v>À un centre d’écoute (lieu où on peut rencontrer, parler avec qqu’un)</c:v>
                </c:pt>
                <c:pt idx="2">
                  <c:v>À un professeur, conseiller d’éducation</c:v>
                </c:pt>
                <c:pt idx="3">
                  <c:v>À une assistante sociale, un éducateur spécialisé</c:v>
                </c:pt>
                <c:pt idx="4">
                  <c:v>À quelqu’un d’autre </c:v>
                </c:pt>
                <c:pt idx="5">
                  <c:v>À un médecin ou infirmière scolaire</c:v>
                </c:pt>
                <c:pt idx="6">
                  <c:v>À mon patron, un collègue de travail</c:v>
                </c:pt>
                <c:pt idx="7">
                  <c:v>À quelqu’un sur un blog, un chat, une foire aux questions</c:v>
                </c:pt>
                <c:pt idx="8">
                  <c:v>À un autre professionnel de santé</c:v>
                </c:pt>
                <c:pt idx="9">
                  <c:v>À personne</c:v>
                </c:pt>
                <c:pt idx="10">
                  <c:v>À un frère/ une sœur</c:v>
                </c:pt>
                <c:pt idx="11">
                  <c:v>À mon compagnon, conjoint</c:v>
                </c:pt>
                <c:pt idx="12">
                  <c:v>À un médecin</c:v>
                </c:pt>
                <c:pt idx="13">
                  <c:v>À mes parents</c:v>
                </c:pt>
                <c:pt idx="14">
                  <c:v>À un(des) ami(s)</c:v>
                </c:pt>
              </c:strCache>
            </c:strRef>
          </c:cat>
          <c:val>
            <c:numRef>
              <c:f>'30_qui_parl_sante'!$R$61:$R$75</c:f>
              <c:numCache>
                <c:formatCode>0%</c:formatCode>
                <c:ptCount val="15"/>
                <c:pt idx="0">
                  <c:v>5.3320407174018694E-3</c:v>
                </c:pt>
                <c:pt idx="1">
                  <c:v>8.2404265632574046E-3</c:v>
                </c:pt>
                <c:pt idx="2">
                  <c:v>1.6804007109387717E-2</c:v>
                </c:pt>
                <c:pt idx="3">
                  <c:v>2.2136047826789657E-2</c:v>
                </c:pt>
                <c:pt idx="4">
                  <c:v>2.3428663758280777E-2</c:v>
                </c:pt>
                <c:pt idx="5">
                  <c:v>2.6175472612700118E-2</c:v>
                </c:pt>
                <c:pt idx="6">
                  <c:v>4.4756826627888491E-2</c:v>
                </c:pt>
                <c:pt idx="7">
                  <c:v>5.0412021328163206E-2</c:v>
                </c:pt>
                <c:pt idx="8">
                  <c:v>7.3355954112134428E-2</c:v>
                </c:pt>
                <c:pt idx="9">
                  <c:v>0.11035708515107404</c:v>
                </c:pt>
                <c:pt idx="10">
                  <c:v>0.23719502342866375</c:v>
                </c:pt>
                <c:pt idx="11">
                  <c:v>0.30344158991759718</c:v>
                </c:pt>
                <c:pt idx="12">
                  <c:v>0.32638552270156873</c:v>
                </c:pt>
                <c:pt idx="13">
                  <c:v>0.35595411213443351</c:v>
                </c:pt>
                <c:pt idx="14">
                  <c:v>0.57957666828243659</c:v>
                </c:pt>
              </c:numCache>
            </c:numRef>
          </c:val>
        </c:ser>
        <c:gapWidth val="30"/>
        <c:overlap val="100"/>
        <c:axId val="45028480"/>
        <c:axId val="45030016"/>
      </c:barChart>
      <c:catAx>
        <c:axId val="4502848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5030016"/>
        <c:crosses val="autoZero"/>
        <c:auto val="1"/>
        <c:lblAlgn val="ctr"/>
        <c:lblOffset val="100"/>
      </c:catAx>
      <c:valAx>
        <c:axId val="45030016"/>
        <c:scaling>
          <c:orientation val="minMax"/>
          <c:max val="0.65000000000000824"/>
          <c:min val="0"/>
        </c:scaling>
        <c:delete val="1"/>
        <c:axPos val="b"/>
        <c:numFmt formatCode="0%" sourceLinked="1"/>
        <c:tickLblPos val="none"/>
        <c:crossAx val="45028480"/>
        <c:crosses val="autoZero"/>
        <c:crossBetween val="between"/>
        <c:majorUnit val="0.1"/>
        <c:minorUnit val="2.0000000000000011E-2"/>
      </c:valAx>
    </c:plotArea>
    <c:plotVisOnly val="1"/>
  </c:chart>
  <c:spPr>
    <a:ln>
      <a:noFill/>
    </a:ln>
  </c:sp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50"/>
      <c:rotY val="30"/>
      <c:perspective val="30"/>
    </c:view3D>
    <c:plotArea>
      <c:layout/>
      <c:pie3DChart>
        <c:varyColors val="1"/>
        <c:ser>
          <c:idx val="0"/>
          <c:order val="0"/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dPt>
            <c:idx val="0"/>
            <c:explosion val="10"/>
            <c:spPr>
              <a:solidFill>
                <a:schemeClr val="accent4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2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3"/>
            <c:explosion val="26"/>
            <c:spPr>
              <a:solidFill>
                <a:schemeClr val="bg2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CatName val="1"/>
            <c:showPercent val="1"/>
            <c:showLeaderLines val="1"/>
          </c:dLbls>
          <c:cat>
            <c:strRef>
              <c:f>'31_info_sante'!$K$19:$K$22</c:f>
              <c:strCache>
                <c:ptCount val="4"/>
                <c:pt idx="0">
                  <c:v>Suffisamment</c:v>
                </c:pt>
                <c:pt idx="1">
                  <c:v>Pas assez</c:v>
                </c:pt>
                <c:pt idx="2">
                  <c:v>Pas du tout</c:v>
                </c:pt>
                <c:pt idx="3">
                  <c:v>Pas besoin de ce genre d’information</c:v>
                </c:pt>
              </c:strCache>
            </c:strRef>
          </c:cat>
          <c:val>
            <c:numRef>
              <c:f>'31_info_sante'!$L$19:$L$22</c:f>
              <c:numCache>
                <c:formatCode>0%</c:formatCode>
                <c:ptCount val="4"/>
                <c:pt idx="0">
                  <c:v>0.61337547828980643</c:v>
                </c:pt>
                <c:pt idx="1">
                  <c:v>0.31741806687739355</c:v>
                </c:pt>
                <c:pt idx="2">
                  <c:v>2.6451505573116159E-2</c:v>
                </c:pt>
                <c:pt idx="3">
                  <c:v>4.2754949259690582E-2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  <a:scene3d>
      <a:camera prst="orthographicFront"/>
      <a:lightRig rig="threePt" dir="t"/>
    </a:scene3d>
    <a:sp3d/>
  </c:sp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29939579541231887"/>
          <c:y val="0.10210456283493811"/>
          <c:w val="0.66050844410346143"/>
          <c:h val="0.81696371519019761"/>
        </c:manualLayout>
      </c:layout>
      <c:barChart>
        <c:barDir val="bar"/>
        <c:grouping val="percentStacked"/>
        <c:ser>
          <c:idx val="0"/>
          <c:order val="0"/>
          <c:tx>
            <c:strRef>
              <c:f>'32_themes_sante'!$J$68</c:f>
              <c:strCache>
                <c:ptCount val="1"/>
                <c:pt idx="0">
                  <c:v>Très bien informé</c:v>
                </c:pt>
              </c:strCache>
            </c:strRef>
          </c:tx>
          <c:spPr>
            <a:solidFill>
              <a:schemeClr val="accent4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cat>
            <c:strRef>
              <c:f>'32_themes_sante'!$I$69:$I$81</c:f>
              <c:strCache>
                <c:ptCount val="13"/>
                <c:pt idx="0">
                  <c:v>Tabac</c:v>
                </c:pt>
                <c:pt idx="1">
                  <c:v>Alcool</c:v>
                </c:pt>
                <c:pt idx="2">
                  <c:v>Sida</c:v>
                </c:pt>
                <c:pt idx="3">
                  <c:v>Cannabis</c:v>
                </c:pt>
                <c:pt idx="4">
                  <c:v>Contraception</c:v>
                </c:pt>
                <c:pt idx="5">
                  <c:v>IST</c:v>
                </c:pt>
                <c:pt idx="6">
                  <c:v>Alimentation</c:v>
                </c:pt>
                <c:pt idx="7">
                  <c:v>Pollution</c:v>
                </c:pt>
                <c:pt idx="8">
                  <c:v>Vaccinations</c:v>
                </c:pt>
                <c:pt idx="9">
                  <c:v>IVG</c:v>
                </c:pt>
                <c:pt idx="10">
                  <c:v>Bruit </c:v>
                </c:pt>
                <c:pt idx="11">
                  <c:v>Depression mal-être</c:v>
                </c:pt>
                <c:pt idx="12">
                  <c:v>Formalités Administratives</c:v>
                </c:pt>
              </c:strCache>
            </c:strRef>
          </c:cat>
          <c:val>
            <c:numRef>
              <c:f>'32_themes_sante'!$J$69:$J$81</c:f>
              <c:numCache>
                <c:formatCode>0%</c:formatCode>
                <c:ptCount val="13"/>
                <c:pt idx="0">
                  <c:v>0.59923600730775328</c:v>
                </c:pt>
                <c:pt idx="1">
                  <c:v>0.57209071345804074</c:v>
                </c:pt>
                <c:pt idx="2">
                  <c:v>0.50529500756429913</c:v>
                </c:pt>
                <c:pt idx="3">
                  <c:v>0.48503594716602577</c:v>
                </c:pt>
                <c:pt idx="4">
                  <c:v>0.48241460940142145</c:v>
                </c:pt>
                <c:pt idx="5">
                  <c:v>0.38554621848739495</c:v>
                </c:pt>
                <c:pt idx="6">
                  <c:v>0.35773145904023229</c:v>
                </c:pt>
                <c:pt idx="7">
                  <c:v>0.30054090601757982</c:v>
                </c:pt>
                <c:pt idx="8">
                  <c:v>0.28359467206204847</c:v>
                </c:pt>
                <c:pt idx="9">
                  <c:v>0.28231233822260765</c:v>
                </c:pt>
                <c:pt idx="10">
                  <c:v>0.27774018944519613</c:v>
                </c:pt>
                <c:pt idx="11">
                  <c:v>0.21083827265029703</c:v>
                </c:pt>
                <c:pt idx="12">
                  <c:v>0.17142371729527692</c:v>
                </c:pt>
              </c:numCache>
            </c:numRef>
          </c:val>
        </c:ser>
        <c:ser>
          <c:idx val="1"/>
          <c:order val="1"/>
          <c:tx>
            <c:strRef>
              <c:f>'32_themes_sante'!$K$68</c:f>
              <c:strCache>
                <c:ptCount val="1"/>
                <c:pt idx="0">
                  <c:v>Plutôt bien informé</c:v>
                </c:pt>
              </c:strCache>
            </c:strRef>
          </c:tx>
          <c:spPr>
            <a:solidFill>
              <a:schemeClr val="accent3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cat>
            <c:strRef>
              <c:f>'32_themes_sante'!$I$69:$I$81</c:f>
              <c:strCache>
                <c:ptCount val="13"/>
                <c:pt idx="0">
                  <c:v>Tabac</c:v>
                </c:pt>
                <c:pt idx="1">
                  <c:v>Alcool</c:v>
                </c:pt>
                <c:pt idx="2">
                  <c:v>Sida</c:v>
                </c:pt>
                <c:pt idx="3">
                  <c:v>Cannabis</c:v>
                </c:pt>
                <c:pt idx="4">
                  <c:v>Contraception</c:v>
                </c:pt>
                <c:pt idx="5">
                  <c:v>IST</c:v>
                </c:pt>
                <c:pt idx="6">
                  <c:v>Alimentation</c:v>
                </c:pt>
                <c:pt idx="7">
                  <c:v>Pollution</c:v>
                </c:pt>
                <c:pt idx="8">
                  <c:v>Vaccinations</c:v>
                </c:pt>
                <c:pt idx="9">
                  <c:v>IVG</c:v>
                </c:pt>
                <c:pt idx="10">
                  <c:v>Bruit </c:v>
                </c:pt>
                <c:pt idx="11">
                  <c:v>Depression mal-être</c:v>
                </c:pt>
                <c:pt idx="12">
                  <c:v>Formalités Administratives</c:v>
                </c:pt>
              </c:strCache>
            </c:strRef>
          </c:cat>
          <c:val>
            <c:numRef>
              <c:f>'32_themes_sante'!$K$69:$K$81</c:f>
              <c:numCache>
                <c:formatCode>0%</c:formatCode>
                <c:ptCount val="13"/>
                <c:pt idx="0">
                  <c:v>0.35127055306427646</c:v>
                </c:pt>
                <c:pt idx="1">
                  <c:v>0.377917563317334</c:v>
                </c:pt>
                <c:pt idx="2">
                  <c:v>0.36611195158850235</c:v>
                </c:pt>
                <c:pt idx="3">
                  <c:v>0.35696371844173214</c:v>
                </c:pt>
                <c:pt idx="4">
                  <c:v>0.37301318904295117</c:v>
                </c:pt>
                <c:pt idx="5">
                  <c:v>0.35361344537815131</c:v>
                </c:pt>
                <c:pt idx="6">
                  <c:v>0.4107287122313783</c:v>
                </c:pt>
                <c:pt idx="7">
                  <c:v>0.34313725490196079</c:v>
                </c:pt>
                <c:pt idx="8">
                  <c:v>0.33451357275333032</c:v>
                </c:pt>
                <c:pt idx="9">
                  <c:v>0.33684210526316011</c:v>
                </c:pt>
                <c:pt idx="10">
                  <c:v>0.30564952638700948</c:v>
                </c:pt>
                <c:pt idx="11">
                  <c:v>0.27637595258255732</c:v>
                </c:pt>
                <c:pt idx="12">
                  <c:v>0.26248725790010191</c:v>
                </c:pt>
              </c:numCache>
            </c:numRef>
          </c:val>
        </c:ser>
        <c:ser>
          <c:idx val="2"/>
          <c:order val="2"/>
          <c:tx>
            <c:strRef>
              <c:f>'32_themes_sante'!$L$68</c:f>
              <c:strCache>
                <c:ptCount val="1"/>
                <c:pt idx="0">
                  <c:v>Plutôt mal informé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cat>
            <c:strRef>
              <c:f>'32_themes_sante'!$I$69:$I$81</c:f>
              <c:strCache>
                <c:ptCount val="13"/>
                <c:pt idx="0">
                  <c:v>Tabac</c:v>
                </c:pt>
                <c:pt idx="1">
                  <c:v>Alcool</c:v>
                </c:pt>
                <c:pt idx="2">
                  <c:v>Sida</c:v>
                </c:pt>
                <c:pt idx="3">
                  <c:v>Cannabis</c:v>
                </c:pt>
                <c:pt idx="4">
                  <c:v>Contraception</c:v>
                </c:pt>
                <c:pt idx="5">
                  <c:v>IST</c:v>
                </c:pt>
                <c:pt idx="6">
                  <c:v>Alimentation</c:v>
                </c:pt>
                <c:pt idx="7">
                  <c:v>Pollution</c:v>
                </c:pt>
                <c:pt idx="8">
                  <c:v>Vaccinations</c:v>
                </c:pt>
                <c:pt idx="9">
                  <c:v>IVG</c:v>
                </c:pt>
                <c:pt idx="10">
                  <c:v>Bruit </c:v>
                </c:pt>
                <c:pt idx="11">
                  <c:v>Depression mal-être</c:v>
                </c:pt>
                <c:pt idx="12">
                  <c:v>Formalités Administratives</c:v>
                </c:pt>
              </c:strCache>
            </c:strRef>
          </c:cat>
          <c:val>
            <c:numRef>
              <c:f>'32_themes_sante'!$L$69:$L$81</c:f>
              <c:numCache>
                <c:formatCode>0%</c:formatCode>
                <c:ptCount val="13"/>
                <c:pt idx="0">
                  <c:v>3.6040524829762499E-2</c:v>
                </c:pt>
                <c:pt idx="1">
                  <c:v>3.5424598576394642E-2</c:v>
                </c:pt>
                <c:pt idx="2">
                  <c:v>0.10522776937300417</c:v>
                </c:pt>
                <c:pt idx="3">
                  <c:v>0.12556428690854368</c:v>
                </c:pt>
                <c:pt idx="4">
                  <c:v>0.10213053770713562</c:v>
                </c:pt>
                <c:pt idx="5">
                  <c:v>0.20857142857142949</c:v>
                </c:pt>
                <c:pt idx="6">
                  <c:v>0.15172079495879789</c:v>
                </c:pt>
                <c:pt idx="7">
                  <c:v>0.27383367139959564</c:v>
                </c:pt>
                <c:pt idx="8">
                  <c:v>0.29843196762772006</c:v>
                </c:pt>
                <c:pt idx="9">
                  <c:v>0.24987057808455479</c:v>
                </c:pt>
                <c:pt idx="10">
                  <c:v>0.29448579161028615</c:v>
                </c:pt>
                <c:pt idx="11">
                  <c:v>0.35325994919559695</c:v>
                </c:pt>
                <c:pt idx="12">
                  <c:v>0.3329935440027183</c:v>
                </c:pt>
              </c:numCache>
            </c:numRef>
          </c:val>
        </c:ser>
        <c:ser>
          <c:idx val="3"/>
          <c:order val="3"/>
          <c:tx>
            <c:strRef>
              <c:f>'32_themes_sante'!$M$68</c:f>
              <c:strCache>
                <c:ptCount val="1"/>
                <c:pt idx="0">
                  <c:v>Très mal informé</c:v>
                </c:pt>
              </c:strCache>
            </c:strRef>
          </c:tx>
          <c:spPr>
            <a:solidFill>
              <a:schemeClr val="accent5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cat>
            <c:strRef>
              <c:f>'32_themes_sante'!$I$69:$I$81</c:f>
              <c:strCache>
                <c:ptCount val="13"/>
                <c:pt idx="0">
                  <c:v>Tabac</c:v>
                </c:pt>
                <c:pt idx="1">
                  <c:v>Alcool</c:v>
                </c:pt>
                <c:pt idx="2">
                  <c:v>Sida</c:v>
                </c:pt>
                <c:pt idx="3">
                  <c:v>Cannabis</c:v>
                </c:pt>
                <c:pt idx="4">
                  <c:v>Contraception</c:v>
                </c:pt>
                <c:pt idx="5">
                  <c:v>IST</c:v>
                </c:pt>
                <c:pt idx="6">
                  <c:v>Alimentation</c:v>
                </c:pt>
                <c:pt idx="7">
                  <c:v>Pollution</c:v>
                </c:pt>
                <c:pt idx="8">
                  <c:v>Vaccinations</c:v>
                </c:pt>
                <c:pt idx="9">
                  <c:v>IVG</c:v>
                </c:pt>
                <c:pt idx="10">
                  <c:v>Bruit </c:v>
                </c:pt>
                <c:pt idx="11">
                  <c:v>Depression mal-être</c:v>
                </c:pt>
                <c:pt idx="12">
                  <c:v>Formalités Administratives</c:v>
                </c:pt>
              </c:strCache>
            </c:strRef>
          </c:cat>
          <c:val>
            <c:numRef>
              <c:f>'32_themes_sante'!$M$69:$M$81</c:f>
              <c:numCache>
                <c:formatCode>0%</c:formatCode>
                <c:ptCount val="13"/>
                <c:pt idx="0">
                  <c:v>1.3619000166085381E-2</c:v>
                </c:pt>
                <c:pt idx="1">
                  <c:v>1.4732660155603376E-2</c:v>
                </c:pt>
                <c:pt idx="2">
                  <c:v>2.3365271474197351E-2</c:v>
                </c:pt>
                <c:pt idx="3">
                  <c:v>3.2268851362648385E-2</c:v>
                </c:pt>
                <c:pt idx="4">
                  <c:v>4.2610754142712433E-2</c:v>
                </c:pt>
                <c:pt idx="5">
                  <c:v>5.2268907563025234E-2</c:v>
                </c:pt>
                <c:pt idx="6">
                  <c:v>4.1848440782032641E-2</c:v>
                </c:pt>
                <c:pt idx="7">
                  <c:v>8.2319134550371459E-2</c:v>
                </c:pt>
                <c:pt idx="8">
                  <c:v>8.3628393188333525E-2</c:v>
                </c:pt>
                <c:pt idx="9">
                  <c:v>0.13097497842968067</c:v>
                </c:pt>
                <c:pt idx="10">
                  <c:v>0.1219553450608931</c:v>
                </c:pt>
                <c:pt idx="11">
                  <c:v>0.15952582557154954</c:v>
                </c:pt>
                <c:pt idx="12">
                  <c:v>0.23309548080190406</c:v>
                </c:pt>
              </c:numCache>
            </c:numRef>
          </c:val>
        </c:ser>
        <c:gapWidth val="75"/>
        <c:overlap val="100"/>
        <c:axId val="45141376"/>
        <c:axId val="45159552"/>
      </c:barChart>
      <c:catAx>
        <c:axId val="4514137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5159552"/>
        <c:crosses val="autoZero"/>
        <c:auto val="1"/>
        <c:lblAlgn val="ctr"/>
        <c:lblOffset val="100"/>
      </c:catAx>
      <c:valAx>
        <c:axId val="45159552"/>
        <c:scaling>
          <c:orientation val="minMax"/>
          <c:max val="1"/>
          <c:min val="0"/>
        </c:scaling>
        <c:axPos val="t"/>
        <c:majorGridlines/>
        <c:numFmt formatCode="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45141376"/>
        <c:crosses val="autoZero"/>
        <c:crossBetween val="between"/>
        <c:majorUnit val="0.25"/>
        <c:minorUnit val="2.0000000000000011E-2"/>
      </c:valAx>
    </c:plotArea>
    <c:legend>
      <c:legendPos val="b"/>
      <c:layout>
        <c:manualLayout>
          <c:xMode val="edge"/>
          <c:yMode val="edge"/>
          <c:x val="0.21630712487887091"/>
          <c:y val="0.93392433392821994"/>
          <c:w val="0.76523394073272089"/>
          <c:h val="6.6075640266415159E-2"/>
        </c:manualLayout>
      </c:layout>
      <c:txPr>
        <a:bodyPr/>
        <a:lstStyle/>
        <a:p>
          <a:pPr>
            <a:defRPr sz="1400"/>
          </a:pPr>
          <a:endParaRPr lang="fr-FR"/>
        </a:p>
      </c:txPr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/>
    </c:title>
    <c:plotArea>
      <c:layout/>
      <c:barChart>
        <c:barDir val="bar"/>
        <c:grouping val="stacked"/>
        <c:ser>
          <c:idx val="0"/>
          <c:order val="0"/>
          <c:tx>
            <c:strRef>
              <c:f>Nivo_etud!$D$91</c:f>
              <c:strCache>
                <c:ptCount val="1"/>
                <c:pt idx="0">
                  <c:v>Actifs en emploi et en apprentissage/contrat pro = 822</c:v>
                </c:pt>
              </c:strCache>
            </c:strRef>
          </c:tx>
          <c:spPr>
            <a:solidFill>
              <a:schemeClr val="accent3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cat>
            <c:strRef>
              <c:f>Nivo_etud!$C$92:$C$99</c:f>
              <c:strCache>
                <c:ptCount val="8"/>
                <c:pt idx="0">
                  <c:v>Bac technologique</c:v>
                </c:pt>
                <c:pt idx="1">
                  <c:v>Bac Général</c:v>
                </c:pt>
                <c:pt idx="2">
                  <c:v>Brevet des collèges</c:v>
                </c:pt>
                <c:pt idx="3">
                  <c:v>Bac professionnel</c:v>
                </c:pt>
                <c:pt idx="4">
                  <c:v>Sans diplôme</c:v>
                </c:pt>
                <c:pt idx="5">
                  <c:v>Bac +3 et plus</c:v>
                </c:pt>
                <c:pt idx="6">
                  <c:v>Bac+1 ou +2</c:v>
                </c:pt>
                <c:pt idx="7">
                  <c:v>CAP-BEP</c:v>
                </c:pt>
              </c:strCache>
            </c:strRef>
          </c:cat>
          <c:val>
            <c:numRef>
              <c:f>Nivo_etud!$D$92:$D$99</c:f>
              <c:numCache>
                <c:formatCode>0%</c:formatCode>
                <c:ptCount val="8"/>
                <c:pt idx="0">
                  <c:v>4.3795620437956692E-2</c:v>
                </c:pt>
                <c:pt idx="1">
                  <c:v>4.7445255474452094E-2</c:v>
                </c:pt>
                <c:pt idx="2">
                  <c:v>9.9756690997567996E-2</c:v>
                </c:pt>
                <c:pt idx="3">
                  <c:v>0.11800486618004855</c:v>
                </c:pt>
                <c:pt idx="4">
                  <c:v>0.13990267639902676</c:v>
                </c:pt>
                <c:pt idx="5">
                  <c:v>0.15815085158150854</c:v>
                </c:pt>
                <c:pt idx="6">
                  <c:v>0.17031630170316392</c:v>
                </c:pt>
                <c:pt idx="7">
                  <c:v>0.22262773722627738</c:v>
                </c:pt>
              </c:numCache>
            </c:numRef>
          </c:val>
        </c:ser>
        <c:gapWidth val="30"/>
        <c:overlap val="100"/>
        <c:axId val="95429760"/>
        <c:axId val="95431296"/>
      </c:barChart>
      <c:catAx>
        <c:axId val="95429760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95431296"/>
        <c:crosses val="autoZero"/>
        <c:auto val="1"/>
        <c:lblAlgn val="ctr"/>
        <c:lblOffset val="100"/>
      </c:catAx>
      <c:valAx>
        <c:axId val="95431296"/>
        <c:scaling>
          <c:orientation val="minMax"/>
          <c:max val="0.30000000000000032"/>
        </c:scaling>
        <c:axPos val="b"/>
        <c:majorGridlines/>
        <c:numFmt formatCode="0%" sourceLinked="1"/>
        <c:tickLblPos val="nextTo"/>
        <c:crossAx val="95429760"/>
        <c:crosses val="autoZero"/>
        <c:crossBetween val="between"/>
        <c:majorUnit val="0.05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otX val="50"/>
      <c:rotY val="30"/>
      <c:perspective val="30"/>
    </c:view3D>
    <c:plotArea>
      <c:layout>
        <c:manualLayout>
          <c:layoutTarget val="inner"/>
          <c:xMode val="edge"/>
          <c:yMode val="edge"/>
          <c:x val="1.8518388905997742E-2"/>
          <c:y val="0"/>
          <c:w val="0.95678739295301962"/>
          <c:h val="1"/>
        </c:manualLayout>
      </c:layout>
      <c:pie3DChart>
        <c:varyColors val="1"/>
        <c:ser>
          <c:idx val="0"/>
          <c:order val="0"/>
          <c:tx>
            <c:strRef>
              <c:f>Nivo_ressources!$C$12</c:f>
              <c:strCache>
                <c:ptCount val="1"/>
                <c:pt idx="0">
                  <c:v>Effectifs</c:v>
                </c:pt>
              </c:strCache>
            </c:strRef>
          </c:tx>
          <c:spPr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explosion val="5"/>
          <c:dPt>
            <c:idx val="0"/>
            <c:explosion val="0"/>
          </c:dPt>
          <c:dPt>
            <c:idx val="1"/>
            <c:explosion val="0"/>
          </c:dPt>
          <c:dPt>
            <c:idx val="2"/>
            <c:explosion val="0"/>
          </c:dPt>
          <c:dPt>
            <c:idx val="3"/>
            <c:explosion val="0"/>
          </c:dPt>
          <c:dPt>
            <c:idx val="4"/>
            <c:explosion val="26"/>
          </c:dPt>
          <c:dLbls>
            <c:dLbl>
              <c:idx val="4"/>
              <c:layout/>
              <c:dLblPos val="ctr"/>
              <c:showPercent val="1"/>
            </c:dLbl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dLblPos val="inEnd"/>
            <c:showPercent val="1"/>
            <c:showLeaderLines val="1"/>
          </c:dLbls>
          <c:cat>
            <c:strRef>
              <c:f>Nivo_ressources!$B$13:$B$17</c:f>
              <c:strCache>
                <c:ptCount val="5"/>
                <c:pt idx="0">
                  <c:v>Plus de 1 500 €</c:v>
                </c:pt>
                <c:pt idx="1">
                  <c:v>Situé entre 1 000 et 1 500 €</c:v>
                </c:pt>
                <c:pt idx="2">
                  <c:v>Situé entre 500 et 1 000 €</c:v>
                </c:pt>
                <c:pt idx="3">
                  <c:v>Inférieur à 500 €</c:v>
                </c:pt>
                <c:pt idx="4">
                  <c:v>Ne sais pas car dépend entièrement de mes parents</c:v>
                </c:pt>
              </c:strCache>
            </c:strRef>
          </c:cat>
          <c:val>
            <c:numRef>
              <c:f>Nivo_ressources!$C$13:$C$17</c:f>
              <c:numCache>
                <c:formatCode>General</c:formatCode>
                <c:ptCount val="5"/>
                <c:pt idx="0">
                  <c:v>271</c:v>
                </c:pt>
                <c:pt idx="1">
                  <c:v>489</c:v>
                </c:pt>
                <c:pt idx="2">
                  <c:v>957</c:v>
                </c:pt>
                <c:pt idx="3">
                  <c:v>1226</c:v>
                </c:pt>
                <c:pt idx="4">
                  <c:v>2935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8.0495499594054012E-2"/>
          <c:y val="0.67911802308761915"/>
          <c:w val="0.83900900081189433"/>
          <c:h val="0.30818365309112528"/>
        </c:manualLayout>
      </c:layout>
      <c:txPr>
        <a:bodyPr/>
        <a:lstStyle/>
        <a:p>
          <a:pPr>
            <a:defRPr b="1"/>
          </a:pPr>
          <a:endParaRPr lang="fr-FR"/>
        </a:p>
      </c:txPr>
    </c:legend>
    <c:plotVisOnly val="1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sz="1400" b="1" i="0" baseline="0" dirty="0" smtClean="0"/>
              <a:t>Collégiens et Lycéens</a:t>
            </a:r>
            <a:endParaRPr lang="fr-FR" sz="1400" dirty="0"/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.23152430545834621"/>
          <c:w val="1"/>
          <c:h val="0.76847569454165465"/>
        </c:manualLayout>
      </c:layout>
      <c:pie3DChart>
        <c:varyColors val="1"/>
        <c:ser>
          <c:idx val="0"/>
          <c:order val="0"/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Pt>
            <c:idx val="1"/>
            <c:spPr>
              <a:solidFill>
                <a:schemeClr val="accent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Nivo_ressources!$J$41:$J$45</c:f>
              <c:strCache>
                <c:ptCount val="5"/>
                <c:pt idx="0">
                  <c:v>≥ 1 500 €</c:v>
                </c:pt>
                <c:pt idx="1">
                  <c:v>entre 1 000 et 1 500 €</c:v>
                </c:pt>
                <c:pt idx="2">
                  <c:v>entre 500 et 1 000 €</c:v>
                </c:pt>
                <c:pt idx="3">
                  <c:v>≤ 500 €</c:v>
                </c:pt>
                <c:pt idx="4">
                  <c:v>Ne sais pas car dépend entièrement de mes parents</c:v>
                </c:pt>
              </c:strCache>
            </c:strRef>
          </c:cat>
          <c:val>
            <c:numRef>
              <c:f>Nivo_ressources!$K$41:$K$45</c:f>
              <c:numCache>
                <c:formatCode>0%</c:formatCode>
                <c:ptCount val="5"/>
                <c:pt idx="0">
                  <c:v>3.0187369882026499E-2</c:v>
                </c:pt>
                <c:pt idx="1">
                  <c:v>2.0471894517696175E-2</c:v>
                </c:pt>
                <c:pt idx="2">
                  <c:v>3.3657182512144411E-2</c:v>
                </c:pt>
                <c:pt idx="3">
                  <c:v>0.11172796668979834</c:v>
                </c:pt>
                <c:pt idx="4">
                  <c:v>0.80395558639833464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400"/>
            </a:pPr>
            <a:r>
              <a:rPr lang="fr-FR" sz="1400"/>
              <a:t>Etudiants</a:t>
            </a:r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17175281630073058"/>
          <c:y val="0.20189488320874968"/>
          <c:w val="0.67707589998127515"/>
          <c:h val="0.73593279020502611"/>
        </c:manualLayout>
      </c:layout>
      <c:pie3DChart>
        <c:varyColors val="1"/>
        <c:ser>
          <c:idx val="0"/>
          <c:order val="0"/>
          <c:tx>
            <c:strRef>
              <c:f>Nivo_ressources!$G$48</c:f>
              <c:strCache>
                <c:ptCount val="1"/>
                <c:pt idx="0">
                  <c:v>Etudiants</c:v>
                </c:pt>
              </c:strCache>
            </c:strRef>
          </c:tx>
          <c:spPr>
            <a:solidFill>
              <a:schemeClr val="tx2"/>
            </a:solid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Nivo_ressources!$F$49:$F$53</c:f>
              <c:strCache>
                <c:ptCount val="5"/>
                <c:pt idx="0">
                  <c:v>≥ 1 500 €</c:v>
                </c:pt>
                <c:pt idx="1">
                  <c:v>entre 1 000 et 1 500 €</c:v>
                </c:pt>
                <c:pt idx="2">
                  <c:v>entre 500 et 1 000 €</c:v>
                </c:pt>
                <c:pt idx="3">
                  <c:v>≤ 500 €</c:v>
                </c:pt>
                <c:pt idx="4">
                  <c:v>Ne sais pas car dépend entièrement de mes parents</c:v>
                </c:pt>
              </c:strCache>
            </c:strRef>
          </c:cat>
          <c:val>
            <c:numRef>
              <c:f>Nivo_ressources!$G$49:$G$53</c:f>
              <c:numCache>
                <c:formatCode>0%</c:formatCode>
                <c:ptCount val="5"/>
                <c:pt idx="0">
                  <c:v>2.1902377972465765E-2</c:v>
                </c:pt>
                <c:pt idx="1">
                  <c:v>4.6307884856070375E-2</c:v>
                </c:pt>
                <c:pt idx="2">
                  <c:v>0.2365456821026293</c:v>
                </c:pt>
                <c:pt idx="3">
                  <c:v>0.40237797246558232</c:v>
                </c:pt>
                <c:pt idx="4">
                  <c:v>0.29286608260325575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068" cy="339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5425" y="0"/>
            <a:ext cx="4302067" cy="3397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2FD3D-9AF6-48D5-8B58-AE8DE61DB061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48895"/>
            <a:ext cx="4302068" cy="3397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5425" y="6448895"/>
            <a:ext cx="4302067" cy="3397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AEF8C-6481-42EC-909E-CEF39130B7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4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394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F9843-C55E-444F-BD32-D955C27DCDC0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5663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982" y="3225126"/>
            <a:ext cx="7943850" cy="30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49073"/>
            <a:ext cx="4302919" cy="339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96" y="6449073"/>
            <a:ext cx="4302919" cy="339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215D-9EBE-4EFB-965A-70A8EF3B5A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215D-9EBE-4EFB-965A-70A8EF3B5A6C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215D-9EBE-4EFB-965A-70A8EF3B5A6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42160" y="1346201"/>
            <a:ext cx="5542280" cy="2138679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042160" y="3484880"/>
            <a:ext cx="4124960" cy="1752600"/>
          </a:xfrm>
        </p:spPr>
        <p:txBody>
          <a:bodyPr>
            <a:normAutofit/>
          </a:bodyPr>
          <a:lstStyle>
            <a:lvl1pPr marL="342900" indent="-342900" algn="l">
              <a:buClr>
                <a:schemeClr val="accent3"/>
              </a:buClr>
              <a:buSzPct val="85000"/>
              <a:buFont typeface="Wingdings" charset="2"/>
              <a:buAutoNum type="arabicPlain"/>
              <a:defRPr sz="16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du sommaire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04216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713E45-F26B-4C9E-9504-B8736E808190}" type="datetime1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042160" y="5997575"/>
            <a:ext cx="2895600" cy="365125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8BE03-1914-45E4-B0B1-3CF0CD7673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60787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FCF5-F68E-4916-946B-9710481C9E2E}" type="datetime1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61156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5B8BE03-1914-45E4-B0B1-3CF0CD7673A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1612494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FED4-3B4B-437A-A2C2-992981A8427F}" type="datetime1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8BE03-1914-45E4-B0B1-3CF0CD7673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221841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1F0A-5218-49C6-8479-3B2623DF75EF}" type="datetime1">
              <a:rPr lang="fr-FR" smtClean="0"/>
              <a:pPr/>
              <a:t>19/05/2014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8BE03-1914-45E4-B0B1-3CF0CD7673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133576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58C6-5127-4DA5-BC96-A60AED15AEBB}" type="datetime1">
              <a:rPr lang="fr-FR" smtClean="0"/>
              <a:pPr/>
              <a:t>19/05/2014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8BE03-1914-45E4-B0B1-3CF0CD7673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906300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00FA-72D6-4988-8769-4714E057651E}" type="datetime1">
              <a:rPr lang="fr-FR" smtClean="0"/>
              <a:pPr/>
              <a:t>19/05/2014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8BE03-1914-45E4-B0B1-3CF0CD7673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8807701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BAEB-92D5-4943-84C0-B8453E7CEC99}" type="datetime1">
              <a:rPr lang="fr-FR" smtClean="0"/>
              <a:pPr/>
              <a:t>19/05/2014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8BE03-1914-45E4-B0B1-3CF0CD7673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537969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9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</a:defRPr>
            </a:lvl1pPr>
          </a:lstStyle>
          <a:p>
            <a:fld id="{14BAB65E-42D6-449D-A918-F75E38C28FCF}" type="datetime1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1261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785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pull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kern="1200" baseline="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 baseline="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916832"/>
            <a:ext cx="8130752" cy="2123658"/>
          </a:xfrm>
          <a:prstGeom prst="rect">
            <a:avLst/>
          </a:prstGeom>
          <a:noFill/>
          <a:ln>
            <a:noFill/>
          </a:ln>
          <a:effectLst>
            <a:outerShdw algn="br" rotWithShape="0">
              <a:prstClr val="black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spc="50" dirty="0">
                <a:ln w="13500">
                  <a:noFill/>
                  <a:prstDash val="solid"/>
                </a:ln>
              </a:rPr>
              <a:t>LES JEUNES BOURGUIGNONS </a:t>
            </a:r>
            <a:endParaRPr lang="fr-FR" sz="4400" b="1" spc="50" dirty="0" smtClean="0">
              <a:ln w="13500">
                <a:noFill/>
                <a:prstDash val="solid"/>
              </a:ln>
            </a:endParaRPr>
          </a:p>
          <a:p>
            <a:pPr algn="ctr"/>
            <a:r>
              <a:rPr lang="fr-FR" sz="4400" b="1" spc="50" dirty="0" smtClean="0">
                <a:ln w="13500">
                  <a:noFill/>
                  <a:prstDash val="solid"/>
                </a:ln>
              </a:rPr>
              <a:t>ET </a:t>
            </a:r>
            <a:r>
              <a:rPr lang="fr-FR" sz="4400" b="1" spc="50" dirty="0">
                <a:ln w="13500">
                  <a:noFill/>
                  <a:prstDash val="solid"/>
                </a:ln>
              </a:rPr>
              <a:t>LEURS </a:t>
            </a:r>
            <a:r>
              <a:rPr lang="fr-FR" sz="4400" b="1" spc="50" dirty="0" smtClean="0">
                <a:ln w="13500">
                  <a:noFill/>
                  <a:prstDash val="solid"/>
                </a:ln>
              </a:rPr>
              <a:t>STRATÉGIES </a:t>
            </a:r>
          </a:p>
          <a:p>
            <a:pPr algn="ctr"/>
            <a:r>
              <a:rPr lang="fr-FR" sz="4400" b="1" spc="50" dirty="0" smtClean="0">
                <a:ln w="13500">
                  <a:noFill/>
                  <a:prstDash val="solid"/>
                </a:ln>
              </a:rPr>
              <a:t>D’INFORMATION</a:t>
            </a:r>
            <a:endParaRPr lang="fr-FR" sz="4400" b="1" spc="50" dirty="0">
              <a:ln w="13500">
                <a:noFill/>
                <a:prstDash val="solid"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4" y="4077072"/>
            <a:ext cx="3659977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Résultats régionaux</a:t>
            </a:r>
            <a:endParaRPr lang="fr-FR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Image 8" descr="image couv.JPG"/>
          <p:cNvPicPr>
            <a:picLocks noChangeAspect="1"/>
          </p:cNvPicPr>
          <p:nvPr/>
        </p:nvPicPr>
        <p:blipFill>
          <a:blip r:embed="rId3" cstate="print">
            <a:lum bright="6000" contrast="15000"/>
          </a:blip>
          <a:stretch>
            <a:fillRect/>
          </a:stretch>
        </p:blipFill>
        <p:spPr>
          <a:xfrm>
            <a:off x="179512" y="5157192"/>
            <a:ext cx="2226611" cy="1500198"/>
          </a:xfrm>
          <a:prstGeom prst="rect">
            <a:avLst/>
          </a:prstGeom>
          <a:ln>
            <a:noFill/>
          </a:ln>
          <a:effectLst>
            <a:outerShdw blurRad="50800" dist="76200" dir="13500000" algn="br" rotWithShape="0">
              <a:prstClr val="black">
                <a:alpha val="75000"/>
              </a:prstClr>
            </a:outerShdw>
            <a:softEdge rad="112500"/>
          </a:effectLst>
        </p:spPr>
      </p:pic>
      <p:pic>
        <p:nvPicPr>
          <p:cNvPr id="12" name="Image 11" descr="CRIJ_BOURGOG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6761" y="0"/>
            <a:ext cx="1537239" cy="1500197"/>
          </a:xfrm>
          <a:prstGeom prst="rect">
            <a:avLst/>
          </a:prstGeom>
          <a:ln>
            <a:noFill/>
          </a:ln>
          <a:effectLst>
            <a:outerShdw sx="1000" sy="1000" algn="br" rotWithShape="0">
              <a:prstClr val="black"/>
            </a:outerShdw>
            <a:softEdge rad="112500"/>
          </a:effectLst>
        </p:spPr>
      </p:pic>
      <p:pic>
        <p:nvPicPr>
          <p:cNvPr id="1026" name="Picture 2" descr="\\SERVER-CODES\CommunORS\axe 1 Org. &amp; production-diffusion info\Organisation\Communication\Logos partenaires\autres logo\ARS_LOGOS_bourgog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2146" y="3593945"/>
            <a:ext cx="738747" cy="426600"/>
          </a:xfrm>
          <a:prstGeom prst="rect">
            <a:avLst/>
          </a:prstGeom>
          <a:noFill/>
        </p:spPr>
      </p:pic>
      <p:pic>
        <p:nvPicPr>
          <p:cNvPr id="1030" name="Picture 6" descr="\\SERVER-CODES\CommunORS\PLATE-FORME\Charte graphique\Logo PF retenu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26580" cy="1584176"/>
          </a:xfrm>
          <a:prstGeom prst="rect">
            <a:avLst/>
          </a:prstGeom>
          <a:noFill/>
        </p:spPr>
      </p:pic>
      <p:pic>
        <p:nvPicPr>
          <p:cNvPr id="1032" name="Picture 8" descr="\\SERVER-CODES\CommunORS\axe 1 Org. &amp; production-diffusion info\Organisation\Communication\Logos partenaires\autres logo\Ministè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2186" y="2682545"/>
            <a:ext cx="765988" cy="858648"/>
          </a:xfrm>
          <a:prstGeom prst="rect">
            <a:avLst/>
          </a:prstGeom>
          <a:noFill/>
        </p:spPr>
      </p:pic>
      <p:pic>
        <p:nvPicPr>
          <p:cNvPr id="1033" name="Picture 9" descr="\\SERVER-CODES\CommunORS\axe 1 Org. &amp; production-diffusion info\Organisation\Communication\Charte graphique\Charte Graphique - Doc à utiliser\Logotype\Version_normal\logo_ORS [Converti].jpg"/>
          <p:cNvPicPr>
            <a:picLocks noChangeAspect="1" noChangeArrowheads="1"/>
          </p:cNvPicPr>
          <p:nvPr/>
        </p:nvPicPr>
        <p:blipFill>
          <a:blip r:embed="rId8" cstate="print"/>
          <a:srcRect b="9176"/>
          <a:stretch>
            <a:fillRect/>
          </a:stretch>
        </p:blipFill>
        <p:spPr bwMode="auto">
          <a:xfrm>
            <a:off x="7884368" y="4775792"/>
            <a:ext cx="1157982" cy="683240"/>
          </a:xfrm>
          <a:prstGeom prst="rect">
            <a:avLst/>
          </a:prstGeom>
          <a:noFill/>
        </p:spPr>
      </p:pic>
      <p:pic>
        <p:nvPicPr>
          <p:cNvPr id="1035" name="Picture 11" descr="http://cache.media.education.gouv.fr/image/General/08/5/2013_logo_academie_dijon_web_3013592_3170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05128" y="6112984"/>
            <a:ext cx="1440160" cy="612834"/>
          </a:xfrm>
          <a:prstGeom prst="rect">
            <a:avLst/>
          </a:prstGeom>
          <a:noFill/>
        </p:spPr>
      </p:pic>
      <p:pic>
        <p:nvPicPr>
          <p:cNvPr id="1037" name="Picture 13" descr="Conseil régional de Bourgogn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43416" y="5534816"/>
            <a:ext cx="1800200" cy="505218"/>
          </a:xfrm>
          <a:prstGeom prst="rect">
            <a:avLst/>
          </a:prstGeom>
          <a:noFill/>
        </p:spPr>
      </p:pic>
      <p:sp>
        <p:nvSpPr>
          <p:cNvPr id="1039" name="AutoShape 15" descr="data:image/jpeg;base64,/9j/4AAQSkZJRgABAQAAAQABAAD/2wCEAAkGBxQTEhUUExMVExUWFRgUGBUWFRUVGhcVFRciFhUVFBgbHCgsGCYlHhwYITEhJSktLi4uFyAzODMsNygwLisBCgoKDg0OGxAQGzQkICY0LTctLy0tLCwvLjAsNjcsNDQ0LDQ1LC0vLCwsLC8sLCwsLC80LCwsLCwsLCwsLCwsLP/AABEIAIAA0gMBEQACEQEDEQH/xAAbAAEAAgMBAQAAAAAAAAAAAAAABAUDBgcCAf/EAEAQAAIBAgMCCgULBAIDAAAAAAECAAMRBBIhBTEGEyI0QVFxc4GxMmGRwtEHFBUzUlNyg5KhwRYjQmIkglRj4f/EABoBAQACAwEAAAAAAAAAAAAAAAADBAIFBgH/xAA7EQACAQIBCAgFAwMEAwAAAAAAAQIDEQQFEiExUXGBwRMUMzRBYZGhRFKx0fAyguEiQpIVI2LxJFOi/9oADAMBAAIRAxEAPwDuMAQBAEAQBAEAQBAEAQBAEAp8bQ4zEhC9RVFHNZHZNc9rnKReVKkM+tmtu1vBtePkXqU+joOSSvfxSfh5mX6Dp9JqntrVD70y6rDz/wAn9zDrtTwS/wAV9j79BUelSe13P8z3qtLZ7sddrbfZD6Bw/wB0Pa3xjqlH5Tzr1f5vofP6fw33K/v8Z51Oh8qPevYj52P6fw33KeyOp0PkQ69iPnY+gMN9yo7Lj+Y6nQ+VDr2I+dj6Epj0WqJ+Gq4HsvaOqw8G1ubHXKj/AFJPekPmldPQrCoPs1VGv/dbW9hjo60f0yvvXNW+g6WhP9cLecXyd/qeqO1QGCVkNFzoLm6MepH6ew2M9jiLPNqLNfs9zPJYa6cqTzl7rev+yxlgqiAIAgCAIAgCAIAgCAIAgCAIAgCAVh54O49+V/iOHMt/C/u5FnLBUEAQBAEAQBAEAx4igrqVdQynQg6gzGcIzWbJXRlCcoSUouzK3Cu1CoKLktTf6pzqQRrxTnp03HwlaDdKapy0p6nyfJluoo1oOpFWkv1Lmua4ltLZSEAQBAEAQBAEAQBAEAQBAEAQBAKw88Hce/K/xHDmW/hf3cizlgqCAIAgCAIAgCAIBE2rheMpMu42zKep11U+0CRV6efBrx8N61E2HqdHUUvDx3PWe9n4njKSP9pQbdR6R7Z7SnnwUtp5Wp9HUcNhIkhEIAgHlnA3kDtnjaWs9Sb1GJsbTG+og7WX4zF1YLxXqZqjUeqL9DwdpUfvaf61+M86an8y9TLq9X5X6MfSVH76n+tfjHTU/mXqOr1vkfozJRxSObK6sepWB8p7GpGWp3MJUpx0yTXAzTMwPjMALnQdcN2PUr6EYvndP7afqHxmHSQ2oz6Kfyv0Hzun9tP1D4x0kNqHRT+V+g+d0/tp+ofGOkhtQ6Kfyv0PVOurGwZSeoEGeqcXqZi4SWloyTIxKw88Hce/K/xHDmW/hf3cizlgqCAIBTPTepiKi8bURVRCFQgate5OnqlNqU60o5zSSWovKUadCMs1NtvX5Gf6J/8AfX/X/wDJJ1f/AJP1MOtf8I+hirPVw4zM/HUh6RIAdB0vcaMB0iw0mEnUo/1N50fHavPY/YyiqVf+mKzZeGx+W1FsDfWWyk9B9gCAIBWcHPqLdVSqPAVWtKuD7LjL6st47tr+UfoizloqCAccqYuo3pVHbtdj5mcc6k5a23xZ3MaUI6opcEYMomFkSXYtFkLn20WAtFgbP8n3OG7s+Ym0yV2r3Goyz2K3nQp0BzJX8IebVu7bylfF9hPcyzgu8Q3o5LacnZHaXFoshcWiyFzZOAQ/5X5beYmxyWv/ACOD5Gryx3fijo06M5YrDzwdx78r/EcOZb+F/dyLOWCoIAgFZhOdV/wUvelaHbz3It1O7Q3y5FnLJUIu1KgWjULbgjX9m6RVpKNOTexk2Hi5VYpbUfdmoRRpg7wig9tp7RTVOKew8rtOrJrayTJCIQDHiKoRWY6BQWPYBeYzkoxcn4GUIuUlFeJE2FRK0EB0JBcjqNRi5H7yLDRcaSvv9dPMnxc1KtJrd6aORPk5WEA4tOMO9EAQBAEA2j5PucN3Z8xNnkrtXuNRlnsVvOgzoDmSv4Q82rd23lK+L7Ce5lnBd4hvRyacodoIAgGx8Audflt5ibDJfeOD5Gryx3fijo06M5YrDzwdx78r/EcOZb+F/dyLOWCoIAgFNUd6eIqOKNSorogBTJvW975mHXKcnOFaUlBtNLVbm0XoqFShGLmk03rv47kzN9JVDuwtW/8AsaajxIY+Uz6eb1U3xt92YdXprXUXC/2R5+Z1KxBr5VRSGFFSWuw1BqOQL2OtgLTzo6lRp1dC2LT6v+D3padJNUtLf9z0ei53LWWimIAgFTtB+OqCgvoghqx6gNVp9rG1/V2ypVfSz6Jal+r7cfoXaK6GHTS1v9P34fUtpbKQgCAc6qcCsQNxpt/2I8xOelkustVjqI5Yw713XAr8bwexFJSz0+SNSwIIA9sr1MFWppyktCLNLH0KrUYy0sq5VLggCAbR8n3OG7s+YmzyV2r3Goyz2K3nQZ0BzJX8IebVu7bylfF9hPcyzgu8Q3o5NOUO0EAQDY+AXOvy28xNhkvvHB8jV5Y7vxR0adGcsVh54O49+V/iOHMt/C/u5FnLBUEAQBAEAQBAEApdp7SbjRQU8TmA/vPuN/8AGl0M3adPXKVavLP6Jf0+b5eZfoYePR9M/wCq39q5+RZYLCLSTKg03knUknezHpJlmnTjTjmxKlWrKrLOkSJIRiAIAgFVwp5pW/B/Mq47u89xcyf3mG85XOWOxEAQDaPk+5w3dnzE2eSu1e41GWexW86DOgOZK/hDzat3beUr4vsJ7mWcF3iG9HJpyh2ggCAbHwC51+W3mJsMl944PkavLHd+KOjTozlisPPB3Hvyv8Rw5lv4X93Is5YKggCAIAgCAIAgGOvRV1KsoZToQRcGYyipK0ldGUJyg86LsyrQnDMqklqDnKrE3NJjuVj0qdwPRulVN0JKL0xeryezds2FxpYmLklaa1/8lt3rx26y4lwoiAIAgFVwp5pW/B/Mq47u89xcyf3mG85XOWOxEAQDaPk+5w3dnzE2eSu1e41GWexW86DOgOZK/hDzat3beUr4vsJ7mWcF3iG9HJpyh2ggCAbHwC51+W3mJsMl944PkavLHd+KOjTozlisPPB3Hvyv8Rw5lv4X93Is5YKggCAVeI2jV41qdKir5VViWq5PSvYWynqlWdap0jhCN7W8ba+DLcKFPo1Oc7Xv4X1cUPneJ/8AGTwr/GmI6Sv8i/y/gdFhv/Y/8f5MlHaozBKiNRZtFD2sx6lYEg9m+ZRxCuozWa3t8eJjLCvNcoNSS128OGssJYKwgCAYsVhxURkYXDAg+MxnBTi4vxM6c3CSlHWiLsWuWp2bV6bGm3rKGwPiLHxkWHk3C0ta0Ph99ZLioKNS8dT0rj9noJ8nK4gCAVXCnmlb8H8yrju7z3FzJ/eYbzlc5Y7EQBANo+T7nDd2fMTZ5K7V7jUZZ7FbzoM6A5kqeFdcJhavrXKO1jaVMdLNoSLuToZ2Jh+ajlk5c7AQBANj4Bc6/LbzE2GS+8cHyNXlju/FHRp0ZyxWHng7j35X+I4cy38L+7kWcsFQQBAKzCc6r/gpe9K0O3nuRbqd2hvlyLOWSoYcXhlqIyOLhhb4ETCpBTi4yM6dSVOSlHWiNsSuXoqWN2GZCes02KX8bX8ZHhpuVNN+a9HbkS4uChVaWrQ/VX5k+TlcQBAKzZ+mIxI6zTfxKZT5StS0Vai3P2LdbTQpvevf+SzlkqCAIBVcKeaVvwfzKuO7vPcXMn95hvOVzljsRAEA2f5Pz/yG7s+YmzyU/wDde41GWV/sLedCnQHMmg8Otrio4oobqhuxHS+63h5n1TQ5TxKnJU46lr3/AMHSZJwrhF1Za3q3fyapNUbkQBANj4Bc6/LbzE2GS+8cHyNXlju/FHRp0ZyxWHng7j35X+I4cy38L+7kWcsFQQBAKzCc6r/gpe9K0O3nuRbqd2hvlyLOWSoQtpbQWkLelUbRKY9Jj0adA6z0SGtWVNW1t6ltJ6FCVR31RWt+C/Nh62XhTTpKh1IuWP8AsxLNbxJntGn0cFF/jelnmIqKpUclq8Ny0L2JclIRAEArNma1sS3RnRB/0pi/7mVqOmpUfml6It19FKnHyb9WWcslQQBAKvhOL4Wt+AyrjVfDz3FvAO2JhvOVTljshAEAkYDGvRqCohsw/cHeDJKVWVKanHWRVqMasHCeouMfwvxFRcoy0wdCUBv7SdPCW6uUq01ZaNxRo5KoU5Zz07zX5QNmIAgCAWXB/anzarxhXPyStr23213eqWMLX6Cpn2voKmMw3WKeZext1HhxQPpJUXwU+Rm3jlak9aaNLLI1ZammSdl7Vp4jFFqZJAo2NwRrnv0yWhiIVq14bOZFiMNUw+HzZ+MuRsEvmsEAQCBidko7l71FYgAlKjpcDdcA6yCeHhOWdpT8m0WaeKnCOZZNeaTMf0KvTUrn85/4Mx6rF+L/AMmZdcl4Rj/iiTg9n06V8iAE723se1jqZJTowp/pRFVr1Kv6n9vQlSUhEAQDDjMSKaM7blF/gB2nSYVJqEXJ+BJSpupNQXiYNj4cpSGb02Jd/wATnMR4Xt4TDDwcYLO1vS970/wSYmop1Hm6loW5aCbJiuIAgGDHUOMpun2lK+0WmFSGfBx2klKeZNS2M48ykGxFiNCOojeJx9mtDO4TT0o+QeiAIAgCAIAgCAIAgG1fJ59dU7v3ptck9pLcabLXZR3m/wA3xzYgCAIAgCAIAgHwmAVCN85qBh9RTa4P3tQbiP8AVT7T2Smn1iSf9i939l7svNdWg1/e/wD5X3fsi4lwoiAIAgCAaBw22IUc10F0f0rf4t1n1HzmgylhXCXSx1PX5M6XJWMU4dFLWtXmv4NVmrNwIAgCAXfBzg8+IYMbrSB1b7XqT49Eu4TByru70R27dxr8bj44dWWmWzZvI3CNQMTUVRZVIUAdAAEixaSryS1IlwTboRk9bK2Vy2IAgCAbV8nn11Tu/em1yT2ktxpstdlHeb/N8c2IAgCAIAgCAQMRtampyg8Y/wBinym8bej42kE8RCLzVpexaWWIYWpJZzVltehfm4wHB1K/1/Ip/cqblu9bp/CNPWZH0c63aaFs+75fUl6WnQ7LTL5n4blzZaqoAsBYDQD1S0lbQim227s+z08EAQDSNqcL61OtUQJTIViouGvYdes0lbKVSFSUUloOgw+SqVSlGbb0ryMFLhpiGYKtOmSxCgWbUk2A3zCOVK0mkorSSSyRQinJydluPVXhbicrFqVLKG4trgkZrHkkX13GJZSrZrbirXs955HJeHzklJ3tdbijx+CqFieJFPkcbZSbZD/kLk+yUqtKedfNtovwNhRrQUbZ99NtO0jU8G54uw+sJVNRyiDYj2mRKnJ5tlr1ErrQWdd/p1nk4ZgpYiwD8WT/AL2vlnmZK17eNuJkqkXLNvptfgTUwr0Kiq9JHdjZVZs3KuBYhW6yN8nVOVGaUopt6tP57ld1IV4Nwk0lraX3X0L7E8J8VSKq1GkL6KBcg2NiBZug6Wl+ePxFNpSivI11PJuGq3lGb8/yxr+06FV6/LUCpVYclWB5ROW2hNtegzX141JVf6lpl4exsqE6UaP9L/pitfuYsJsypUzZADlJDXZRa2/ef3mNOhOd81atekzqYmnTtnPXq0M9YTZjOtRrgBLjeurD/G5I9uvjEKEpxk9n1PKmIjCUY7d+ogyEsE3E7KqouZk5ItcgqbZt2YA6X9cmnh6kFnNaCvDFUpyzYvSScBVr4VeOTKodRvKklSdCFvfeN8lpSrYddJG2n81EVaNDEvopXdt/1J2G4V4t2CKULMbAZBv9smhlHEzkoq135FeeTMJCLlK9l5mXEcJMajKrBLtbLZQ2a5sMpB110mU8di4NRdtOrRr9zCGT8HOLkr2WvTax7xnCDHUgC4QAm18qnUb1NjofVMqmNxdNXkl+cTGlgcFVdoNnl+EuNGcEJ/bAZuSNA1gDv9Ynjx2KV7paNZ6snYN2s3p1adh7/qHG8XxoVMlib2F7A5SbXva+l5713F5mfZWPOoYPpOju7/jMVLbeOqrmUqF1F7ItyN4XMdZjHF4ypHOVrcF9TKWDwVKWbLXxf0I+Dx2Ir3JTjgLA53ZVJO4ZcwBPqkdOtWrabZ296PTQiWrRoUNCebuSv62bJmB4RYgMaVLD0lK3uoUrltvLa6dpk1LG1k+jhBK3hqIauAw7XSVKjd/G9zOvCbFmqKQpUi51ABvfTNoQ1twknX8Q59Goq/4yJ5Owqp9I5O34thiqcL8SACaVMBiVGjb1NmG+YPKVdJNxWnkZrJWGbaUno3eJ7xvCrFUiA9OkCegG58QG08ZlUyhiKeiUUY0smYaqrxk/zgRv64r/AGKfsb4yP/VauxE3+jUdr9i5w/COoyKxVNVB3HpF+uW4Y2cop2RRnk+nGTV2adwh5zW7wzT4rt57zd4Lu8NxFwdbJUR7XyOr268rA2/aRU5Zk1LY0/Qmqwz4SjtTXqTtpYqnxbJTZnz1jWJK5MosQF3m513+qT1p03Bxg73d9VuHuV6FOpnqU1a0ba738/Ysa23qbU6iEE/2gtNrbiVAdT6rqDLMsZCUZRezRzXsVo4GcZxktt5ers9+kp6+LBpUFW4amahPqLOGW3slOVRdHBLWr+7ui7Ck1UnJ6pW9lZknbu0UqlOLBUcqow3XqvbP5C0kxVeFRrM1a3vesiwmHnSTz3d6luWozbV2jTfEpVVrqKgcji8hADA6m/LOhmdevCdaNSL0X2W2ephh8PUhQlTktNra7+D9DDtnaK1WRkJTKW5IGikvm4xestoSOsTDE1o1JJx0Wvw06+OszwuHlSjKMtN7adujVw1LyMuK2jTNehUHKKOrVKgTi89nDXyXOoA39MyqVoOrCa8Gru1r6dhjTw9RUZwei6air3totr3+hDwuLVXrE3tUp1FXTpc6XkMKiUpt+Kl7k1SlKUYJeDTfAzbPxiLQqU2bKzPmF6fGAjIVsNRlPrklGrGNKUG9Ley/hbgYVqU5VozSukttvH33FVKngXC9x+0qVqpQszVaaUyCuUIFtc3vyjpppL9WvTec43bkktVrW+prqOHq3gpJJRbeu97/AEI+PxiPQpKG5SIqFTT1uGJJFS+7XdaR1asJUoxT0pJauZJRozhWlJrQ23r3eHMjbIxAp16bt6KsCbC+nZIqE1CrGT1Jk2JpupSlCOton4jaycdQdRmFIAEhRTDconkpc5bA7+kyeeIj0sJrTm+Vr8PDmytDCz6KpCWjO8720eL8TBjMTSWk1OkzPnqCoWZcmWwNltc3OupmFSpBU3CDvd30q1iSlTqOoqlRJWVtDvf82GfG7RpMtVlLF6yU0KFbBMhBJzX5Xo9XTJKlem1Jq95JK1tVvMjpYeonBSStFt3vrv5eGsDaifNRR1VxTYZwOuoW4snqItr1iedYh0HR+Nnp43tuY6tPrDq61daOFr70fMNi6DLR47N/ZDLkyZlqBiSDe4ym517IhUoyUOk/tvotdP7Hs6VeMp9H/dbTezX3MOCxFI0RSqsyZavGgqufNdQCtrix00PrmFKdN0lCbtZ30K9zOrTqKq6lNJ3VtLtYy/SiO+Iz5kWuAMwAYplYMtxpmvbWZdPGcqmdoUuNrfmkw6tOEKeZpcOF7/TyPNHGUqddXp3CrSK3C5SXNMrmtfS7ETyNSnCqpQ1JbLabNXtvMpUqtSi4z1t31+F07eh62xtRKy0iAVYEtUHRnNrle21/GZYjERqqLS0+O88wuGnSlNN3Xhu/i5i2/jEqvmRrg3NuLyEdpvy+2Y4qrGpLOi/a3/Zlg6U6UM2S97/9FXKpcNowX1afgXymzpdnHcjUVf1y3s//2Q=="/>
          <p:cNvSpPr>
            <a:spLocks noChangeAspect="1" noChangeArrowheads="1"/>
          </p:cNvSpPr>
          <p:nvPr/>
        </p:nvSpPr>
        <p:spPr bwMode="auto">
          <a:xfrm>
            <a:off x="155575" y="-579438"/>
            <a:ext cx="20002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1" name="AutoShape 17" descr="data:image/jpeg;base64,/9j/4AAQSkZJRgABAQAAAQABAAD/2wCEAAkGBxQTEhUUExMVExUWFRgUGBUWFRUVGhcVFRciFhUVFBgbHCgsGCYlHhwYITEhJSktLi4uFyAzODMsNygwLisBCgoKDg0OGxAQGzQkICY0LTctLy0tLCwvLjAsNjcsNDQ0LDQ1LC0vLCwsLC8sLCwsLC80LCwsLCwsLCwsLCwsLP/AABEIAIAA0gMBEQACEQEDEQH/xAAbAAEAAgMBAQAAAAAAAAAAAAAABAUDBgcCAf/EAEAQAAIBAgMCCgULBAIDAAAAAAECAAMRBBIhBTEGEyI0QVFxc4GxMmGRwtEHFBUzUlNyg5KhwRYjQmIkglRj4f/EABoBAQACAwEAAAAAAAAAAAAAAAADBAIFBgH/xAA7EQACAQIBCAgFAwMEAwAAAAAAAQIDEQQFEiExUXGBwRMUMzRBYZGhRFKx0fAyguEiQpIVI2LxJFOi/9oADAMBAAIRAxEAPwDuMAQBAEAQBAEAQBAEAQBAEAp8bQ4zEhC9RVFHNZHZNc9rnKReVKkM+tmtu1vBtePkXqU+joOSSvfxSfh5mX6Dp9JqntrVD70y6rDz/wAn9zDrtTwS/wAV9j79BUelSe13P8z3qtLZ7sddrbfZD6Bw/wB0Pa3xjqlH5Tzr1f5vofP6fw33K/v8Z51Oh8qPevYj52P6fw33KeyOp0PkQ69iPnY+gMN9yo7Lj+Y6nQ+VDr2I+dj6Epj0WqJ+Gq4HsvaOqw8G1ubHXKj/AFJPekPmldPQrCoPs1VGv/dbW9hjo60f0yvvXNW+g6WhP9cLecXyd/qeqO1QGCVkNFzoLm6MepH6ew2M9jiLPNqLNfs9zPJYa6cqTzl7rev+yxlgqiAIAgCAIAgCAIAgCAIAgCAIAgCAVh54O49+V/iOHMt/C/u5FnLBUEAQBAEAQBAEAx4igrqVdQynQg6gzGcIzWbJXRlCcoSUouzK3Cu1CoKLktTf6pzqQRrxTnp03HwlaDdKapy0p6nyfJluoo1oOpFWkv1Lmua4ltLZSEAQBAEAQBAEAQBAEAQBAEAQBAKw88Hce/K/xHDmW/hf3cizlgqCAIAgCAIAgCAIBE2rheMpMu42zKep11U+0CRV6efBrx8N61E2HqdHUUvDx3PWe9n4njKSP9pQbdR6R7Z7SnnwUtp5Wp9HUcNhIkhEIAgHlnA3kDtnjaWs9Sb1GJsbTG+og7WX4zF1YLxXqZqjUeqL9DwdpUfvaf61+M86an8y9TLq9X5X6MfSVH76n+tfjHTU/mXqOr1vkfozJRxSObK6sepWB8p7GpGWp3MJUpx0yTXAzTMwPjMALnQdcN2PUr6EYvndP7afqHxmHSQ2oz6Kfyv0Hzun9tP1D4x0kNqHRT+V+g+d0/tp+ofGOkhtQ6Kfyv0PVOurGwZSeoEGeqcXqZi4SWloyTIxKw88Hce/K/xHDmW/hf3cizlgqCAIBTPTepiKi8bURVRCFQgate5OnqlNqU60o5zSSWovKUadCMs1NtvX5Gf6J/8AfX/X/wDJJ1f/AJP1MOtf8I+hirPVw4zM/HUh6RIAdB0vcaMB0iw0mEnUo/1N50fHavPY/YyiqVf+mKzZeGx+W1FsDfWWyk9B9gCAIBWcHPqLdVSqPAVWtKuD7LjL6st47tr+UfoizloqCAccqYuo3pVHbtdj5mcc6k5a23xZ3MaUI6opcEYMomFkSXYtFkLn20WAtFgbP8n3OG7s+Ym0yV2r3Goyz2K3nQp0BzJX8IebVu7bylfF9hPcyzgu8Q3o5LacnZHaXFoshcWiyFzZOAQ/5X5beYmxyWv/ACOD5Gryx3fijo06M5YrDzwdx78r/EcOZb+F/dyLOWCoIAgFZhOdV/wUvelaHbz3It1O7Q3y5FnLJUIu1KgWjULbgjX9m6RVpKNOTexk2Hi5VYpbUfdmoRRpg7wig9tp7RTVOKew8rtOrJrayTJCIQDHiKoRWY6BQWPYBeYzkoxcn4GUIuUlFeJE2FRK0EB0JBcjqNRi5H7yLDRcaSvv9dPMnxc1KtJrd6aORPk5WEA4tOMO9EAQBAEA2j5PucN3Z8xNnkrtXuNRlnsVvOgzoDmSv4Q82rd23lK+L7Ce5lnBd4hvRyacodoIAgGx8Audflt5ibDJfeOD5Gryx3fijo06M5YrDzwdx78r/EcOZb+F/dyLOWCoIAgFNUd6eIqOKNSorogBTJvW975mHXKcnOFaUlBtNLVbm0XoqFShGLmk03rv47kzN9JVDuwtW/8AsaajxIY+Uz6eb1U3xt92YdXprXUXC/2R5+Z1KxBr5VRSGFFSWuw1BqOQL2OtgLTzo6lRp1dC2LT6v+D3padJNUtLf9z0ei53LWWimIAgFTtB+OqCgvoghqx6gNVp9rG1/V2ypVfSz6Jal+r7cfoXaK6GHTS1v9P34fUtpbKQgCAc6qcCsQNxpt/2I8xOelkustVjqI5Yw713XAr8bwexFJSz0+SNSwIIA9sr1MFWppyktCLNLH0KrUYy0sq5VLggCAbR8n3OG7s+YmzyV2r3Goyz2K3nQZ0BzJX8IebVu7bylfF9hPcyzgu8Q3o5NOUO0EAQDY+AXOvy28xNhkvvHB8jV5Y7vxR0adGcsVh54O49+V/iOHMt/C/u5FnLBUEAQBAEAQBAEApdp7SbjRQU8TmA/vPuN/8AGl0M3adPXKVavLP6Jf0+b5eZfoYePR9M/wCq39q5+RZYLCLSTKg03knUknezHpJlmnTjTjmxKlWrKrLOkSJIRiAIAgFVwp5pW/B/Mq47u89xcyf3mG85XOWOxEAQDaPk+5w3dnzE2eSu1e41GWexW86DOgOZK/hDzat3beUr4vsJ7mWcF3iG9HJpyh2ggCAbHwC51+W3mJsMl944PkavLHd+KOjTozlisPPB3Hvyv8Rw5lv4X93Is5YKggCAIAgCAIAgGOvRV1KsoZToQRcGYyipK0ldGUJyg86LsyrQnDMqklqDnKrE3NJjuVj0qdwPRulVN0JKL0xeryezds2FxpYmLklaa1/8lt3rx26y4lwoiAIAgFVwp5pW/B/Mq47u89xcyf3mG85XOWOxEAQDaPk+5w3dnzE2eSu1e41GWexW86DOgOZK/hDzat3beUr4vsJ7mWcF3iG9HJpyh2ggCAbHwC51+W3mJsMl944PkavLHd+KOjTozlisPPB3Hvyv8Rw5lv4X93Is5YKggCAVeI2jV41qdKir5VViWq5PSvYWynqlWdap0jhCN7W8ba+DLcKFPo1Oc7Xv4X1cUPneJ/8AGTwr/GmI6Sv8i/y/gdFhv/Y/8f5MlHaozBKiNRZtFD2sx6lYEg9m+ZRxCuozWa3t8eJjLCvNcoNSS128OGssJYKwgCAYsVhxURkYXDAg+MxnBTi4vxM6c3CSlHWiLsWuWp2bV6bGm3rKGwPiLHxkWHk3C0ta0Ph99ZLioKNS8dT0rj9noJ8nK4gCAVXCnmlb8H8yrju7z3FzJ/eYbzlc5Y7EQBANo+T7nDd2fMTZ5K7V7jUZZ7FbzoM6A5kqeFdcJhavrXKO1jaVMdLNoSLuToZ2Jh+ajlk5c7AQBANj4Bc6/LbzE2GS+8cHyNXlju/FHRp0ZyxWHng7j35X+I4cy38L+7kWcsFQQBAKzCc6r/gpe9K0O3nuRbqd2hvlyLOWSoYcXhlqIyOLhhb4ETCpBTi4yM6dSVOSlHWiNsSuXoqWN2GZCes02KX8bX8ZHhpuVNN+a9HbkS4uChVaWrQ/VX5k+TlcQBAKzZ+mIxI6zTfxKZT5StS0Vai3P2LdbTQpvevf+SzlkqCAIBVcKeaVvwfzKuO7vPcXMn95hvOVzljsRAEA2f5Pz/yG7s+YmzyU/wDde41GWV/sLedCnQHMmg8Otrio4oobqhuxHS+63h5n1TQ5TxKnJU46lr3/AMHSZJwrhF1Za3q3fyapNUbkQBANj4Bc6/LbzE2GS+8cHyNXlju/FHRp0ZyxWHng7j35X+I4cy38L+7kWcsFQQBAKzCc6r/gpe9K0O3nuRbqd2hvlyLOWSoQtpbQWkLelUbRKY9Jj0adA6z0SGtWVNW1t6ltJ6FCVR31RWt+C/Nh62XhTTpKh1IuWP8AsxLNbxJntGn0cFF/jelnmIqKpUclq8Ny0L2JclIRAEArNma1sS3RnRB/0pi/7mVqOmpUfml6It19FKnHyb9WWcslQQBAKvhOL4Wt+AyrjVfDz3FvAO2JhvOVTljshAEAkYDGvRqCohsw/cHeDJKVWVKanHWRVqMasHCeouMfwvxFRcoy0wdCUBv7SdPCW6uUq01ZaNxRo5KoU5Zz07zX5QNmIAgCAWXB/anzarxhXPyStr23213eqWMLX6Cpn2voKmMw3WKeZext1HhxQPpJUXwU+Rm3jlak9aaNLLI1ZammSdl7Vp4jFFqZJAo2NwRrnv0yWhiIVq14bOZFiMNUw+HzZ+MuRsEvmsEAQCBidko7l71FYgAlKjpcDdcA6yCeHhOWdpT8m0WaeKnCOZZNeaTMf0KvTUrn85/4Mx6rF+L/AMmZdcl4Rj/iiTg9n06V8iAE723se1jqZJTowp/pRFVr1Kv6n9vQlSUhEAQDDjMSKaM7blF/gB2nSYVJqEXJ+BJSpupNQXiYNj4cpSGb02Jd/wATnMR4Xt4TDDwcYLO1vS970/wSYmop1Hm6loW5aCbJiuIAgGDHUOMpun2lK+0WmFSGfBx2klKeZNS2M48ykGxFiNCOojeJx9mtDO4TT0o+QeiAIAgCAIAgCAIAgG1fJ59dU7v3ptck9pLcabLXZR3m/wA3xzYgCAIAgCAIAgHwmAVCN85qBh9RTa4P3tQbiP8AVT7T2Smn1iSf9i939l7svNdWg1/e/wD5X3fsi4lwoiAIAgCAaBw22IUc10F0f0rf4t1n1HzmgylhXCXSx1PX5M6XJWMU4dFLWtXmv4NVmrNwIAgCAXfBzg8+IYMbrSB1b7XqT49Eu4TByru70R27dxr8bj44dWWmWzZvI3CNQMTUVRZVIUAdAAEixaSryS1IlwTboRk9bK2Vy2IAgCAbV8nn11Tu/em1yT2ktxpstdlHeb/N8c2IAgCAIAgCAQMRtampyg8Y/wBinym8bej42kE8RCLzVpexaWWIYWpJZzVltehfm4wHB1K/1/Ip/cqblu9bp/CNPWZH0c63aaFs+75fUl6WnQ7LTL5n4blzZaqoAsBYDQD1S0lbQim227s+z08EAQDSNqcL61OtUQJTIViouGvYdes0lbKVSFSUUloOgw+SqVSlGbb0ryMFLhpiGYKtOmSxCgWbUk2A3zCOVK0mkorSSSyRQinJydluPVXhbicrFqVLKG4trgkZrHkkX13GJZSrZrbirXs955HJeHzklJ3tdbijx+CqFieJFPkcbZSbZD/kLk+yUqtKedfNtovwNhRrQUbZ99NtO0jU8G54uw+sJVNRyiDYj2mRKnJ5tlr1ErrQWdd/p1nk4ZgpYiwD8WT/AL2vlnmZK17eNuJkqkXLNvptfgTUwr0Kiq9JHdjZVZs3KuBYhW6yN8nVOVGaUopt6tP57ld1IV4Nwk0lraX3X0L7E8J8VSKq1GkL6KBcg2NiBZug6Wl+ePxFNpSivI11PJuGq3lGb8/yxr+06FV6/LUCpVYclWB5ROW2hNtegzX141JVf6lpl4exsqE6UaP9L/pitfuYsJsypUzZADlJDXZRa2/ef3mNOhOd81atekzqYmnTtnPXq0M9YTZjOtRrgBLjeurD/G5I9uvjEKEpxk9n1PKmIjCUY7d+ogyEsE3E7KqouZk5ItcgqbZt2YA6X9cmnh6kFnNaCvDFUpyzYvSScBVr4VeOTKodRvKklSdCFvfeN8lpSrYddJG2n81EVaNDEvopXdt/1J2G4V4t2CKULMbAZBv9smhlHEzkoq135FeeTMJCLlK9l5mXEcJMajKrBLtbLZQ2a5sMpB110mU8di4NRdtOrRr9zCGT8HOLkr2WvTax7xnCDHUgC4QAm18qnUb1NjofVMqmNxdNXkl+cTGlgcFVdoNnl+EuNGcEJ/bAZuSNA1gDv9Ynjx2KV7paNZ6snYN2s3p1adh7/qHG8XxoVMlib2F7A5SbXva+l5713F5mfZWPOoYPpOju7/jMVLbeOqrmUqF1F7ItyN4XMdZjHF4ypHOVrcF9TKWDwVKWbLXxf0I+Dx2Ir3JTjgLA53ZVJO4ZcwBPqkdOtWrabZ296PTQiWrRoUNCebuSv62bJmB4RYgMaVLD0lK3uoUrltvLa6dpk1LG1k+jhBK3hqIauAw7XSVKjd/G9zOvCbFmqKQpUi51ABvfTNoQ1twknX8Q59Goq/4yJ5Owqp9I5O34thiqcL8SACaVMBiVGjb1NmG+YPKVdJNxWnkZrJWGbaUno3eJ7xvCrFUiA9OkCegG58QG08ZlUyhiKeiUUY0smYaqrxk/zgRv64r/AGKfsb4yP/VauxE3+jUdr9i5w/COoyKxVNVB3HpF+uW4Y2cop2RRnk+nGTV2adwh5zW7wzT4rt57zd4Lu8NxFwdbJUR7XyOr268rA2/aRU5Zk1LY0/Qmqwz4SjtTXqTtpYqnxbJTZnz1jWJK5MosQF3m513+qT1p03Bxg73d9VuHuV6FOpnqU1a0ba738/Ysa23qbU6iEE/2gtNrbiVAdT6rqDLMsZCUZRezRzXsVo4GcZxktt5ers9+kp6+LBpUFW4amahPqLOGW3slOVRdHBLWr+7ui7Ck1UnJ6pW9lZknbu0UqlOLBUcqow3XqvbP5C0kxVeFRrM1a3vesiwmHnSTz3d6luWozbV2jTfEpVVrqKgcji8hADA6m/LOhmdevCdaNSL0X2W2ephh8PUhQlTktNra7+D9DDtnaK1WRkJTKW5IGikvm4xestoSOsTDE1o1JJx0Wvw06+OszwuHlSjKMtN7adujVw1LyMuK2jTNehUHKKOrVKgTi89nDXyXOoA39MyqVoOrCa8Gru1r6dhjTw9RUZwei6air3totr3+hDwuLVXrE3tUp1FXTpc6XkMKiUpt+Kl7k1SlKUYJeDTfAzbPxiLQqU2bKzPmF6fGAjIVsNRlPrklGrGNKUG9Ley/hbgYVqU5VozSukttvH33FVKngXC9x+0qVqpQszVaaUyCuUIFtc3vyjpppL9WvTec43bkktVrW+prqOHq3gpJJRbeu97/AEI+PxiPQpKG5SIqFTT1uGJJFS+7XdaR1asJUoxT0pJauZJRozhWlJrQ23r3eHMjbIxAp16bt6KsCbC+nZIqE1CrGT1Jk2JpupSlCOton4jaycdQdRmFIAEhRTDconkpc5bA7+kyeeIj0sJrTm+Vr8PDmytDCz6KpCWjO8720eL8TBjMTSWk1OkzPnqCoWZcmWwNltc3OupmFSpBU3CDvd30q1iSlTqOoqlRJWVtDvf82GfG7RpMtVlLF6yU0KFbBMhBJzX5Xo9XTJKlem1Jq95JK1tVvMjpYeonBSStFt3vrv5eGsDaifNRR1VxTYZwOuoW4snqItr1iedYh0HR+Nnp43tuY6tPrDq61daOFr70fMNi6DLR47N/ZDLkyZlqBiSDe4ym517IhUoyUOk/tvotdP7Hs6VeMp9H/dbTezX3MOCxFI0RSqsyZavGgqufNdQCtrix00PrmFKdN0lCbtZ30K9zOrTqKq6lNJ3VtLtYy/SiO+Iz5kWuAMwAYplYMtxpmvbWZdPGcqmdoUuNrfmkw6tOEKeZpcOF7/TyPNHGUqddXp3CrSK3C5SXNMrmtfS7ETyNSnCqpQ1JbLabNXtvMpUqtSi4z1t31+F07eh62xtRKy0iAVYEtUHRnNrle21/GZYjERqqLS0+O88wuGnSlNN3Xhu/i5i2/jEqvmRrg3NuLyEdpvy+2Y4qrGpLOi/a3/Zlg6U6UM2S97/9FXKpcNowX1afgXymzpdnHcjUVf1y3s//2Q=="/>
          <p:cNvSpPr>
            <a:spLocks noChangeAspect="1" noChangeArrowheads="1"/>
          </p:cNvSpPr>
          <p:nvPr/>
        </p:nvSpPr>
        <p:spPr bwMode="auto">
          <a:xfrm>
            <a:off x="155575" y="-579438"/>
            <a:ext cx="20002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3" name="AutoShape 19" descr="data:image/jpeg;base64,/9j/4AAQSkZJRgABAQAAAQABAAD/2wCEAAkGBxQTEhUUExMVExUWFRgUGBUWFRUVGhcVFRciFhUVFBgbHCgsGCYlHhwYITEhJSktLi4uFyAzODMsNygwLisBCgoKDg0OGxAQGzQkICY0LTctLy0tLCwvLjAsNjcsNDQ0LDQ1LC0vLCwsLC8sLCwsLC80LCwsLCwsLCwsLCwsLP/AABEIAIAA0gMBEQACEQEDEQH/xAAbAAEAAgMBAQAAAAAAAAAAAAAABAUDBgcCAf/EAEAQAAIBAgMCCgULBAIDAAAAAAECAAMRBBIhBTEGEyI0QVFxc4GxMmGRwtEHFBUzUlNyg5KhwRYjQmIkglRj4f/EABoBAQACAwEAAAAAAAAAAAAAAAADBAIFBgH/xAA7EQACAQIBCAgFAwMEAwAAAAAAAQIDEQQFEiExUXGBwRMUMzRBYZGhRFKx0fAyguEiQpIVI2LxJFOi/9oADAMBAAIRAxEAPwDuMAQBAEAQBAEAQBAEAQBAEAp8bQ4zEhC9RVFHNZHZNc9rnKReVKkM+tmtu1vBtePkXqU+joOSSvfxSfh5mX6Dp9JqntrVD70y6rDz/wAn9zDrtTwS/wAV9j79BUelSe13P8z3qtLZ7sddrbfZD6Bw/wB0Pa3xjqlH5Tzr1f5vofP6fw33K/v8Z51Oh8qPevYj52P6fw33KeyOp0PkQ69iPnY+gMN9yo7Lj+Y6nQ+VDr2I+dj6Epj0WqJ+Gq4HsvaOqw8G1ubHXKj/AFJPekPmldPQrCoPs1VGv/dbW9hjo60f0yvvXNW+g6WhP9cLecXyd/qeqO1QGCVkNFzoLm6MepH6ew2M9jiLPNqLNfs9zPJYa6cqTzl7rev+yxlgqiAIAgCAIAgCAIAgCAIAgCAIAgCAVh54O49+V/iOHMt/C/u5FnLBUEAQBAEAQBAEAx4igrqVdQynQg6gzGcIzWbJXRlCcoSUouzK3Cu1CoKLktTf6pzqQRrxTnp03HwlaDdKapy0p6nyfJluoo1oOpFWkv1Lmua4ltLZSEAQBAEAQBAEAQBAEAQBAEAQBAKw88Hce/K/xHDmW/hf3cizlgqCAIAgCAIAgCAIBE2rheMpMu42zKep11U+0CRV6efBrx8N61E2HqdHUUvDx3PWe9n4njKSP9pQbdR6R7Z7SnnwUtp5Wp9HUcNhIkhEIAgHlnA3kDtnjaWs9Sb1GJsbTG+og7WX4zF1YLxXqZqjUeqL9DwdpUfvaf61+M86an8y9TLq9X5X6MfSVH76n+tfjHTU/mXqOr1vkfozJRxSObK6sepWB8p7GpGWp3MJUpx0yTXAzTMwPjMALnQdcN2PUr6EYvndP7afqHxmHSQ2oz6Kfyv0Hzun9tP1D4x0kNqHRT+V+g+d0/tp+ofGOkhtQ6Kfyv0PVOurGwZSeoEGeqcXqZi4SWloyTIxKw88Hce/K/xHDmW/hf3cizlgqCAIBTPTepiKi8bURVRCFQgate5OnqlNqU60o5zSSWovKUadCMs1NtvX5Gf6J/8AfX/X/wDJJ1f/AJP1MOtf8I+hirPVw4zM/HUh6RIAdB0vcaMB0iw0mEnUo/1N50fHavPY/YyiqVf+mKzZeGx+W1FsDfWWyk9B9gCAIBWcHPqLdVSqPAVWtKuD7LjL6st47tr+UfoizloqCAccqYuo3pVHbtdj5mcc6k5a23xZ3MaUI6opcEYMomFkSXYtFkLn20WAtFgbP8n3OG7s+Ym0yV2r3Goyz2K3nQp0BzJX8IebVu7bylfF9hPcyzgu8Q3o5LacnZHaXFoshcWiyFzZOAQ/5X5beYmxyWv/ACOD5Gryx3fijo06M5YrDzwdx78r/EcOZb+F/dyLOWCoIAgFZhOdV/wUvelaHbz3It1O7Q3y5FnLJUIu1KgWjULbgjX9m6RVpKNOTexk2Hi5VYpbUfdmoRRpg7wig9tp7RTVOKew8rtOrJrayTJCIQDHiKoRWY6BQWPYBeYzkoxcn4GUIuUlFeJE2FRK0EB0JBcjqNRi5H7yLDRcaSvv9dPMnxc1KtJrd6aORPk5WEA4tOMO9EAQBAEA2j5PucN3Z8xNnkrtXuNRlnsVvOgzoDmSv4Q82rd23lK+L7Ce5lnBd4hvRyacodoIAgGx8Audflt5ibDJfeOD5Gryx3fijo06M5YrDzwdx78r/EcOZb+F/dyLOWCoIAgFNUd6eIqOKNSorogBTJvW975mHXKcnOFaUlBtNLVbm0XoqFShGLmk03rv47kzN9JVDuwtW/8AsaajxIY+Uz6eb1U3xt92YdXprXUXC/2R5+Z1KxBr5VRSGFFSWuw1BqOQL2OtgLTzo6lRp1dC2LT6v+D3padJNUtLf9z0ei53LWWimIAgFTtB+OqCgvoghqx6gNVp9rG1/V2ypVfSz6Jal+r7cfoXaK6GHTS1v9P34fUtpbKQgCAc6qcCsQNxpt/2I8xOelkustVjqI5Yw713XAr8bwexFJSz0+SNSwIIA9sr1MFWppyktCLNLH0KrUYy0sq5VLggCAbR8n3OG7s+YmzyV2r3Goyz2K3nQZ0BzJX8IebVu7bylfF9hPcyzgu8Q3o5NOUO0EAQDY+AXOvy28xNhkvvHB8jV5Y7vxR0adGcsVh54O49+V/iOHMt/C/u5FnLBUEAQBAEAQBAEApdp7SbjRQU8TmA/vPuN/8AGl0M3adPXKVavLP6Jf0+b5eZfoYePR9M/wCq39q5+RZYLCLSTKg03knUknezHpJlmnTjTjmxKlWrKrLOkSJIRiAIAgFVwp5pW/B/Mq47u89xcyf3mG85XOWOxEAQDaPk+5w3dnzE2eSu1e41GWexW86DOgOZK/hDzat3beUr4vsJ7mWcF3iG9HJpyh2ggCAbHwC51+W3mJsMl944PkavLHd+KOjTozlisPPB3Hvyv8Rw5lv4X93Is5YKggCAIAgCAIAgGOvRV1KsoZToQRcGYyipK0ldGUJyg86LsyrQnDMqklqDnKrE3NJjuVj0qdwPRulVN0JKL0xeryezds2FxpYmLklaa1/8lt3rx26y4lwoiAIAgFVwp5pW/B/Mq47u89xcyf3mG85XOWOxEAQDaPk+5w3dnzE2eSu1e41GWexW86DOgOZK/hDzat3beUr4vsJ7mWcF3iG9HJpyh2ggCAbHwC51+W3mJsMl944PkavLHd+KOjTozlisPPB3Hvyv8Rw5lv4X93Is5YKggCAVeI2jV41qdKir5VViWq5PSvYWynqlWdap0jhCN7W8ba+DLcKFPo1Oc7Xv4X1cUPneJ/8AGTwr/GmI6Sv8i/y/gdFhv/Y/8f5MlHaozBKiNRZtFD2sx6lYEg9m+ZRxCuozWa3t8eJjLCvNcoNSS128OGssJYKwgCAYsVhxURkYXDAg+MxnBTi4vxM6c3CSlHWiLsWuWp2bV6bGm3rKGwPiLHxkWHk3C0ta0Ph99ZLioKNS8dT0rj9noJ8nK4gCAVXCnmlb8H8yrju7z3FzJ/eYbzlc5Y7EQBANo+T7nDd2fMTZ5K7V7jUZZ7FbzoM6A5kqeFdcJhavrXKO1jaVMdLNoSLuToZ2Jh+ajlk5c7AQBANj4Bc6/LbzE2GS+8cHyNXlju/FHRp0ZyxWHng7j35X+I4cy38L+7kWcsFQQBAKzCc6r/gpe9K0O3nuRbqd2hvlyLOWSoYcXhlqIyOLhhb4ETCpBTi4yM6dSVOSlHWiNsSuXoqWN2GZCes02KX8bX8ZHhpuVNN+a9HbkS4uChVaWrQ/VX5k+TlcQBAKzZ+mIxI6zTfxKZT5StS0Vai3P2LdbTQpvevf+SzlkqCAIBVcKeaVvwfzKuO7vPcXMn95hvOVzljsRAEA2f5Pz/yG7s+YmzyU/wDde41GWV/sLedCnQHMmg8Otrio4oobqhuxHS+63h5n1TQ5TxKnJU46lr3/AMHSZJwrhF1Za3q3fyapNUbkQBANj4Bc6/LbzE2GS+8cHyNXlju/FHRp0ZyxWHng7j35X+I4cy38L+7kWcsFQQBAKzCc6r/gpe9K0O3nuRbqd2hvlyLOWSoQtpbQWkLelUbRKY9Jj0adA6z0SGtWVNW1t6ltJ6FCVR31RWt+C/Nh62XhTTpKh1IuWP8AsxLNbxJntGn0cFF/jelnmIqKpUclq8Ny0L2JclIRAEArNma1sS3RnRB/0pi/7mVqOmpUfml6It19FKnHyb9WWcslQQBAKvhOL4Wt+AyrjVfDz3FvAO2JhvOVTljshAEAkYDGvRqCohsw/cHeDJKVWVKanHWRVqMasHCeouMfwvxFRcoy0wdCUBv7SdPCW6uUq01ZaNxRo5KoU5Zz07zX5QNmIAgCAWXB/anzarxhXPyStr23213eqWMLX6Cpn2voKmMw3WKeZext1HhxQPpJUXwU+Rm3jlak9aaNLLI1ZammSdl7Vp4jFFqZJAo2NwRrnv0yWhiIVq14bOZFiMNUw+HzZ+MuRsEvmsEAQCBidko7l71FYgAlKjpcDdcA6yCeHhOWdpT8m0WaeKnCOZZNeaTMf0KvTUrn85/4Mx6rF+L/AMmZdcl4Rj/iiTg9n06V8iAE723se1jqZJTowp/pRFVr1Kv6n9vQlSUhEAQDDjMSKaM7blF/gB2nSYVJqEXJ+BJSpupNQXiYNj4cpSGb02Jd/wATnMR4Xt4TDDwcYLO1vS970/wSYmop1Hm6loW5aCbJiuIAgGDHUOMpun2lK+0WmFSGfBx2klKeZNS2M48ykGxFiNCOojeJx9mtDO4TT0o+QeiAIAgCAIAgCAIAgG1fJ59dU7v3ptck9pLcabLXZR3m/wA3xzYgCAIAgCAIAgHwmAVCN85qBh9RTa4P3tQbiP8AVT7T2Smn1iSf9i939l7svNdWg1/e/wD5X3fsi4lwoiAIAgCAaBw22IUc10F0f0rf4t1n1HzmgylhXCXSx1PX5M6XJWMU4dFLWtXmv4NVmrNwIAgCAXfBzg8+IYMbrSB1b7XqT49Eu4TByru70R27dxr8bj44dWWmWzZvI3CNQMTUVRZVIUAdAAEixaSryS1IlwTboRk9bK2Vy2IAgCAbV8nn11Tu/em1yT2ktxpstdlHeb/N8c2IAgCAIAgCAQMRtampyg8Y/wBinym8bej42kE8RCLzVpexaWWIYWpJZzVltehfm4wHB1K/1/Ip/cqblu9bp/CNPWZH0c63aaFs+75fUl6WnQ7LTL5n4blzZaqoAsBYDQD1S0lbQim227s+z08EAQDSNqcL61OtUQJTIViouGvYdes0lbKVSFSUUloOgw+SqVSlGbb0ryMFLhpiGYKtOmSxCgWbUk2A3zCOVK0mkorSSSyRQinJydluPVXhbicrFqVLKG4trgkZrHkkX13GJZSrZrbirXs955HJeHzklJ3tdbijx+CqFieJFPkcbZSbZD/kLk+yUqtKedfNtovwNhRrQUbZ99NtO0jU8G54uw+sJVNRyiDYj2mRKnJ5tlr1ErrQWdd/p1nk4ZgpYiwD8WT/AL2vlnmZK17eNuJkqkXLNvptfgTUwr0Kiq9JHdjZVZs3KuBYhW6yN8nVOVGaUopt6tP57ld1IV4Nwk0lraX3X0L7E8J8VSKq1GkL6KBcg2NiBZug6Wl+ePxFNpSivI11PJuGq3lGb8/yxr+06FV6/LUCpVYclWB5ROW2hNtegzX141JVf6lpl4exsqE6UaP9L/pitfuYsJsypUzZADlJDXZRa2/ef3mNOhOd81atekzqYmnTtnPXq0M9YTZjOtRrgBLjeurD/G5I9uvjEKEpxk9n1PKmIjCUY7d+ogyEsE3E7KqouZk5ItcgqbZt2YA6X9cmnh6kFnNaCvDFUpyzYvSScBVr4VeOTKodRvKklSdCFvfeN8lpSrYddJG2n81EVaNDEvopXdt/1J2G4V4t2CKULMbAZBv9smhlHEzkoq135FeeTMJCLlK9l5mXEcJMajKrBLtbLZQ2a5sMpB110mU8di4NRdtOrRr9zCGT8HOLkr2WvTax7xnCDHUgC4QAm18qnUb1NjofVMqmNxdNXkl+cTGlgcFVdoNnl+EuNGcEJ/bAZuSNA1gDv9Ynjx2KV7paNZ6snYN2s3p1adh7/qHG8XxoVMlib2F7A5SbXva+l5713F5mfZWPOoYPpOju7/jMVLbeOqrmUqF1F7ItyN4XMdZjHF4ypHOVrcF9TKWDwVKWbLXxf0I+Dx2Ir3JTjgLA53ZVJO4ZcwBPqkdOtWrabZ296PTQiWrRoUNCebuSv62bJmB4RYgMaVLD0lK3uoUrltvLa6dpk1LG1k+jhBK3hqIauAw7XSVKjd/G9zOvCbFmqKQpUi51ABvfTNoQ1twknX8Q59Goq/4yJ5Owqp9I5O34thiqcL8SACaVMBiVGjb1NmG+YPKVdJNxWnkZrJWGbaUno3eJ7xvCrFUiA9OkCegG58QG08ZlUyhiKeiUUY0smYaqrxk/zgRv64r/AGKfsb4yP/VauxE3+jUdr9i5w/COoyKxVNVB3HpF+uW4Y2cop2RRnk+nGTV2adwh5zW7wzT4rt57zd4Lu8NxFwdbJUR7XyOr268rA2/aRU5Zk1LY0/Qmqwz4SjtTXqTtpYqnxbJTZnz1jWJK5MosQF3m513+qT1p03Bxg73d9VuHuV6FOpnqU1a0ba738/Ysa23qbU6iEE/2gtNrbiVAdT6rqDLMsZCUZRezRzXsVo4GcZxktt5ers9+kp6+LBpUFW4amahPqLOGW3slOVRdHBLWr+7ui7Ck1UnJ6pW9lZknbu0UqlOLBUcqow3XqvbP5C0kxVeFRrM1a3vesiwmHnSTz3d6luWozbV2jTfEpVVrqKgcji8hADA6m/LOhmdevCdaNSL0X2W2ephh8PUhQlTktNra7+D9DDtnaK1WRkJTKW5IGikvm4xestoSOsTDE1o1JJx0Wvw06+OszwuHlSjKMtN7adujVw1LyMuK2jTNehUHKKOrVKgTi89nDXyXOoA39MyqVoOrCa8Gru1r6dhjTw9RUZwei6air3totr3+hDwuLVXrE3tUp1FXTpc6XkMKiUpt+Kl7k1SlKUYJeDTfAzbPxiLQqU2bKzPmF6fGAjIVsNRlPrklGrGNKUG9Ley/hbgYVqU5VozSukttvH33FVKngXC9x+0qVqpQszVaaUyCuUIFtc3vyjpppL9WvTec43bkktVrW+prqOHq3gpJJRbeu97/AEI+PxiPQpKG5SIqFTT1uGJJFS+7XdaR1asJUoxT0pJauZJRozhWlJrQ23r3eHMjbIxAp16bt6KsCbC+nZIqE1CrGT1Jk2JpupSlCOton4jaycdQdRmFIAEhRTDconkpc5bA7+kyeeIj0sJrTm+Vr8PDmytDCz6KpCWjO8720eL8TBjMTSWk1OkzPnqCoWZcmWwNltc3OupmFSpBU3CDvd30q1iSlTqOoqlRJWVtDvf82GfG7RpMtVlLF6yU0KFbBMhBJzX5Xo9XTJKlem1Jq95JK1tVvMjpYeonBSStFt3vrv5eGsDaifNRR1VxTYZwOuoW4snqItr1iedYh0HR+Nnp43tuY6tPrDq61daOFr70fMNi6DLR47N/ZDLkyZlqBiSDe4ym517IhUoyUOk/tvotdP7Hs6VeMp9H/dbTezX3MOCxFI0RSqsyZavGgqufNdQCtrix00PrmFKdN0lCbtZ30K9zOrTqKq6lNJ3VtLtYy/SiO+Iz5kWuAMwAYplYMtxpmvbWZdPGcqmdoUuNrfmkw6tOEKeZpcOF7/TyPNHGUqddXp3CrSK3C5SXNMrmtfS7ETyNSnCqpQ1JbLabNXtvMpUqtSi4z1t31+F07eh62xtRKy0iAVYEtUHRnNrle21/GZYjERqqLS0+O88wuGnSlNN3Xhu/i5i2/jEqvmRrg3NuLyEdpvy+2Y4qrGpLOi/a3/Zlg6U6UM2S97/9FXKpcNowX1afgXymzpdnHcjUVf1y3s//2Q=="/>
          <p:cNvSpPr>
            <a:spLocks noChangeAspect="1" noChangeArrowheads="1"/>
          </p:cNvSpPr>
          <p:nvPr/>
        </p:nvSpPr>
        <p:spPr bwMode="auto">
          <a:xfrm>
            <a:off x="155575" y="-579438"/>
            <a:ext cx="200025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5" name="Picture 21" descr="Université Bourgogn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0800" y="4077072"/>
            <a:ext cx="1022389" cy="6480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arte eff et taux de participation enquete jeune.jpg"/>
          <p:cNvPicPr>
            <a:picLocks noChangeAspect="1"/>
          </p:cNvPicPr>
          <p:nvPr/>
        </p:nvPicPr>
        <p:blipFill>
          <a:blip r:embed="rId2" cstate="print"/>
          <a:srcRect l="24482" r="21981"/>
          <a:stretch>
            <a:fillRect/>
          </a:stretch>
        </p:blipFill>
        <p:spPr>
          <a:xfrm>
            <a:off x="1259632" y="1137637"/>
            <a:ext cx="3384376" cy="414853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71623" y="6218315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330648" y="6165304"/>
            <a:ext cx="180530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Caractéristiques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des répondants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6" name="Rectangle 15"/>
          <p:cNvSpPr/>
          <p:nvPr/>
        </p:nvSpPr>
        <p:spPr>
          <a:xfrm>
            <a:off x="0" y="3090551"/>
            <a:ext cx="13468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cs typeface="Arial" pitchFamily="34" charset="0"/>
              </a:rPr>
              <a:t>% de répondants</a:t>
            </a:r>
            <a:endParaRPr lang="fr-FR" sz="1100" b="1" dirty="0"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1111" y="4450005"/>
            <a:ext cx="17363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cs typeface="Arial" pitchFamily="34" charset="0"/>
              </a:rPr>
              <a:t>Effectifs de répondants</a:t>
            </a:r>
            <a:endParaRPr lang="fr-FR" sz="1100" b="1" dirty="0"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552" y="764704"/>
            <a:ext cx="320792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Répartition géographique</a:t>
            </a:r>
            <a:endParaRPr lang="fr-FR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9" name="Image 18" descr="Légende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7" y="3331980"/>
            <a:ext cx="1105646" cy="989262"/>
          </a:xfrm>
          <a:prstGeom prst="rect">
            <a:avLst/>
          </a:prstGeom>
        </p:spPr>
      </p:pic>
      <p:pic>
        <p:nvPicPr>
          <p:cNvPr id="20" name="Image 19" descr="Légende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438" y="4674496"/>
            <a:ext cx="856252" cy="7897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0"/>
            <a:ext cx="349188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905"/>
                <a:solidFill>
                  <a:schemeClr val="tx1"/>
                </a:solidFill>
                <a:effectLst>
                  <a:outerShdw blurRad="50800" dist="50800" dir="5400000" sx="1000" sy="1000" algn="r" rotWithShape="0">
                    <a:srgbClr val="000000">
                      <a:alpha val="43137"/>
                    </a:srgbClr>
                  </a:outerShdw>
                </a:effectLst>
              </a:rPr>
              <a:t>6189</a:t>
            </a:r>
            <a:r>
              <a:rPr lang="fr-FR" sz="1400" b="1" dirty="0" smtClean="0">
                <a:ln w="1905"/>
                <a:solidFill>
                  <a:schemeClr val="tx1"/>
                </a:solidFill>
                <a:effectLst>
                  <a:outerShdw blurRad="50800" dist="50800" dir="5400000" sx="1000" sy="1000" algn="r" rotWithShape="0">
                    <a:srgbClr val="000000">
                      <a:alpha val="43137"/>
                    </a:srgbClr>
                  </a:outerShdw>
                </a:effectLst>
              </a:rPr>
              <a:t>questionnaires exploitables</a:t>
            </a:r>
            <a:endParaRPr lang="fr-FR" sz="1400" b="1" dirty="0">
              <a:ln w="1905"/>
              <a:solidFill>
                <a:schemeClr val="tx1"/>
              </a:solidFill>
              <a:effectLst>
                <a:outerShdw blurRad="50800" dist="50800" dir="5400000" sx="1000" sy="1000" algn="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8104" y="692927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Structure dans laquelle </a:t>
            </a:r>
          </a:p>
          <a:p>
            <a:pPr algn="ctr"/>
            <a:r>
              <a:rPr lang="fr-F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été rempli le questionnaire</a:t>
            </a:r>
            <a:endParaRPr lang="fr-FR" dirty="0"/>
          </a:p>
        </p:txBody>
      </p:sp>
      <p:graphicFrame>
        <p:nvGraphicFramePr>
          <p:cNvPr id="23" name="Graphique 22"/>
          <p:cNvGraphicFramePr/>
          <p:nvPr/>
        </p:nvGraphicFramePr>
        <p:xfrm>
          <a:off x="4788024" y="1557023"/>
          <a:ext cx="4355976" cy="372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 animBg="1"/>
      <p:bldGraphic spid="2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/>
          <p:nvPr/>
        </p:nvGraphicFramePr>
        <p:xfrm>
          <a:off x="142844" y="857232"/>
          <a:ext cx="878687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7356" y="142852"/>
            <a:ext cx="132440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</a:rPr>
              <a:t>Statut</a:t>
            </a:r>
            <a:endParaRPr lang="fr-FR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7253" y="142852"/>
            <a:ext cx="289053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</a:rPr>
              <a:t>Âge et genre</a:t>
            </a:r>
            <a:endParaRPr lang="fr-FR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</a:endParaRPr>
          </a:p>
        </p:txBody>
      </p:sp>
      <p:graphicFrame>
        <p:nvGraphicFramePr>
          <p:cNvPr id="14" name="Graphique 13"/>
          <p:cNvGraphicFramePr/>
          <p:nvPr/>
        </p:nvGraphicFramePr>
        <p:xfrm>
          <a:off x="5148064" y="764704"/>
          <a:ext cx="38884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>
            <a:spLocks noChangeAspect="1"/>
          </p:cNvSpPr>
          <p:nvPr/>
        </p:nvSpPr>
        <p:spPr>
          <a:xfrm>
            <a:off x="323528" y="6165304"/>
            <a:ext cx="180530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Caractéristiques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des répondants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4" grpId="0">
        <p:bldAsOne/>
      </p:bldGraphic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2709" y="210901"/>
            <a:ext cx="335380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</a:rPr>
              <a:t>Niveau d’étude</a:t>
            </a:r>
            <a:endParaRPr lang="fr-FR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18427" y="6165304"/>
            <a:ext cx="180530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Caractéristiques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des répondants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/>
        </p:nvGraphicFramePr>
        <p:xfrm>
          <a:off x="611560" y="1052736"/>
          <a:ext cx="72008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31179" y="210901"/>
            <a:ext cx="628409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</a:rPr>
              <a:t>Niveau d’étude selon le statut</a:t>
            </a:r>
            <a:endParaRPr lang="fr-FR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</a:endParaRPr>
          </a:p>
        </p:txBody>
      </p:sp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0" y="928670"/>
          <a:ext cx="45720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 noGrp="1"/>
          </p:cNvGraphicFramePr>
          <p:nvPr/>
        </p:nvGraphicFramePr>
        <p:xfrm>
          <a:off x="4572000" y="928670"/>
          <a:ext cx="45720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>
            <a:spLocks noChangeAspect="1"/>
          </p:cNvSpPr>
          <p:nvPr/>
        </p:nvSpPr>
        <p:spPr>
          <a:xfrm>
            <a:off x="323528" y="6165304"/>
            <a:ext cx="180530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Caractéristiques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des répondants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aphique 19"/>
          <p:cNvGraphicFramePr/>
          <p:nvPr/>
        </p:nvGraphicFramePr>
        <p:xfrm>
          <a:off x="3071802" y="-428652"/>
          <a:ext cx="3429024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4546" y="142852"/>
            <a:ext cx="470032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</a:rPr>
              <a:t>Niveau de Ressources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42910" y="5572140"/>
            <a:ext cx="24000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 smtClean="0"/>
              <a:t>* comprend « apprentissage et contrat pro »</a:t>
            </a:r>
            <a:endParaRPr lang="fr-FR" sz="800" i="1" dirty="0"/>
          </a:p>
        </p:txBody>
      </p:sp>
      <p:graphicFrame>
        <p:nvGraphicFramePr>
          <p:cNvPr id="15" name="Graphique 14"/>
          <p:cNvGraphicFramePr/>
          <p:nvPr/>
        </p:nvGraphicFramePr>
        <p:xfrm>
          <a:off x="0" y="785794"/>
          <a:ext cx="314324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/>
          <p:cNvGraphicFramePr/>
          <p:nvPr/>
        </p:nvGraphicFramePr>
        <p:xfrm>
          <a:off x="5929322" y="785794"/>
          <a:ext cx="321467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aphique 17"/>
          <p:cNvGraphicFramePr/>
          <p:nvPr/>
        </p:nvGraphicFramePr>
        <p:xfrm>
          <a:off x="0" y="3143248"/>
          <a:ext cx="314324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aphique 18"/>
          <p:cNvGraphicFramePr/>
          <p:nvPr/>
        </p:nvGraphicFramePr>
        <p:xfrm>
          <a:off x="5929322" y="3143248"/>
          <a:ext cx="321467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20"/>
          <p:cNvSpPr/>
          <p:nvPr/>
        </p:nvSpPr>
        <p:spPr>
          <a:xfrm>
            <a:off x="3573773" y="916528"/>
            <a:ext cx="206979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</a:rPr>
              <a:t>Echantillon total</a:t>
            </a: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251520" y="6165304"/>
            <a:ext cx="180530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Caractéristiques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des répondants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16" grpId="0"/>
      <p:bldGraphic spid="15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992" y="2714620"/>
            <a:ext cx="4172938" cy="144655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1143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matière de </a:t>
            </a:r>
          </a:p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PRIORITÉS</a:t>
            </a:r>
            <a:endParaRPr lang="fr-F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4560" y="71414"/>
            <a:ext cx="580639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 plus important pour vous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79512" y="6237312"/>
            <a:ext cx="257314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matière de PRIORITÉS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5524" y="595622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15" name="Graphique 14"/>
          <p:cNvGraphicFramePr>
            <a:graphicFrameLocks noGrp="1"/>
          </p:cNvGraphicFramePr>
          <p:nvPr/>
        </p:nvGraphicFramePr>
        <p:xfrm>
          <a:off x="-75158" y="980728"/>
          <a:ext cx="911165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431" y="142852"/>
            <a:ext cx="748634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Bourgogne, vous avez envie de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79512" y="6309320"/>
            <a:ext cx="257314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b="1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matière de PRIORITÉS</a:t>
            </a:r>
            <a:endParaRPr lang="fr-FR" sz="1500" b="1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85524" y="667060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107504" y="980728"/>
          <a:ext cx="717914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 noGrp="1"/>
          </p:cNvGraphicFramePr>
          <p:nvPr/>
        </p:nvGraphicFramePr>
        <p:xfrm>
          <a:off x="5857884" y="2928934"/>
          <a:ext cx="3024336" cy="3005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5143504" y="235743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Avez-vous envie de rester</a:t>
            </a:r>
          </a:p>
          <a:p>
            <a:pPr algn="ctr"/>
            <a:r>
              <a:rPr lang="fr-FR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Bourgogne dans le futur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80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Bourgogne, vous avez envie de</a:t>
            </a:r>
            <a:r>
              <a:rPr lang="fr-FR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920567"/>
            <a:ext cx="315342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Partir / vivre ailleurs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5164"/>
          <a:stretch>
            <a:fillRect/>
          </a:stretch>
        </p:blipFill>
        <p:spPr bwMode="auto">
          <a:xfrm>
            <a:off x="179512" y="1307214"/>
            <a:ext cx="6174000" cy="221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39848" y="3613258"/>
            <a:ext cx="504978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M'installer / vivre en Bourgogne</a:t>
            </a:r>
            <a:endParaRPr lang="fr-FR" sz="24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55277"/>
          <a:stretch>
            <a:fillRect/>
          </a:stretch>
        </p:blipFill>
        <p:spPr bwMode="auto">
          <a:xfrm>
            <a:off x="2816337" y="4045306"/>
            <a:ext cx="6174000" cy="180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\\SERVER-CODES\CommunORS\PLATE-FORME\Les jeunes\Analyse\Exploitation base finale\Analyses par dépts\carte dept Brg couleur ORS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25310" t="4228" r="25417" b="3578"/>
          <a:stretch>
            <a:fillRect/>
          </a:stretch>
        </p:blipFill>
        <p:spPr bwMode="auto">
          <a:xfrm>
            <a:off x="8134260" y="1395842"/>
            <a:ext cx="936104" cy="1136720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spect="1"/>
          </p:cNvSpPr>
          <p:nvPr/>
        </p:nvSpPr>
        <p:spPr>
          <a:xfrm>
            <a:off x="179512" y="6237312"/>
            <a:ext cx="257314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matière de PRIORITÉS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8958" y="142852"/>
            <a:ext cx="606929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Avez-vous envie de rester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Bourgogne dans le futur ?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79512" y="6237312"/>
            <a:ext cx="257314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matière de PRIORITÉS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16" name="Graphique 15"/>
          <p:cNvGraphicFramePr>
            <a:graphicFrameLocks noGrp="1"/>
          </p:cNvGraphicFramePr>
          <p:nvPr/>
        </p:nvGraphicFramePr>
        <p:xfrm>
          <a:off x="0" y="188640"/>
          <a:ext cx="9144000" cy="564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1980" y="2714620"/>
            <a:ext cx="4196982" cy="144655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1143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Démarche de </a:t>
            </a:r>
          </a:p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l’enquête</a:t>
            </a:r>
            <a:endParaRPr lang="fr-F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819" y="71414"/>
            <a:ext cx="7874271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Ce qui vous donnerait envie de rester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Bourgogne dans le futur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79512" y="6237312"/>
            <a:ext cx="2573140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matière de PRIORITÉS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5524" y="1167126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9" name="Graphique 8"/>
          <p:cNvGraphicFramePr/>
          <p:nvPr/>
        </p:nvGraphicFramePr>
        <p:xfrm>
          <a:off x="357158" y="1500174"/>
          <a:ext cx="857256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0029" y="2357430"/>
            <a:ext cx="7282764" cy="144655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1143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Recherche d’informations</a:t>
            </a:r>
          </a:p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GÉNÉRAL</a:t>
            </a:r>
            <a:endParaRPr lang="fr-F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Image 2" descr="PRO006.jp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/>
          </a:blip>
          <a:srcRect/>
          <a:stretch>
            <a:fillRect/>
          </a:stretch>
        </p:blipFill>
        <p:spPr bwMode="auto">
          <a:xfrm>
            <a:off x="6588224" y="4797152"/>
            <a:ext cx="1901825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850" y="71414"/>
            <a:ext cx="785824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D’une manière générale,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vos besoins d’informations portent sur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85747" y="6096282"/>
            <a:ext cx="27382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Recherche d’information 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GÉNÉRAL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5524" y="1095688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/>
        </p:nvGraphicFramePr>
        <p:xfrm>
          <a:off x="571440" y="1428736"/>
          <a:ext cx="857256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616" y="208642"/>
            <a:ext cx="8510664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Pour votre recherche d’information,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vous vous adressez en priorité auprès de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0570" y="6093296"/>
            <a:ext cx="27382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b="1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Recherche d’information </a:t>
            </a:r>
          </a:p>
          <a:p>
            <a:pPr algn="ctr"/>
            <a:r>
              <a:rPr lang="fr-FR" sz="1500" b="1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GÉNÉRAL</a:t>
            </a:r>
            <a:endParaRPr lang="fr-FR" sz="1500" b="1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5524" y="1310002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13" name="Graphique 12"/>
          <p:cNvGraphicFramePr>
            <a:graphicFrameLocks noGrp="1"/>
          </p:cNvGraphicFramePr>
          <p:nvPr/>
        </p:nvGraphicFramePr>
        <p:xfrm>
          <a:off x="0" y="1412776"/>
          <a:ext cx="931087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0649" y="208642"/>
            <a:ext cx="7497565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Pour choisir un interlocuteur/média,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vos 3 principales motivations sont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5524" y="1310002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214282" y="1571612"/>
          <a:ext cx="600079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>
            <a:graphicFrameLocks noGrp="1"/>
          </p:cNvGraphicFramePr>
          <p:nvPr/>
        </p:nvGraphicFramePr>
        <p:xfrm>
          <a:off x="4786314" y="3714752"/>
          <a:ext cx="4357686" cy="207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5072066" y="3211836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général, en matière d’accès</a:t>
            </a:r>
          </a:p>
          <a:p>
            <a:pPr algn="ctr"/>
            <a:r>
              <a:rPr lang="fr-FR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à l’information, vous vous sentez</a:t>
            </a: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90570" y="6093296"/>
            <a:ext cx="27382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Recherche d’information 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GÉNÉRAL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3" grpId="0">
        <p:bldAsOne/>
      </p:bldGraphic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0649" y="208642"/>
            <a:ext cx="7497565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Pour choisir un interlocuteur/média,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vos 3 principales motivations sont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5524" y="1310002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90570" y="6093296"/>
            <a:ext cx="27382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Recherche d’information 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GÉNÉRAL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17" name="Graphique 16"/>
          <p:cNvGraphicFramePr>
            <a:graphicFrameLocks noGrp="1"/>
          </p:cNvGraphicFramePr>
          <p:nvPr/>
        </p:nvGraphicFramePr>
        <p:xfrm>
          <a:off x="-83436" y="1628799"/>
          <a:ext cx="9310872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2273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fr-FR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Fréquentez-vous un/des lieux d’informations ?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" name="Picture 2" descr="\\SERVER-CODES\CommunORS\PLATE-FORME\Les jeunes\Analyse\Exploitation base finale\Analyses par dépts\carte dept Brg couleur ORS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25310" t="4228" r="25417" b="3578"/>
          <a:stretch>
            <a:fillRect/>
          </a:stretch>
        </p:blipFill>
        <p:spPr bwMode="auto">
          <a:xfrm>
            <a:off x="7956376" y="59269"/>
            <a:ext cx="957634" cy="116286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35663"/>
          <a:stretch>
            <a:fillRect/>
          </a:stretch>
        </p:blipFill>
        <p:spPr bwMode="auto">
          <a:xfrm>
            <a:off x="827584" y="2408303"/>
            <a:ext cx="6174000" cy="259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spect="1"/>
          </p:cNvSpPr>
          <p:nvPr/>
        </p:nvSpPr>
        <p:spPr>
          <a:xfrm>
            <a:off x="90570" y="6093296"/>
            <a:ext cx="27382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Recherche d’information 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GÉNÉRAL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/>
          <a:srcRect l="1361" r="16735"/>
          <a:stretch>
            <a:fillRect/>
          </a:stretch>
        </p:blipFill>
        <p:spPr bwMode="auto">
          <a:xfrm>
            <a:off x="4805954" y="3691289"/>
            <a:ext cx="4334401" cy="23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 l="1361" r="19719"/>
          <a:stretch>
            <a:fillRect/>
          </a:stretch>
        </p:blipFill>
        <p:spPr bwMode="auto">
          <a:xfrm>
            <a:off x="4824096" y="1268760"/>
            <a:ext cx="4176464" cy="2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7067"/>
            <a:ext cx="8435280" cy="1143000"/>
          </a:xfrm>
        </p:spPr>
        <p:txBody>
          <a:bodyPr>
            <a:normAutofit/>
          </a:bodyPr>
          <a:lstStyle/>
          <a:p>
            <a:r>
              <a:rPr lang="fr-FR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 oui, pour quelles raisons 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908720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pic>
        <p:nvPicPr>
          <p:cNvPr id="10" name="Picture 2" descr="\\SERVER-CODES\CommunORS\PLATE-FORME\Les jeunes\Analyse\Exploitation base finale\Analyses par dépts\carte dept Brg couleur ORS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25310" t="4228" r="25417" b="3578"/>
          <a:stretch>
            <a:fillRect/>
          </a:stretch>
        </p:blipFill>
        <p:spPr bwMode="auto">
          <a:xfrm>
            <a:off x="4499992" y="2852936"/>
            <a:ext cx="957634" cy="1162864"/>
          </a:xfrm>
          <a:prstGeom prst="rect">
            <a:avLst/>
          </a:prstGeo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 l="1224" r="20240"/>
          <a:stretch>
            <a:fillRect/>
          </a:stretch>
        </p:blipFill>
        <p:spPr bwMode="auto">
          <a:xfrm>
            <a:off x="29011" y="3698814"/>
            <a:ext cx="4156054" cy="2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/>
          <a:srcRect l="1710" r="17338"/>
          <a:stretch>
            <a:fillRect/>
          </a:stretch>
        </p:blipFill>
        <p:spPr bwMode="auto">
          <a:xfrm>
            <a:off x="35860" y="1269336"/>
            <a:ext cx="4283968" cy="23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>
            <a:spLocks noChangeAspect="1"/>
          </p:cNvSpPr>
          <p:nvPr/>
        </p:nvSpPr>
        <p:spPr>
          <a:xfrm>
            <a:off x="90570" y="6093296"/>
            <a:ext cx="273825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Recherche d’information 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GÉNÉRAL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45652" y="586246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0029" y="2357430"/>
            <a:ext cx="7282764" cy="144655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1143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Recherche d’informations</a:t>
            </a:r>
          </a:p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SUR INTERNET</a:t>
            </a:r>
            <a:endParaRPr lang="fr-FR" sz="4400" b="1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 descr="76.jp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>
            <a:off x="6660232" y="4941168"/>
            <a:ext cx="2082800" cy="1361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214282" y="1214422"/>
          <a:ext cx="493378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89840" y="6089140"/>
            <a:ext cx="282000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Recherche d’informations </a:t>
            </a:r>
          </a:p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sur INTERNET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603" y="260648"/>
            <a:ext cx="348845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Vous vous connectez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9592" y="764704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13" name="Graphique 12"/>
          <p:cNvGraphicFramePr>
            <a:graphicFrameLocks noGrp="1"/>
          </p:cNvGraphicFramePr>
          <p:nvPr/>
        </p:nvGraphicFramePr>
        <p:xfrm>
          <a:off x="4644008" y="1214422"/>
          <a:ext cx="435714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4603798" y="262574"/>
            <a:ext cx="4397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Vous avez accès à internet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0152" y="836712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3" grpId="0">
        <p:bldAsOne/>
      </p:bldGraphic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Contexte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6616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700" b="1" u="sng" dirty="0" smtClean="0"/>
              <a:t>Le contexte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400" b="1" u="sng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600" dirty="0" smtClean="0">
                <a:solidFill>
                  <a:schemeClr val="tx1"/>
                </a:solidFill>
              </a:rPr>
              <a:t>Initiée par le CRIJ Bretagne en 2007, une enquête sur « les stratégies d’information des jeunes bretons » est lancée, renouvelée en 2010  et 2013.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1000" b="1" u="sng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700" b="1" u="sng" dirty="0" smtClean="0"/>
              <a:t>Le cadre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400" b="1" u="sng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600" dirty="0" smtClean="0">
                <a:solidFill>
                  <a:schemeClr val="tx1"/>
                </a:solidFill>
              </a:rPr>
              <a:t>La Plateforme d’Observation Sociale et Sanitaire de Bourgogne(PFOSS) pilotée par la Direction Régionale  de la Jeunesse, des Sports et de la Cohésion Sociale et l’Agence Régionale de Santé.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700" b="1" u="sng" dirty="0" smtClean="0"/>
              <a:t>Constats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400" dirty="0" smtClean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 Peu d’éléments chiffrés sur la jeunesse en Bourgogne spécifiquement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 Très </a:t>
            </a:r>
            <a:r>
              <a:rPr lang="fr-FR" sz="1600" dirty="0" smtClean="0">
                <a:solidFill>
                  <a:schemeClr val="tx1"/>
                </a:solidFill>
              </a:rPr>
              <a:t>peu d’informations sur la façon dont les jeunes recherchent et traitent leur information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 Peu d’enquêtes sur la recherche d’information et les TIC 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 L’accès à l’information est une garantie de l’accès aux droits. Beaucoup de dispositifs qui pourraient intéresser les jeunes ne touchent pas ce public, car l’information ne les atteint pas.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251520" y="6165304"/>
            <a:ext cx="2598788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Démarche de l’enquête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623" y="6253483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285720" y="1500174"/>
          <a:ext cx="871543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261" y="142852"/>
            <a:ext cx="8594019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Dans le cadre de vos recherches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d’informations, vous utilisez internet pour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5524" y="1214422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89840" y="6089140"/>
            <a:ext cx="282000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Recherche d’informations </a:t>
            </a:r>
          </a:p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sur INTERNET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1088" y="142852"/>
            <a:ext cx="658706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Sur internet, vous vous informez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5524" y="667060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214282" y="1000108"/>
          <a:ext cx="864399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>
            <a:spLocks noChangeAspect="1"/>
          </p:cNvSpPr>
          <p:nvPr/>
        </p:nvSpPr>
        <p:spPr>
          <a:xfrm>
            <a:off x="89840" y="6089140"/>
            <a:ext cx="282000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Recherche d’informations </a:t>
            </a:r>
          </a:p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sur INTERNET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214282" y="1500174"/>
          <a:ext cx="871543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42852"/>
            <a:ext cx="8491427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Pour juger de la fiabilité de l’information,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vos critères sont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5524" y="1214422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89840" y="6089140"/>
            <a:ext cx="282000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Recherche d’informations </a:t>
            </a:r>
          </a:p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sur INTERNET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/>
          <p:cNvGraphicFramePr/>
          <p:nvPr/>
        </p:nvGraphicFramePr>
        <p:xfrm>
          <a:off x="214282" y="1071546"/>
          <a:ext cx="871543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9070" y="71414"/>
            <a:ext cx="9425978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Dans le cadre d’une recherche d’information</a:t>
            </a:r>
          </a:p>
          <a:p>
            <a:pPr algn="ctr"/>
            <a:r>
              <a:rPr lang="fr-FR" sz="3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à quels moments utilisez-vous internet ?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89840" y="6089140"/>
            <a:ext cx="282000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Recherche d’informations </a:t>
            </a:r>
          </a:p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sur INTERNET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06" y="2376912"/>
            <a:ext cx="8924238" cy="144655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1143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ORIENTATION PROFESSIONNELLE,</a:t>
            </a:r>
          </a:p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EMPLOI, JOBS, FORMATION</a:t>
            </a:r>
            <a:endParaRPr lang="fr-F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Image 3" descr="C:\Documents and Settings\CFiet\Local Settings\Temporary Internet Files\Content.IE5\QFUV2DIR\MP900316864[1].jp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804248" y="4869160"/>
            <a:ext cx="2030095" cy="1395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214282" y="1285861"/>
          <a:ext cx="864399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76215" y="6072206"/>
            <a:ext cx="289854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Orientation professionnelle,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Emploi, jobs, formation</a:t>
            </a:r>
            <a:endParaRPr lang="fr-FR" sz="1500" spc="50" dirty="0">
              <a:ln w="13500">
                <a:solidFill>
                  <a:schemeClr val="accent1">
                    <a:shade val="2500"/>
                    <a:alpha val="5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06" y="142852"/>
            <a:ext cx="8993167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 matière d’orientation scolaire/professionnelle,</a:t>
            </a:r>
          </a:p>
          <a:p>
            <a:pPr algn="ctr"/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vos lieux ressources pour vous aider sont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5524" y="1142984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047" y="142852"/>
            <a:ext cx="847379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Pour vous informer, vous vous êtes adressés à</a:t>
            </a:r>
            <a:endParaRPr lang="fr-FR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5524" y="642918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/>
        </p:nvGraphicFramePr>
        <p:xfrm>
          <a:off x="214282" y="1000108"/>
          <a:ext cx="864399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>
            <a:spLocks noChangeAspect="1"/>
          </p:cNvSpPr>
          <p:nvPr/>
        </p:nvSpPr>
        <p:spPr>
          <a:xfrm>
            <a:off x="76215" y="6072206"/>
            <a:ext cx="289854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Orientation professionnelle,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Emploi, jobs, formation</a:t>
            </a:r>
            <a:endParaRPr lang="fr-FR" sz="1500" spc="50" dirty="0">
              <a:ln w="13500">
                <a:solidFill>
                  <a:schemeClr val="accent1">
                    <a:shade val="2500"/>
                    <a:alpha val="5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73652"/>
            <a:ext cx="478631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critères déterminants :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76215" y="6072206"/>
            <a:ext cx="289854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Orientation professionnelle,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Emploi, jobs, formation</a:t>
            </a:r>
            <a:endParaRPr lang="fr-FR" sz="1500" spc="50" dirty="0">
              <a:ln w="13500">
                <a:solidFill>
                  <a:schemeClr val="accent1">
                    <a:shade val="2500"/>
                    <a:alpha val="5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0946" y="1142984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/>
        </p:nvGraphicFramePr>
        <p:xfrm>
          <a:off x="214282" y="1428736"/>
          <a:ext cx="4645750" cy="442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>
            <a:graphicFrameLocks noGrp="1"/>
          </p:cNvGraphicFramePr>
          <p:nvPr/>
        </p:nvGraphicFramePr>
        <p:xfrm>
          <a:off x="4572000" y="1643050"/>
          <a:ext cx="442912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4353728" y="773652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éléments qui vous ont freiné 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86446" y="1142984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43042" y="181253"/>
            <a:ext cx="578647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Pour choisir votre formation/métier,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4" grpId="0">
        <p:bldAsOne/>
      </p:bldGraphic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/>
          <p:cNvGraphicFramePr>
            <a:graphicFrameLocks noGrp="1"/>
          </p:cNvGraphicFramePr>
          <p:nvPr/>
        </p:nvGraphicFramePr>
        <p:xfrm>
          <a:off x="214282" y="1285861"/>
          <a:ext cx="8643998" cy="450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71414"/>
            <a:ext cx="8095486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éléments qui vous ont / pourraient 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vous servir pour trouver du travail :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76215" y="6072206"/>
            <a:ext cx="289854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Orientation professionnelle,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Emploi, jobs, formation</a:t>
            </a:r>
            <a:endParaRPr lang="fr-FR" sz="1500" spc="50" dirty="0">
              <a:ln w="13500">
                <a:solidFill>
                  <a:schemeClr val="accent1">
                    <a:shade val="2500"/>
                    <a:alpha val="5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5524" y="1071546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5572132" y="4214818"/>
          <a:ext cx="3309848" cy="15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4857752" y="363004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Avez-vous déjà cherché </a:t>
            </a:r>
          </a:p>
          <a:p>
            <a:pPr algn="ctr"/>
            <a:r>
              <a:rPr lang="fr-FR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 travail / un job d’été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9" grpId="0">
        <p:bldAsOne/>
      </p:bldGraphic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/>
          <p:cNvGraphicFramePr/>
          <p:nvPr/>
        </p:nvGraphicFramePr>
        <p:xfrm>
          <a:off x="1714480" y="1714488"/>
          <a:ext cx="578647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42852"/>
            <a:ext cx="8901796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Avez-vous </a:t>
            </a:r>
            <a:r>
              <a:rPr lang="fr-F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ou </a:t>
            </a:r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Auriez-vous envie 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d’évoluer</a:t>
            </a:r>
            <a:r>
              <a:rPr lang="fr-F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ou </a:t>
            </a:r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changer de métier/formation ?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76215" y="6072206"/>
            <a:ext cx="289854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Orientation professionnelle,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Emploi, jobs, formation</a:t>
            </a:r>
            <a:endParaRPr lang="fr-FR" sz="1500" spc="50" dirty="0">
              <a:ln w="13500">
                <a:solidFill>
                  <a:schemeClr val="accent1">
                    <a:shade val="2500"/>
                    <a:alpha val="5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Objectifs et population cible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8052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5200" b="1" u="sng" dirty="0" smtClean="0"/>
              <a:t>Objectifs de l’enquête  </a:t>
            </a:r>
            <a:endParaRPr lang="fr-FR" sz="5200" dirty="0" smtClean="0"/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sz="5200" dirty="0" smtClean="0">
                <a:solidFill>
                  <a:schemeClr val="tx1"/>
                </a:solidFill>
              </a:rPr>
              <a:t> Contribuer à la réalisation d’un diagnostic permanent sur la jeunesse en Bourgogne ;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sz="5200" dirty="0" smtClean="0">
                <a:solidFill>
                  <a:schemeClr val="tx1"/>
                </a:solidFill>
              </a:rPr>
              <a:t> Rester en phase avec les préoccupations principales des jeunes ainsi que leurs pratiques d’information et ainsi faire place aux jeunes de manière à intégrer leur regard à celui du reste de la société ;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sz="5200" dirty="0" smtClean="0">
                <a:solidFill>
                  <a:schemeClr val="tx1"/>
                </a:solidFill>
              </a:rPr>
              <a:t> Influer sur les pratiques des professionnels de l’information et de l’accueil des jeunes ;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sz="5200" dirty="0" smtClean="0">
                <a:solidFill>
                  <a:schemeClr val="tx1"/>
                </a:solidFill>
              </a:rPr>
              <a:t> Informer les acteurs de la jeunesse et les responsables institutionnels des pratiques des jeunes en matière d’information ;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fr-FR" sz="5200" dirty="0" smtClean="0">
                <a:solidFill>
                  <a:schemeClr val="tx1"/>
                </a:solidFill>
              </a:rPr>
              <a:t> Contribuer à l’amélioration de l’information en direction des jeunes.</a:t>
            </a:r>
          </a:p>
          <a:p>
            <a:pPr>
              <a:lnSpc>
                <a:spcPct val="120000"/>
              </a:lnSpc>
            </a:pPr>
            <a:r>
              <a:rPr lang="fr-FR" sz="5200" dirty="0" smtClean="0"/>
              <a:t> 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5200" b="1" u="sng" dirty="0" smtClean="0"/>
              <a:t>Public cible de l’enquête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5200" dirty="0" smtClean="0">
                <a:solidFill>
                  <a:schemeClr val="tx1"/>
                </a:solidFill>
              </a:rPr>
              <a:t>Les jeunes de 15 à 29 ans quels que soient leur situation, statut, niveaux d’études et territoires de résidence en Bourgogne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251520" y="6165304"/>
            <a:ext cx="2598788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Démarche de l’enquête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623" y="6253483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ique 12"/>
          <p:cNvGraphicFramePr/>
          <p:nvPr/>
        </p:nvGraphicFramePr>
        <p:xfrm>
          <a:off x="-714444" y="1340768"/>
          <a:ext cx="985844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260648"/>
            <a:ext cx="592181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 oui, pour quelles raisons ?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76215" y="6072206"/>
            <a:ext cx="289854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Orientation professionnelle,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Emploi, jobs, formation</a:t>
            </a:r>
            <a:endParaRPr lang="fr-FR" sz="1500" spc="50" dirty="0">
              <a:ln w="13500">
                <a:solidFill>
                  <a:schemeClr val="accent1">
                    <a:shade val="2500"/>
                    <a:alpha val="5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3568" y="836712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9" grpId="0"/>
      <p:bldP spid="16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06" y="137204"/>
            <a:ext cx="9044464" cy="89255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 vous avez déjà travaillé, comment s’est </a:t>
            </a:r>
          </a:p>
          <a:p>
            <a:pPr algn="ctr"/>
            <a:r>
              <a:rPr lang="fr-FR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déroulée votre entrée dans le monde professionnel ?</a:t>
            </a:r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/>
        </p:nvGraphicFramePr>
        <p:xfrm>
          <a:off x="-178008" y="1214422"/>
          <a:ext cx="932200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>
            <a:spLocks noChangeAspect="1"/>
          </p:cNvSpPr>
          <p:nvPr/>
        </p:nvSpPr>
        <p:spPr>
          <a:xfrm>
            <a:off x="76215" y="6072206"/>
            <a:ext cx="289854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Orientation professionnelle,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Emploi, jobs, formation</a:t>
            </a:r>
            <a:endParaRPr lang="fr-FR" sz="1500" spc="50" dirty="0">
              <a:ln w="13500">
                <a:solidFill>
                  <a:schemeClr val="accent1">
                    <a:shade val="2500"/>
                    <a:alpha val="5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137204"/>
            <a:ext cx="6979796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Lors de vos recherches d’emploi/job, </a:t>
            </a:r>
          </a:p>
          <a:p>
            <a:pPr algn="ctr"/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avez-vous eu besoin d’informations ?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76215" y="6072206"/>
            <a:ext cx="289854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Orientation professionnelle,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Emploi, jobs, formation</a:t>
            </a:r>
            <a:endParaRPr lang="fr-FR" sz="1500" spc="50" dirty="0">
              <a:ln w="13500">
                <a:solidFill>
                  <a:schemeClr val="accent1">
                    <a:shade val="2500"/>
                    <a:alpha val="5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13" name="Graphique 12"/>
          <p:cNvGraphicFramePr>
            <a:graphicFrameLocks noGrp="1"/>
          </p:cNvGraphicFramePr>
          <p:nvPr/>
        </p:nvGraphicFramePr>
        <p:xfrm>
          <a:off x="-178008" y="1357298"/>
          <a:ext cx="932200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488" y="289604"/>
            <a:ext cx="3437159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 oui, lesquelles ?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76215" y="6072206"/>
            <a:ext cx="289854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Orientation professionnelle,</a:t>
            </a:r>
          </a:p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5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Emploi, jobs, formation</a:t>
            </a:r>
            <a:endParaRPr lang="fr-FR" sz="1500" spc="50" dirty="0">
              <a:ln w="13500">
                <a:solidFill>
                  <a:schemeClr val="accent1">
                    <a:shade val="2500"/>
                    <a:alpha val="5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85524" y="738498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14" name="Graphique 13"/>
          <p:cNvGraphicFramePr>
            <a:graphicFrameLocks noGrp="1"/>
          </p:cNvGraphicFramePr>
          <p:nvPr/>
        </p:nvGraphicFramePr>
        <p:xfrm>
          <a:off x="214282" y="1142983"/>
          <a:ext cx="9018722" cy="471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Graphic spid="14" grpId="0">
        <p:bldAsOne/>
      </p:bldGraphic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3646" y="2696830"/>
            <a:ext cx="3993401" cy="76944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1143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LOGEMENT</a:t>
            </a:r>
            <a:endParaRPr lang="fr-F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Image 3" descr="C:\Documents and Settings\CFiet\Local Settings\Temporary Internet Files\Content.IE5\WX6VWNWX\MP900426598[1].jp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/>
          </a:blip>
          <a:srcRect/>
          <a:stretch>
            <a:fillRect/>
          </a:stretch>
        </p:blipFill>
        <p:spPr bwMode="auto">
          <a:xfrm>
            <a:off x="7308304" y="4509120"/>
            <a:ext cx="1266190" cy="1900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/>
          <p:cNvGraphicFramePr/>
          <p:nvPr/>
        </p:nvGraphicFramePr>
        <p:xfrm>
          <a:off x="214282" y="642918"/>
          <a:ext cx="857256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316" y="142852"/>
            <a:ext cx="595708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Vous vivez principalement 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9190" y="2571744"/>
            <a:ext cx="3643338" cy="321471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5400000">
            <a:off x="6493109" y="2150833"/>
            <a:ext cx="500066" cy="484632"/>
          </a:xfrm>
          <a:prstGeom prst="rightArrow">
            <a:avLst/>
          </a:prstGeom>
          <a:solidFill>
            <a:schemeClr val="tx2">
              <a:lumMod val="40000"/>
              <a:lumOff val="60000"/>
              <a:alpha val="75000"/>
            </a:schemeClr>
          </a:solidFill>
          <a:ln>
            <a:solidFill>
              <a:schemeClr val="tx2"/>
            </a:solidFill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Graphique 11"/>
          <p:cNvGraphicFramePr/>
          <p:nvPr/>
        </p:nvGraphicFramePr>
        <p:xfrm>
          <a:off x="5000628" y="2643182"/>
          <a:ext cx="350043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>
            <a:spLocks noChangeAspect="1"/>
          </p:cNvSpPr>
          <p:nvPr/>
        </p:nvSpPr>
        <p:spPr>
          <a:xfrm>
            <a:off x="179512" y="6165304"/>
            <a:ext cx="1550424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 LOGEMENT</a:t>
            </a:r>
            <a:endParaRPr lang="fr-FR" sz="15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0" grpId="0" animBg="1"/>
      <p:bldP spid="9" grpId="0" animBg="1"/>
      <p:bldGraphic spid="12" grpId="0">
        <p:bldAsOne/>
      </p:bldGraphic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604" y="142852"/>
            <a:ext cx="6019597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Pensez-vous être informé sur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questions de logement ? </a:t>
            </a:r>
          </a:p>
        </p:txBody>
      </p:sp>
      <p:graphicFrame>
        <p:nvGraphicFramePr>
          <p:cNvPr id="9" name="Graphique 8"/>
          <p:cNvGraphicFramePr/>
          <p:nvPr/>
        </p:nvGraphicFramePr>
        <p:xfrm>
          <a:off x="179512" y="1412776"/>
          <a:ext cx="8643998" cy="44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>
            <a:spLocks noChangeAspect="1"/>
          </p:cNvSpPr>
          <p:nvPr/>
        </p:nvSpPr>
        <p:spPr>
          <a:xfrm>
            <a:off x="179512" y="6165304"/>
            <a:ext cx="1550424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 LOGEMENT</a:t>
            </a:r>
            <a:endParaRPr lang="fr-FR" sz="15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43174" y="1285860"/>
            <a:ext cx="6286544" cy="4429156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Graphique 12"/>
          <p:cNvGraphicFramePr/>
          <p:nvPr/>
        </p:nvGraphicFramePr>
        <p:xfrm>
          <a:off x="4214810" y="1714488"/>
          <a:ext cx="457200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142852"/>
            <a:ext cx="873508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Connaissez-vous des organismes d’information,</a:t>
            </a:r>
          </a:p>
          <a:p>
            <a:pPr algn="ctr"/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lieux ressources sur le logement ?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2709" y="1385816"/>
            <a:ext cx="230223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 oui, lesquels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00036" y="1500174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12" name="Graphique 11"/>
          <p:cNvGraphicFramePr/>
          <p:nvPr/>
        </p:nvGraphicFramePr>
        <p:xfrm>
          <a:off x="-214346" y="1571612"/>
          <a:ext cx="457200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>
            <a:spLocks noChangeAspect="1"/>
          </p:cNvSpPr>
          <p:nvPr/>
        </p:nvSpPr>
        <p:spPr>
          <a:xfrm>
            <a:off x="179512" y="6165304"/>
            <a:ext cx="1550424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 LOGEMENT</a:t>
            </a:r>
            <a:endParaRPr lang="fr-FR" sz="15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3" grpId="0">
        <p:bldAsOne/>
      </p:bldGraphic>
      <p:bldP spid="9" grpId="0"/>
      <p:bldP spid="16" grpId="0"/>
      <p:bldGraphic spid="12" grpId="0">
        <p:bldAsOne/>
      </p:bldGraphic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57488" y="1285860"/>
            <a:ext cx="6072230" cy="2214578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57488" y="3571876"/>
            <a:ext cx="6072230" cy="2214578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0" y="1214422"/>
          <a:ext cx="35719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14282" y="142852"/>
            <a:ext cx="861485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Actuellement, avez-vous besoin d’informations</a:t>
            </a:r>
          </a:p>
          <a:p>
            <a:pPr algn="ctr"/>
            <a:r>
              <a:rPr lang="fr-F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concernant le logement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7554" y="1357298"/>
            <a:ext cx="170271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 oui, lesquels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6733" y="3621289"/>
            <a:ext cx="5144357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Si oui, aimeriez-vous être aidé dans vos démarches ?</a:t>
            </a:r>
          </a:p>
        </p:txBody>
      </p:sp>
      <p:graphicFrame>
        <p:nvGraphicFramePr>
          <p:cNvPr id="15" name="Graphique 14"/>
          <p:cNvGraphicFramePr/>
          <p:nvPr/>
        </p:nvGraphicFramePr>
        <p:xfrm>
          <a:off x="2928926" y="4000504"/>
          <a:ext cx="6000792" cy="169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/>
          <p:cNvSpPr/>
          <p:nvPr/>
        </p:nvSpPr>
        <p:spPr>
          <a:xfrm>
            <a:off x="4957160" y="1381440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17" name="Graphique 16"/>
          <p:cNvGraphicFramePr/>
          <p:nvPr/>
        </p:nvGraphicFramePr>
        <p:xfrm>
          <a:off x="3428992" y="1571612"/>
          <a:ext cx="5429288" cy="202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>
            <a:spLocks noChangeAspect="1"/>
          </p:cNvSpPr>
          <p:nvPr/>
        </p:nvSpPr>
        <p:spPr>
          <a:xfrm>
            <a:off x="179512" y="6165304"/>
            <a:ext cx="1550424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 LOGEMENT</a:t>
            </a:r>
            <a:endParaRPr lang="fr-FR" sz="15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Graphic spid="6" grpId="0">
        <p:bldAsOne/>
      </p:bldGraphic>
      <p:bldP spid="9" grpId="0"/>
      <p:bldP spid="14" grpId="0"/>
      <p:bldGraphic spid="15" grpId="0">
        <p:bldAsOne/>
      </p:bldGraphic>
      <p:bldP spid="20" grpId="0"/>
      <p:bldGraphic spid="17" grpId="0">
        <p:bldAsOne/>
      </p:bldGraphic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142852"/>
            <a:ext cx="8015336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Pour ceux qui ont trouvé un logement,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par quel moyen l’avez-vous trouvé?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5524" y="1214422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9" name="Graphique 8"/>
          <p:cNvGraphicFramePr/>
          <p:nvPr/>
        </p:nvGraphicFramePr>
        <p:xfrm>
          <a:off x="928662" y="1500174"/>
          <a:ext cx="921550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>
            <a:spLocks noChangeAspect="1"/>
          </p:cNvSpPr>
          <p:nvPr/>
        </p:nvSpPr>
        <p:spPr>
          <a:xfrm>
            <a:off x="179512" y="6165304"/>
            <a:ext cx="1550424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 LOGEMENT</a:t>
            </a:r>
            <a:endParaRPr lang="fr-FR" sz="15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Organisation du pilotage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1800" b="1" u="sng" dirty="0" smtClean="0"/>
              <a:t>Pilotage</a:t>
            </a:r>
          </a:p>
          <a:p>
            <a:r>
              <a:rPr lang="fr-FR" sz="1800" dirty="0" smtClean="0">
                <a:solidFill>
                  <a:schemeClr val="tx1"/>
                </a:solidFill>
              </a:rPr>
              <a:t>En juin 2012, la PFOSS a confié à l’ORS et au CRIJ le pilotage de cette étude.</a:t>
            </a:r>
          </a:p>
          <a:p>
            <a:endParaRPr lang="fr-FR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1800" b="1" u="sng" dirty="0" smtClean="0"/>
              <a:t>Un groupe de travail composé de :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 ASSOR Bourgogne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 Conseil Général de Saône-et-Loire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 Rectorat de Bourgogne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 Union Régionale pour l’Habitat des Jeunes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 Direction Régionale du Droit des Femmes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 DRJSCS</a:t>
            </a:r>
          </a:p>
          <a:p>
            <a:endParaRPr lang="fr-FR" sz="1600" dirty="0" smtClean="0">
              <a:solidFill>
                <a:schemeClr val="tx1"/>
              </a:solidFill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a été constitué pour accompagner ce travail. 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251520" y="6165304"/>
            <a:ext cx="2598788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Démarche de l’enquête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623" y="6253483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024" y="142852"/>
            <a:ext cx="8868132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Quels sont/seront les critères déterminants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pour choisir votre logement ?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79512" y="6165304"/>
            <a:ext cx="1550424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 LOGEMENT</a:t>
            </a:r>
            <a:endParaRPr lang="fr-FR" sz="15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5524" y="1214422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9" name="Graphique 8"/>
          <p:cNvGraphicFramePr/>
          <p:nvPr/>
        </p:nvGraphicFramePr>
        <p:xfrm>
          <a:off x="214282" y="1571612"/>
          <a:ext cx="871543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6116" y="2696830"/>
            <a:ext cx="2619627" cy="76944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1143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SANTÉ</a:t>
            </a:r>
            <a:endParaRPr lang="fr-F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Image 3" descr="http://www.photo-libre.fr/gens/111b.jp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20000"/>
          </a:blip>
          <a:srcRect r="6223" b="22308"/>
          <a:stretch>
            <a:fillRect/>
          </a:stretch>
        </p:blipFill>
        <p:spPr bwMode="auto">
          <a:xfrm>
            <a:off x="6804248" y="5085184"/>
            <a:ext cx="1756410" cy="1087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143768" y="5000636"/>
            <a:ext cx="1643074" cy="35719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429256" y="5000636"/>
            <a:ext cx="1714512" cy="35719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714744" y="5000636"/>
            <a:ext cx="1714512" cy="35719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000232" y="5000636"/>
            <a:ext cx="1714512" cy="35719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357158" y="5000636"/>
            <a:ext cx="1643074" cy="357190"/>
          </a:xfrm>
          <a:prstGeom prst="rect">
            <a:avLst/>
          </a:prstGeom>
          <a:solidFill>
            <a:schemeClr val="accent4">
              <a:lumMod val="75000"/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Graphique 8"/>
          <p:cNvGraphicFramePr/>
          <p:nvPr/>
        </p:nvGraphicFramePr>
        <p:xfrm>
          <a:off x="214282" y="1285860"/>
          <a:ext cx="871543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024" y="142852"/>
            <a:ext cx="8760732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Actuellement, comment considérez-vous 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votre état de santé ?</a:t>
            </a:r>
          </a:p>
        </p:txBody>
      </p:sp>
      <p:graphicFrame>
        <p:nvGraphicFramePr>
          <p:cNvPr id="18" name="Graphique 17"/>
          <p:cNvGraphicFramePr/>
          <p:nvPr/>
        </p:nvGraphicFramePr>
        <p:xfrm>
          <a:off x="4932040" y="1285860"/>
          <a:ext cx="435714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>
            <a:spLocks noChangeAspect="1"/>
          </p:cNvSpPr>
          <p:nvPr/>
        </p:nvSpPr>
        <p:spPr>
          <a:xfrm>
            <a:off x="251520" y="6165304"/>
            <a:ext cx="1074333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9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 SANTÉ</a:t>
            </a:r>
            <a:endParaRPr lang="fr-FR" sz="1500" spc="50" dirty="0">
              <a:ln w="13500">
                <a:solidFill>
                  <a:schemeClr val="accent1">
                    <a:shade val="2500"/>
                    <a:alpha val="49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20" grpId="0" animBg="1"/>
      <p:bldP spid="19" grpId="0" animBg="1"/>
      <p:bldGraphic spid="9" grpId="0">
        <p:bldAsOne/>
      </p:bldGraphic>
      <p:bldGraphic spid="18" grpId="0">
        <p:bldAsOne/>
      </p:bldGraphic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1970" y="142852"/>
            <a:ext cx="705193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Au cours de ces 12 derniers mois,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vous avez consulté 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5524" y="1214422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0" y="1428736"/>
          <a:ext cx="9322008" cy="432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>
            <a:spLocks noChangeAspect="1"/>
          </p:cNvSpPr>
          <p:nvPr/>
        </p:nvSpPr>
        <p:spPr>
          <a:xfrm>
            <a:off x="251520" y="6165304"/>
            <a:ext cx="1074333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9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 SANTÉ</a:t>
            </a:r>
            <a:endParaRPr lang="fr-FR" sz="1500" spc="50" dirty="0">
              <a:ln w="13500">
                <a:solidFill>
                  <a:schemeClr val="accent1">
                    <a:shade val="2500"/>
                    <a:alpha val="49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042" y="142852"/>
            <a:ext cx="5791971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Parmi ces organismes,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lesquels connaissez-vous ?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51520" y="6165304"/>
            <a:ext cx="1074333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9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 SANTÉ</a:t>
            </a:r>
            <a:endParaRPr lang="fr-FR" sz="1500" spc="50" dirty="0">
              <a:ln w="13500">
                <a:solidFill>
                  <a:schemeClr val="accent1">
                    <a:shade val="2500"/>
                    <a:alpha val="49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5524" y="1214422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214282" y="1571612"/>
          <a:ext cx="878687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662" y="-24"/>
            <a:ext cx="7207422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Lorsque vous avez des questions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sur la santé, vous vous adressez à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85524" y="1071546"/>
            <a:ext cx="2329484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05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(plusieurs réponses possibles)</a:t>
            </a:r>
          </a:p>
        </p:txBody>
      </p:sp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0" y="1357298"/>
          <a:ext cx="9144000" cy="450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51520" y="6165304"/>
            <a:ext cx="1074333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9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 SANTÉ</a:t>
            </a:r>
            <a:endParaRPr lang="fr-FR" sz="1500" spc="50" dirty="0">
              <a:ln w="13500">
                <a:solidFill>
                  <a:schemeClr val="accent1">
                    <a:shade val="2500"/>
                    <a:alpha val="49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3131" y="142852"/>
            <a:ext cx="5642891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Pensez-vous être informé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sur les questions de santé?</a:t>
            </a:r>
          </a:p>
        </p:txBody>
      </p:sp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-178008" y="1556792"/>
          <a:ext cx="9322008" cy="422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51520" y="6165304"/>
            <a:ext cx="1074333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9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 SANTÉ</a:t>
            </a:r>
            <a:endParaRPr lang="fr-FR" sz="1500" spc="50" dirty="0">
              <a:ln w="13500">
                <a:solidFill>
                  <a:schemeClr val="accent1">
                    <a:shade val="2500"/>
                    <a:alpha val="49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1623" y="6215082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142852"/>
            <a:ext cx="7923964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Avez-vous le sentiment d’être informé</a:t>
            </a:r>
          </a:p>
          <a:p>
            <a:pPr algn="ctr"/>
            <a:r>
              <a:rPr lang="fr-FR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sur les thèmes de santé suivants ?</a:t>
            </a:r>
          </a:p>
        </p:txBody>
      </p:sp>
      <p:graphicFrame>
        <p:nvGraphicFramePr>
          <p:cNvPr id="9" name="Graphique 8"/>
          <p:cNvGraphicFramePr>
            <a:graphicFrameLocks noGrp="1"/>
          </p:cNvGraphicFramePr>
          <p:nvPr/>
        </p:nvGraphicFramePr>
        <p:xfrm>
          <a:off x="-178008" y="1214423"/>
          <a:ext cx="932200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128764" y="5786454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/>
              <a:t>Source : PFOSS Bourgogne, Enquête jeunes, 2014</a:t>
            </a:r>
            <a:endParaRPr lang="fr-FR" sz="900" i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57</a:t>
            </a:fld>
            <a:endParaRPr lang="fr-FR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51520" y="6165304"/>
            <a:ext cx="1074333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9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La SANTÉ</a:t>
            </a:r>
            <a:endParaRPr lang="fr-FR" sz="1500" spc="50" dirty="0">
              <a:ln w="13500">
                <a:solidFill>
                  <a:schemeClr val="accent1">
                    <a:shade val="2500"/>
                    <a:alpha val="49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5517232"/>
            <a:ext cx="7648248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JEUNES BOURGUIGNONS </a:t>
            </a:r>
            <a:endParaRPr lang="fr-F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 </a:t>
            </a: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LEURS </a:t>
            </a:r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STRATÉGIES D’INFORMATION</a:t>
            </a: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Image 4" descr="image 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66" y="1714488"/>
            <a:ext cx="26860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Info en général.JPG"/>
          <p:cNvPicPr>
            <a:picLocks noChangeAspect="1"/>
          </p:cNvPicPr>
          <p:nvPr/>
        </p:nvPicPr>
        <p:blipFill>
          <a:blip r:embed="rId3" cstate="print"/>
          <a:srcRect l="2834" t="3004" r="5317" b="9091"/>
          <a:stretch>
            <a:fillRect/>
          </a:stretch>
        </p:blipFill>
        <p:spPr>
          <a:xfrm>
            <a:off x="2843808" y="620688"/>
            <a:ext cx="187220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info sur intern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789040"/>
            <a:ext cx="2209800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 descr="Loge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2564904"/>
            <a:ext cx="1400175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Orientation pro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1071546"/>
            <a:ext cx="211455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Vousconcer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2143116"/>
            <a:ext cx="12700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Santé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3645024"/>
            <a:ext cx="194310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Organisation de l’enquête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4680520"/>
          </a:xfrm>
        </p:spPr>
        <p:txBody>
          <a:bodyPr>
            <a:normAutofit/>
          </a:bodyPr>
          <a:lstStyle/>
          <a:p>
            <a:pPr marL="176213" indent="-176213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Accueil du directeur du CRIJ Bretagne pour s’inspirer de la démarche bretonne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Réalisation du questionnaire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Détermination de l’échantillonnage représentatif sur la base de l’Insee           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</a:pPr>
            <a:r>
              <a:rPr lang="fr-FR" sz="1800" dirty="0" smtClean="0">
                <a:solidFill>
                  <a:schemeClr val="tx1"/>
                </a:solidFill>
              </a:rPr>
              <a:t>          4 700 jeunes à atteindre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Détermination des lieux de passation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Réalisation d’un questionnaire en ligne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Présentation de la démarche aux têtes de réseaux, établissements scolaires…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Phase test en Janvier 2013 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Lancement de l’enquête de Septembre à Décembre 2013</a:t>
            </a:r>
          </a:p>
          <a:p>
            <a:pPr marL="176213" indent="-176213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Analyse des questionnaires à partir de janvier 2014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251520" y="6165304"/>
            <a:ext cx="2598788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Démarche de l’enquête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623" y="6253483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827584" y="2564904"/>
            <a:ext cx="288032" cy="144016"/>
          </a:xfrm>
          <a:prstGeom prst="rightArrow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Appuis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680520"/>
          </a:xfrm>
        </p:spPr>
        <p:txBody>
          <a:bodyPr>
            <a:norm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Le réseau Information Jeunesse de Bourgogne pour l’organisation de la passation sur les territoires ;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Les Instituts de Formation en Soins Infirmiers qui ont mobilisé leurs étudiants pour faire passer l’enquête ;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Le Rectorat de Bourgogne à travers ses établissements scolaires ;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L’Université de Bourgogne pour permettre la passation des enquêtes sur le campus de Dijon ;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Le réseau des MFR ;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Les réseaux d’accueil de la jeunesse : missions locales, universitaires, accueils et espaces jeunes, MJC, CIO, …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251520" y="6165304"/>
            <a:ext cx="2598788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Démarche de l’enquête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623" y="6253483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Résultats / Participation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680520"/>
          </a:xfrm>
        </p:spPr>
        <p:txBody>
          <a:bodyPr>
            <a:norm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6 600 questionnaires en ligne reçus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6 189 questionnaires exploités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300 organismes visités pour la passation de l’enquête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9 IFSI investis sur l’organisation de la passation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31 PIJ coordonnateurs de l’enquête sur les territoires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10 réunions du groupe de travail</a:t>
            </a: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251520" y="6165304"/>
            <a:ext cx="2598788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r>
              <a:rPr lang="fr-FR" sz="1500" spc="50" dirty="0" smtClean="0">
                <a:ln w="13500">
                  <a:solidFill>
                    <a:schemeClr val="accent1">
                      <a:shade val="2500"/>
                      <a:alpha val="40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Démarche de l’enquête</a:t>
            </a:r>
            <a:endParaRPr lang="fr-FR" sz="1500" spc="50" dirty="0">
              <a:ln w="13500">
                <a:solidFill>
                  <a:schemeClr val="accent1">
                    <a:shade val="2500"/>
                    <a:alpha val="40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623" y="6253483"/>
            <a:ext cx="3114955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LES JEUNES BOURGUIGNONS </a:t>
            </a:r>
            <a:endParaRPr lang="fr-FR" sz="1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 </a:t>
            </a:r>
            <a:r>
              <a:rPr lang="fr-FR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LEURS </a:t>
            </a:r>
            <a:r>
              <a:rPr lang="fr-FR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STRATÉGIES D’INFORMATION</a:t>
            </a:r>
            <a:endParaRPr lang="fr-FR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8BE03-1914-45E4-B0B1-3CF0CD7673A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7825" y="2714620"/>
            <a:ext cx="4785284" cy="144655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1143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Caractéristiques </a:t>
            </a:r>
          </a:p>
          <a:p>
            <a:pPr algn="ctr"/>
            <a:r>
              <a:rPr lang="fr-F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 répondants</a:t>
            </a:r>
            <a:endParaRPr lang="fr-F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RS-PPT_Orange">
  <a:themeElements>
    <a:clrScheme name="ORS">
      <a:dk1>
        <a:sysClr val="windowText" lastClr="000000"/>
      </a:dk1>
      <a:lt1>
        <a:sysClr val="window" lastClr="FFFFFF"/>
      </a:lt1>
      <a:dk2>
        <a:srgbClr val="F39200"/>
      </a:dk2>
      <a:lt2>
        <a:srgbClr val="EEECE1"/>
      </a:lt2>
      <a:accent1>
        <a:srgbClr val="0099CC"/>
      </a:accent1>
      <a:accent2>
        <a:srgbClr val="F39200"/>
      </a:accent2>
      <a:accent3>
        <a:srgbClr val="FFCC00"/>
      </a:accent3>
      <a:accent4>
        <a:srgbClr val="95C11F"/>
      </a:accent4>
      <a:accent5>
        <a:srgbClr val="E94E1B"/>
      </a:accent5>
      <a:accent6>
        <a:srgbClr val="7D4E24"/>
      </a:accent6>
      <a:hlink>
        <a:srgbClr val="FFCC00"/>
      </a:hlink>
      <a:folHlink>
        <a:srgbClr val="E94E1B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5370</TotalTime>
  <Words>1994</Words>
  <Application>Microsoft Office PowerPoint</Application>
  <PresentationFormat>Affichage à l'écran (4:3)</PresentationFormat>
  <Paragraphs>535</Paragraphs>
  <Slides>58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59" baseType="lpstr">
      <vt:lpstr>ORS-PPT_Orange</vt:lpstr>
      <vt:lpstr>Diapositive 1</vt:lpstr>
      <vt:lpstr>Diapositive 2</vt:lpstr>
      <vt:lpstr>Contexte</vt:lpstr>
      <vt:lpstr>Objectifs et population cible</vt:lpstr>
      <vt:lpstr>Organisation du pilotage</vt:lpstr>
      <vt:lpstr>Organisation de l’enquête</vt:lpstr>
      <vt:lpstr>Appuis</vt:lpstr>
      <vt:lpstr>Résultats / Participation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En Bourgogne, vous avez envie de 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Fréquentez-vous un/des lieux d’informations ?</vt:lpstr>
      <vt:lpstr>Si oui, pour quelles raisons ?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stagiaire</dc:creator>
  <cp:lastModifiedBy>Caroline Bonnet</cp:lastModifiedBy>
  <cp:revision>570</cp:revision>
  <dcterms:created xsi:type="dcterms:W3CDTF">2014-01-20T15:07:19Z</dcterms:created>
  <dcterms:modified xsi:type="dcterms:W3CDTF">2014-05-19T09:03:56Z</dcterms:modified>
</cp:coreProperties>
</file>