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2340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B7-DFCD-4648-A5E2-4FCDEEAD701C}" type="datetimeFigureOut">
              <a:rPr lang="fr-FR" smtClean="0"/>
              <a:t>12/08/2014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A8C0-5DDF-442C-B377-76A24835FC1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5441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B7-DFCD-4648-A5E2-4FCDEEAD701C}" type="datetimeFigureOut">
              <a:rPr lang="fr-FR" smtClean="0"/>
              <a:t>12/08/2014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A8C0-5DDF-442C-B377-76A24835FC1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645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B7-DFCD-4648-A5E2-4FCDEEAD701C}" type="datetimeFigureOut">
              <a:rPr lang="fr-FR" smtClean="0"/>
              <a:t>12/08/2014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A8C0-5DDF-442C-B377-76A24835FC1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477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B7-DFCD-4648-A5E2-4FCDEEAD701C}" type="datetimeFigureOut">
              <a:rPr lang="fr-FR" smtClean="0"/>
              <a:t>12/08/2014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A8C0-5DDF-442C-B377-76A24835FC1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202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B7-DFCD-4648-A5E2-4FCDEEAD701C}" type="datetimeFigureOut">
              <a:rPr lang="fr-FR" smtClean="0"/>
              <a:t>12/08/2014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A8C0-5DDF-442C-B377-76A24835FC1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74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B7-DFCD-4648-A5E2-4FCDEEAD701C}" type="datetimeFigureOut">
              <a:rPr lang="fr-FR" smtClean="0"/>
              <a:t>12/08/2014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A8C0-5DDF-442C-B377-76A24835FC1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895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B7-DFCD-4648-A5E2-4FCDEEAD701C}" type="datetimeFigureOut">
              <a:rPr lang="fr-FR" smtClean="0"/>
              <a:t>12/08/2014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A8C0-5DDF-442C-B377-76A24835FC1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280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B7-DFCD-4648-A5E2-4FCDEEAD701C}" type="datetimeFigureOut">
              <a:rPr lang="fr-FR" smtClean="0"/>
              <a:t>12/08/2014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A8C0-5DDF-442C-B377-76A24835FC1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802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B7-DFCD-4648-A5E2-4FCDEEAD701C}" type="datetimeFigureOut">
              <a:rPr lang="fr-FR" smtClean="0"/>
              <a:t>12/08/2014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A8C0-5DDF-442C-B377-76A24835FC1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539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B7-DFCD-4648-A5E2-4FCDEEAD701C}" type="datetimeFigureOut">
              <a:rPr lang="fr-FR" smtClean="0"/>
              <a:t>12/08/2014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A8C0-5DDF-442C-B377-76A24835FC1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4276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B7-DFCD-4648-A5E2-4FCDEEAD701C}" type="datetimeFigureOut">
              <a:rPr lang="fr-FR" smtClean="0"/>
              <a:t>12/08/2014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7A8C0-5DDF-442C-B377-76A24835FC1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292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2F2B7-DFCD-4648-A5E2-4FCDEEAD701C}" type="datetimeFigureOut">
              <a:rPr lang="fr-FR" smtClean="0"/>
              <a:t>12/08/2014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7A8C0-5DDF-442C-B377-76A24835FC1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122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patrick.straub.pagesperso-orange.fr/images/images_2011/stage/ASC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81890" y="2267744"/>
            <a:ext cx="3178821" cy="69909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  <a:latin typeface="Anjelika Rose" panose="02000603000000000000" pitchFamily="2" charset="0"/>
                <a:ea typeface="Anjelika Rose" panose="02000603000000000000" pitchFamily="2" charset="0"/>
              </a:rPr>
              <a:t>Cartel d’identification de l’œuvre</a:t>
            </a:r>
            <a:endParaRPr lang="fr-FR" sz="2400" dirty="0">
              <a:latin typeface="Anjelika Rose" panose="02000603000000000000" pitchFamily="2" charset="0"/>
              <a:ea typeface="Anjelika Rose" panose="02000603000000000000" pitchFamily="2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2860" y="4644008"/>
            <a:ext cx="2249524" cy="4500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  <a:latin typeface="Anjelika Rose" panose="02000603000000000000" pitchFamily="2" charset="0"/>
                <a:ea typeface="Anjelika Rose" panose="02000603000000000000" pitchFamily="2" charset="0"/>
              </a:rPr>
              <a:t>Repères historiques</a:t>
            </a:r>
            <a:endParaRPr lang="fr-FR" sz="2400" dirty="0">
              <a:latin typeface="Anjelika Rose" panose="02000603000000000000" pitchFamily="2" charset="0"/>
              <a:ea typeface="Anjelika Rose" panose="02000603000000000000" pitchFamily="2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2860" y="6444208"/>
            <a:ext cx="5328592" cy="4500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solidFill>
                  <a:schemeClr val="tx1"/>
                </a:solidFill>
                <a:latin typeface="Anjelika Rose" panose="02000603000000000000" pitchFamily="2" charset="0"/>
                <a:ea typeface="Anjelika Rose" panose="02000603000000000000" pitchFamily="2" charset="0"/>
              </a:rPr>
              <a:t>A propos de l’œuvre, de l’artiste, du contexte de création</a:t>
            </a:r>
            <a:endParaRPr lang="fr-FR" sz="2000" dirty="0">
              <a:latin typeface="Anjelika Rose" panose="02000603000000000000" pitchFamily="2" charset="0"/>
              <a:ea typeface="Anjelika Rose" panose="02000603000000000000" pitchFamily="2" charset="0"/>
            </a:endParaRPr>
          </a:p>
        </p:txBody>
      </p:sp>
      <p:pic>
        <p:nvPicPr>
          <p:cNvPr id="16" name="Image 15" descr="http://patrick.straub.pagesperso-orange.fr/images/images_2011/stage/ASC.jpg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7" y="107503"/>
            <a:ext cx="720000" cy="720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2" name="Groupe 21"/>
          <p:cNvGrpSpPr/>
          <p:nvPr/>
        </p:nvGrpSpPr>
        <p:grpSpPr>
          <a:xfrm>
            <a:off x="81890" y="5076056"/>
            <a:ext cx="6669360" cy="607293"/>
            <a:chOff x="188640" y="2123728"/>
            <a:chExt cx="6669360" cy="607293"/>
          </a:xfrm>
        </p:grpSpPr>
        <p:sp>
          <p:nvSpPr>
            <p:cNvPr id="17" name="Pentagone 16"/>
            <p:cNvSpPr/>
            <p:nvPr/>
          </p:nvSpPr>
          <p:spPr>
            <a:xfrm>
              <a:off x="188640" y="2267744"/>
              <a:ext cx="6669360" cy="288032"/>
            </a:xfrm>
            <a:prstGeom prst="homePlat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          PR</a:t>
              </a:r>
              <a:r>
                <a:rPr lang="fr-FR" sz="900" dirty="0" smtClean="0">
                  <a:solidFill>
                    <a:schemeClr val="tx1"/>
                  </a:solidFill>
                  <a:latin typeface="Comic Sans MS"/>
                </a:rPr>
                <a:t>É</a:t>
              </a:r>
              <a:r>
                <a:rPr lang="fr-FR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HISTOIRE                     ANTIQUIT</a:t>
              </a:r>
              <a:r>
                <a:rPr lang="fr-FR" sz="900" dirty="0" smtClean="0">
                  <a:solidFill>
                    <a:schemeClr val="tx1"/>
                  </a:solidFill>
                  <a:latin typeface="Comic Sans MS"/>
                </a:rPr>
                <a:t>É                    </a:t>
              </a:r>
              <a:r>
                <a:rPr lang="fr-FR" sz="900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MOYEN ÂGE            TEMPS MODERNES       </a:t>
              </a:r>
              <a:endParaRPr lang="fr-FR" sz="700" dirty="0" smtClean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8" name="Éclair 17"/>
            <p:cNvSpPr/>
            <p:nvPr/>
          </p:nvSpPr>
          <p:spPr>
            <a:xfrm>
              <a:off x="1808820" y="2154957"/>
              <a:ext cx="180020" cy="576064"/>
            </a:xfrm>
            <a:prstGeom prst="lightningBol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Éclair 18"/>
            <p:cNvSpPr/>
            <p:nvPr/>
          </p:nvSpPr>
          <p:spPr>
            <a:xfrm>
              <a:off x="3187441" y="2148752"/>
              <a:ext cx="180020" cy="576064"/>
            </a:xfrm>
            <a:prstGeom prst="lightningBol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Éclair 19"/>
            <p:cNvSpPr/>
            <p:nvPr/>
          </p:nvSpPr>
          <p:spPr>
            <a:xfrm>
              <a:off x="4583832" y="2123728"/>
              <a:ext cx="180020" cy="576064"/>
            </a:xfrm>
            <a:prstGeom prst="lightningBol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Éclair 20"/>
            <p:cNvSpPr/>
            <p:nvPr/>
          </p:nvSpPr>
          <p:spPr>
            <a:xfrm>
              <a:off x="5767998" y="2154957"/>
              <a:ext cx="180020" cy="576064"/>
            </a:xfrm>
            <a:prstGeom prst="lightningBol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0" y="910330"/>
            <a:ext cx="1604962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ZoneTexte 23"/>
          <p:cNvSpPr txBox="1"/>
          <p:nvPr/>
        </p:nvSpPr>
        <p:spPr>
          <a:xfrm>
            <a:off x="52860" y="3114997"/>
            <a:ext cx="464582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Comic Sans MS" panose="030F0702030302020204" pitchFamily="66" charset="0"/>
              </a:rPr>
              <a:t>Auteur </a:t>
            </a:r>
            <a:r>
              <a:rPr lang="fr-FR" sz="1200" smtClean="0">
                <a:latin typeface="Comic Sans MS" panose="030F0702030302020204" pitchFamily="66" charset="0"/>
              </a:rPr>
              <a:t>: </a:t>
            </a:r>
            <a:r>
              <a:rPr lang="fr-FR" sz="1200" smtClean="0">
                <a:latin typeface="Comic Sans MS" panose="030F0702030302020204" pitchFamily="66" charset="0"/>
              </a:rPr>
              <a:t>Inconnu</a:t>
            </a:r>
            <a:endParaRPr lang="fr-FR" sz="1200" dirty="0" smtClean="0">
              <a:latin typeface="Comic Sans MS" panose="030F0702030302020204" pitchFamily="66" charset="0"/>
            </a:endParaRPr>
          </a:p>
          <a:p>
            <a:r>
              <a:rPr lang="fr-FR" sz="1200" dirty="0" smtClean="0">
                <a:latin typeface="Comic Sans MS" panose="030F0702030302020204" pitchFamily="66" charset="0"/>
              </a:rPr>
              <a:t>Période d’activité : Paléolithique</a:t>
            </a:r>
          </a:p>
          <a:p>
            <a:r>
              <a:rPr lang="fr-FR" sz="1200" dirty="0" smtClean="0">
                <a:latin typeface="Comic Sans MS" panose="030F0702030302020204" pitchFamily="66" charset="0"/>
              </a:rPr>
              <a:t>Titre : Les figures de </a:t>
            </a:r>
            <a:r>
              <a:rPr lang="fr-FR" sz="1200" dirty="0" err="1" smtClean="0">
                <a:latin typeface="Comic Sans MS" panose="030F0702030302020204" pitchFamily="66" charset="0"/>
              </a:rPr>
              <a:t>Gabillou</a:t>
            </a:r>
            <a:endParaRPr lang="fr-FR" sz="1200" dirty="0" smtClean="0">
              <a:latin typeface="Comic Sans MS" panose="030F0702030302020204" pitchFamily="66" charset="0"/>
            </a:endParaRPr>
          </a:p>
          <a:p>
            <a:r>
              <a:rPr lang="fr-FR" sz="1200" dirty="0" smtClean="0">
                <a:latin typeface="Comic Sans MS" panose="030F0702030302020204" pitchFamily="66" charset="0"/>
              </a:rPr>
              <a:t>Date de création : entre -35 000 et - 10 000</a:t>
            </a:r>
          </a:p>
          <a:p>
            <a:r>
              <a:rPr lang="fr-FR" sz="1200" dirty="0" smtClean="0">
                <a:latin typeface="Comic Sans MS" panose="030F0702030302020204" pitchFamily="66" charset="0"/>
              </a:rPr>
              <a:t>Dimensions : </a:t>
            </a:r>
          </a:p>
          <a:p>
            <a:r>
              <a:rPr lang="fr-FR" sz="1200" dirty="0" smtClean="0">
                <a:latin typeface="Comic Sans MS" panose="030F0702030302020204" pitchFamily="66" charset="0"/>
              </a:rPr>
              <a:t>Technique : Peinture pariétale</a:t>
            </a:r>
          </a:p>
          <a:p>
            <a:r>
              <a:rPr lang="fr-FR" sz="1200" dirty="0" smtClean="0">
                <a:latin typeface="Comic Sans MS" panose="030F0702030302020204" pitchFamily="66" charset="0"/>
              </a:rPr>
              <a:t>Lieu d’exposition : Grotte de </a:t>
            </a:r>
            <a:r>
              <a:rPr lang="fr-FR" sz="1200" dirty="0" err="1" smtClean="0">
                <a:latin typeface="Comic Sans MS" panose="030F0702030302020204" pitchFamily="66" charset="0"/>
              </a:rPr>
              <a:t>Gabillou</a:t>
            </a:r>
            <a:r>
              <a:rPr lang="fr-FR" sz="1200" dirty="0" smtClean="0">
                <a:latin typeface="Comic Sans MS" panose="030F0702030302020204" pitchFamily="66" charset="0"/>
              </a:rPr>
              <a:t> à Mussidan en Dordogne </a:t>
            </a:r>
            <a:endParaRPr lang="fr-FR" sz="1200" dirty="0">
              <a:latin typeface="Comic Sans MS" panose="030F0702030302020204" pitchFamily="66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39178" y="6984846"/>
            <a:ext cx="66120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>
                <a:latin typeface="Comic Sans MS" panose="030F0702030302020204" pitchFamily="66" charset="0"/>
                <a:sym typeface="Wingdings"/>
              </a:rPr>
              <a:t> </a:t>
            </a:r>
            <a:r>
              <a:rPr lang="fr-FR" sz="1200" dirty="0" smtClean="0">
                <a:latin typeface="Comic Sans MS" panose="030F0702030302020204" pitchFamily="66" charset="0"/>
              </a:rPr>
              <a:t>La grotte de </a:t>
            </a:r>
            <a:r>
              <a:rPr lang="fr-FR" sz="1200" dirty="0" err="1" smtClean="0">
                <a:latin typeface="Comic Sans MS" panose="030F0702030302020204" pitchFamily="66" charset="0"/>
              </a:rPr>
              <a:t>Gabillou</a:t>
            </a:r>
            <a:r>
              <a:rPr lang="fr-FR" sz="1200" dirty="0" smtClean="0">
                <a:latin typeface="Comic Sans MS" panose="030F0702030302020204" pitchFamily="66" charset="0"/>
              </a:rPr>
              <a:t> dans </a:t>
            </a:r>
            <a:r>
              <a:rPr lang="fr-FR" sz="1200" dirty="0">
                <a:latin typeface="Comic Sans MS" panose="030F0702030302020204" pitchFamily="66" charset="0"/>
              </a:rPr>
              <a:t>le </a:t>
            </a:r>
            <a:r>
              <a:rPr lang="fr-FR" sz="1200" dirty="0" smtClean="0">
                <a:latin typeface="Comic Sans MS" panose="030F0702030302020204" pitchFamily="66" charset="0"/>
              </a:rPr>
              <a:t>Périgord fut </a:t>
            </a:r>
            <a:r>
              <a:rPr lang="fr-FR" sz="1200" dirty="0">
                <a:latin typeface="Comic Sans MS" panose="030F0702030302020204" pitchFamily="66" charset="0"/>
              </a:rPr>
              <a:t>découverte en 1940 lors de la réparation d’un mur et fut achetée par le docteur </a:t>
            </a:r>
            <a:r>
              <a:rPr lang="fr-FR" sz="1200" dirty="0" smtClean="0">
                <a:latin typeface="Comic Sans MS" panose="030F0702030302020204" pitchFamily="66" charset="0"/>
              </a:rPr>
              <a:t>Gaussen.</a:t>
            </a:r>
          </a:p>
          <a:p>
            <a:pPr algn="just"/>
            <a:r>
              <a:rPr lang="fr-FR" sz="1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omic Sans MS" panose="030F0702030302020204" pitchFamily="66" charset="0"/>
                <a:sym typeface="Wingdings"/>
              </a:rPr>
              <a:t> </a:t>
            </a:r>
            <a:r>
              <a:rPr lang="fr-FR" sz="1200" dirty="0" smtClean="0">
                <a:latin typeface="Comic Sans MS" panose="030F0702030302020204" pitchFamily="66" charset="0"/>
              </a:rPr>
              <a:t>Elle comporte cinq </a:t>
            </a:r>
            <a:r>
              <a:rPr lang="fr-FR" sz="1200" dirty="0">
                <a:latin typeface="Comic Sans MS" panose="030F0702030302020204" pitchFamily="66" charset="0"/>
              </a:rPr>
              <a:t>figures humaines ou </a:t>
            </a:r>
            <a:r>
              <a:rPr lang="fr-FR" sz="1200" dirty="0" smtClean="0">
                <a:latin typeface="Comic Sans MS" panose="030F0702030302020204" pitchFamily="66" charset="0"/>
              </a:rPr>
              <a:t>pseudo-humaines. La plus célèbre est la « Dame à l’Anorak » qui représente ce qui semble être une figure féminine. Elle est de profil comme si elle avait été dessinée par un droitier.</a:t>
            </a:r>
          </a:p>
          <a:p>
            <a:pPr algn="just"/>
            <a:r>
              <a:rPr lang="fr-FR" sz="1200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  <a:sym typeface="Wingdings"/>
              </a:rPr>
              <a:t> </a:t>
            </a:r>
            <a:r>
              <a:rPr lang="fr-FR" sz="1200" dirty="0" smtClean="0">
                <a:latin typeface="Comic Sans MS" panose="030F0702030302020204" pitchFamily="66" charset="0"/>
              </a:rPr>
              <a:t>Il est difficile de clairement identifier ces figures anthropomorphes car elles peuvent être interprétées de plusieurs manières. Certains y voient un sorcier qui revêt un costume animal et d’autres tout simplement un animal.</a:t>
            </a:r>
          </a:p>
          <a:p>
            <a:pPr algn="just"/>
            <a:r>
              <a:rPr lang="fr-FR" sz="1200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  <a:latin typeface="Comic Sans MS" panose="030F0702030302020204" pitchFamily="66" charset="0"/>
                <a:sym typeface="Wingdings"/>
              </a:rPr>
              <a:t> </a:t>
            </a:r>
            <a:r>
              <a:rPr lang="fr-FR" sz="1200" dirty="0" smtClean="0">
                <a:latin typeface="Comic Sans MS" panose="030F0702030302020204" pitchFamily="66" charset="0"/>
              </a:rPr>
              <a:t>Le Périgord regorge de figures pariétales plus ou moins identifiables. La grande majorité sont féminines. Ces </a:t>
            </a:r>
            <a:r>
              <a:rPr lang="fr-FR" sz="1200" dirty="0">
                <a:latin typeface="Comic Sans MS" panose="030F0702030302020204" pitchFamily="66" charset="0"/>
              </a:rPr>
              <a:t>figures sont toujours dessinées à un unique exemplaire et occupe une place remarquable dans des panneaux </a:t>
            </a:r>
            <a:r>
              <a:rPr lang="fr-FR" sz="1200" dirty="0" smtClean="0">
                <a:latin typeface="Comic Sans MS" panose="030F0702030302020204" pitchFamily="66" charset="0"/>
              </a:rPr>
              <a:t>complexes.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5733256" y="5220072"/>
            <a:ext cx="9973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700" dirty="0" smtClean="0">
                <a:latin typeface="Comic Sans MS"/>
              </a:rPr>
              <a:t>ÉPOQUE</a:t>
            </a:r>
          </a:p>
          <a:p>
            <a:pPr algn="ctr"/>
            <a:r>
              <a:rPr lang="fr-FR" sz="700" dirty="0" smtClean="0">
                <a:latin typeface="Comic Sans MS"/>
              </a:rPr>
              <a:t>CONTEMPORAINE</a:t>
            </a:r>
            <a:endParaRPr lang="fr-FR" sz="700" dirty="0"/>
          </a:p>
        </p:txBody>
      </p:sp>
      <p:cxnSp>
        <p:nvCxnSpPr>
          <p:cNvPr id="1027" name="Connecteur droit 1026"/>
          <p:cNvCxnSpPr>
            <a:stCxn id="18" idx="3"/>
          </p:cNvCxnSpPr>
          <p:nvPr/>
        </p:nvCxnSpPr>
        <p:spPr>
          <a:xfrm>
            <a:off x="1785513" y="5505063"/>
            <a:ext cx="4853638" cy="507097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Connecteur droit 1036"/>
          <p:cNvCxnSpPr>
            <a:stCxn id="23" idx="1"/>
            <a:endCxn id="23" idx="1"/>
          </p:cNvCxnSpPr>
          <p:nvPr/>
        </p:nvCxnSpPr>
        <p:spPr>
          <a:xfrm>
            <a:off x="158168" y="6130618"/>
            <a:ext cx="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Connecteur droit 1038"/>
          <p:cNvCxnSpPr/>
          <p:nvPr/>
        </p:nvCxnSpPr>
        <p:spPr>
          <a:xfrm flipV="1">
            <a:off x="188640" y="6048184"/>
            <a:ext cx="0" cy="180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94085" y="5505063"/>
            <a:ext cx="45093" cy="515117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e 39"/>
          <p:cNvGrpSpPr/>
          <p:nvPr/>
        </p:nvGrpSpPr>
        <p:grpSpPr>
          <a:xfrm>
            <a:off x="116632" y="5868144"/>
            <a:ext cx="6710491" cy="432048"/>
            <a:chOff x="116632" y="5868144"/>
            <a:chExt cx="6710491" cy="432048"/>
          </a:xfrm>
        </p:grpSpPr>
        <p:grpSp>
          <p:nvGrpSpPr>
            <p:cNvPr id="37" name="Groupe 36"/>
            <p:cNvGrpSpPr/>
            <p:nvPr/>
          </p:nvGrpSpPr>
          <p:grpSpPr>
            <a:xfrm>
              <a:off x="116632" y="5868144"/>
              <a:ext cx="6710491" cy="432048"/>
              <a:chOff x="116632" y="5868144"/>
              <a:chExt cx="6710491" cy="43204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158168" y="6033052"/>
                <a:ext cx="6480983" cy="1951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31" name="ZoneTexte 1030"/>
              <p:cNvSpPr txBox="1"/>
              <p:nvPr/>
            </p:nvSpPr>
            <p:spPr>
              <a:xfrm>
                <a:off x="116632" y="5868144"/>
                <a:ext cx="6710491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600" dirty="0" smtClean="0">
                    <a:latin typeface="Comic Sans MS" panose="030F0702030302020204" pitchFamily="66" charset="0"/>
                  </a:rPr>
                  <a:t>-3 000 000</a:t>
                </a:r>
                <a:r>
                  <a:rPr lang="fr-FR" sz="600" dirty="0">
                    <a:latin typeface="Comic Sans MS" panose="030F0702030302020204" pitchFamily="66" charset="0"/>
                  </a:rPr>
                  <a:t> </a:t>
                </a:r>
                <a:r>
                  <a:rPr lang="fr-FR" sz="600" dirty="0" smtClean="0">
                    <a:latin typeface="Comic Sans MS" panose="030F0702030302020204" pitchFamily="66" charset="0"/>
                  </a:rPr>
                  <a:t>                                                                                     - 1 000 000                                                                                    - 8 000                                                             - 3 000</a:t>
                </a:r>
                <a:endParaRPr lang="fr-FR" sz="600" dirty="0"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1035" name="Connecteur droit 1034"/>
              <p:cNvCxnSpPr/>
              <p:nvPr/>
            </p:nvCxnSpPr>
            <p:spPr>
              <a:xfrm>
                <a:off x="404664" y="6033052"/>
                <a:ext cx="0" cy="18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1" name="ZoneTexte 1050"/>
              <p:cNvSpPr txBox="1"/>
              <p:nvPr/>
            </p:nvSpPr>
            <p:spPr>
              <a:xfrm>
                <a:off x="2050328" y="6012160"/>
                <a:ext cx="437171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050" dirty="0" smtClean="0">
                    <a:latin typeface="Comic Sans MS" panose="030F0702030302020204" pitchFamily="66" charset="0"/>
                  </a:rPr>
                  <a:t>PALÉOLITHIQUE		           N</a:t>
                </a:r>
                <a:r>
                  <a:rPr lang="fr-FR" sz="1050" dirty="0" smtClean="0">
                    <a:latin typeface="Comic Sans MS"/>
                  </a:rPr>
                  <a:t>É</a:t>
                </a:r>
                <a:r>
                  <a:rPr lang="fr-FR" sz="1050" dirty="0" smtClean="0">
                    <a:latin typeface="Comic Sans MS" panose="030F0702030302020204" pitchFamily="66" charset="0"/>
                  </a:rPr>
                  <a:t>OLITHIQUE</a:t>
                </a:r>
                <a:endParaRPr lang="fr-FR" sz="1050" dirty="0"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1053" name="Connecteur droit 1052"/>
              <p:cNvCxnSpPr/>
              <p:nvPr/>
            </p:nvCxnSpPr>
            <p:spPr>
              <a:xfrm>
                <a:off x="1268760" y="6012160"/>
                <a:ext cx="356966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Connecteur droit 109"/>
              <p:cNvCxnSpPr/>
              <p:nvPr/>
            </p:nvCxnSpPr>
            <p:spPr>
              <a:xfrm>
                <a:off x="1271834" y="6228184"/>
                <a:ext cx="356966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Éclair 110"/>
              <p:cNvSpPr/>
              <p:nvPr/>
            </p:nvSpPr>
            <p:spPr>
              <a:xfrm>
                <a:off x="1351264" y="5895470"/>
                <a:ext cx="180020" cy="404722"/>
              </a:xfrm>
              <a:prstGeom prst="lightningBol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13" name="Connecteur droit 112"/>
              <p:cNvCxnSpPr/>
              <p:nvPr/>
            </p:nvCxnSpPr>
            <p:spPr>
              <a:xfrm>
                <a:off x="3933056" y="6012160"/>
                <a:ext cx="356966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Connecteur droit 113"/>
              <p:cNvCxnSpPr/>
              <p:nvPr/>
            </p:nvCxnSpPr>
            <p:spPr>
              <a:xfrm>
                <a:off x="3936130" y="6228184"/>
                <a:ext cx="356966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Éclair 114"/>
              <p:cNvSpPr/>
              <p:nvPr/>
            </p:nvSpPr>
            <p:spPr>
              <a:xfrm>
                <a:off x="4015560" y="5895470"/>
                <a:ext cx="180020" cy="404722"/>
              </a:xfrm>
              <a:prstGeom prst="lightningBol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39" name="Connecteur droit 38"/>
            <p:cNvCxnSpPr/>
            <p:nvPr/>
          </p:nvCxnSpPr>
          <p:spPr>
            <a:xfrm>
              <a:off x="4941168" y="6020181"/>
              <a:ext cx="0" cy="2080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2" descr="http://www.hominides.com/data/images/illus/sexe-prehistoire/le-gabillou-femme-anorak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660" y="192577"/>
            <a:ext cx="1722728" cy="2774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hominides.com/data/images/illus/art-parietal/representation-humaine/femme-anorak-gabillou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800" y="624406"/>
            <a:ext cx="1265234" cy="1265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à coins arrondis 35"/>
          <p:cNvSpPr/>
          <p:nvPr/>
        </p:nvSpPr>
        <p:spPr>
          <a:xfrm>
            <a:off x="136839" y="165160"/>
            <a:ext cx="899265" cy="4500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  <a:latin typeface="Anjelika Rose" panose="02000603000000000000" pitchFamily="2" charset="0"/>
                <a:ea typeface="Anjelika Rose" panose="02000603000000000000" pitchFamily="2" charset="0"/>
              </a:rPr>
              <a:t>Visuel</a:t>
            </a:r>
            <a:endParaRPr lang="fr-FR" sz="2400" dirty="0">
              <a:latin typeface="Anjelika Rose" panose="02000603000000000000" pitchFamily="2" charset="0"/>
              <a:ea typeface="Anjelika Rose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43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42646" y="251520"/>
            <a:ext cx="6426714" cy="124813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spc="150" dirty="0" smtClean="0">
                <a:solidFill>
                  <a:schemeClr val="tx1"/>
                </a:solidFill>
                <a:latin typeface="cursive" panose="02000000000000000000" pitchFamily="2" charset="0"/>
              </a:rPr>
              <a:t>Dictée - Les figures de </a:t>
            </a:r>
            <a:r>
              <a:rPr lang="fr-FR" sz="4400" b="1" spc="150" dirty="0" err="1" smtClean="0">
                <a:solidFill>
                  <a:schemeClr val="tx1"/>
                </a:solidFill>
                <a:latin typeface="cursive" panose="02000000000000000000" pitchFamily="2" charset="0"/>
              </a:rPr>
              <a:t>Gabillou</a:t>
            </a:r>
            <a:endParaRPr lang="fr-FR" sz="4400" b="1" spc="150" dirty="0">
              <a:solidFill>
                <a:schemeClr val="tx1"/>
              </a:solidFill>
              <a:latin typeface="cursive" panose="02000000000000000000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968098"/>
            <a:ext cx="1495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omic Sans MS" panose="030F0702030302020204" pitchFamily="66" charset="0"/>
              </a:rPr>
              <a:t>Groupe blanc</a:t>
            </a:r>
          </a:p>
          <a:p>
            <a:r>
              <a:rPr lang="fr-FR" sz="1600" dirty="0" smtClean="0">
                <a:latin typeface="Comic Sans MS" panose="030F0702030302020204" pitchFamily="66" charset="0"/>
              </a:rPr>
              <a:t>25 mots / 118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3665" y="3491880"/>
            <a:ext cx="1463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omic Sans MS" panose="030F0702030302020204" pitchFamily="66" charset="0"/>
              </a:rPr>
              <a:t>Groupe jaune</a:t>
            </a:r>
            <a:endParaRPr lang="fr-FR" sz="1600" dirty="0">
              <a:latin typeface="Comic Sans MS" panose="030F0702030302020204" pitchFamily="66" charset="0"/>
            </a:endParaRPr>
          </a:p>
          <a:p>
            <a:r>
              <a:rPr lang="fr-FR" sz="1600" dirty="0" smtClean="0">
                <a:latin typeface="Comic Sans MS" panose="030F0702030302020204" pitchFamily="66" charset="0"/>
              </a:rPr>
              <a:t>51 mots </a:t>
            </a:r>
            <a:r>
              <a:rPr lang="fr-FR" sz="1600" dirty="0">
                <a:latin typeface="Comic Sans MS" panose="030F0702030302020204" pitchFamily="66" charset="0"/>
              </a:rPr>
              <a:t>/ </a:t>
            </a:r>
            <a:r>
              <a:rPr lang="fr-FR" sz="1600" dirty="0" smtClean="0">
                <a:latin typeface="Comic Sans MS" panose="030F0702030302020204" pitchFamily="66" charset="0"/>
              </a:rPr>
              <a:t>118</a:t>
            </a:r>
            <a:endParaRPr lang="fr-FR" sz="1600" dirty="0">
              <a:latin typeface="Comic Sans MS" panose="030F0702030302020204" pitchFamily="66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0001" y="5283369"/>
            <a:ext cx="1620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omic Sans MS" panose="030F0702030302020204" pitchFamily="66" charset="0"/>
              </a:rPr>
              <a:t>Groupe orange</a:t>
            </a:r>
            <a:endParaRPr lang="fr-FR" sz="1600" dirty="0">
              <a:latin typeface="Comic Sans MS" panose="030F0702030302020204" pitchFamily="66" charset="0"/>
            </a:endParaRPr>
          </a:p>
          <a:p>
            <a:r>
              <a:rPr lang="fr-FR" sz="1600" dirty="0">
                <a:latin typeface="Comic Sans MS" panose="030F0702030302020204" pitchFamily="66" charset="0"/>
              </a:rPr>
              <a:t>8</a:t>
            </a:r>
            <a:r>
              <a:rPr lang="fr-FR" sz="1600" dirty="0" smtClean="0">
                <a:latin typeface="Comic Sans MS" panose="030F0702030302020204" pitchFamily="66" charset="0"/>
              </a:rPr>
              <a:t>5 mots </a:t>
            </a:r>
            <a:r>
              <a:rPr lang="fr-FR" sz="1600" dirty="0">
                <a:latin typeface="Comic Sans MS" panose="030F0702030302020204" pitchFamily="66" charset="0"/>
              </a:rPr>
              <a:t>/ </a:t>
            </a:r>
            <a:r>
              <a:rPr lang="fr-FR" sz="1600" dirty="0" smtClean="0">
                <a:latin typeface="Comic Sans MS" panose="030F0702030302020204" pitchFamily="66" charset="0"/>
              </a:rPr>
              <a:t>118</a:t>
            </a:r>
            <a:endParaRPr lang="fr-FR" sz="1600" dirty="0">
              <a:latin typeface="Comic Sans MS" panose="030F0702030302020204" pitchFamily="66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11036" y="7587625"/>
            <a:ext cx="1327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omic Sans MS" panose="030F0702030302020204" pitchFamily="66" charset="0"/>
              </a:rPr>
              <a:t>Groupe vert</a:t>
            </a:r>
            <a:endParaRPr lang="fr-FR" sz="1600" dirty="0">
              <a:latin typeface="Comic Sans MS" panose="030F0702030302020204" pitchFamily="66" charset="0"/>
            </a:endParaRPr>
          </a:p>
          <a:p>
            <a:r>
              <a:rPr lang="fr-FR" sz="1600" dirty="0" smtClean="0">
                <a:latin typeface="Comic Sans MS" panose="030F0702030302020204" pitchFamily="66" charset="0"/>
              </a:rPr>
              <a:t>118 mots </a:t>
            </a:r>
            <a:endParaRPr lang="fr-FR" sz="1600" dirty="0">
              <a:latin typeface="Comic Sans MS" panose="030F0702030302020204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585087" y="1998865"/>
            <a:ext cx="5207245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>
                <a:latin typeface="Comic Sans MS" panose="030F0702030302020204" pitchFamily="66" charset="0"/>
              </a:rPr>
              <a:t>La </a:t>
            </a:r>
            <a:r>
              <a:rPr lang="fr-FR" sz="2000" dirty="0">
                <a:latin typeface="Comic Sans MS" panose="030F0702030302020204" pitchFamily="66" charset="0"/>
              </a:rPr>
              <a:t>grotte de </a:t>
            </a:r>
            <a:r>
              <a:rPr lang="fr-FR" sz="2000" dirty="0" err="1">
                <a:latin typeface="Comic Sans MS" panose="030F0702030302020204" pitchFamily="66" charset="0"/>
              </a:rPr>
              <a:t>Gabillou</a:t>
            </a:r>
            <a:r>
              <a:rPr lang="fr-FR" sz="2000" dirty="0">
                <a:latin typeface="Comic Sans MS" panose="030F0702030302020204" pitchFamily="66" charset="0"/>
              </a:rPr>
              <a:t> dans le Périgord fut découverte en 1940 lors de la réparation d’un mur et fut achetée par le docteur </a:t>
            </a:r>
            <a:r>
              <a:rPr lang="fr-FR" sz="2000" dirty="0" smtClean="0">
                <a:latin typeface="Comic Sans MS" panose="030F0702030302020204" pitchFamily="66" charset="0"/>
              </a:rPr>
              <a:t>Gaussen.</a:t>
            </a:r>
          </a:p>
          <a:p>
            <a:pPr algn="just"/>
            <a:endParaRPr lang="fr-FR" sz="2000" dirty="0">
              <a:latin typeface="Comic Sans MS" panose="030F0702030302020204" pitchFamily="66" charset="0"/>
            </a:endParaRPr>
          </a:p>
          <a:p>
            <a:pPr algn="just"/>
            <a:r>
              <a:rPr lang="fr-FR" sz="2000" dirty="0" smtClean="0">
                <a:latin typeface="Comic Sans MS" panose="030F0702030302020204" pitchFamily="66" charset="0"/>
              </a:rPr>
              <a:t>Elle </a:t>
            </a:r>
            <a:r>
              <a:rPr lang="fr-FR" sz="2000" dirty="0">
                <a:latin typeface="Comic Sans MS" panose="030F0702030302020204" pitchFamily="66" charset="0"/>
              </a:rPr>
              <a:t>comporte cinq figures humaines ou pseudo-humaines. La plus célèbre est la « Dame à l’Anorak » qui représente ce qui semble être une figure </a:t>
            </a:r>
            <a:r>
              <a:rPr lang="fr-FR" sz="2000" dirty="0" smtClean="0">
                <a:latin typeface="Comic Sans MS" panose="030F0702030302020204" pitchFamily="66" charset="0"/>
              </a:rPr>
              <a:t>féminine.</a:t>
            </a:r>
          </a:p>
          <a:p>
            <a:pPr algn="just"/>
            <a:endParaRPr lang="fr-FR" sz="2000" dirty="0">
              <a:latin typeface="Comic Sans MS" panose="030F0702030302020204" pitchFamily="66" charset="0"/>
            </a:endParaRPr>
          </a:p>
          <a:p>
            <a:pPr algn="just"/>
            <a:r>
              <a:rPr lang="fr-FR" sz="2000" dirty="0" smtClean="0">
                <a:latin typeface="Comic Sans MS" panose="030F0702030302020204" pitchFamily="66" charset="0"/>
              </a:rPr>
              <a:t>Il </a:t>
            </a:r>
            <a:r>
              <a:rPr lang="fr-FR" sz="2000" dirty="0">
                <a:latin typeface="Comic Sans MS" panose="030F0702030302020204" pitchFamily="66" charset="0"/>
              </a:rPr>
              <a:t>est difficile de clairement identifier ces figures anthropomorphes car elles peuvent être interprétées de plusieurs manières. Certains y voient un sorcier qui revêt un costume animal et d’autres tout simplement un </a:t>
            </a:r>
            <a:r>
              <a:rPr lang="fr-FR" sz="2000" dirty="0" smtClean="0">
                <a:latin typeface="Comic Sans MS" panose="030F0702030302020204" pitchFamily="66" charset="0"/>
              </a:rPr>
              <a:t>animal.</a:t>
            </a:r>
          </a:p>
          <a:p>
            <a:pPr algn="just"/>
            <a:endParaRPr lang="fr-FR" sz="2000" dirty="0">
              <a:latin typeface="Comic Sans MS" panose="030F0702030302020204" pitchFamily="66" charset="0"/>
            </a:endParaRPr>
          </a:p>
          <a:p>
            <a:pPr algn="just"/>
            <a:r>
              <a:rPr lang="fr-FR" sz="2000" dirty="0" smtClean="0">
                <a:latin typeface="Comic Sans MS" panose="030F0702030302020204" pitchFamily="66" charset="0"/>
              </a:rPr>
              <a:t>Le </a:t>
            </a:r>
            <a:r>
              <a:rPr lang="fr-FR" sz="2000" dirty="0">
                <a:latin typeface="Comic Sans MS" panose="030F0702030302020204" pitchFamily="66" charset="0"/>
              </a:rPr>
              <a:t>Périgord regorge de figures pariétales plus ou moins identifiables. La grande majorité sont féminines. Ces figures sont toujours dessinées à un unique exemplaire et occupe une place remarquable dans des panneaux </a:t>
            </a:r>
            <a:r>
              <a:rPr lang="fr-FR" sz="2000" dirty="0" smtClean="0">
                <a:latin typeface="Comic Sans MS" panose="030F0702030302020204" pitchFamily="66" charset="0"/>
              </a:rPr>
              <a:t>complexes.</a:t>
            </a:r>
            <a:endParaRPr lang="fr-F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6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88640" y="107504"/>
            <a:ext cx="648072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Comic Sans MS" panose="030F0702030302020204" pitchFamily="66" charset="0"/>
              </a:rPr>
              <a:t>TRAVAIL À FAIRE POUR LA PROCHAINE FOIS</a:t>
            </a:r>
          </a:p>
          <a:p>
            <a:pPr algn="just"/>
            <a:endParaRPr lang="fr-FR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fr-FR" sz="1200" b="1" dirty="0" smtClean="0">
                <a:latin typeface="Comic Sans MS" panose="030F0702030302020204" pitchFamily="66" charset="0"/>
              </a:rPr>
              <a:t>Classe </a:t>
            </a:r>
            <a:r>
              <a:rPr lang="fr-FR" sz="1200" b="1" dirty="0">
                <a:latin typeface="Comic Sans MS" panose="030F0702030302020204" pitchFamily="66" charset="0"/>
              </a:rPr>
              <a:t>ces mots dans le tableau selon </a:t>
            </a:r>
            <a:r>
              <a:rPr lang="fr-FR" sz="1200" b="1" dirty="0" smtClean="0">
                <a:latin typeface="Comic Sans MS" panose="030F0702030302020204" pitchFamily="66" charset="0"/>
              </a:rPr>
              <a:t>la nature qu’ils ont dans la phrase du jour </a:t>
            </a:r>
            <a:r>
              <a:rPr lang="fr-FR" sz="1200" b="1" dirty="0">
                <a:latin typeface="Comic Sans MS" panose="030F0702030302020204" pitchFamily="66" charset="0"/>
              </a:rPr>
              <a:t>: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fr-FR" sz="1200" dirty="0" smtClean="0">
                <a:latin typeface="Comic Sans MS" panose="030F0702030302020204" pitchFamily="66" charset="0"/>
              </a:rPr>
              <a:t>acheter - dans - découvrir - docteur - et - être - </a:t>
            </a:r>
            <a:r>
              <a:rPr lang="fr-FR" sz="1200" dirty="0" err="1" smtClean="0">
                <a:latin typeface="Comic Sans MS" panose="030F0702030302020204" pitchFamily="66" charset="0"/>
              </a:rPr>
              <a:t>Gabillou</a:t>
            </a:r>
            <a:r>
              <a:rPr lang="fr-FR" sz="1200" dirty="0" smtClean="0">
                <a:latin typeface="Comic Sans MS" panose="030F0702030302020204" pitchFamily="66" charset="0"/>
              </a:rPr>
              <a:t> - Gaussen - grotte - lors de </a:t>
            </a:r>
            <a:r>
              <a:rPr lang="fr-FR" sz="1200" dirty="0">
                <a:latin typeface="Comic Sans MS" panose="030F0702030302020204" pitchFamily="66" charset="0"/>
              </a:rPr>
              <a:t>mur - par - </a:t>
            </a:r>
            <a:r>
              <a:rPr lang="fr-FR" sz="1200" dirty="0" smtClean="0">
                <a:latin typeface="Comic Sans MS" panose="030F0702030302020204" pitchFamily="66" charset="0"/>
              </a:rPr>
              <a:t>Périgord - réparation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fr-FR" sz="1200" dirty="0">
                <a:latin typeface="Comic Sans MS" panose="030F0702030302020204" pitchFamily="66" charset="0"/>
              </a:rPr>
              <a:t>ce - </a:t>
            </a:r>
            <a:r>
              <a:rPr lang="fr-FR" sz="1200" dirty="0" smtClean="0">
                <a:latin typeface="Comic Sans MS" panose="030F0702030302020204" pitchFamily="66" charset="0"/>
              </a:rPr>
              <a:t>célèbre </a:t>
            </a:r>
            <a:r>
              <a:rPr lang="fr-FR" sz="1200" dirty="0">
                <a:latin typeface="Comic Sans MS" panose="030F0702030302020204" pitchFamily="66" charset="0"/>
              </a:rPr>
              <a:t>- </a:t>
            </a:r>
            <a:r>
              <a:rPr lang="fr-FR" sz="1200" dirty="0" smtClean="0">
                <a:latin typeface="Comic Sans MS" panose="030F0702030302020204" pitchFamily="66" charset="0"/>
              </a:rPr>
              <a:t>comporter - cinq - </a:t>
            </a:r>
            <a:r>
              <a:rPr lang="fr-FR" sz="1200" dirty="0">
                <a:latin typeface="Comic Sans MS" panose="030F0702030302020204" pitchFamily="66" charset="0"/>
              </a:rPr>
              <a:t>« Dame à l’Anorak » - </a:t>
            </a:r>
            <a:r>
              <a:rPr lang="fr-FR" sz="1200" dirty="0" smtClean="0">
                <a:latin typeface="Comic Sans MS" panose="030F0702030302020204" pitchFamily="66" charset="0"/>
              </a:rPr>
              <a:t>elle </a:t>
            </a:r>
            <a:r>
              <a:rPr lang="fr-FR" sz="1200" dirty="0">
                <a:latin typeface="Comic Sans MS" panose="030F0702030302020204" pitchFamily="66" charset="0"/>
              </a:rPr>
              <a:t>- féminine - </a:t>
            </a:r>
            <a:r>
              <a:rPr lang="fr-FR" sz="1200" dirty="0" smtClean="0">
                <a:latin typeface="Comic Sans MS" panose="030F0702030302020204" pitchFamily="66" charset="0"/>
              </a:rPr>
              <a:t>figure - humaine - ou - </a:t>
            </a:r>
            <a:r>
              <a:rPr lang="fr-FR" sz="1200" dirty="0">
                <a:latin typeface="Comic Sans MS" panose="030F0702030302020204" pitchFamily="66" charset="0"/>
              </a:rPr>
              <a:t>plus - </a:t>
            </a:r>
            <a:r>
              <a:rPr lang="fr-FR" sz="1200" dirty="0" smtClean="0">
                <a:latin typeface="Comic Sans MS" panose="030F0702030302020204" pitchFamily="66" charset="0"/>
              </a:rPr>
              <a:t>pseudo-humaine - qui - représenter - sembler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fr-FR" sz="1200" dirty="0">
                <a:latin typeface="Comic Sans MS" panose="030F0702030302020204" pitchFamily="66" charset="0"/>
              </a:rPr>
              <a:t>animal - anthropomorphe - </a:t>
            </a:r>
            <a:r>
              <a:rPr lang="fr-FR" sz="1200" dirty="0" smtClean="0">
                <a:latin typeface="Comic Sans MS" panose="030F0702030302020204" pitchFamily="66" charset="0"/>
              </a:rPr>
              <a:t>autre </a:t>
            </a:r>
            <a:r>
              <a:rPr lang="fr-FR" sz="1200" dirty="0">
                <a:latin typeface="Comic Sans MS" panose="030F0702030302020204" pitchFamily="66" charset="0"/>
              </a:rPr>
              <a:t>- car - </a:t>
            </a:r>
            <a:r>
              <a:rPr lang="fr-FR" sz="1200" dirty="0" smtClean="0">
                <a:latin typeface="Comic Sans MS" panose="030F0702030302020204" pitchFamily="66" charset="0"/>
              </a:rPr>
              <a:t>certain </a:t>
            </a:r>
            <a:r>
              <a:rPr lang="fr-FR" sz="1200" dirty="0">
                <a:latin typeface="Comic Sans MS" panose="030F0702030302020204" pitchFamily="66" charset="0"/>
              </a:rPr>
              <a:t>- clairement - </a:t>
            </a:r>
            <a:r>
              <a:rPr lang="fr-FR" sz="1200" dirty="0" smtClean="0">
                <a:latin typeface="Comic Sans MS" panose="030F0702030302020204" pitchFamily="66" charset="0"/>
              </a:rPr>
              <a:t>costume </a:t>
            </a:r>
            <a:r>
              <a:rPr lang="fr-FR" sz="1200" dirty="0">
                <a:latin typeface="Comic Sans MS" panose="030F0702030302020204" pitchFamily="66" charset="0"/>
              </a:rPr>
              <a:t>- difficile - </a:t>
            </a:r>
            <a:r>
              <a:rPr lang="fr-FR" sz="1200" dirty="0" smtClean="0">
                <a:latin typeface="Comic Sans MS" panose="030F0702030302020204" pitchFamily="66" charset="0"/>
              </a:rPr>
              <a:t>identifier - </a:t>
            </a:r>
            <a:r>
              <a:rPr lang="fr-FR" sz="1200" dirty="0">
                <a:latin typeface="Comic Sans MS" panose="030F0702030302020204" pitchFamily="66" charset="0"/>
              </a:rPr>
              <a:t>il - </a:t>
            </a:r>
            <a:r>
              <a:rPr lang="fr-FR" sz="1200" dirty="0" smtClean="0">
                <a:latin typeface="Comic Sans MS" panose="030F0702030302020204" pitchFamily="66" charset="0"/>
              </a:rPr>
              <a:t>interpréter - manière - </a:t>
            </a:r>
            <a:r>
              <a:rPr lang="fr-FR" sz="1200" dirty="0">
                <a:latin typeface="Comic Sans MS" panose="030F0702030302020204" pitchFamily="66" charset="0"/>
              </a:rPr>
              <a:t>plusieurs - pouvoir - </a:t>
            </a:r>
            <a:r>
              <a:rPr lang="fr-FR" sz="1200" dirty="0" smtClean="0">
                <a:latin typeface="Comic Sans MS" panose="030F0702030302020204" pitchFamily="66" charset="0"/>
              </a:rPr>
              <a:t>revêtir - simplement - </a:t>
            </a:r>
            <a:r>
              <a:rPr lang="fr-FR" sz="1200" dirty="0">
                <a:latin typeface="Comic Sans MS" panose="030F0702030302020204" pitchFamily="66" charset="0"/>
              </a:rPr>
              <a:t>sorcier - tout - </a:t>
            </a:r>
            <a:r>
              <a:rPr lang="fr-FR" sz="1200" dirty="0" smtClean="0">
                <a:latin typeface="Comic Sans MS" panose="030F0702030302020204" pitchFamily="66" charset="0"/>
              </a:rPr>
              <a:t>voir </a:t>
            </a:r>
            <a:r>
              <a:rPr lang="fr-FR" sz="1200" dirty="0">
                <a:latin typeface="Comic Sans MS" panose="030F0702030302020204" pitchFamily="66" charset="0"/>
              </a:rPr>
              <a:t>- </a:t>
            </a:r>
            <a:r>
              <a:rPr lang="fr-FR" sz="1200" dirty="0" smtClean="0">
                <a:latin typeface="Comic Sans MS" panose="030F0702030302020204" pitchFamily="66" charset="0"/>
              </a:rPr>
              <a:t>y </a:t>
            </a:r>
            <a:r>
              <a:rPr lang="fr-FR" sz="1200" dirty="0">
                <a:latin typeface="Comic Sans MS" panose="030F0702030302020204" pitchFamily="66" charset="0"/>
              </a:rPr>
              <a:t>- </a:t>
            </a:r>
            <a:r>
              <a:rPr lang="fr-FR" sz="1200" dirty="0" smtClean="0">
                <a:latin typeface="Comic Sans MS" panose="030F0702030302020204" pitchFamily="66" charset="0"/>
              </a:rPr>
              <a:t>        </a:t>
            </a:r>
            <a:endParaRPr lang="fr-FR" sz="1200" dirty="0">
              <a:latin typeface="Comic Sans MS" panose="030F0702030302020204" pitchFamily="66" charset="0"/>
            </a:endParaRP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fr-FR" sz="1200" dirty="0">
                <a:latin typeface="Comic Sans MS" panose="030F0702030302020204" pitchFamily="66" charset="0"/>
              </a:rPr>
              <a:t>à - complexe - </a:t>
            </a:r>
            <a:r>
              <a:rPr lang="fr-FR" sz="1200" dirty="0" smtClean="0">
                <a:latin typeface="Comic Sans MS" panose="030F0702030302020204" pitchFamily="66" charset="0"/>
              </a:rPr>
              <a:t>dessiner </a:t>
            </a:r>
            <a:r>
              <a:rPr lang="fr-FR" sz="1200" dirty="0">
                <a:latin typeface="Comic Sans MS" panose="030F0702030302020204" pitchFamily="66" charset="0"/>
              </a:rPr>
              <a:t>- exemplaire - grande - identifiable - majorité - </a:t>
            </a:r>
            <a:r>
              <a:rPr lang="fr-FR" sz="1200" dirty="0" smtClean="0">
                <a:latin typeface="Comic Sans MS" panose="030F0702030302020204" pitchFamily="66" charset="0"/>
              </a:rPr>
              <a:t>moins </a:t>
            </a:r>
            <a:r>
              <a:rPr lang="fr-FR" sz="1200" dirty="0">
                <a:latin typeface="Comic Sans MS" panose="030F0702030302020204" pitchFamily="66" charset="0"/>
              </a:rPr>
              <a:t>- occuper - </a:t>
            </a:r>
            <a:r>
              <a:rPr lang="fr-FR" sz="1200" dirty="0" smtClean="0">
                <a:latin typeface="Comic Sans MS" panose="030F0702030302020204" pitchFamily="66" charset="0"/>
              </a:rPr>
              <a:t>panneau </a:t>
            </a:r>
            <a:r>
              <a:rPr lang="fr-FR" sz="1200" dirty="0">
                <a:latin typeface="Comic Sans MS" panose="030F0702030302020204" pitchFamily="66" charset="0"/>
              </a:rPr>
              <a:t>- </a:t>
            </a:r>
            <a:r>
              <a:rPr lang="fr-FR" sz="1200" dirty="0" smtClean="0">
                <a:latin typeface="Comic Sans MS" panose="030F0702030302020204" pitchFamily="66" charset="0"/>
              </a:rPr>
              <a:t>pariétal </a:t>
            </a:r>
            <a:r>
              <a:rPr lang="fr-FR" sz="1200" dirty="0">
                <a:latin typeface="Comic Sans MS" panose="030F0702030302020204" pitchFamily="66" charset="0"/>
              </a:rPr>
              <a:t>- place - </a:t>
            </a:r>
            <a:r>
              <a:rPr lang="fr-FR" sz="1200" dirty="0" smtClean="0">
                <a:latin typeface="Comic Sans MS" panose="030F0702030302020204" pitchFamily="66" charset="0"/>
              </a:rPr>
              <a:t>regorger - </a:t>
            </a:r>
            <a:r>
              <a:rPr lang="fr-FR" sz="1200" dirty="0">
                <a:latin typeface="Comic Sans MS" panose="030F0702030302020204" pitchFamily="66" charset="0"/>
              </a:rPr>
              <a:t>remarquable - </a:t>
            </a:r>
            <a:r>
              <a:rPr lang="fr-FR" sz="1200" dirty="0" smtClean="0">
                <a:latin typeface="Comic Sans MS" panose="030F0702030302020204" pitchFamily="66" charset="0"/>
              </a:rPr>
              <a:t>toujours - unique</a:t>
            </a:r>
            <a:endParaRPr lang="fr-FR" sz="1200" dirty="0">
              <a:latin typeface="Comic Sans MS" panose="030F0702030302020204" pitchFamily="66" charset="0"/>
            </a:endParaRPr>
          </a:p>
          <a:p>
            <a:pPr algn="just"/>
            <a:r>
              <a:rPr lang="fr-FR" sz="1200" b="1" dirty="0" smtClean="0">
                <a:latin typeface="Comic Sans MS" panose="030F0702030302020204" pitchFamily="66" charset="0"/>
              </a:rPr>
              <a:t>Transforme </a:t>
            </a:r>
            <a:r>
              <a:rPr lang="fr-FR" sz="1200" b="1" dirty="0">
                <a:latin typeface="Comic Sans MS" panose="030F0702030302020204" pitchFamily="66" charset="0"/>
              </a:rPr>
              <a:t>ensuite :</a:t>
            </a:r>
          </a:p>
          <a:p>
            <a:pPr algn="just"/>
            <a:r>
              <a:rPr lang="fr-FR" sz="1200" dirty="0">
                <a:latin typeface="Comic Sans MS" panose="030F0702030302020204" pitchFamily="66" charset="0"/>
              </a:rPr>
              <a:t>- les noms communs au pluriel, puis au féminin quand cela est possible</a:t>
            </a:r>
          </a:p>
          <a:p>
            <a:pPr algn="just"/>
            <a:r>
              <a:rPr lang="fr-FR" sz="1200" dirty="0">
                <a:latin typeface="Comic Sans MS" panose="030F0702030302020204" pitchFamily="66" charset="0"/>
              </a:rPr>
              <a:t>- les adjectifs qualificatifs au féminin</a:t>
            </a:r>
          </a:p>
          <a:p>
            <a:pPr algn="just"/>
            <a:r>
              <a:rPr lang="fr-FR" sz="1200" dirty="0">
                <a:latin typeface="Comic Sans MS" panose="030F0702030302020204" pitchFamily="66" charset="0"/>
              </a:rPr>
              <a:t>- les adjectifs qualificatifs au pluriel</a:t>
            </a:r>
          </a:p>
          <a:p>
            <a:pPr algn="just"/>
            <a:r>
              <a:rPr lang="fr-FR" sz="1200" b="1" dirty="0">
                <a:latin typeface="Comic Sans MS" panose="030F0702030302020204" pitchFamily="66" charset="0"/>
              </a:rPr>
              <a:t>Donner le participe passé et le participe présent des verbes</a:t>
            </a:r>
            <a:endParaRPr lang="fr-FR" sz="1200" dirty="0"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 rot="16200000">
            <a:off x="-1157331" y="4602668"/>
            <a:ext cx="5743288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Comic Sans MS" panose="030F0702030302020204" pitchFamily="66" charset="0"/>
              </a:rPr>
              <a:t>TRAVAIL À FAIRE POUR LA PROCHAINE FOIS</a:t>
            </a:r>
          </a:p>
          <a:p>
            <a:pPr algn="just"/>
            <a:endParaRPr lang="fr-FR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fr-FR" sz="1200" b="1" dirty="0" smtClean="0">
                <a:latin typeface="Comic Sans MS" panose="030F0702030302020204" pitchFamily="66" charset="0"/>
              </a:rPr>
              <a:t>Classe </a:t>
            </a:r>
            <a:r>
              <a:rPr lang="fr-FR" sz="1200" b="1" dirty="0">
                <a:latin typeface="Comic Sans MS" panose="030F0702030302020204" pitchFamily="66" charset="0"/>
              </a:rPr>
              <a:t>ces mots dans le tableau selon </a:t>
            </a:r>
            <a:r>
              <a:rPr lang="fr-FR" sz="1200" b="1" dirty="0" smtClean="0">
                <a:latin typeface="Comic Sans MS" panose="030F0702030302020204" pitchFamily="66" charset="0"/>
              </a:rPr>
              <a:t>la nature qu’ils ont dans la phrase du jour </a:t>
            </a:r>
            <a:r>
              <a:rPr lang="fr-FR" sz="1200" b="1" dirty="0">
                <a:latin typeface="Comic Sans MS" panose="030F0702030302020204" pitchFamily="66" charset="0"/>
              </a:rPr>
              <a:t>: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fr-FR" sz="1100" dirty="0" smtClean="0">
                <a:latin typeface="Comic Sans MS" panose="030F0702030302020204" pitchFamily="66" charset="0"/>
              </a:rPr>
              <a:t>acheter - dans - découvrir - docteur - et - être - </a:t>
            </a:r>
            <a:r>
              <a:rPr lang="fr-FR" sz="1100" dirty="0" err="1" smtClean="0">
                <a:latin typeface="Comic Sans MS" panose="030F0702030302020204" pitchFamily="66" charset="0"/>
              </a:rPr>
              <a:t>Gabillou</a:t>
            </a:r>
            <a:r>
              <a:rPr lang="fr-FR" sz="1100" dirty="0" smtClean="0">
                <a:latin typeface="Comic Sans MS" panose="030F0702030302020204" pitchFamily="66" charset="0"/>
              </a:rPr>
              <a:t> - Gaussen - grotte - lors de </a:t>
            </a:r>
            <a:r>
              <a:rPr lang="fr-FR" sz="1100" dirty="0">
                <a:latin typeface="Comic Sans MS" panose="030F0702030302020204" pitchFamily="66" charset="0"/>
              </a:rPr>
              <a:t>mur - par - </a:t>
            </a:r>
            <a:r>
              <a:rPr lang="fr-FR" sz="1100" dirty="0" smtClean="0">
                <a:latin typeface="Comic Sans MS" panose="030F0702030302020204" pitchFamily="66" charset="0"/>
              </a:rPr>
              <a:t>Périgord - réparation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fr-FR" sz="1100" dirty="0">
                <a:latin typeface="Comic Sans MS" panose="030F0702030302020204" pitchFamily="66" charset="0"/>
              </a:rPr>
              <a:t>ce - </a:t>
            </a:r>
            <a:r>
              <a:rPr lang="fr-FR" sz="1100" dirty="0" smtClean="0">
                <a:latin typeface="Comic Sans MS" panose="030F0702030302020204" pitchFamily="66" charset="0"/>
              </a:rPr>
              <a:t>célèbre </a:t>
            </a:r>
            <a:r>
              <a:rPr lang="fr-FR" sz="1100" dirty="0">
                <a:latin typeface="Comic Sans MS" panose="030F0702030302020204" pitchFamily="66" charset="0"/>
              </a:rPr>
              <a:t>- </a:t>
            </a:r>
            <a:r>
              <a:rPr lang="fr-FR" sz="1100" dirty="0" smtClean="0">
                <a:latin typeface="Comic Sans MS" panose="030F0702030302020204" pitchFamily="66" charset="0"/>
              </a:rPr>
              <a:t>comporter - cinq - </a:t>
            </a:r>
            <a:r>
              <a:rPr lang="fr-FR" sz="1100" dirty="0">
                <a:latin typeface="Comic Sans MS" panose="030F0702030302020204" pitchFamily="66" charset="0"/>
              </a:rPr>
              <a:t>« Dame à l’Anorak » - </a:t>
            </a:r>
            <a:r>
              <a:rPr lang="fr-FR" sz="1100" dirty="0" smtClean="0">
                <a:latin typeface="Comic Sans MS" panose="030F0702030302020204" pitchFamily="66" charset="0"/>
              </a:rPr>
              <a:t>elle </a:t>
            </a:r>
            <a:r>
              <a:rPr lang="fr-FR" sz="1100" dirty="0">
                <a:latin typeface="Comic Sans MS" panose="030F0702030302020204" pitchFamily="66" charset="0"/>
              </a:rPr>
              <a:t>- féminine - </a:t>
            </a:r>
            <a:r>
              <a:rPr lang="fr-FR" sz="1100" dirty="0" smtClean="0">
                <a:latin typeface="Comic Sans MS" panose="030F0702030302020204" pitchFamily="66" charset="0"/>
              </a:rPr>
              <a:t>figure - humaine - ou - </a:t>
            </a:r>
            <a:r>
              <a:rPr lang="fr-FR" sz="1100" dirty="0">
                <a:latin typeface="Comic Sans MS" panose="030F0702030302020204" pitchFamily="66" charset="0"/>
              </a:rPr>
              <a:t>plus - </a:t>
            </a:r>
            <a:r>
              <a:rPr lang="fr-FR" sz="1100" dirty="0" smtClean="0">
                <a:latin typeface="Comic Sans MS" panose="030F0702030302020204" pitchFamily="66" charset="0"/>
              </a:rPr>
              <a:t>pseudo-humaine - qui - représenter - sembler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fr-FR" sz="1100" dirty="0">
                <a:latin typeface="Comic Sans MS" panose="030F0702030302020204" pitchFamily="66" charset="0"/>
              </a:rPr>
              <a:t>animal - anthropomorphe - </a:t>
            </a:r>
            <a:r>
              <a:rPr lang="fr-FR" sz="1100" dirty="0" smtClean="0">
                <a:latin typeface="Comic Sans MS" panose="030F0702030302020204" pitchFamily="66" charset="0"/>
              </a:rPr>
              <a:t>autre </a:t>
            </a:r>
            <a:r>
              <a:rPr lang="fr-FR" sz="1100" dirty="0">
                <a:latin typeface="Comic Sans MS" panose="030F0702030302020204" pitchFamily="66" charset="0"/>
              </a:rPr>
              <a:t>- car - </a:t>
            </a:r>
            <a:r>
              <a:rPr lang="fr-FR" sz="1100" dirty="0" smtClean="0">
                <a:latin typeface="Comic Sans MS" panose="030F0702030302020204" pitchFamily="66" charset="0"/>
              </a:rPr>
              <a:t>certain </a:t>
            </a:r>
            <a:r>
              <a:rPr lang="fr-FR" sz="1100" dirty="0">
                <a:latin typeface="Comic Sans MS" panose="030F0702030302020204" pitchFamily="66" charset="0"/>
              </a:rPr>
              <a:t>- clairement - </a:t>
            </a:r>
            <a:r>
              <a:rPr lang="fr-FR" sz="1100" dirty="0" smtClean="0">
                <a:latin typeface="Comic Sans MS" panose="030F0702030302020204" pitchFamily="66" charset="0"/>
              </a:rPr>
              <a:t>costume </a:t>
            </a:r>
            <a:r>
              <a:rPr lang="fr-FR" sz="1100" dirty="0">
                <a:latin typeface="Comic Sans MS" panose="030F0702030302020204" pitchFamily="66" charset="0"/>
              </a:rPr>
              <a:t>- difficile - </a:t>
            </a:r>
            <a:r>
              <a:rPr lang="fr-FR" sz="1100" dirty="0" smtClean="0">
                <a:latin typeface="Comic Sans MS" panose="030F0702030302020204" pitchFamily="66" charset="0"/>
              </a:rPr>
              <a:t>identifier - </a:t>
            </a:r>
            <a:r>
              <a:rPr lang="fr-FR" sz="1100" dirty="0">
                <a:latin typeface="Comic Sans MS" panose="030F0702030302020204" pitchFamily="66" charset="0"/>
              </a:rPr>
              <a:t>il - </a:t>
            </a:r>
            <a:r>
              <a:rPr lang="fr-FR" sz="1100" dirty="0" smtClean="0">
                <a:latin typeface="Comic Sans MS" panose="030F0702030302020204" pitchFamily="66" charset="0"/>
              </a:rPr>
              <a:t>interpréter - manière - </a:t>
            </a:r>
            <a:r>
              <a:rPr lang="fr-FR" sz="1100" dirty="0">
                <a:latin typeface="Comic Sans MS" panose="030F0702030302020204" pitchFamily="66" charset="0"/>
              </a:rPr>
              <a:t>plusieurs - pouvoir - </a:t>
            </a:r>
            <a:r>
              <a:rPr lang="fr-FR" sz="1100" dirty="0" smtClean="0">
                <a:latin typeface="Comic Sans MS" panose="030F0702030302020204" pitchFamily="66" charset="0"/>
              </a:rPr>
              <a:t>revêtir - simplement - </a:t>
            </a:r>
            <a:r>
              <a:rPr lang="fr-FR" sz="1100" dirty="0">
                <a:latin typeface="Comic Sans MS" panose="030F0702030302020204" pitchFamily="66" charset="0"/>
              </a:rPr>
              <a:t>sorcier - tout - </a:t>
            </a:r>
            <a:r>
              <a:rPr lang="fr-FR" sz="1100" dirty="0" smtClean="0">
                <a:latin typeface="Comic Sans MS" panose="030F0702030302020204" pitchFamily="66" charset="0"/>
              </a:rPr>
              <a:t>voir </a:t>
            </a:r>
            <a:r>
              <a:rPr lang="fr-FR" sz="1100" dirty="0">
                <a:latin typeface="Comic Sans MS" panose="030F0702030302020204" pitchFamily="66" charset="0"/>
              </a:rPr>
              <a:t>- </a:t>
            </a:r>
            <a:r>
              <a:rPr lang="fr-FR" sz="1100" dirty="0" smtClean="0">
                <a:latin typeface="Comic Sans MS" panose="030F0702030302020204" pitchFamily="66" charset="0"/>
              </a:rPr>
              <a:t>y </a:t>
            </a:r>
            <a:r>
              <a:rPr lang="fr-FR" sz="1100" dirty="0">
                <a:latin typeface="Comic Sans MS" panose="030F0702030302020204" pitchFamily="66" charset="0"/>
              </a:rPr>
              <a:t>- </a:t>
            </a:r>
            <a:r>
              <a:rPr lang="fr-FR" sz="1100" dirty="0" smtClean="0">
                <a:latin typeface="Comic Sans MS" panose="030F0702030302020204" pitchFamily="66" charset="0"/>
              </a:rPr>
              <a:t>        </a:t>
            </a:r>
            <a:endParaRPr lang="fr-FR" sz="1100" dirty="0">
              <a:latin typeface="Comic Sans MS" panose="030F0702030302020204" pitchFamily="66" charset="0"/>
            </a:endParaRP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fr-FR" sz="1100" dirty="0">
                <a:latin typeface="Comic Sans MS" panose="030F0702030302020204" pitchFamily="66" charset="0"/>
              </a:rPr>
              <a:t>à - complexe - </a:t>
            </a:r>
            <a:r>
              <a:rPr lang="fr-FR" sz="1100" dirty="0" smtClean="0">
                <a:latin typeface="Comic Sans MS" panose="030F0702030302020204" pitchFamily="66" charset="0"/>
              </a:rPr>
              <a:t>dessiner </a:t>
            </a:r>
            <a:r>
              <a:rPr lang="fr-FR" sz="1100" dirty="0">
                <a:latin typeface="Comic Sans MS" panose="030F0702030302020204" pitchFamily="66" charset="0"/>
              </a:rPr>
              <a:t>- exemplaire - grande - identifiable - majorité - </a:t>
            </a:r>
            <a:r>
              <a:rPr lang="fr-FR" sz="1100" dirty="0" smtClean="0">
                <a:latin typeface="Comic Sans MS" panose="030F0702030302020204" pitchFamily="66" charset="0"/>
              </a:rPr>
              <a:t>moins </a:t>
            </a:r>
            <a:r>
              <a:rPr lang="fr-FR" sz="1100" dirty="0">
                <a:latin typeface="Comic Sans MS" panose="030F0702030302020204" pitchFamily="66" charset="0"/>
              </a:rPr>
              <a:t>- occuper - </a:t>
            </a:r>
            <a:r>
              <a:rPr lang="fr-FR" sz="1100" dirty="0" smtClean="0">
                <a:latin typeface="Comic Sans MS" panose="030F0702030302020204" pitchFamily="66" charset="0"/>
              </a:rPr>
              <a:t>panneau </a:t>
            </a:r>
            <a:r>
              <a:rPr lang="fr-FR" sz="1100" dirty="0">
                <a:latin typeface="Comic Sans MS" panose="030F0702030302020204" pitchFamily="66" charset="0"/>
              </a:rPr>
              <a:t>- </a:t>
            </a:r>
            <a:r>
              <a:rPr lang="fr-FR" sz="1100" dirty="0" smtClean="0">
                <a:latin typeface="Comic Sans MS" panose="030F0702030302020204" pitchFamily="66" charset="0"/>
              </a:rPr>
              <a:t>pariétal </a:t>
            </a:r>
            <a:r>
              <a:rPr lang="fr-FR" sz="1100" dirty="0">
                <a:latin typeface="Comic Sans MS" panose="030F0702030302020204" pitchFamily="66" charset="0"/>
              </a:rPr>
              <a:t>- place - </a:t>
            </a:r>
            <a:r>
              <a:rPr lang="fr-FR" sz="1100" dirty="0" smtClean="0">
                <a:latin typeface="Comic Sans MS" panose="030F0702030302020204" pitchFamily="66" charset="0"/>
              </a:rPr>
              <a:t>regorger - </a:t>
            </a:r>
            <a:r>
              <a:rPr lang="fr-FR" sz="1100" dirty="0">
                <a:latin typeface="Comic Sans MS" panose="030F0702030302020204" pitchFamily="66" charset="0"/>
              </a:rPr>
              <a:t>remarquable - </a:t>
            </a:r>
            <a:r>
              <a:rPr lang="fr-FR" sz="1100" dirty="0" smtClean="0">
                <a:latin typeface="Comic Sans MS" panose="030F0702030302020204" pitchFamily="66" charset="0"/>
              </a:rPr>
              <a:t>toujours - unique</a:t>
            </a:r>
            <a:endParaRPr lang="fr-FR" sz="1100" dirty="0">
              <a:latin typeface="Comic Sans MS" panose="030F0702030302020204" pitchFamily="66" charset="0"/>
            </a:endParaRPr>
          </a:p>
          <a:p>
            <a:pPr algn="just"/>
            <a:r>
              <a:rPr lang="fr-FR" sz="1200" b="1" dirty="0" smtClean="0">
                <a:latin typeface="Comic Sans MS" panose="030F0702030302020204" pitchFamily="66" charset="0"/>
              </a:rPr>
              <a:t>Transforme </a:t>
            </a:r>
            <a:r>
              <a:rPr lang="fr-FR" sz="1200" b="1" dirty="0">
                <a:latin typeface="Comic Sans MS" panose="030F0702030302020204" pitchFamily="66" charset="0"/>
              </a:rPr>
              <a:t>ensuite :</a:t>
            </a:r>
          </a:p>
          <a:p>
            <a:pPr algn="just"/>
            <a:r>
              <a:rPr lang="fr-FR" sz="1200" dirty="0">
                <a:latin typeface="Comic Sans MS" panose="030F0702030302020204" pitchFamily="66" charset="0"/>
              </a:rPr>
              <a:t>- les noms communs au pluriel, puis au féminin quand cela est possible</a:t>
            </a:r>
          </a:p>
          <a:p>
            <a:pPr algn="just"/>
            <a:r>
              <a:rPr lang="fr-FR" sz="1200" dirty="0">
                <a:latin typeface="Comic Sans MS" panose="030F0702030302020204" pitchFamily="66" charset="0"/>
              </a:rPr>
              <a:t>- les adjectifs qualificatifs au féminin</a:t>
            </a:r>
          </a:p>
          <a:p>
            <a:pPr algn="just"/>
            <a:r>
              <a:rPr lang="fr-FR" sz="1200" dirty="0">
                <a:latin typeface="Comic Sans MS" panose="030F0702030302020204" pitchFamily="66" charset="0"/>
              </a:rPr>
              <a:t>- les adjectifs qualificatifs au pluriel</a:t>
            </a:r>
          </a:p>
          <a:p>
            <a:pPr algn="just"/>
            <a:r>
              <a:rPr lang="fr-FR" sz="1200" b="1" dirty="0">
                <a:latin typeface="Comic Sans MS" panose="030F0702030302020204" pitchFamily="66" charset="0"/>
              </a:rPr>
              <a:t>Donner le participe passé et le participe présent des verbes</a:t>
            </a:r>
            <a:endParaRPr lang="fr-FR" sz="1200" dirty="0">
              <a:latin typeface="Comic Sans MS" panose="030F07020303020202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2289750" y="4602669"/>
            <a:ext cx="5743288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Comic Sans MS" panose="030F0702030302020204" pitchFamily="66" charset="0"/>
              </a:rPr>
              <a:t>TRAVAIL À FAIRE POUR LA PROCHAINE FOIS</a:t>
            </a:r>
          </a:p>
          <a:p>
            <a:pPr algn="just"/>
            <a:endParaRPr lang="fr-FR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fr-FR" sz="1200" b="1" dirty="0" smtClean="0">
                <a:latin typeface="Comic Sans MS" panose="030F0702030302020204" pitchFamily="66" charset="0"/>
              </a:rPr>
              <a:t>Classe </a:t>
            </a:r>
            <a:r>
              <a:rPr lang="fr-FR" sz="1200" b="1" dirty="0">
                <a:latin typeface="Comic Sans MS" panose="030F0702030302020204" pitchFamily="66" charset="0"/>
              </a:rPr>
              <a:t>ces mots dans le tableau selon </a:t>
            </a:r>
            <a:r>
              <a:rPr lang="fr-FR" sz="1200" b="1" dirty="0" smtClean="0">
                <a:latin typeface="Comic Sans MS" panose="030F0702030302020204" pitchFamily="66" charset="0"/>
              </a:rPr>
              <a:t>la nature qu’ils ont dans la phrase du jour </a:t>
            </a:r>
            <a:r>
              <a:rPr lang="fr-FR" sz="1200" b="1" dirty="0">
                <a:latin typeface="Comic Sans MS" panose="030F0702030302020204" pitchFamily="66" charset="0"/>
              </a:rPr>
              <a:t>: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fr-FR" sz="1100" dirty="0" smtClean="0">
                <a:latin typeface="Comic Sans MS" panose="030F0702030302020204" pitchFamily="66" charset="0"/>
              </a:rPr>
              <a:t>acheter - dans - découvrir - docteur - et - être - </a:t>
            </a:r>
            <a:r>
              <a:rPr lang="fr-FR" sz="1100" dirty="0" err="1" smtClean="0">
                <a:latin typeface="Comic Sans MS" panose="030F0702030302020204" pitchFamily="66" charset="0"/>
              </a:rPr>
              <a:t>Gabillou</a:t>
            </a:r>
            <a:r>
              <a:rPr lang="fr-FR" sz="1100" dirty="0" smtClean="0">
                <a:latin typeface="Comic Sans MS" panose="030F0702030302020204" pitchFamily="66" charset="0"/>
              </a:rPr>
              <a:t> - Gaussen - grotte - lors de </a:t>
            </a:r>
            <a:r>
              <a:rPr lang="fr-FR" sz="1100" dirty="0">
                <a:latin typeface="Comic Sans MS" panose="030F0702030302020204" pitchFamily="66" charset="0"/>
              </a:rPr>
              <a:t>mur - par - </a:t>
            </a:r>
            <a:r>
              <a:rPr lang="fr-FR" sz="1100" dirty="0" smtClean="0">
                <a:latin typeface="Comic Sans MS" panose="030F0702030302020204" pitchFamily="66" charset="0"/>
              </a:rPr>
              <a:t>Périgord - réparation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fr-FR" sz="1100" dirty="0">
                <a:latin typeface="Comic Sans MS" panose="030F0702030302020204" pitchFamily="66" charset="0"/>
              </a:rPr>
              <a:t>ce - </a:t>
            </a:r>
            <a:r>
              <a:rPr lang="fr-FR" sz="1100" dirty="0" smtClean="0">
                <a:latin typeface="Comic Sans MS" panose="030F0702030302020204" pitchFamily="66" charset="0"/>
              </a:rPr>
              <a:t>célèbre </a:t>
            </a:r>
            <a:r>
              <a:rPr lang="fr-FR" sz="1100" dirty="0">
                <a:latin typeface="Comic Sans MS" panose="030F0702030302020204" pitchFamily="66" charset="0"/>
              </a:rPr>
              <a:t>- </a:t>
            </a:r>
            <a:r>
              <a:rPr lang="fr-FR" sz="1100" dirty="0" smtClean="0">
                <a:latin typeface="Comic Sans MS" panose="030F0702030302020204" pitchFamily="66" charset="0"/>
              </a:rPr>
              <a:t>comporter - cinq - </a:t>
            </a:r>
            <a:r>
              <a:rPr lang="fr-FR" sz="1100" dirty="0">
                <a:latin typeface="Comic Sans MS" panose="030F0702030302020204" pitchFamily="66" charset="0"/>
              </a:rPr>
              <a:t>« Dame à l’Anorak » - </a:t>
            </a:r>
            <a:r>
              <a:rPr lang="fr-FR" sz="1100" dirty="0" smtClean="0">
                <a:latin typeface="Comic Sans MS" panose="030F0702030302020204" pitchFamily="66" charset="0"/>
              </a:rPr>
              <a:t>elle </a:t>
            </a:r>
            <a:r>
              <a:rPr lang="fr-FR" sz="1100" dirty="0">
                <a:latin typeface="Comic Sans MS" panose="030F0702030302020204" pitchFamily="66" charset="0"/>
              </a:rPr>
              <a:t>- féminine - </a:t>
            </a:r>
            <a:r>
              <a:rPr lang="fr-FR" sz="1100" dirty="0" smtClean="0">
                <a:latin typeface="Comic Sans MS" panose="030F0702030302020204" pitchFamily="66" charset="0"/>
              </a:rPr>
              <a:t>figure - humaine - ou - </a:t>
            </a:r>
            <a:r>
              <a:rPr lang="fr-FR" sz="1100" dirty="0">
                <a:latin typeface="Comic Sans MS" panose="030F0702030302020204" pitchFamily="66" charset="0"/>
              </a:rPr>
              <a:t>plus - </a:t>
            </a:r>
            <a:r>
              <a:rPr lang="fr-FR" sz="1100" dirty="0" smtClean="0">
                <a:latin typeface="Comic Sans MS" panose="030F0702030302020204" pitchFamily="66" charset="0"/>
              </a:rPr>
              <a:t>pseudo-humaine - qui - représenter - sembler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fr-FR" sz="1100" dirty="0">
                <a:latin typeface="Comic Sans MS" panose="030F0702030302020204" pitchFamily="66" charset="0"/>
              </a:rPr>
              <a:t>animal - anthropomorphe - </a:t>
            </a:r>
            <a:r>
              <a:rPr lang="fr-FR" sz="1100" dirty="0" smtClean="0">
                <a:latin typeface="Comic Sans MS" panose="030F0702030302020204" pitchFamily="66" charset="0"/>
              </a:rPr>
              <a:t>autre </a:t>
            </a:r>
            <a:r>
              <a:rPr lang="fr-FR" sz="1100" dirty="0">
                <a:latin typeface="Comic Sans MS" panose="030F0702030302020204" pitchFamily="66" charset="0"/>
              </a:rPr>
              <a:t>- car - </a:t>
            </a:r>
            <a:r>
              <a:rPr lang="fr-FR" sz="1100" dirty="0" smtClean="0">
                <a:latin typeface="Comic Sans MS" panose="030F0702030302020204" pitchFamily="66" charset="0"/>
              </a:rPr>
              <a:t>certain </a:t>
            </a:r>
            <a:r>
              <a:rPr lang="fr-FR" sz="1100" dirty="0">
                <a:latin typeface="Comic Sans MS" panose="030F0702030302020204" pitchFamily="66" charset="0"/>
              </a:rPr>
              <a:t>- clairement - </a:t>
            </a:r>
            <a:r>
              <a:rPr lang="fr-FR" sz="1100" dirty="0" smtClean="0">
                <a:latin typeface="Comic Sans MS" panose="030F0702030302020204" pitchFamily="66" charset="0"/>
              </a:rPr>
              <a:t>costume </a:t>
            </a:r>
            <a:r>
              <a:rPr lang="fr-FR" sz="1100" dirty="0">
                <a:latin typeface="Comic Sans MS" panose="030F0702030302020204" pitchFamily="66" charset="0"/>
              </a:rPr>
              <a:t>- difficile - </a:t>
            </a:r>
            <a:r>
              <a:rPr lang="fr-FR" sz="1100" dirty="0" smtClean="0">
                <a:latin typeface="Comic Sans MS" panose="030F0702030302020204" pitchFamily="66" charset="0"/>
              </a:rPr>
              <a:t>identifier - </a:t>
            </a:r>
            <a:r>
              <a:rPr lang="fr-FR" sz="1100" dirty="0">
                <a:latin typeface="Comic Sans MS" panose="030F0702030302020204" pitchFamily="66" charset="0"/>
              </a:rPr>
              <a:t>il - </a:t>
            </a:r>
            <a:r>
              <a:rPr lang="fr-FR" sz="1100" dirty="0" smtClean="0">
                <a:latin typeface="Comic Sans MS" panose="030F0702030302020204" pitchFamily="66" charset="0"/>
              </a:rPr>
              <a:t>interpréter - manière - </a:t>
            </a:r>
            <a:r>
              <a:rPr lang="fr-FR" sz="1100" dirty="0">
                <a:latin typeface="Comic Sans MS" panose="030F0702030302020204" pitchFamily="66" charset="0"/>
              </a:rPr>
              <a:t>plusieurs - pouvoir - </a:t>
            </a:r>
            <a:r>
              <a:rPr lang="fr-FR" sz="1100" dirty="0" smtClean="0">
                <a:latin typeface="Comic Sans MS" panose="030F0702030302020204" pitchFamily="66" charset="0"/>
              </a:rPr>
              <a:t>revêtir - simplement - </a:t>
            </a:r>
            <a:r>
              <a:rPr lang="fr-FR" sz="1100" dirty="0">
                <a:latin typeface="Comic Sans MS" panose="030F0702030302020204" pitchFamily="66" charset="0"/>
              </a:rPr>
              <a:t>sorcier - tout - </a:t>
            </a:r>
            <a:r>
              <a:rPr lang="fr-FR" sz="1100" dirty="0" smtClean="0">
                <a:latin typeface="Comic Sans MS" panose="030F0702030302020204" pitchFamily="66" charset="0"/>
              </a:rPr>
              <a:t>voir </a:t>
            </a:r>
            <a:r>
              <a:rPr lang="fr-FR" sz="1100" dirty="0">
                <a:latin typeface="Comic Sans MS" panose="030F0702030302020204" pitchFamily="66" charset="0"/>
              </a:rPr>
              <a:t>- </a:t>
            </a:r>
            <a:r>
              <a:rPr lang="fr-FR" sz="1100" dirty="0" smtClean="0">
                <a:latin typeface="Comic Sans MS" panose="030F0702030302020204" pitchFamily="66" charset="0"/>
              </a:rPr>
              <a:t>y </a:t>
            </a:r>
            <a:r>
              <a:rPr lang="fr-FR" sz="1100" dirty="0">
                <a:latin typeface="Comic Sans MS" panose="030F0702030302020204" pitchFamily="66" charset="0"/>
              </a:rPr>
              <a:t>- </a:t>
            </a:r>
            <a:r>
              <a:rPr lang="fr-FR" sz="1100" dirty="0" smtClean="0">
                <a:latin typeface="Comic Sans MS" panose="030F0702030302020204" pitchFamily="66" charset="0"/>
              </a:rPr>
              <a:t>        </a:t>
            </a:r>
            <a:endParaRPr lang="fr-FR" sz="1100" dirty="0">
              <a:latin typeface="Comic Sans MS" panose="030F0702030302020204" pitchFamily="66" charset="0"/>
            </a:endParaRP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fr-FR" sz="1100" dirty="0">
                <a:latin typeface="Comic Sans MS" panose="030F0702030302020204" pitchFamily="66" charset="0"/>
              </a:rPr>
              <a:t>à - complexe - </a:t>
            </a:r>
            <a:r>
              <a:rPr lang="fr-FR" sz="1100" dirty="0" smtClean="0">
                <a:latin typeface="Comic Sans MS" panose="030F0702030302020204" pitchFamily="66" charset="0"/>
              </a:rPr>
              <a:t>dessiner </a:t>
            </a:r>
            <a:r>
              <a:rPr lang="fr-FR" sz="1100" dirty="0">
                <a:latin typeface="Comic Sans MS" panose="030F0702030302020204" pitchFamily="66" charset="0"/>
              </a:rPr>
              <a:t>- exemplaire - grande - identifiable - majorité - </a:t>
            </a:r>
            <a:r>
              <a:rPr lang="fr-FR" sz="1100" dirty="0" smtClean="0">
                <a:latin typeface="Comic Sans MS" panose="030F0702030302020204" pitchFamily="66" charset="0"/>
              </a:rPr>
              <a:t>moins </a:t>
            </a:r>
            <a:r>
              <a:rPr lang="fr-FR" sz="1100" dirty="0">
                <a:latin typeface="Comic Sans MS" panose="030F0702030302020204" pitchFamily="66" charset="0"/>
              </a:rPr>
              <a:t>- occuper - </a:t>
            </a:r>
            <a:r>
              <a:rPr lang="fr-FR" sz="1100" dirty="0" smtClean="0">
                <a:latin typeface="Comic Sans MS" panose="030F0702030302020204" pitchFamily="66" charset="0"/>
              </a:rPr>
              <a:t>panneau </a:t>
            </a:r>
            <a:r>
              <a:rPr lang="fr-FR" sz="1100" dirty="0">
                <a:latin typeface="Comic Sans MS" panose="030F0702030302020204" pitchFamily="66" charset="0"/>
              </a:rPr>
              <a:t>- </a:t>
            </a:r>
            <a:r>
              <a:rPr lang="fr-FR" sz="1100" dirty="0" smtClean="0">
                <a:latin typeface="Comic Sans MS" panose="030F0702030302020204" pitchFamily="66" charset="0"/>
              </a:rPr>
              <a:t>pariétal </a:t>
            </a:r>
            <a:r>
              <a:rPr lang="fr-FR" sz="1100" dirty="0">
                <a:latin typeface="Comic Sans MS" panose="030F0702030302020204" pitchFamily="66" charset="0"/>
              </a:rPr>
              <a:t>- place - </a:t>
            </a:r>
            <a:r>
              <a:rPr lang="fr-FR" sz="1100" dirty="0" smtClean="0">
                <a:latin typeface="Comic Sans MS" panose="030F0702030302020204" pitchFamily="66" charset="0"/>
              </a:rPr>
              <a:t>regorger - </a:t>
            </a:r>
            <a:r>
              <a:rPr lang="fr-FR" sz="1100" dirty="0">
                <a:latin typeface="Comic Sans MS" panose="030F0702030302020204" pitchFamily="66" charset="0"/>
              </a:rPr>
              <a:t>remarquable - </a:t>
            </a:r>
            <a:r>
              <a:rPr lang="fr-FR" sz="1100" dirty="0" smtClean="0">
                <a:latin typeface="Comic Sans MS" panose="030F0702030302020204" pitchFamily="66" charset="0"/>
              </a:rPr>
              <a:t>toujours - unique</a:t>
            </a:r>
            <a:endParaRPr lang="fr-FR" sz="1100" dirty="0">
              <a:latin typeface="Comic Sans MS" panose="030F0702030302020204" pitchFamily="66" charset="0"/>
            </a:endParaRPr>
          </a:p>
          <a:p>
            <a:pPr algn="just"/>
            <a:r>
              <a:rPr lang="fr-FR" sz="1200" b="1" dirty="0" smtClean="0">
                <a:latin typeface="Comic Sans MS" panose="030F0702030302020204" pitchFamily="66" charset="0"/>
              </a:rPr>
              <a:t>Transforme </a:t>
            </a:r>
            <a:r>
              <a:rPr lang="fr-FR" sz="1200" b="1" dirty="0">
                <a:latin typeface="Comic Sans MS" panose="030F0702030302020204" pitchFamily="66" charset="0"/>
              </a:rPr>
              <a:t>ensuite :</a:t>
            </a:r>
          </a:p>
          <a:p>
            <a:pPr algn="just"/>
            <a:r>
              <a:rPr lang="fr-FR" sz="1200" dirty="0">
                <a:latin typeface="Comic Sans MS" panose="030F0702030302020204" pitchFamily="66" charset="0"/>
              </a:rPr>
              <a:t>- les noms communs au pluriel, puis au féminin quand cela est possible</a:t>
            </a:r>
          </a:p>
          <a:p>
            <a:pPr algn="just"/>
            <a:r>
              <a:rPr lang="fr-FR" sz="1200" dirty="0">
                <a:latin typeface="Comic Sans MS" panose="030F0702030302020204" pitchFamily="66" charset="0"/>
              </a:rPr>
              <a:t>- les adjectifs qualificatifs au féminin</a:t>
            </a:r>
          </a:p>
          <a:p>
            <a:pPr algn="just"/>
            <a:r>
              <a:rPr lang="fr-FR" sz="1200" dirty="0">
                <a:latin typeface="Comic Sans MS" panose="030F0702030302020204" pitchFamily="66" charset="0"/>
              </a:rPr>
              <a:t>- les adjectifs qualificatifs au pluriel</a:t>
            </a:r>
          </a:p>
          <a:p>
            <a:pPr algn="just"/>
            <a:r>
              <a:rPr lang="fr-FR" sz="1200" b="1" dirty="0">
                <a:latin typeface="Comic Sans MS" panose="030F0702030302020204" pitchFamily="66" charset="0"/>
              </a:rPr>
              <a:t>Donner le participe passé et le participe présent des verbes</a:t>
            </a:r>
            <a:endParaRPr lang="fr-FR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54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372</Words>
  <Application>Microsoft Office PowerPoint</Application>
  <PresentationFormat>Affichage à l'écran (4:3)</PresentationFormat>
  <Paragraphs>72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 Grande Maikresse</dc:creator>
  <cp:lastModifiedBy>La Grande Maikresse</cp:lastModifiedBy>
  <cp:revision>29</cp:revision>
  <dcterms:created xsi:type="dcterms:W3CDTF">2014-07-18T13:37:01Z</dcterms:created>
  <dcterms:modified xsi:type="dcterms:W3CDTF">2014-08-12T14:13:26Z</dcterms:modified>
</cp:coreProperties>
</file>