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9" r:id="rId2"/>
    <p:sldId id="258" r:id="rId3"/>
    <p:sldId id="337" r:id="rId4"/>
    <p:sldId id="339" r:id="rId5"/>
    <p:sldId id="330" r:id="rId6"/>
    <p:sldId id="338" r:id="rId7"/>
    <p:sldId id="332" r:id="rId8"/>
    <p:sldId id="340" r:id="rId9"/>
    <p:sldId id="335" r:id="rId10"/>
    <p:sldId id="333" r:id="rId11"/>
    <p:sldId id="336" r:id="rId12"/>
    <p:sldId id="334" r:id="rId13"/>
    <p:sldId id="276" r:id="rId14"/>
    <p:sldId id="267" r:id="rId15"/>
    <p:sldId id="268" r:id="rId1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8130" autoAdjust="0"/>
    <p:restoredTop sz="94660"/>
  </p:normalViewPr>
  <p:slideViewPr>
    <p:cSldViewPr>
      <p:cViewPr>
        <p:scale>
          <a:sx n="75" d="100"/>
          <a:sy n="75" d="100"/>
        </p:scale>
        <p:origin x="-1620" y="-27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4834B643-CCFB-4F8D-BB4C-C9CE425D02D4}" type="datetimeFigureOut">
              <a:rPr lang="fr-FR" smtClean="0"/>
              <a:t>04/09/2014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94F81CD-9293-4434-8A68-F5A96D2D36CF}" type="slidenum">
              <a:rPr lang="fr-FR" smtClean="0"/>
              <a:t>‹N°›</a:t>
            </a:fld>
            <a:endParaRPr lang="fr-FR"/>
          </a:p>
        </p:txBody>
      </p:sp>
    </p:spTree>
    <p:extLst>
      <p:ext uri="{BB962C8B-B14F-4D97-AF65-F5344CB8AC3E}">
        <p14:creationId xmlns:p14="http://schemas.microsoft.com/office/powerpoint/2010/main" val="2161477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834B643-CCFB-4F8D-BB4C-C9CE425D02D4}" type="datetimeFigureOut">
              <a:rPr lang="fr-FR" smtClean="0"/>
              <a:t>04/09/2014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94F81CD-9293-4434-8A68-F5A96D2D36CF}" type="slidenum">
              <a:rPr lang="fr-FR" smtClean="0"/>
              <a:t>‹N°›</a:t>
            </a:fld>
            <a:endParaRPr lang="fr-FR"/>
          </a:p>
        </p:txBody>
      </p:sp>
    </p:spTree>
    <p:extLst>
      <p:ext uri="{BB962C8B-B14F-4D97-AF65-F5344CB8AC3E}">
        <p14:creationId xmlns:p14="http://schemas.microsoft.com/office/powerpoint/2010/main" val="2371134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834B643-CCFB-4F8D-BB4C-C9CE425D02D4}" type="datetimeFigureOut">
              <a:rPr lang="fr-FR" smtClean="0"/>
              <a:t>04/09/2014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94F81CD-9293-4434-8A68-F5A96D2D36CF}" type="slidenum">
              <a:rPr lang="fr-FR" smtClean="0"/>
              <a:t>‹N°›</a:t>
            </a:fld>
            <a:endParaRPr lang="fr-FR"/>
          </a:p>
        </p:txBody>
      </p:sp>
    </p:spTree>
    <p:extLst>
      <p:ext uri="{BB962C8B-B14F-4D97-AF65-F5344CB8AC3E}">
        <p14:creationId xmlns:p14="http://schemas.microsoft.com/office/powerpoint/2010/main" val="2528745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834B643-CCFB-4F8D-BB4C-C9CE425D02D4}" type="datetimeFigureOut">
              <a:rPr lang="fr-FR" smtClean="0"/>
              <a:t>04/09/2014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94F81CD-9293-4434-8A68-F5A96D2D36CF}" type="slidenum">
              <a:rPr lang="fr-FR" smtClean="0"/>
              <a:t>‹N°›</a:t>
            </a:fld>
            <a:endParaRPr lang="fr-FR"/>
          </a:p>
        </p:txBody>
      </p:sp>
    </p:spTree>
    <p:extLst>
      <p:ext uri="{BB962C8B-B14F-4D97-AF65-F5344CB8AC3E}">
        <p14:creationId xmlns:p14="http://schemas.microsoft.com/office/powerpoint/2010/main" val="2519940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4834B643-CCFB-4F8D-BB4C-C9CE425D02D4}" type="datetimeFigureOut">
              <a:rPr lang="fr-FR" smtClean="0"/>
              <a:t>04/09/2014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94F81CD-9293-4434-8A68-F5A96D2D36CF}" type="slidenum">
              <a:rPr lang="fr-FR" smtClean="0"/>
              <a:t>‹N°›</a:t>
            </a:fld>
            <a:endParaRPr lang="fr-FR"/>
          </a:p>
        </p:txBody>
      </p:sp>
    </p:spTree>
    <p:extLst>
      <p:ext uri="{BB962C8B-B14F-4D97-AF65-F5344CB8AC3E}">
        <p14:creationId xmlns:p14="http://schemas.microsoft.com/office/powerpoint/2010/main" val="1789756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4834B643-CCFB-4F8D-BB4C-C9CE425D02D4}" type="datetimeFigureOut">
              <a:rPr lang="fr-FR" smtClean="0"/>
              <a:t>04/09/2014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94F81CD-9293-4434-8A68-F5A96D2D36CF}" type="slidenum">
              <a:rPr lang="fr-FR" smtClean="0"/>
              <a:t>‹N°›</a:t>
            </a:fld>
            <a:endParaRPr lang="fr-FR"/>
          </a:p>
        </p:txBody>
      </p:sp>
    </p:spTree>
    <p:extLst>
      <p:ext uri="{BB962C8B-B14F-4D97-AF65-F5344CB8AC3E}">
        <p14:creationId xmlns:p14="http://schemas.microsoft.com/office/powerpoint/2010/main" val="510726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4834B643-CCFB-4F8D-BB4C-C9CE425D02D4}" type="datetimeFigureOut">
              <a:rPr lang="fr-FR" smtClean="0"/>
              <a:t>04/09/2014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94F81CD-9293-4434-8A68-F5A96D2D36CF}" type="slidenum">
              <a:rPr lang="fr-FR" smtClean="0"/>
              <a:t>‹N°›</a:t>
            </a:fld>
            <a:endParaRPr lang="fr-FR"/>
          </a:p>
        </p:txBody>
      </p:sp>
    </p:spTree>
    <p:extLst>
      <p:ext uri="{BB962C8B-B14F-4D97-AF65-F5344CB8AC3E}">
        <p14:creationId xmlns:p14="http://schemas.microsoft.com/office/powerpoint/2010/main" val="3554519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4834B643-CCFB-4F8D-BB4C-C9CE425D02D4}" type="datetimeFigureOut">
              <a:rPr lang="fr-FR" smtClean="0"/>
              <a:t>04/09/2014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94F81CD-9293-4434-8A68-F5A96D2D36CF}" type="slidenum">
              <a:rPr lang="fr-FR" smtClean="0"/>
              <a:t>‹N°›</a:t>
            </a:fld>
            <a:endParaRPr lang="fr-FR"/>
          </a:p>
        </p:txBody>
      </p:sp>
    </p:spTree>
    <p:extLst>
      <p:ext uri="{BB962C8B-B14F-4D97-AF65-F5344CB8AC3E}">
        <p14:creationId xmlns:p14="http://schemas.microsoft.com/office/powerpoint/2010/main" val="283777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834B643-CCFB-4F8D-BB4C-C9CE425D02D4}" type="datetimeFigureOut">
              <a:rPr lang="fr-FR" smtClean="0"/>
              <a:t>04/09/2014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94F81CD-9293-4434-8A68-F5A96D2D36CF}" type="slidenum">
              <a:rPr lang="fr-FR" smtClean="0"/>
              <a:t>‹N°›</a:t>
            </a:fld>
            <a:endParaRPr lang="fr-FR"/>
          </a:p>
        </p:txBody>
      </p:sp>
    </p:spTree>
    <p:extLst>
      <p:ext uri="{BB962C8B-B14F-4D97-AF65-F5344CB8AC3E}">
        <p14:creationId xmlns:p14="http://schemas.microsoft.com/office/powerpoint/2010/main" val="3369978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4834B643-CCFB-4F8D-BB4C-C9CE425D02D4}" type="datetimeFigureOut">
              <a:rPr lang="fr-FR" smtClean="0"/>
              <a:t>04/09/2014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94F81CD-9293-4434-8A68-F5A96D2D36CF}" type="slidenum">
              <a:rPr lang="fr-FR" smtClean="0"/>
              <a:t>‹N°›</a:t>
            </a:fld>
            <a:endParaRPr lang="fr-FR"/>
          </a:p>
        </p:txBody>
      </p:sp>
    </p:spTree>
    <p:extLst>
      <p:ext uri="{BB962C8B-B14F-4D97-AF65-F5344CB8AC3E}">
        <p14:creationId xmlns:p14="http://schemas.microsoft.com/office/powerpoint/2010/main" val="616462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4834B643-CCFB-4F8D-BB4C-C9CE425D02D4}" type="datetimeFigureOut">
              <a:rPr lang="fr-FR" smtClean="0"/>
              <a:t>04/09/2014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94F81CD-9293-4434-8A68-F5A96D2D36CF}" type="slidenum">
              <a:rPr lang="fr-FR" smtClean="0"/>
              <a:t>‹N°›</a:t>
            </a:fld>
            <a:endParaRPr lang="fr-FR"/>
          </a:p>
        </p:txBody>
      </p:sp>
    </p:spTree>
    <p:extLst>
      <p:ext uri="{BB962C8B-B14F-4D97-AF65-F5344CB8AC3E}">
        <p14:creationId xmlns:p14="http://schemas.microsoft.com/office/powerpoint/2010/main" val="2253210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34B643-CCFB-4F8D-BB4C-C9CE425D02D4}" type="datetimeFigureOut">
              <a:rPr lang="fr-FR" smtClean="0"/>
              <a:t>04/09/2014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4F81CD-9293-4434-8A68-F5A96D2D36CF}" type="slidenum">
              <a:rPr lang="fr-FR" smtClean="0"/>
              <a:t>‹N°›</a:t>
            </a:fld>
            <a:endParaRPr lang="fr-FR"/>
          </a:p>
        </p:txBody>
      </p:sp>
    </p:spTree>
    <p:extLst>
      <p:ext uri="{BB962C8B-B14F-4D97-AF65-F5344CB8AC3E}">
        <p14:creationId xmlns:p14="http://schemas.microsoft.com/office/powerpoint/2010/main" val="8508180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ZoneTexte 1"/>
          <p:cNvSpPr txBox="1"/>
          <p:nvPr/>
        </p:nvSpPr>
        <p:spPr>
          <a:xfrm>
            <a:off x="195561" y="186314"/>
            <a:ext cx="8840935" cy="646331"/>
          </a:xfrm>
          <a:prstGeom prst="rect">
            <a:avLst/>
          </a:prstGeom>
          <a:ln w="57150" cmpd="thickThi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fr-FR" dirty="0" smtClean="0">
                <a:latin typeface="Amandine" pitchFamily="2" charset="0"/>
              </a:rPr>
              <a:t>Avec ces indices, essayez de deviner de quel endroit nous allons parler. Un indice apparait toutes les 5 secondes</a:t>
            </a:r>
            <a:endParaRPr lang="fr-FR" dirty="0">
              <a:latin typeface="Amandine" pitchFamily="2" charset="0"/>
            </a:endParaRPr>
          </a:p>
        </p:txBody>
      </p:sp>
      <p:sp>
        <p:nvSpPr>
          <p:cNvPr id="7" name="ZoneTexte 6"/>
          <p:cNvSpPr txBox="1"/>
          <p:nvPr/>
        </p:nvSpPr>
        <p:spPr>
          <a:xfrm>
            <a:off x="3701090" y="4014724"/>
            <a:ext cx="1872208" cy="369332"/>
          </a:xfrm>
          <a:prstGeom prst="rect">
            <a:avLst/>
          </a:prstGeom>
          <a:ln w="57150" cmpd="thickThi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fr-FR" dirty="0" smtClean="0">
                <a:latin typeface="Amandine" pitchFamily="2" charset="0"/>
              </a:rPr>
              <a:t>Paris</a:t>
            </a:r>
            <a:endParaRPr lang="fr-FR" dirty="0">
              <a:latin typeface="Amandine" pitchFamily="2" charset="0"/>
            </a:endParaRPr>
          </a:p>
        </p:txBody>
      </p:sp>
      <p:sp>
        <p:nvSpPr>
          <p:cNvPr id="8" name="ZoneTexte 7"/>
          <p:cNvSpPr txBox="1"/>
          <p:nvPr/>
        </p:nvSpPr>
        <p:spPr>
          <a:xfrm>
            <a:off x="1916563" y="3047058"/>
            <a:ext cx="1872208" cy="369332"/>
          </a:xfrm>
          <a:prstGeom prst="rect">
            <a:avLst/>
          </a:prstGeom>
          <a:ln w="57150" cmpd="thickThi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fr-FR" dirty="0" smtClean="0">
                <a:latin typeface="Amandine" pitchFamily="2" charset="0"/>
              </a:rPr>
              <a:t>France</a:t>
            </a:r>
            <a:endParaRPr lang="fr-FR" dirty="0">
              <a:latin typeface="Amandine" pitchFamily="2" charset="0"/>
            </a:endParaRPr>
          </a:p>
        </p:txBody>
      </p:sp>
      <p:sp>
        <p:nvSpPr>
          <p:cNvPr id="9" name="ZoneTexte 8"/>
          <p:cNvSpPr txBox="1"/>
          <p:nvPr/>
        </p:nvSpPr>
        <p:spPr>
          <a:xfrm>
            <a:off x="755576" y="4199390"/>
            <a:ext cx="1872208" cy="369332"/>
          </a:xfrm>
          <a:prstGeom prst="rect">
            <a:avLst/>
          </a:prstGeom>
          <a:ln w="57150" cmpd="thickThi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fr-FR" dirty="0" smtClean="0">
                <a:latin typeface="Amandine" pitchFamily="2" charset="0"/>
              </a:rPr>
              <a:t>tour</a:t>
            </a:r>
            <a:endParaRPr lang="fr-FR" dirty="0">
              <a:latin typeface="Amandine" pitchFamily="2" charset="0"/>
            </a:endParaRPr>
          </a:p>
        </p:txBody>
      </p:sp>
      <p:sp>
        <p:nvSpPr>
          <p:cNvPr id="10" name="ZoneTexte 9"/>
          <p:cNvSpPr txBox="1"/>
          <p:nvPr/>
        </p:nvSpPr>
        <p:spPr>
          <a:xfrm>
            <a:off x="1893270" y="5301208"/>
            <a:ext cx="1872208" cy="369332"/>
          </a:xfrm>
          <a:prstGeom prst="rect">
            <a:avLst/>
          </a:prstGeom>
          <a:ln w="57150" cmpd="thickThi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fr-FR" dirty="0" smtClean="0">
                <a:latin typeface="Amandine" pitchFamily="2" charset="0"/>
              </a:rPr>
              <a:t>324 mètres</a:t>
            </a:r>
            <a:endParaRPr lang="fr-FR" dirty="0">
              <a:latin typeface="Amandine" pitchFamily="2" charset="0"/>
            </a:endParaRPr>
          </a:p>
        </p:txBody>
      </p:sp>
      <p:sp>
        <p:nvSpPr>
          <p:cNvPr id="11" name="ZoneTexte 10"/>
          <p:cNvSpPr txBox="1"/>
          <p:nvPr/>
        </p:nvSpPr>
        <p:spPr>
          <a:xfrm>
            <a:off x="2148508" y="991206"/>
            <a:ext cx="1872208" cy="369332"/>
          </a:xfrm>
          <a:prstGeom prst="rect">
            <a:avLst/>
          </a:prstGeom>
          <a:ln w="57150" cmpd="thickThi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fr-FR" dirty="0" smtClean="0">
                <a:latin typeface="Amandine" pitchFamily="2" charset="0"/>
              </a:rPr>
              <a:t>1889</a:t>
            </a:r>
            <a:endParaRPr lang="fr-FR" dirty="0">
              <a:latin typeface="Amandine" pitchFamily="2" charset="0"/>
            </a:endParaRPr>
          </a:p>
        </p:txBody>
      </p:sp>
      <p:sp>
        <p:nvSpPr>
          <p:cNvPr id="12" name="ZoneTexte 11"/>
          <p:cNvSpPr txBox="1"/>
          <p:nvPr/>
        </p:nvSpPr>
        <p:spPr>
          <a:xfrm>
            <a:off x="3765478" y="6093296"/>
            <a:ext cx="2102666" cy="369332"/>
          </a:xfrm>
          <a:prstGeom prst="rect">
            <a:avLst/>
          </a:prstGeom>
          <a:ln w="57150" cmpd="thickThi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fr-FR" dirty="0" smtClean="0">
                <a:latin typeface="Amandine" pitchFamily="2" charset="0"/>
              </a:rPr>
              <a:t>20 000 ampoules</a:t>
            </a:r>
            <a:endParaRPr lang="fr-FR" dirty="0">
              <a:latin typeface="Amandine" pitchFamily="2" charset="0"/>
            </a:endParaRPr>
          </a:p>
        </p:txBody>
      </p:sp>
      <p:sp>
        <p:nvSpPr>
          <p:cNvPr id="13" name="ZoneTexte 12"/>
          <p:cNvSpPr txBox="1"/>
          <p:nvPr/>
        </p:nvSpPr>
        <p:spPr>
          <a:xfrm>
            <a:off x="4148832" y="1674466"/>
            <a:ext cx="1872208" cy="369332"/>
          </a:xfrm>
          <a:prstGeom prst="rect">
            <a:avLst/>
          </a:prstGeom>
          <a:ln w="57150" cmpd="thickThi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fr-FR" dirty="0" smtClean="0">
                <a:latin typeface="Amandine" pitchFamily="2" charset="0"/>
              </a:rPr>
              <a:t>10 100 tonnes</a:t>
            </a:r>
            <a:endParaRPr lang="fr-FR" dirty="0">
              <a:latin typeface="Amandine" pitchFamily="2" charset="0"/>
            </a:endParaRPr>
          </a:p>
        </p:txBody>
      </p:sp>
      <p:sp>
        <p:nvSpPr>
          <p:cNvPr id="14" name="ZoneTexte 13"/>
          <p:cNvSpPr txBox="1"/>
          <p:nvPr/>
        </p:nvSpPr>
        <p:spPr>
          <a:xfrm>
            <a:off x="5637686" y="2662064"/>
            <a:ext cx="1872208" cy="646331"/>
          </a:xfrm>
          <a:prstGeom prst="rect">
            <a:avLst/>
          </a:prstGeom>
          <a:ln w="57150" cmpd="thickThi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fr-FR" dirty="0" smtClean="0">
                <a:latin typeface="Amandine" pitchFamily="2" charset="0"/>
              </a:rPr>
              <a:t>18 000 pièces métalliques</a:t>
            </a:r>
            <a:endParaRPr lang="fr-FR" dirty="0">
              <a:latin typeface="Amandine" pitchFamily="2" charset="0"/>
            </a:endParaRPr>
          </a:p>
        </p:txBody>
      </p:sp>
      <p:sp>
        <p:nvSpPr>
          <p:cNvPr id="15" name="ZoneTexte 14"/>
          <p:cNvSpPr txBox="1"/>
          <p:nvPr/>
        </p:nvSpPr>
        <p:spPr>
          <a:xfrm>
            <a:off x="5527972" y="5116542"/>
            <a:ext cx="1872208" cy="369332"/>
          </a:xfrm>
          <a:prstGeom prst="rect">
            <a:avLst/>
          </a:prstGeom>
          <a:ln w="57150" cmpd="thickThi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fr-FR" dirty="0" smtClean="0">
                <a:latin typeface="Amandine" pitchFamily="2" charset="0"/>
              </a:rPr>
              <a:t>1665 marches</a:t>
            </a:r>
            <a:endParaRPr lang="fr-FR" dirty="0">
              <a:latin typeface="Amandine" pitchFamily="2" charset="0"/>
            </a:endParaRPr>
          </a:p>
        </p:txBody>
      </p:sp>
      <p:sp>
        <p:nvSpPr>
          <p:cNvPr id="16" name="ZoneTexte 15"/>
          <p:cNvSpPr txBox="1"/>
          <p:nvPr/>
        </p:nvSpPr>
        <p:spPr>
          <a:xfrm>
            <a:off x="7068120" y="4142914"/>
            <a:ext cx="1872208" cy="646331"/>
          </a:xfrm>
          <a:prstGeom prst="rect">
            <a:avLst/>
          </a:prstGeom>
          <a:ln w="57150" cmpd="thickThi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fr-FR" dirty="0" smtClean="0">
                <a:latin typeface="Amandine" pitchFamily="2" charset="0"/>
              </a:rPr>
              <a:t>7 millions de visiteurs par an</a:t>
            </a:r>
            <a:endParaRPr lang="fr-FR" dirty="0">
              <a:latin typeface="Amandine" pitchFamily="2" charset="0"/>
            </a:endParaRPr>
          </a:p>
        </p:txBody>
      </p:sp>
    </p:spTree>
    <p:extLst>
      <p:ext uri="{BB962C8B-B14F-4D97-AF65-F5344CB8AC3E}">
        <p14:creationId xmlns:p14="http://schemas.microsoft.com/office/powerpoint/2010/main" val="14591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31" presetClass="entr" presetSubtype="0" fill="hold" grpId="0" nodeType="withEffect">
                                  <p:stCondLst>
                                    <p:cond delay="500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10" presetClass="entr" presetSubtype="0" fill="hold" grpId="0" nodeType="withEffect">
                                  <p:stCondLst>
                                    <p:cond delay="1000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42" presetClass="entr" presetSubtype="0" fill="hold" grpId="0" nodeType="withEffect">
                                  <p:stCondLst>
                                    <p:cond delay="1500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par>
                                <p:cTn id="23" presetID="31" presetClass="entr" presetSubtype="0" fill="hold" grpId="0" nodeType="withEffect">
                                  <p:stCondLst>
                                    <p:cond delay="20000"/>
                                  </p:stCondLst>
                                  <p:childTnLst>
                                    <p:set>
                                      <p:cBhvr>
                                        <p:cTn id="24" dur="1" fill="hold">
                                          <p:stCondLst>
                                            <p:cond delay="0"/>
                                          </p:stCondLst>
                                        </p:cTn>
                                        <p:tgtEl>
                                          <p:spTgt spid="15"/>
                                        </p:tgtEl>
                                        <p:attrNameLst>
                                          <p:attrName>style.visibility</p:attrName>
                                        </p:attrNameLst>
                                      </p:cBhvr>
                                      <p:to>
                                        <p:strVal val="visible"/>
                                      </p:to>
                                    </p:set>
                                    <p:anim calcmode="lin" valueType="num">
                                      <p:cBhvr>
                                        <p:cTn id="25" dur="1000" fill="hold"/>
                                        <p:tgtEl>
                                          <p:spTgt spid="15"/>
                                        </p:tgtEl>
                                        <p:attrNameLst>
                                          <p:attrName>ppt_w</p:attrName>
                                        </p:attrNameLst>
                                      </p:cBhvr>
                                      <p:tavLst>
                                        <p:tav tm="0">
                                          <p:val>
                                            <p:fltVal val="0"/>
                                          </p:val>
                                        </p:tav>
                                        <p:tav tm="100000">
                                          <p:val>
                                            <p:strVal val="#ppt_w"/>
                                          </p:val>
                                        </p:tav>
                                      </p:tavLst>
                                    </p:anim>
                                    <p:anim calcmode="lin" valueType="num">
                                      <p:cBhvr>
                                        <p:cTn id="26" dur="1000" fill="hold"/>
                                        <p:tgtEl>
                                          <p:spTgt spid="15"/>
                                        </p:tgtEl>
                                        <p:attrNameLst>
                                          <p:attrName>ppt_h</p:attrName>
                                        </p:attrNameLst>
                                      </p:cBhvr>
                                      <p:tavLst>
                                        <p:tav tm="0">
                                          <p:val>
                                            <p:fltVal val="0"/>
                                          </p:val>
                                        </p:tav>
                                        <p:tav tm="100000">
                                          <p:val>
                                            <p:strVal val="#ppt_h"/>
                                          </p:val>
                                        </p:tav>
                                      </p:tavLst>
                                    </p:anim>
                                    <p:anim calcmode="lin" valueType="num">
                                      <p:cBhvr>
                                        <p:cTn id="27" dur="1000" fill="hold"/>
                                        <p:tgtEl>
                                          <p:spTgt spid="15"/>
                                        </p:tgtEl>
                                        <p:attrNameLst>
                                          <p:attrName>style.rotation</p:attrName>
                                        </p:attrNameLst>
                                      </p:cBhvr>
                                      <p:tavLst>
                                        <p:tav tm="0">
                                          <p:val>
                                            <p:fltVal val="90"/>
                                          </p:val>
                                        </p:tav>
                                        <p:tav tm="100000">
                                          <p:val>
                                            <p:fltVal val="0"/>
                                          </p:val>
                                        </p:tav>
                                      </p:tavLst>
                                    </p:anim>
                                    <p:animEffect transition="in" filter="fade">
                                      <p:cBhvr>
                                        <p:cTn id="28" dur="1000"/>
                                        <p:tgtEl>
                                          <p:spTgt spid="15"/>
                                        </p:tgtEl>
                                      </p:cBhvr>
                                    </p:animEffect>
                                  </p:childTnLst>
                                </p:cTn>
                              </p:par>
                              <p:par>
                                <p:cTn id="29" presetID="6" presetClass="entr" presetSubtype="16" fill="hold" grpId="0" nodeType="withEffect">
                                  <p:stCondLst>
                                    <p:cond delay="25000"/>
                                  </p:stCondLst>
                                  <p:childTnLst>
                                    <p:set>
                                      <p:cBhvr>
                                        <p:cTn id="30" dur="1" fill="hold">
                                          <p:stCondLst>
                                            <p:cond delay="0"/>
                                          </p:stCondLst>
                                        </p:cTn>
                                        <p:tgtEl>
                                          <p:spTgt spid="12"/>
                                        </p:tgtEl>
                                        <p:attrNameLst>
                                          <p:attrName>style.visibility</p:attrName>
                                        </p:attrNameLst>
                                      </p:cBhvr>
                                      <p:to>
                                        <p:strVal val="visible"/>
                                      </p:to>
                                    </p:set>
                                    <p:animEffect transition="in" filter="circle(in)">
                                      <p:cBhvr>
                                        <p:cTn id="31" dur="2000"/>
                                        <p:tgtEl>
                                          <p:spTgt spid="12"/>
                                        </p:tgtEl>
                                      </p:cBhvr>
                                    </p:animEffect>
                                  </p:childTnLst>
                                </p:cTn>
                              </p:par>
                              <p:par>
                                <p:cTn id="32" presetID="21" presetClass="entr" presetSubtype="1" fill="hold" grpId="0" nodeType="withEffect">
                                  <p:stCondLst>
                                    <p:cond delay="30000"/>
                                  </p:stCondLst>
                                  <p:childTnLst>
                                    <p:set>
                                      <p:cBhvr>
                                        <p:cTn id="33" dur="1" fill="hold">
                                          <p:stCondLst>
                                            <p:cond delay="0"/>
                                          </p:stCondLst>
                                        </p:cTn>
                                        <p:tgtEl>
                                          <p:spTgt spid="10"/>
                                        </p:tgtEl>
                                        <p:attrNameLst>
                                          <p:attrName>style.visibility</p:attrName>
                                        </p:attrNameLst>
                                      </p:cBhvr>
                                      <p:to>
                                        <p:strVal val="visible"/>
                                      </p:to>
                                    </p:set>
                                    <p:animEffect transition="in" filter="wheel(1)">
                                      <p:cBhvr>
                                        <p:cTn id="34" dur="2000"/>
                                        <p:tgtEl>
                                          <p:spTgt spid="10"/>
                                        </p:tgtEl>
                                      </p:cBhvr>
                                    </p:animEffect>
                                  </p:childTnLst>
                                </p:cTn>
                              </p:par>
                              <p:par>
                                <p:cTn id="35" presetID="16" presetClass="entr" presetSubtype="21" fill="hold" grpId="0" nodeType="withEffect">
                                  <p:stCondLst>
                                    <p:cond delay="3500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par>
                                <p:cTn id="38" presetID="45" presetClass="entr" presetSubtype="0" fill="hold" grpId="0" nodeType="withEffect">
                                  <p:stCondLst>
                                    <p:cond delay="4000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2000"/>
                                        <p:tgtEl>
                                          <p:spTgt spid="8"/>
                                        </p:tgtEl>
                                      </p:cBhvr>
                                    </p:animEffect>
                                    <p:anim calcmode="lin" valueType="num">
                                      <p:cBhvr>
                                        <p:cTn id="41" dur="2000" fill="hold"/>
                                        <p:tgtEl>
                                          <p:spTgt spid="8"/>
                                        </p:tgtEl>
                                        <p:attrNameLst>
                                          <p:attrName>ppt_w</p:attrName>
                                        </p:attrNameLst>
                                      </p:cBhvr>
                                      <p:tavLst>
                                        <p:tav tm="0" fmla="#ppt_w*sin(2.5*pi*$)">
                                          <p:val>
                                            <p:fltVal val="0"/>
                                          </p:val>
                                        </p:tav>
                                        <p:tav tm="100000">
                                          <p:val>
                                            <p:fltVal val="1"/>
                                          </p:val>
                                        </p:tav>
                                      </p:tavLst>
                                    </p:anim>
                                    <p:anim calcmode="lin" valueType="num">
                                      <p:cBhvr>
                                        <p:cTn id="42" dur="2000" fill="hold"/>
                                        <p:tgtEl>
                                          <p:spTgt spid="8"/>
                                        </p:tgtEl>
                                        <p:attrNameLst>
                                          <p:attrName>ppt_h</p:attrName>
                                        </p:attrNameLst>
                                      </p:cBhvr>
                                      <p:tavLst>
                                        <p:tav tm="0">
                                          <p:val>
                                            <p:strVal val="#ppt_h"/>
                                          </p:val>
                                        </p:tav>
                                        <p:tav tm="100000">
                                          <p:val>
                                            <p:strVal val="#ppt_h"/>
                                          </p:val>
                                        </p:tav>
                                      </p:tavLst>
                                    </p:anim>
                                  </p:childTnLst>
                                </p:cTn>
                              </p:par>
                              <p:par>
                                <p:cTn id="43" presetID="26" presetClass="entr" presetSubtype="0" fill="hold" grpId="0" nodeType="withEffect">
                                  <p:stCondLst>
                                    <p:cond delay="45000"/>
                                  </p:stCondLst>
                                  <p:childTnLst>
                                    <p:set>
                                      <p:cBhvr>
                                        <p:cTn id="44" dur="1" fill="hold">
                                          <p:stCondLst>
                                            <p:cond delay="0"/>
                                          </p:stCondLst>
                                        </p:cTn>
                                        <p:tgtEl>
                                          <p:spTgt spid="7"/>
                                        </p:tgtEl>
                                        <p:attrNameLst>
                                          <p:attrName>style.visibility</p:attrName>
                                        </p:attrNameLst>
                                      </p:cBhvr>
                                      <p:to>
                                        <p:strVal val="visible"/>
                                      </p:to>
                                    </p:set>
                                    <p:animEffect transition="in" filter="wipe(down)">
                                      <p:cBhvr>
                                        <p:cTn id="45" dur="580">
                                          <p:stCondLst>
                                            <p:cond delay="0"/>
                                          </p:stCondLst>
                                        </p:cTn>
                                        <p:tgtEl>
                                          <p:spTgt spid="7"/>
                                        </p:tgtEl>
                                      </p:cBhvr>
                                    </p:animEffect>
                                    <p:anim calcmode="lin" valueType="num">
                                      <p:cBhvr>
                                        <p:cTn id="4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51" dur="26">
                                          <p:stCondLst>
                                            <p:cond delay="650"/>
                                          </p:stCondLst>
                                        </p:cTn>
                                        <p:tgtEl>
                                          <p:spTgt spid="7"/>
                                        </p:tgtEl>
                                      </p:cBhvr>
                                      <p:to x="100000" y="60000"/>
                                    </p:animScale>
                                    <p:animScale>
                                      <p:cBhvr>
                                        <p:cTn id="52" dur="166" decel="50000">
                                          <p:stCondLst>
                                            <p:cond delay="676"/>
                                          </p:stCondLst>
                                        </p:cTn>
                                        <p:tgtEl>
                                          <p:spTgt spid="7"/>
                                        </p:tgtEl>
                                      </p:cBhvr>
                                      <p:to x="100000" y="100000"/>
                                    </p:animScale>
                                    <p:animScale>
                                      <p:cBhvr>
                                        <p:cTn id="53" dur="26">
                                          <p:stCondLst>
                                            <p:cond delay="1312"/>
                                          </p:stCondLst>
                                        </p:cTn>
                                        <p:tgtEl>
                                          <p:spTgt spid="7"/>
                                        </p:tgtEl>
                                      </p:cBhvr>
                                      <p:to x="100000" y="80000"/>
                                    </p:animScale>
                                    <p:animScale>
                                      <p:cBhvr>
                                        <p:cTn id="54" dur="166" decel="50000">
                                          <p:stCondLst>
                                            <p:cond delay="1338"/>
                                          </p:stCondLst>
                                        </p:cTn>
                                        <p:tgtEl>
                                          <p:spTgt spid="7"/>
                                        </p:tgtEl>
                                      </p:cBhvr>
                                      <p:to x="100000" y="100000"/>
                                    </p:animScale>
                                    <p:animScale>
                                      <p:cBhvr>
                                        <p:cTn id="55" dur="26">
                                          <p:stCondLst>
                                            <p:cond delay="1642"/>
                                          </p:stCondLst>
                                        </p:cTn>
                                        <p:tgtEl>
                                          <p:spTgt spid="7"/>
                                        </p:tgtEl>
                                      </p:cBhvr>
                                      <p:to x="100000" y="90000"/>
                                    </p:animScale>
                                    <p:animScale>
                                      <p:cBhvr>
                                        <p:cTn id="56" dur="166" decel="50000">
                                          <p:stCondLst>
                                            <p:cond delay="1668"/>
                                          </p:stCondLst>
                                        </p:cTn>
                                        <p:tgtEl>
                                          <p:spTgt spid="7"/>
                                        </p:tgtEl>
                                      </p:cBhvr>
                                      <p:to x="100000" y="100000"/>
                                    </p:animScale>
                                    <p:animScale>
                                      <p:cBhvr>
                                        <p:cTn id="57" dur="26">
                                          <p:stCondLst>
                                            <p:cond delay="1808"/>
                                          </p:stCondLst>
                                        </p:cTn>
                                        <p:tgtEl>
                                          <p:spTgt spid="7"/>
                                        </p:tgtEl>
                                      </p:cBhvr>
                                      <p:to x="100000" y="95000"/>
                                    </p:animScale>
                                    <p:animScale>
                                      <p:cBhvr>
                                        <p:cTn id="5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Tableau compartif des hauteurs des plus grandes tours dans le mon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552821"/>
            <a:ext cx="8956656" cy="503641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110614" y="5877272"/>
            <a:ext cx="8953546" cy="646331"/>
          </a:xfrm>
          <a:prstGeom prst="rect">
            <a:avLst/>
          </a:prstGeom>
          <a:ln w="57150" cmpd="thickThi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fr-FR" dirty="0" smtClean="0">
                <a:latin typeface="Amandine" pitchFamily="2" charset="0"/>
              </a:rPr>
              <a:t>Voici la taille de la Tour Eiffel parmi d’autres grands monuments situés dans le reste du monde. Lesquels reconnaissez-vous ?</a:t>
            </a:r>
            <a:endParaRPr lang="fr-FR" dirty="0">
              <a:latin typeface="Amandine" pitchFamily="2" charset="0"/>
            </a:endParaRPr>
          </a:p>
        </p:txBody>
      </p:sp>
    </p:spTree>
    <p:extLst>
      <p:ext uri="{BB962C8B-B14F-4D97-AF65-F5344CB8AC3E}">
        <p14:creationId xmlns:p14="http://schemas.microsoft.com/office/powerpoint/2010/main" val="26108296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170" name="Picture 2" descr="Al Burj The Chrysler Build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16" y="1"/>
            <a:ext cx="554355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3779912" y="1844824"/>
            <a:ext cx="4498317" cy="646331"/>
          </a:xfrm>
          <a:prstGeom prst="rect">
            <a:avLst/>
          </a:prstGeom>
          <a:ln w="57150" cmpd="thickThi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fr-FR" dirty="0" smtClean="0">
                <a:latin typeface="Amandine" pitchFamily="2" charset="0"/>
              </a:rPr>
              <a:t>Mais avec les constructions récentes, elle est à présent loin d’être la plus grande.</a:t>
            </a:r>
            <a:endParaRPr lang="fr-FR" dirty="0">
              <a:latin typeface="Amandine" pitchFamily="2" charset="0"/>
            </a:endParaRPr>
          </a:p>
        </p:txBody>
      </p:sp>
    </p:spTree>
    <p:extLst>
      <p:ext uri="{BB962C8B-B14F-4D97-AF65-F5344CB8AC3E}">
        <p14:creationId xmlns:p14="http://schemas.microsoft.com/office/powerpoint/2010/main" val="5739952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ZoneTexte 2"/>
          <p:cNvSpPr txBox="1"/>
          <p:nvPr/>
        </p:nvSpPr>
        <p:spPr>
          <a:xfrm>
            <a:off x="323528" y="225252"/>
            <a:ext cx="8712968" cy="369332"/>
          </a:xfrm>
          <a:prstGeom prst="rect">
            <a:avLst/>
          </a:prstGeom>
          <a:ln w="57150" cmpd="thickThi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fr-FR" dirty="0" smtClean="0">
                <a:latin typeface="Amandine" pitchFamily="2" charset="0"/>
              </a:rPr>
              <a:t>Elle compte de nombreuses répliques partout dans le monde. Voici quelques exemples :</a:t>
            </a:r>
            <a:endParaRPr lang="fr-FR" dirty="0">
              <a:latin typeface="Amandine" pitchFamily="2" charset="0"/>
            </a:endParaRPr>
          </a:p>
        </p:txBody>
      </p:sp>
      <p:grpSp>
        <p:nvGrpSpPr>
          <p:cNvPr id="2" name="Groupe 1"/>
          <p:cNvGrpSpPr/>
          <p:nvPr/>
        </p:nvGrpSpPr>
        <p:grpSpPr>
          <a:xfrm>
            <a:off x="257766" y="1628800"/>
            <a:ext cx="3421186" cy="5040560"/>
            <a:chOff x="257766" y="1628800"/>
            <a:chExt cx="3421186" cy="5040560"/>
          </a:xfrm>
        </p:grpSpPr>
        <p:pic>
          <p:nvPicPr>
            <p:cNvPr id="2050" name="Picture 2" descr="http://auto.img.v4.skyrock.net/6244/83816244/pics/3119016729_1_3_bS156oY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628800"/>
              <a:ext cx="3355424" cy="504056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257766" y="1635696"/>
              <a:ext cx="1865961" cy="861774"/>
            </a:xfrm>
            <a:prstGeom prst="rect">
              <a:avLst/>
            </a:prstGeom>
            <a:solidFill>
              <a:schemeClr val="bg1"/>
            </a:solidFill>
            <a:ln w="76200" cmpd="thickThin">
              <a:solidFill>
                <a:schemeClr val="accent3">
                  <a:lumMod val="50000"/>
                </a:schemeClr>
              </a:solidFill>
            </a:ln>
          </p:spPr>
          <p:txBody>
            <a:bodyPr wrap="square" rtlCol="0">
              <a:spAutoFit/>
            </a:bodyPr>
            <a:lstStyle/>
            <a:p>
              <a:r>
                <a:rPr lang="fr-FR" sz="3200" dirty="0" smtClean="0">
                  <a:solidFill>
                    <a:schemeClr val="accent3">
                      <a:lumMod val="50000"/>
                    </a:schemeClr>
                  </a:solidFill>
                  <a:latin typeface="Sketch Nice" panose="03050504000000020004" pitchFamily="66" charset="0"/>
                </a:rPr>
                <a:t>Tokyo</a:t>
              </a:r>
            </a:p>
            <a:p>
              <a:pPr algn="ctr"/>
              <a:r>
                <a:rPr lang="fr-FR" dirty="0" smtClean="0">
                  <a:solidFill>
                    <a:schemeClr val="accent3">
                      <a:lumMod val="50000"/>
                    </a:schemeClr>
                  </a:solidFill>
                  <a:latin typeface="Sketch Nice" panose="03050504000000020004" pitchFamily="66" charset="0"/>
                </a:rPr>
                <a:t>Japon-312m</a:t>
              </a:r>
              <a:endParaRPr lang="fr-FR" dirty="0">
                <a:solidFill>
                  <a:schemeClr val="accent3">
                    <a:lumMod val="50000"/>
                  </a:schemeClr>
                </a:solidFill>
                <a:latin typeface="Sketch Nice" panose="03050504000000020004" pitchFamily="66" charset="0"/>
              </a:endParaRPr>
            </a:p>
          </p:txBody>
        </p:sp>
      </p:grpSp>
      <p:grpSp>
        <p:nvGrpSpPr>
          <p:cNvPr id="6" name="Groupe 5"/>
          <p:cNvGrpSpPr/>
          <p:nvPr/>
        </p:nvGrpSpPr>
        <p:grpSpPr>
          <a:xfrm>
            <a:off x="3927555" y="773922"/>
            <a:ext cx="4461713" cy="2655078"/>
            <a:chOff x="3927555" y="773922"/>
            <a:chExt cx="4461713" cy="2655078"/>
          </a:xfrm>
        </p:grpSpPr>
        <p:pic>
          <p:nvPicPr>
            <p:cNvPr id="2052" name="Picture 4" descr="La Tour Eiffel de Las Vegas (AFP / John Gurzinsk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8450" y="1124744"/>
              <a:ext cx="3450818" cy="230425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ZoneTexte 7"/>
            <p:cNvSpPr txBox="1"/>
            <p:nvPr/>
          </p:nvSpPr>
          <p:spPr>
            <a:xfrm>
              <a:off x="3927555" y="773922"/>
              <a:ext cx="2736304" cy="861774"/>
            </a:xfrm>
            <a:prstGeom prst="rect">
              <a:avLst/>
            </a:prstGeom>
            <a:solidFill>
              <a:schemeClr val="bg1"/>
            </a:solidFill>
            <a:ln w="76200" cmpd="thickThin">
              <a:solidFill>
                <a:schemeClr val="accent3">
                  <a:lumMod val="50000"/>
                </a:schemeClr>
              </a:solidFill>
            </a:ln>
          </p:spPr>
          <p:txBody>
            <a:bodyPr wrap="square" rtlCol="0">
              <a:spAutoFit/>
            </a:bodyPr>
            <a:lstStyle/>
            <a:p>
              <a:r>
                <a:rPr lang="fr-FR" sz="3200" dirty="0" smtClean="0">
                  <a:solidFill>
                    <a:schemeClr val="accent3">
                      <a:lumMod val="50000"/>
                    </a:schemeClr>
                  </a:solidFill>
                  <a:latin typeface="Sketch Nice" panose="03050504000000020004" pitchFamily="66" charset="0"/>
                </a:rPr>
                <a:t>Las Vegas</a:t>
              </a:r>
            </a:p>
            <a:p>
              <a:pPr algn="ctr"/>
              <a:r>
                <a:rPr lang="fr-FR" dirty="0" smtClean="0">
                  <a:solidFill>
                    <a:schemeClr val="accent3">
                      <a:lumMod val="50000"/>
                    </a:schemeClr>
                  </a:solidFill>
                  <a:latin typeface="Sketch Nice" panose="03050504000000020004" pitchFamily="66" charset="0"/>
                </a:rPr>
                <a:t>USA-165m</a:t>
              </a:r>
              <a:endParaRPr lang="fr-FR" dirty="0">
                <a:solidFill>
                  <a:schemeClr val="accent3">
                    <a:lumMod val="50000"/>
                  </a:schemeClr>
                </a:solidFill>
                <a:latin typeface="Sketch Nice" panose="03050504000000020004" pitchFamily="66" charset="0"/>
              </a:endParaRPr>
            </a:p>
          </p:txBody>
        </p:sp>
      </p:grpSp>
      <p:grpSp>
        <p:nvGrpSpPr>
          <p:cNvPr id="7" name="Groupe 6"/>
          <p:cNvGrpSpPr/>
          <p:nvPr/>
        </p:nvGrpSpPr>
        <p:grpSpPr>
          <a:xfrm>
            <a:off x="4716015" y="2745058"/>
            <a:ext cx="3817269" cy="3934398"/>
            <a:chOff x="4716015" y="2745058"/>
            <a:chExt cx="3817269" cy="3934398"/>
          </a:xfrm>
        </p:grpSpPr>
        <p:pic>
          <p:nvPicPr>
            <p:cNvPr id="2054" name="Picture 6" descr="La Tour Eiffel du complexe immobilier de luxe de Tianducheng, à Hangzhou, en Chine (AFP)"/>
            <p:cNvPicPr>
              <a:picLocks noChangeAspect="1" noChangeArrowheads="1"/>
            </p:cNvPicPr>
            <p:nvPr/>
          </p:nvPicPr>
          <p:blipFill rotWithShape="1">
            <a:blip r:embed="rId4">
              <a:extLst>
                <a:ext uri="{28A0092B-C50C-407E-A947-70E740481C1C}">
                  <a14:useLocalDpi xmlns:a14="http://schemas.microsoft.com/office/drawing/2010/main" val="0"/>
                </a:ext>
              </a:extLst>
            </a:blip>
            <a:srcRect l="51632"/>
            <a:stretch/>
          </p:blipFill>
          <p:spPr bwMode="auto">
            <a:xfrm>
              <a:off x="5676900" y="2745058"/>
              <a:ext cx="2856384" cy="39243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1" name="ZoneTexte 10"/>
            <p:cNvSpPr txBox="1"/>
            <p:nvPr/>
          </p:nvSpPr>
          <p:spPr>
            <a:xfrm>
              <a:off x="4716015" y="5817682"/>
              <a:ext cx="2736303" cy="861774"/>
            </a:xfrm>
            <a:prstGeom prst="rect">
              <a:avLst/>
            </a:prstGeom>
            <a:solidFill>
              <a:schemeClr val="bg1"/>
            </a:solidFill>
            <a:ln w="76200" cmpd="thickThin">
              <a:solidFill>
                <a:schemeClr val="accent3">
                  <a:lumMod val="50000"/>
                </a:schemeClr>
              </a:solidFill>
            </a:ln>
          </p:spPr>
          <p:txBody>
            <a:bodyPr wrap="square" rtlCol="0">
              <a:spAutoFit/>
            </a:bodyPr>
            <a:lstStyle/>
            <a:p>
              <a:pPr algn="ctr"/>
              <a:r>
                <a:rPr lang="fr-FR" sz="3200" dirty="0" smtClean="0">
                  <a:solidFill>
                    <a:schemeClr val="accent3">
                      <a:lumMod val="50000"/>
                    </a:schemeClr>
                  </a:solidFill>
                  <a:latin typeface="Sketch Nice" panose="03050504000000020004" pitchFamily="66" charset="0"/>
                </a:rPr>
                <a:t>Hangzhou</a:t>
              </a:r>
            </a:p>
            <a:p>
              <a:pPr algn="ctr"/>
              <a:r>
                <a:rPr lang="fr-FR" dirty="0" smtClean="0">
                  <a:solidFill>
                    <a:schemeClr val="accent3">
                      <a:lumMod val="50000"/>
                    </a:schemeClr>
                  </a:solidFill>
                  <a:latin typeface="Sketch Nice" panose="03050504000000020004" pitchFamily="66" charset="0"/>
                </a:rPr>
                <a:t>Chine-108m</a:t>
              </a:r>
              <a:endParaRPr lang="fr-FR" dirty="0">
                <a:solidFill>
                  <a:schemeClr val="accent3">
                    <a:lumMod val="50000"/>
                  </a:schemeClr>
                </a:solidFill>
                <a:latin typeface="Sketch Nice" panose="03050504000000020004" pitchFamily="66" charset="0"/>
              </a:endParaRPr>
            </a:p>
          </p:txBody>
        </p:sp>
      </p:grpSp>
      <p:grpSp>
        <p:nvGrpSpPr>
          <p:cNvPr id="10" name="Groupe 9"/>
          <p:cNvGrpSpPr/>
          <p:nvPr/>
        </p:nvGrpSpPr>
        <p:grpSpPr>
          <a:xfrm>
            <a:off x="2519771" y="1790755"/>
            <a:ext cx="2940733" cy="3866951"/>
            <a:chOff x="2519771" y="1790755"/>
            <a:chExt cx="2940733" cy="3866951"/>
          </a:xfrm>
        </p:grpSpPr>
        <p:pic>
          <p:nvPicPr>
            <p:cNvPr id="2056" name="Picture 8" descr="http://amfostacolo.ro/FOTO/GENUINE/d006/6062/7336_9990_12.jpg"/>
            <p:cNvPicPr>
              <a:picLocks noChangeAspect="1" noChangeArrowheads="1"/>
            </p:cNvPicPr>
            <p:nvPr/>
          </p:nvPicPr>
          <p:blipFill rotWithShape="1">
            <a:blip r:embed="rId5">
              <a:extLst>
                <a:ext uri="{28A0092B-C50C-407E-A947-70E740481C1C}">
                  <a14:useLocalDpi xmlns:a14="http://schemas.microsoft.com/office/drawing/2010/main" val="0"/>
                </a:ext>
              </a:extLst>
            </a:blip>
            <a:srcRect l="24001" r="22443"/>
            <a:stretch/>
          </p:blipFill>
          <p:spPr bwMode="auto">
            <a:xfrm>
              <a:off x="3203848" y="2497470"/>
              <a:ext cx="2256656" cy="3160236"/>
            </a:xfrm>
            <a:prstGeom prst="rect">
              <a:avLst/>
            </a:prstGeom>
            <a:noFill/>
            <a:extLst>
              <a:ext uri="{909E8E84-426E-40DD-AFC4-6F175D3DCCD1}">
                <a14:hiddenFill xmlns:a14="http://schemas.microsoft.com/office/drawing/2010/main">
                  <a:solidFill>
                    <a:srgbClr val="FFFFFF"/>
                  </a:solidFill>
                </a14:hiddenFill>
              </a:ext>
            </a:extLst>
          </p:spPr>
        </p:pic>
        <p:sp>
          <p:nvSpPr>
            <p:cNvPr id="16" name="ZoneTexte 15"/>
            <p:cNvSpPr txBox="1"/>
            <p:nvPr/>
          </p:nvSpPr>
          <p:spPr>
            <a:xfrm>
              <a:off x="2519771" y="1790755"/>
              <a:ext cx="2418679" cy="861774"/>
            </a:xfrm>
            <a:prstGeom prst="rect">
              <a:avLst/>
            </a:prstGeom>
            <a:solidFill>
              <a:schemeClr val="bg1"/>
            </a:solidFill>
            <a:ln w="76200" cmpd="thickThin">
              <a:solidFill>
                <a:schemeClr val="accent3">
                  <a:lumMod val="50000"/>
                </a:schemeClr>
              </a:solidFill>
            </a:ln>
          </p:spPr>
          <p:txBody>
            <a:bodyPr wrap="square" rtlCol="0">
              <a:spAutoFit/>
            </a:bodyPr>
            <a:lstStyle/>
            <a:p>
              <a:pPr algn="ctr"/>
              <a:r>
                <a:rPr lang="fr-FR" sz="3200" dirty="0" smtClean="0">
                  <a:solidFill>
                    <a:schemeClr val="accent3">
                      <a:lumMod val="50000"/>
                    </a:schemeClr>
                  </a:solidFill>
                  <a:latin typeface="Sketch Nice" panose="03050504000000020004" pitchFamily="66" charset="0"/>
                </a:rPr>
                <a:t>Slobozia</a:t>
              </a:r>
            </a:p>
            <a:p>
              <a:pPr algn="ctr"/>
              <a:r>
                <a:rPr lang="fr-FR" dirty="0" smtClean="0">
                  <a:solidFill>
                    <a:schemeClr val="accent3">
                      <a:lumMod val="50000"/>
                    </a:schemeClr>
                  </a:solidFill>
                  <a:latin typeface="Sketch Nice" panose="03050504000000020004" pitchFamily="66" charset="0"/>
                </a:rPr>
                <a:t>Roumanie-53m</a:t>
              </a:r>
              <a:endParaRPr lang="fr-FR" dirty="0">
                <a:solidFill>
                  <a:schemeClr val="accent3">
                    <a:lumMod val="50000"/>
                  </a:schemeClr>
                </a:solidFill>
                <a:latin typeface="Sketch Nice" panose="03050504000000020004" pitchFamily="66" charset="0"/>
              </a:endParaRPr>
            </a:p>
          </p:txBody>
        </p:sp>
      </p:grpSp>
    </p:spTree>
    <p:extLst>
      <p:ext uri="{BB962C8B-B14F-4D97-AF65-F5344CB8AC3E}">
        <p14:creationId xmlns:p14="http://schemas.microsoft.com/office/powerpoint/2010/main" val="184360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600" y="227236"/>
            <a:ext cx="10487025" cy="64008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24920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ZoneTexte 1"/>
          <p:cNvSpPr txBox="1"/>
          <p:nvPr/>
        </p:nvSpPr>
        <p:spPr>
          <a:xfrm>
            <a:off x="5940152" y="107921"/>
            <a:ext cx="2952328" cy="584775"/>
          </a:xfrm>
          <a:prstGeom prst="rect">
            <a:avLst/>
          </a:prstGeom>
          <a:solidFill>
            <a:schemeClr val="bg1"/>
          </a:solidFill>
          <a:ln w="76200" cmpd="thickThin">
            <a:solidFill>
              <a:schemeClr val="accent3">
                <a:lumMod val="50000"/>
              </a:schemeClr>
            </a:solidFill>
          </a:ln>
        </p:spPr>
        <p:txBody>
          <a:bodyPr wrap="square" rtlCol="0">
            <a:spAutoFit/>
          </a:bodyPr>
          <a:lstStyle/>
          <a:p>
            <a:r>
              <a:rPr lang="fr-FR" sz="3200" dirty="0" smtClean="0">
                <a:solidFill>
                  <a:schemeClr val="accent3">
                    <a:lumMod val="50000"/>
                  </a:schemeClr>
                </a:solidFill>
                <a:latin typeface="Sketch Nice" panose="03050504000000020004" pitchFamily="66" charset="0"/>
              </a:rPr>
              <a:t>On croque !</a:t>
            </a:r>
            <a:endParaRPr lang="fr-FR" sz="3200" dirty="0">
              <a:solidFill>
                <a:schemeClr val="accent3">
                  <a:lumMod val="50000"/>
                </a:schemeClr>
              </a:solidFill>
              <a:latin typeface="Sketch Nice" panose="03050504000000020004" pitchFamily="66" charset="0"/>
            </a:endParaRPr>
          </a:p>
        </p:txBody>
      </p:sp>
      <p:pic>
        <p:nvPicPr>
          <p:cNvPr id="13314" name="Picture 2" descr="http://images.lpcdn.ca/641x427/201306/25/708114-tour-eiffel-par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28960"/>
            <a:ext cx="9036496" cy="602903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35727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2930177345"/>
              </p:ext>
            </p:extLst>
          </p:nvPr>
        </p:nvGraphicFramePr>
        <p:xfrm>
          <a:off x="611560" y="332656"/>
          <a:ext cx="8352928" cy="5688630"/>
        </p:xfrm>
        <a:graphic>
          <a:graphicData uri="http://schemas.openxmlformats.org/drawingml/2006/table">
            <a:tbl>
              <a:tblPr firstRow="1" bandRow="1">
                <a:tableStyleId>{5940675A-B579-460E-94D1-54222C63F5DA}</a:tableStyleId>
              </a:tblPr>
              <a:tblGrid>
                <a:gridCol w="2597783"/>
                <a:gridCol w="5755145"/>
              </a:tblGrid>
              <a:tr h="1137726">
                <a:tc gridSpan="2">
                  <a:txBody>
                    <a:bodyPr/>
                    <a:lstStyle/>
                    <a:p>
                      <a:pPr algn="ctr"/>
                      <a:r>
                        <a:rPr lang="fr-FR" sz="4000" dirty="0" smtClean="0">
                          <a:latin typeface="Amandine" pitchFamily="2" charset="0"/>
                        </a:rPr>
                        <a:t>Cartel de l’</a:t>
                      </a:r>
                      <a:r>
                        <a:rPr lang="fr-FR" sz="4000" dirty="0" err="1" smtClean="0">
                          <a:latin typeface="Amandine" pitchFamily="2" charset="0"/>
                        </a:rPr>
                        <a:t>oeuvre</a:t>
                      </a:r>
                      <a:endParaRPr lang="fr-FR" sz="4000" dirty="0">
                        <a:latin typeface="Amandine" pitchFamily="2" charset="0"/>
                      </a:endParaRPr>
                    </a:p>
                  </a:txBody>
                  <a:tcPr anchor="ctr">
                    <a:solidFill>
                      <a:schemeClr val="accent3">
                        <a:lumMod val="75000"/>
                      </a:schemeClr>
                    </a:solidFill>
                  </a:tcPr>
                </a:tc>
                <a:tc hMerge="1">
                  <a:txBody>
                    <a:bodyPr/>
                    <a:lstStyle/>
                    <a:p>
                      <a:endParaRPr lang="fr-FR" dirty="0"/>
                    </a:p>
                  </a:txBody>
                  <a:tcPr/>
                </a:tc>
              </a:tr>
              <a:tr h="1137726">
                <a:tc>
                  <a:txBody>
                    <a:bodyPr/>
                    <a:lstStyle/>
                    <a:p>
                      <a:r>
                        <a:rPr lang="fr-FR" sz="2800" b="1" dirty="0" smtClean="0">
                          <a:latin typeface="DK Crayon Crumble" panose="03070001040701010105" pitchFamily="66" charset="0"/>
                        </a:rPr>
                        <a:t>Epoque / Dates</a:t>
                      </a:r>
                      <a:endParaRPr lang="fr-FR" sz="2800" b="1" dirty="0">
                        <a:latin typeface="DK Crayon Crumble" panose="03070001040701010105" pitchFamily="66" charset="0"/>
                      </a:endParaRPr>
                    </a:p>
                  </a:txBody>
                  <a:tcPr anchor="ctr">
                    <a:solidFill>
                      <a:schemeClr val="accent3">
                        <a:lumMod val="40000"/>
                        <a:lumOff val="60000"/>
                      </a:schemeClr>
                    </a:solidFill>
                  </a:tcPr>
                </a:tc>
                <a:tc>
                  <a:txBody>
                    <a:bodyPr/>
                    <a:lstStyle/>
                    <a:p>
                      <a:endParaRPr lang="fr-FR" dirty="0"/>
                    </a:p>
                  </a:txBody>
                  <a:tcPr anchor="ctr">
                    <a:solidFill>
                      <a:schemeClr val="accent3">
                        <a:lumMod val="40000"/>
                        <a:lumOff val="60000"/>
                      </a:schemeClr>
                    </a:solidFill>
                  </a:tcPr>
                </a:tc>
              </a:tr>
              <a:tr h="1137726">
                <a:tc>
                  <a:txBody>
                    <a:bodyPr/>
                    <a:lstStyle/>
                    <a:p>
                      <a:r>
                        <a:rPr lang="fr-FR" sz="2800" b="1" dirty="0" smtClean="0">
                          <a:latin typeface="DK Crayon Crumble" panose="03070001040701010105" pitchFamily="66" charset="0"/>
                        </a:rPr>
                        <a:t>Dimensions</a:t>
                      </a:r>
                      <a:endParaRPr lang="fr-FR" sz="2800" b="1" dirty="0">
                        <a:latin typeface="DK Crayon Crumble" panose="03070001040701010105" pitchFamily="66" charset="0"/>
                      </a:endParaRPr>
                    </a:p>
                  </a:txBody>
                  <a:tcPr anchor="ctr">
                    <a:solidFill>
                      <a:schemeClr val="accent3">
                        <a:lumMod val="40000"/>
                        <a:lumOff val="60000"/>
                      </a:schemeClr>
                    </a:solidFill>
                  </a:tcPr>
                </a:tc>
                <a:tc>
                  <a:txBody>
                    <a:bodyPr/>
                    <a:lstStyle/>
                    <a:p>
                      <a:r>
                        <a:rPr lang="fr-FR" dirty="0" smtClean="0"/>
                        <a:t> </a:t>
                      </a:r>
                      <a:endParaRPr lang="fr-FR" dirty="0"/>
                    </a:p>
                  </a:txBody>
                  <a:tcPr anchor="ctr">
                    <a:solidFill>
                      <a:schemeClr val="accent3">
                        <a:lumMod val="40000"/>
                        <a:lumOff val="60000"/>
                      </a:schemeClr>
                    </a:solidFill>
                  </a:tcPr>
                </a:tc>
              </a:tr>
              <a:tr h="1137726">
                <a:tc>
                  <a:txBody>
                    <a:bodyPr/>
                    <a:lstStyle/>
                    <a:p>
                      <a:r>
                        <a:rPr lang="fr-FR" sz="2800" b="1" dirty="0" smtClean="0">
                          <a:latin typeface="DK Crayon Crumble" panose="03070001040701010105" pitchFamily="66" charset="0"/>
                        </a:rPr>
                        <a:t>Fonction</a:t>
                      </a:r>
                      <a:endParaRPr lang="fr-FR" sz="2800" b="1" dirty="0">
                        <a:latin typeface="DK Crayon Crumble" panose="03070001040701010105" pitchFamily="66" charset="0"/>
                      </a:endParaRPr>
                    </a:p>
                  </a:txBody>
                  <a:tcPr anchor="ctr">
                    <a:solidFill>
                      <a:schemeClr val="accent3">
                        <a:lumMod val="40000"/>
                        <a:lumOff val="60000"/>
                      </a:schemeClr>
                    </a:solidFill>
                  </a:tcPr>
                </a:tc>
                <a:tc>
                  <a:txBody>
                    <a:bodyPr/>
                    <a:lstStyle/>
                    <a:p>
                      <a:endParaRPr lang="fr-FR" dirty="0"/>
                    </a:p>
                  </a:txBody>
                  <a:tcPr anchor="ctr">
                    <a:solidFill>
                      <a:schemeClr val="accent3">
                        <a:lumMod val="40000"/>
                        <a:lumOff val="60000"/>
                      </a:schemeClr>
                    </a:solidFill>
                  </a:tcPr>
                </a:tc>
              </a:tr>
              <a:tr h="1137726">
                <a:tc>
                  <a:txBody>
                    <a:bodyPr/>
                    <a:lstStyle/>
                    <a:p>
                      <a:r>
                        <a:rPr lang="fr-FR" sz="2800" b="1" dirty="0" smtClean="0">
                          <a:latin typeface="DK Crayon Crumble" panose="03070001040701010105" pitchFamily="66" charset="0"/>
                        </a:rPr>
                        <a:t>Lieu</a:t>
                      </a:r>
                      <a:endParaRPr lang="fr-FR" sz="2800" b="1" dirty="0">
                        <a:latin typeface="DK Crayon Crumble" panose="03070001040701010105" pitchFamily="66" charset="0"/>
                      </a:endParaRPr>
                    </a:p>
                  </a:txBody>
                  <a:tcPr anchor="ctr">
                    <a:solidFill>
                      <a:schemeClr val="accent3">
                        <a:lumMod val="40000"/>
                        <a:lumOff val="60000"/>
                      </a:schemeClr>
                    </a:solidFill>
                  </a:tcPr>
                </a:tc>
                <a:tc>
                  <a:txBody>
                    <a:bodyPr/>
                    <a:lstStyle/>
                    <a:p>
                      <a:endParaRPr lang="fr-FR" dirty="0"/>
                    </a:p>
                  </a:txBody>
                  <a:tcPr anchor="ctr">
                    <a:solidFill>
                      <a:schemeClr val="accent3">
                        <a:lumMod val="40000"/>
                        <a:lumOff val="60000"/>
                      </a:schemeClr>
                    </a:solidFill>
                  </a:tcPr>
                </a:tc>
              </a:tr>
            </a:tbl>
          </a:graphicData>
        </a:graphic>
      </p:graphicFrame>
      <p:sp>
        <p:nvSpPr>
          <p:cNvPr id="3" name="ZoneTexte 2"/>
          <p:cNvSpPr txBox="1"/>
          <p:nvPr/>
        </p:nvSpPr>
        <p:spPr>
          <a:xfrm>
            <a:off x="3226728" y="1772816"/>
            <a:ext cx="4752528" cy="523220"/>
          </a:xfrm>
          <a:prstGeom prst="rect">
            <a:avLst/>
          </a:prstGeom>
          <a:noFill/>
        </p:spPr>
        <p:txBody>
          <a:bodyPr wrap="square" rtlCol="0">
            <a:spAutoFit/>
          </a:bodyPr>
          <a:lstStyle/>
          <a:p>
            <a:r>
              <a:rPr lang="fr-FR" sz="2800" dirty="0" smtClean="0">
                <a:latin typeface="DK Crayon Crumble" panose="03070001040701010105" pitchFamily="66" charset="0"/>
              </a:rPr>
              <a:t>1886 - 1889</a:t>
            </a:r>
            <a:endParaRPr lang="fr-FR" sz="2800" dirty="0">
              <a:latin typeface="DK Crayon Crumble" panose="03070001040701010105" pitchFamily="66" charset="0"/>
            </a:endParaRPr>
          </a:p>
        </p:txBody>
      </p:sp>
      <p:sp>
        <p:nvSpPr>
          <p:cNvPr id="6" name="ZoneTexte 5"/>
          <p:cNvSpPr txBox="1"/>
          <p:nvPr/>
        </p:nvSpPr>
        <p:spPr>
          <a:xfrm>
            <a:off x="3203848" y="4119463"/>
            <a:ext cx="5760640" cy="461665"/>
          </a:xfrm>
          <a:prstGeom prst="rect">
            <a:avLst/>
          </a:prstGeom>
          <a:noFill/>
        </p:spPr>
        <p:txBody>
          <a:bodyPr wrap="square" rtlCol="0">
            <a:spAutoFit/>
          </a:bodyPr>
          <a:lstStyle/>
          <a:p>
            <a:r>
              <a:rPr lang="fr-FR" sz="2400" dirty="0" smtClean="0">
                <a:latin typeface="DK Crayon Crumble" panose="03070001040701010105" pitchFamily="66" charset="0"/>
              </a:rPr>
              <a:t>Antenne et symbole</a:t>
            </a:r>
            <a:endParaRPr lang="fr-FR" sz="2400" dirty="0">
              <a:latin typeface="DK Crayon Crumble" panose="03070001040701010105" pitchFamily="66" charset="0"/>
            </a:endParaRPr>
          </a:p>
        </p:txBody>
      </p:sp>
      <p:sp>
        <p:nvSpPr>
          <p:cNvPr id="7" name="ZoneTexte 6"/>
          <p:cNvSpPr txBox="1"/>
          <p:nvPr/>
        </p:nvSpPr>
        <p:spPr>
          <a:xfrm>
            <a:off x="3226728" y="5229199"/>
            <a:ext cx="5760640" cy="461665"/>
          </a:xfrm>
          <a:prstGeom prst="rect">
            <a:avLst/>
          </a:prstGeom>
          <a:noFill/>
        </p:spPr>
        <p:txBody>
          <a:bodyPr wrap="square" rtlCol="0">
            <a:spAutoFit/>
          </a:bodyPr>
          <a:lstStyle/>
          <a:p>
            <a:r>
              <a:rPr lang="fr-FR" sz="2400" dirty="0" smtClean="0">
                <a:latin typeface="DK Crayon Crumble" panose="03070001040701010105" pitchFamily="66" charset="0"/>
              </a:rPr>
              <a:t>Paris, France</a:t>
            </a:r>
            <a:endParaRPr lang="fr-FR" sz="2400" dirty="0">
              <a:latin typeface="DK Crayon Crumble" panose="03070001040701010105" pitchFamily="66" charset="0"/>
            </a:endParaRPr>
          </a:p>
        </p:txBody>
      </p:sp>
      <p:sp>
        <p:nvSpPr>
          <p:cNvPr id="8" name="ZoneTexte 7"/>
          <p:cNvSpPr txBox="1"/>
          <p:nvPr/>
        </p:nvSpPr>
        <p:spPr>
          <a:xfrm>
            <a:off x="3257818" y="2924944"/>
            <a:ext cx="4752528" cy="523220"/>
          </a:xfrm>
          <a:prstGeom prst="rect">
            <a:avLst/>
          </a:prstGeom>
          <a:noFill/>
        </p:spPr>
        <p:txBody>
          <a:bodyPr wrap="square" rtlCol="0">
            <a:spAutoFit/>
          </a:bodyPr>
          <a:lstStyle/>
          <a:p>
            <a:r>
              <a:rPr lang="fr-FR" sz="2800" dirty="0" smtClean="0">
                <a:latin typeface="DK Crayon Crumble" panose="03070001040701010105" pitchFamily="66" charset="0"/>
              </a:rPr>
              <a:t>324 mètres – base de 125 mètres</a:t>
            </a:r>
            <a:endParaRPr lang="fr-FR" sz="2800" dirty="0">
              <a:latin typeface="DK Crayon Crumble" panose="03070001040701010105" pitchFamily="66" charset="0"/>
            </a:endParaRPr>
          </a:p>
        </p:txBody>
      </p:sp>
    </p:spTree>
    <p:extLst>
      <p:ext uri="{BB962C8B-B14F-4D97-AF65-F5344CB8AC3E}">
        <p14:creationId xmlns:p14="http://schemas.microsoft.com/office/powerpoint/2010/main" val="170849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268" name="Picture 4" descr="Tour Eiff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92" y="0"/>
            <a:ext cx="4553712"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Paris - Eiffel Tower at Nig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1320" y="0"/>
            <a:ext cx="4569515"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1907704" y="6165304"/>
            <a:ext cx="5328592" cy="584775"/>
          </a:xfrm>
          <a:prstGeom prst="rect">
            <a:avLst/>
          </a:prstGeom>
          <a:solidFill>
            <a:schemeClr val="bg1"/>
          </a:solidFill>
          <a:ln w="76200" cmpd="thickThin">
            <a:solidFill>
              <a:schemeClr val="accent3">
                <a:lumMod val="50000"/>
              </a:schemeClr>
            </a:solidFill>
          </a:ln>
        </p:spPr>
        <p:txBody>
          <a:bodyPr wrap="square" rtlCol="0">
            <a:spAutoFit/>
          </a:bodyPr>
          <a:lstStyle/>
          <a:p>
            <a:pPr algn="ctr"/>
            <a:r>
              <a:rPr lang="fr-FR" sz="3200" dirty="0" smtClean="0">
                <a:solidFill>
                  <a:schemeClr val="accent3">
                    <a:lumMod val="50000"/>
                  </a:schemeClr>
                </a:solidFill>
                <a:latin typeface="Croobie" panose="00000400000000000000" pitchFamily="2" charset="0"/>
              </a:rPr>
              <a:t>La Tour Eiffel - France</a:t>
            </a:r>
            <a:endParaRPr lang="fr-FR" sz="3200" dirty="0">
              <a:solidFill>
                <a:schemeClr val="accent3">
                  <a:lumMod val="50000"/>
                </a:schemeClr>
              </a:solidFill>
              <a:latin typeface="Croobie" panose="00000400000000000000" pitchFamily="2" charset="0"/>
            </a:endParaRPr>
          </a:p>
        </p:txBody>
      </p:sp>
    </p:spTree>
    <p:extLst>
      <p:ext uri="{BB962C8B-B14F-4D97-AF65-F5344CB8AC3E}">
        <p14:creationId xmlns:p14="http://schemas.microsoft.com/office/powerpoint/2010/main" val="3876554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2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ZoneTexte 2"/>
          <p:cNvSpPr txBox="1"/>
          <p:nvPr/>
        </p:nvSpPr>
        <p:spPr>
          <a:xfrm>
            <a:off x="82950" y="4437112"/>
            <a:ext cx="8881538" cy="2308324"/>
          </a:xfrm>
          <a:prstGeom prst="rect">
            <a:avLst/>
          </a:prstGeom>
          <a:ln w="57150" cmpd="thickThi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fr-FR" dirty="0">
                <a:latin typeface="Amandine" pitchFamily="2" charset="0"/>
              </a:rPr>
              <a:t>C’est à l’occasion de l’Exposition </a:t>
            </a:r>
            <a:r>
              <a:rPr lang="fr-FR" dirty="0" smtClean="0">
                <a:latin typeface="Amandine" pitchFamily="2" charset="0"/>
              </a:rPr>
              <a:t>Universelle, date qui marquait </a:t>
            </a:r>
            <a:r>
              <a:rPr lang="fr-FR" dirty="0" smtClean="0">
                <a:solidFill>
                  <a:schemeClr val="accent2">
                    <a:lumMod val="50000"/>
                  </a:schemeClr>
                </a:solidFill>
                <a:latin typeface="Amandine" pitchFamily="2" charset="0"/>
              </a:rPr>
              <a:t>le centenaire de la Révolution française</a:t>
            </a:r>
            <a:r>
              <a:rPr lang="fr-FR" dirty="0" smtClean="0">
                <a:latin typeface="Amandine" pitchFamily="2" charset="0"/>
              </a:rPr>
              <a:t> </a:t>
            </a:r>
            <a:r>
              <a:rPr lang="fr-FR" dirty="0">
                <a:latin typeface="Amandine" pitchFamily="2" charset="0"/>
              </a:rPr>
              <a:t>qu’un grand concours est </a:t>
            </a:r>
            <a:r>
              <a:rPr lang="fr-FR" dirty="0" smtClean="0">
                <a:latin typeface="Amandine" pitchFamily="2" charset="0"/>
              </a:rPr>
              <a:t>lancé.</a:t>
            </a:r>
            <a:r>
              <a:rPr lang="fr-FR" dirty="0">
                <a:latin typeface="Amandine" pitchFamily="2" charset="0"/>
              </a:rPr>
              <a:t/>
            </a:r>
            <a:br>
              <a:rPr lang="fr-FR" dirty="0">
                <a:latin typeface="Amandine" pitchFamily="2" charset="0"/>
              </a:rPr>
            </a:br>
            <a:r>
              <a:rPr lang="fr-FR" dirty="0">
                <a:latin typeface="Amandine" pitchFamily="2" charset="0"/>
              </a:rPr>
              <a:t>Le pari est d’« étudier la possibilité d’élever sur le Champ-de-Mars une tour de fer, à base carrée, de 125 mètres de côté et de 300 mètres de hauteur ». Choisi parmi 107 projets, c’est celui de Gustave </a:t>
            </a:r>
            <a:r>
              <a:rPr lang="fr-FR" dirty="0" smtClean="0">
                <a:latin typeface="Amandine" pitchFamily="2" charset="0"/>
              </a:rPr>
              <a:t>Eiffel qui </a:t>
            </a:r>
            <a:r>
              <a:rPr lang="fr-FR" dirty="0">
                <a:latin typeface="Amandine" pitchFamily="2" charset="0"/>
              </a:rPr>
              <a:t>est retenu</a:t>
            </a:r>
            <a:r>
              <a:rPr lang="fr-FR" dirty="0" smtClean="0">
                <a:latin typeface="Amandine" pitchFamily="2" charset="0"/>
              </a:rPr>
              <a:t>.</a:t>
            </a:r>
          </a:p>
          <a:p>
            <a:pPr algn="just"/>
            <a:r>
              <a:rPr lang="fr-FR" dirty="0" smtClean="0">
                <a:latin typeface="Amandine" pitchFamily="2" charset="0"/>
              </a:rPr>
              <a:t>Les </a:t>
            </a:r>
            <a:r>
              <a:rPr lang="fr-FR" dirty="0">
                <a:latin typeface="Amandine" pitchFamily="2" charset="0"/>
              </a:rPr>
              <a:t>premiers coups de pelle sont donnés le 28 janvier 1887. Le 31 mars 1889, la Tour achevée en un temps record </a:t>
            </a:r>
            <a:r>
              <a:rPr lang="fr-FR" dirty="0" smtClean="0">
                <a:latin typeface="Amandine" pitchFamily="2" charset="0"/>
              </a:rPr>
              <a:t>(2 </a:t>
            </a:r>
            <a:r>
              <a:rPr lang="fr-FR" dirty="0">
                <a:latin typeface="Amandine" pitchFamily="2" charset="0"/>
              </a:rPr>
              <a:t>ans, 2 mois et 5 </a:t>
            </a:r>
            <a:r>
              <a:rPr lang="fr-FR" dirty="0" smtClean="0">
                <a:latin typeface="Amandine" pitchFamily="2" charset="0"/>
              </a:rPr>
              <a:t>jours) </a:t>
            </a:r>
            <a:r>
              <a:rPr lang="fr-FR" dirty="0">
                <a:latin typeface="Amandine" pitchFamily="2" charset="0"/>
              </a:rPr>
              <a:t>s’impose comme une véritable prouesse technique</a:t>
            </a:r>
            <a:r>
              <a:rPr lang="fr-FR" dirty="0" smtClean="0">
                <a:latin typeface="Amandine" pitchFamily="2" charset="0"/>
              </a:rPr>
              <a:t>.</a:t>
            </a:r>
            <a:endParaRPr lang="fr-FR" dirty="0">
              <a:latin typeface="Amandine" pitchFamily="2" charset="0"/>
            </a:endParaRPr>
          </a:p>
        </p:txBody>
      </p:sp>
      <p:pic>
        <p:nvPicPr>
          <p:cNvPr id="10242" name="Picture 2" descr="Gustave Eiffel ---on the original spiral staircase of the Eiffel Tow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010" y="153070"/>
            <a:ext cx="3262312" cy="424100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44" name="Picture 4" descr="Eiffel's creator...Eiff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6249" y="110067"/>
            <a:ext cx="2858238" cy="428400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46" name="Picture 6" descr="Gustave Eiffel began to specialize in constructing with metal after college. In 1879, the chief engineer on the Statue of Liberty died, and Eiffel was hired to replace him, going on to design the metallic skeleton of the structure.  He soon began work on what would become known as the Eiffel Tower, the structure that would cement his name in histo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896" y="1149622"/>
            <a:ext cx="2247900" cy="22479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6693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024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17228"/>
            <a:ext cx="9171756" cy="611450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oneTexte 2"/>
          <p:cNvSpPr txBox="1"/>
          <p:nvPr/>
        </p:nvSpPr>
        <p:spPr>
          <a:xfrm>
            <a:off x="323528" y="260648"/>
            <a:ext cx="6768751" cy="1200329"/>
          </a:xfrm>
          <a:prstGeom prst="rect">
            <a:avLst/>
          </a:prstGeom>
          <a:ln w="57150" cmpd="thickThi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fr-FR" dirty="0" smtClean="0">
                <a:latin typeface="Amandine" pitchFamily="2" charset="0"/>
              </a:rPr>
              <a:t>A l’origine, elle était censée être démontée au bout de 20 ans. Elle fut sauvée car Gustave Eiffel favorisa les expériences scientifiques, notamment dans les radiocommunications. Elle a très vite été utilisée comme antenne radio.</a:t>
            </a:r>
            <a:endParaRPr lang="fr-FR" dirty="0">
              <a:latin typeface="Amandine" pitchFamily="2" charset="0"/>
            </a:endParaRPr>
          </a:p>
        </p:txBody>
      </p:sp>
      <p:sp>
        <p:nvSpPr>
          <p:cNvPr id="6" name="ZoneTexte 5"/>
          <p:cNvSpPr txBox="1"/>
          <p:nvPr/>
        </p:nvSpPr>
        <p:spPr>
          <a:xfrm>
            <a:off x="323529" y="2420888"/>
            <a:ext cx="4064259" cy="1200329"/>
          </a:xfrm>
          <a:prstGeom prst="rect">
            <a:avLst/>
          </a:prstGeom>
          <a:ln w="57150" cmpd="thickThi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fr-FR" dirty="0" smtClean="0">
                <a:latin typeface="Amandine" pitchFamily="2" charset="0"/>
              </a:rPr>
              <a:t>Elle est aujourd’hui </a:t>
            </a:r>
            <a:r>
              <a:rPr lang="fr-FR" dirty="0" smtClean="0">
                <a:latin typeface="Comic Sans MS" panose="030F0702030302020204" pitchFamily="66" charset="0"/>
              </a:rPr>
              <a:t>LE</a:t>
            </a:r>
            <a:r>
              <a:rPr lang="fr-FR" dirty="0" smtClean="0">
                <a:latin typeface="Amandine" pitchFamily="2" charset="0"/>
              </a:rPr>
              <a:t> symbole de la France dans le monde : les étrangers la connaissent comme vous connaissez la Statue de la Liberté.</a:t>
            </a:r>
            <a:endParaRPr lang="fr-FR" dirty="0">
              <a:latin typeface="Amandine" pitchFamily="2" charset="0"/>
            </a:endParaRPr>
          </a:p>
        </p:txBody>
      </p:sp>
    </p:spTree>
    <p:extLst>
      <p:ext uri="{BB962C8B-B14F-4D97-AF65-F5344CB8AC3E}">
        <p14:creationId xmlns:p14="http://schemas.microsoft.com/office/powerpoint/2010/main" val="2904682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ZoneTexte 1"/>
          <p:cNvSpPr txBox="1"/>
          <p:nvPr/>
        </p:nvSpPr>
        <p:spPr>
          <a:xfrm>
            <a:off x="161257" y="6021288"/>
            <a:ext cx="8881538" cy="646331"/>
          </a:xfrm>
          <a:prstGeom prst="rect">
            <a:avLst/>
          </a:prstGeom>
          <a:ln w="57150" cmpd="thickThi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fr-FR" dirty="0" smtClean="0">
                <a:latin typeface="Amandine" pitchFamily="2" charset="0"/>
              </a:rPr>
              <a:t>Elle est restée la tour la plus haute du monde jusqu’en 1930 et la construction d’un gratte-ciel à New-York : le Chrysler Building.</a:t>
            </a:r>
            <a:endParaRPr lang="fr-FR" dirty="0">
              <a:latin typeface="Amandine" pitchFamily="2" charset="0"/>
            </a:endParaRPr>
          </a:p>
        </p:txBody>
      </p:sp>
      <p:pic>
        <p:nvPicPr>
          <p:cNvPr id="6146" name="Picture 2" descr="http://www.skyscraper.org/Pics/fav_chrysl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404664"/>
            <a:ext cx="3467100" cy="53149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16589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Looking down from the Eiffel Tower - Par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283953" y="-1283954"/>
            <a:ext cx="6858000" cy="9425907"/>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110310" y="404664"/>
            <a:ext cx="1941410" cy="1200329"/>
          </a:xfrm>
          <a:prstGeom prst="rect">
            <a:avLst/>
          </a:prstGeom>
          <a:ln w="57150" cmpd="thickThi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fr-FR" dirty="0" smtClean="0">
                <a:latin typeface="Amandine" pitchFamily="2" charset="0"/>
              </a:rPr>
              <a:t>Voici la vue que l’on a depuis le 3</a:t>
            </a:r>
            <a:r>
              <a:rPr lang="fr-FR" baseline="30000" dirty="0" smtClean="0">
                <a:latin typeface="Amandine" pitchFamily="2" charset="0"/>
              </a:rPr>
              <a:t>e</a:t>
            </a:r>
            <a:r>
              <a:rPr lang="fr-FR" dirty="0" smtClean="0">
                <a:latin typeface="Amandine" pitchFamily="2" charset="0"/>
              </a:rPr>
              <a:t> étage. On est à 279m.</a:t>
            </a:r>
            <a:endParaRPr lang="fr-FR" dirty="0">
              <a:latin typeface="Amandine" pitchFamily="2" charset="0"/>
            </a:endParaRPr>
          </a:p>
        </p:txBody>
      </p:sp>
    </p:spTree>
    <p:extLst>
      <p:ext uri="{BB962C8B-B14F-4D97-AF65-F5344CB8AC3E}">
        <p14:creationId xmlns:p14="http://schemas.microsoft.com/office/powerpoint/2010/main" val="20543509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16" name="Groupe 15"/>
          <p:cNvGrpSpPr/>
          <p:nvPr/>
        </p:nvGrpSpPr>
        <p:grpSpPr>
          <a:xfrm>
            <a:off x="2473420" y="0"/>
            <a:ext cx="5266932" cy="6864280"/>
            <a:chOff x="2473420" y="0"/>
            <a:chExt cx="5266932" cy="6864280"/>
          </a:xfrm>
        </p:grpSpPr>
        <p:pic>
          <p:nvPicPr>
            <p:cNvPr id="3078" name="Picture 6" descr="Fin mars 1889 : vue générale de l&amp;amp;#039;ouvrage achevé"/>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3420" y="0"/>
              <a:ext cx="5266932" cy="686428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ZoneTexte 6"/>
            <p:cNvSpPr txBox="1"/>
            <p:nvPr/>
          </p:nvSpPr>
          <p:spPr>
            <a:xfrm>
              <a:off x="3055640" y="5838894"/>
              <a:ext cx="1752129" cy="369332"/>
            </a:xfrm>
            <a:prstGeom prst="rect">
              <a:avLst/>
            </a:prstGeom>
            <a:ln w="57150" cmpd="thickThi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fr-FR" dirty="0" smtClean="0">
                  <a:latin typeface="Amandine" pitchFamily="2" charset="0"/>
                </a:rPr>
                <a:t>Mars 1889</a:t>
              </a:r>
              <a:endParaRPr lang="fr-FR" dirty="0">
                <a:latin typeface="Amandine" pitchFamily="2" charset="0"/>
              </a:endParaRPr>
            </a:p>
          </p:txBody>
        </p:sp>
      </p:grpSp>
      <p:grpSp>
        <p:nvGrpSpPr>
          <p:cNvPr id="17" name="Groupe 16"/>
          <p:cNvGrpSpPr/>
          <p:nvPr/>
        </p:nvGrpSpPr>
        <p:grpSpPr>
          <a:xfrm>
            <a:off x="2031683" y="-65512"/>
            <a:ext cx="5632335" cy="6915376"/>
            <a:chOff x="2031683" y="-65512"/>
            <a:chExt cx="5632335" cy="6915376"/>
          </a:xfrm>
        </p:grpSpPr>
        <p:pic>
          <p:nvPicPr>
            <p:cNvPr id="3080" name="Picture 8" descr="26 décembre 1888 : montage de la partie supérie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1683" y="-65512"/>
              <a:ext cx="5632335" cy="69153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4" name="ZoneTexte 23"/>
            <p:cNvSpPr txBox="1"/>
            <p:nvPr/>
          </p:nvSpPr>
          <p:spPr>
            <a:xfrm>
              <a:off x="5724128" y="514218"/>
              <a:ext cx="1752129" cy="646331"/>
            </a:xfrm>
            <a:prstGeom prst="rect">
              <a:avLst/>
            </a:prstGeom>
            <a:ln w="57150" cmpd="thickThi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fr-FR" dirty="0" smtClean="0">
                  <a:latin typeface="Amandine" pitchFamily="2" charset="0"/>
                </a:rPr>
                <a:t>26 décembre 1888</a:t>
              </a:r>
              <a:endParaRPr lang="fr-FR" dirty="0">
                <a:latin typeface="Amandine" pitchFamily="2" charset="0"/>
              </a:endParaRPr>
            </a:p>
          </p:txBody>
        </p:sp>
      </p:grpSp>
      <p:grpSp>
        <p:nvGrpSpPr>
          <p:cNvPr id="6" name="Groupe 5"/>
          <p:cNvGrpSpPr/>
          <p:nvPr/>
        </p:nvGrpSpPr>
        <p:grpSpPr>
          <a:xfrm>
            <a:off x="1736295" y="-171401"/>
            <a:ext cx="5904655" cy="7533309"/>
            <a:chOff x="2627784" y="-431901"/>
            <a:chExt cx="5760640" cy="7396879"/>
          </a:xfrm>
        </p:grpSpPr>
        <p:pic>
          <p:nvPicPr>
            <p:cNvPr id="3082" name="Picture 10" descr="21 août 1888 : montage de la deuxième plate-for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784" y="-431901"/>
              <a:ext cx="5760640" cy="739687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1" name="ZoneTexte 10"/>
            <p:cNvSpPr txBox="1"/>
            <p:nvPr/>
          </p:nvSpPr>
          <p:spPr>
            <a:xfrm>
              <a:off x="5716271" y="506594"/>
              <a:ext cx="1752129" cy="369332"/>
            </a:xfrm>
            <a:prstGeom prst="rect">
              <a:avLst/>
            </a:prstGeom>
            <a:ln w="57150" cmpd="thickThi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fr-FR" dirty="0" smtClean="0">
                  <a:latin typeface="Amandine" pitchFamily="2" charset="0"/>
                </a:rPr>
                <a:t>21 août 1888</a:t>
              </a:r>
              <a:endParaRPr lang="fr-FR" dirty="0">
                <a:latin typeface="Amandine" pitchFamily="2" charset="0"/>
              </a:endParaRPr>
            </a:p>
          </p:txBody>
        </p:sp>
      </p:grpSp>
      <p:grpSp>
        <p:nvGrpSpPr>
          <p:cNvPr id="5" name="Groupe 4"/>
          <p:cNvGrpSpPr/>
          <p:nvPr/>
        </p:nvGrpSpPr>
        <p:grpSpPr>
          <a:xfrm>
            <a:off x="1843247" y="0"/>
            <a:ext cx="5745643" cy="6957391"/>
            <a:chOff x="6516216" y="-779501"/>
            <a:chExt cx="5745643" cy="6957391"/>
          </a:xfrm>
        </p:grpSpPr>
        <p:grpSp>
          <p:nvGrpSpPr>
            <p:cNvPr id="4" name="Groupe 3"/>
            <p:cNvGrpSpPr/>
            <p:nvPr/>
          </p:nvGrpSpPr>
          <p:grpSpPr>
            <a:xfrm>
              <a:off x="6516216" y="-779501"/>
              <a:ext cx="5745643" cy="6957391"/>
              <a:chOff x="2783020" y="454607"/>
              <a:chExt cx="4572086" cy="5914765"/>
            </a:xfrm>
          </p:grpSpPr>
          <p:pic>
            <p:nvPicPr>
              <p:cNvPr id="3084" name="Picture 12" descr="15 mai 1888 : montage des piliers au-dessus du premier ét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3020" y="2708920"/>
                <a:ext cx="4572086" cy="366045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85"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83020" y="454607"/>
                <a:ext cx="4572086" cy="254234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5" name="ZoneTexte 14"/>
            <p:cNvSpPr txBox="1"/>
            <p:nvPr/>
          </p:nvSpPr>
          <p:spPr>
            <a:xfrm>
              <a:off x="6549040" y="1045574"/>
              <a:ext cx="1551815" cy="369332"/>
            </a:xfrm>
            <a:prstGeom prst="rect">
              <a:avLst/>
            </a:prstGeom>
            <a:ln w="57150" cmpd="thickThi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fr-FR" dirty="0" smtClean="0">
                  <a:latin typeface="Amandine" pitchFamily="2" charset="0"/>
                </a:rPr>
                <a:t>15 mai 1888</a:t>
              </a:r>
              <a:endParaRPr lang="fr-FR" dirty="0">
                <a:latin typeface="Amandine" pitchFamily="2" charset="0"/>
              </a:endParaRPr>
            </a:p>
          </p:txBody>
        </p:sp>
      </p:grpSp>
      <p:grpSp>
        <p:nvGrpSpPr>
          <p:cNvPr id="10" name="Groupe 9"/>
          <p:cNvGrpSpPr/>
          <p:nvPr/>
        </p:nvGrpSpPr>
        <p:grpSpPr>
          <a:xfrm>
            <a:off x="-36512" y="1492533"/>
            <a:ext cx="9180512" cy="5365467"/>
            <a:chOff x="0" y="1723393"/>
            <a:chExt cx="9135186" cy="5128035"/>
          </a:xfrm>
        </p:grpSpPr>
        <p:pic>
          <p:nvPicPr>
            <p:cNvPr id="3087" name="Picture 15" descr="20 mars 1888 : montage des poutres horizontales sur l&amp;amp;#039;échafaudage du milieu"/>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723393"/>
              <a:ext cx="9135186" cy="5128035"/>
            </a:xfrm>
            <a:prstGeom prst="rect">
              <a:avLst/>
            </a:prstGeom>
            <a:noFill/>
            <a:extLst>
              <a:ext uri="{909E8E84-426E-40DD-AFC4-6F175D3DCCD1}">
                <a14:hiddenFill xmlns:a14="http://schemas.microsoft.com/office/drawing/2010/main">
                  <a:solidFill>
                    <a:srgbClr val="FFFFFF"/>
                  </a:solidFill>
                </a14:hiddenFill>
              </a:ext>
            </a:extLst>
          </p:spPr>
        </p:pic>
        <p:sp>
          <p:nvSpPr>
            <p:cNvPr id="19" name="ZoneTexte 18"/>
            <p:cNvSpPr txBox="1"/>
            <p:nvPr/>
          </p:nvSpPr>
          <p:spPr>
            <a:xfrm>
              <a:off x="179512" y="2027749"/>
              <a:ext cx="1752129" cy="369332"/>
            </a:xfrm>
            <a:prstGeom prst="rect">
              <a:avLst/>
            </a:prstGeom>
            <a:ln w="57150" cmpd="thickThi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fr-FR" dirty="0" smtClean="0">
                  <a:latin typeface="Amandine" pitchFamily="2" charset="0"/>
                </a:rPr>
                <a:t>20 mars 1888</a:t>
              </a:r>
              <a:endParaRPr lang="fr-FR" dirty="0">
                <a:latin typeface="Amandine" pitchFamily="2" charset="0"/>
              </a:endParaRPr>
            </a:p>
          </p:txBody>
        </p:sp>
      </p:grpSp>
      <p:grpSp>
        <p:nvGrpSpPr>
          <p:cNvPr id="12" name="Groupe 11"/>
          <p:cNvGrpSpPr/>
          <p:nvPr/>
        </p:nvGrpSpPr>
        <p:grpSpPr>
          <a:xfrm>
            <a:off x="-36512" y="1402379"/>
            <a:ext cx="9433048" cy="5475597"/>
            <a:chOff x="8814" y="1707310"/>
            <a:chExt cx="9135186" cy="5150690"/>
          </a:xfrm>
        </p:grpSpPr>
        <p:pic>
          <p:nvPicPr>
            <p:cNvPr id="3076" name="Picture 4" descr="7 décembre 1887 : montage de la partie inférieure sur les pylones en charpent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14" y="1707310"/>
              <a:ext cx="9135186" cy="5150690"/>
            </a:xfrm>
            <a:prstGeom prst="rect">
              <a:avLst/>
            </a:prstGeom>
            <a:noFill/>
            <a:extLst>
              <a:ext uri="{909E8E84-426E-40DD-AFC4-6F175D3DCCD1}">
                <a14:hiddenFill xmlns:a14="http://schemas.microsoft.com/office/drawing/2010/main">
                  <a:solidFill>
                    <a:srgbClr val="FFFFFF"/>
                  </a:solidFill>
                </a14:hiddenFill>
              </a:ext>
            </a:extLst>
          </p:spPr>
        </p:pic>
        <p:sp>
          <p:nvSpPr>
            <p:cNvPr id="20" name="ZoneTexte 19"/>
            <p:cNvSpPr txBox="1"/>
            <p:nvPr/>
          </p:nvSpPr>
          <p:spPr>
            <a:xfrm>
              <a:off x="133797" y="1843083"/>
              <a:ext cx="1830322" cy="369332"/>
            </a:xfrm>
            <a:prstGeom prst="rect">
              <a:avLst/>
            </a:prstGeom>
            <a:ln w="57150" cmpd="thickThi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fr-FR" dirty="0" smtClean="0">
                  <a:latin typeface="Amandine" pitchFamily="2" charset="0"/>
                </a:rPr>
                <a:t>7 décembre 1887</a:t>
              </a:r>
              <a:endParaRPr lang="fr-FR" dirty="0">
                <a:latin typeface="Amandine" pitchFamily="2" charset="0"/>
              </a:endParaRPr>
            </a:p>
          </p:txBody>
        </p:sp>
      </p:grpSp>
      <p:grpSp>
        <p:nvGrpSpPr>
          <p:cNvPr id="2" name="Groupe 1"/>
          <p:cNvGrpSpPr/>
          <p:nvPr/>
        </p:nvGrpSpPr>
        <p:grpSpPr>
          <a:xfrm>
            <a:off x="-590474" y="1402379"/>
            <a:ext cx="9767573" cy="5672902"/>
            <a:chOff x="87733" y="840218"/>
            <a:chExt cx="3762494" cy="2107262"/>
          </a:xfrm>
        </p:grpSpPr>
        <p:pic>
          <p:nvPicPr>
            <p:cNvPr id="3074" name="Picture 2" descr="http://france3-regions.francetvinfo.fr/paris-ile-de-france/sites/regions_france3/files/styles/gallery/public/assets/images/2014/03/27/construction_tour_eiffel_1.jpg?itok=Vb2jS6pv"/>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7733" y="840218"/>
              <a:ext cx="3762494" cy="2107262"/>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2987819" y="931238"/>
              <a:ext cx="679300" cy="142104"/>
            </a:xfrm>
            <a:prstGeom prst="rect">
              <a:avLst/>
            </a:prstGeom>
            <a:ln w="57150" cmpd="thickThi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fr-FR" dirty="0" smtClean="0">
                  <a:latin typeface="Amandine" pitchFamily="2" charset="0"/>
                </a:rPr>
                <a:t>18 juillet 1887</a:t>
              </a:r>
              <a:endParaRPr lang="fr-FR" dirty="0">
                <a:latin typeface="Amandine" pitchFamily="2" charset="0"/>
              </a:endParaRPr>
            </a:p>
          </p:txBody>
        </p:sp>
      </p:grpSp>
      <p:sp>
        <p:nvSpPr>
          <p:cNvPr id="29" name="ZoneTexte 28"/>
          <p:cNvSpPr txBox="1"/>
          <p:nvPr/>
        </p:nvSpPr>
        <p:spPr>
          <a:xfrm>
            <a:off x="-3605" y="6211669"/>
            <a:ext cx="9069710" cy="646331"/>
          </a:xfrm>
          <a:prstGeom prst="rect">
            <a:avLst/>
          </a:prstGeom>
          <a:ln w="57150" cmpd="thickThi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fr-FR" dirty="0" smtClean="0">
                <a:latin typeface="Amandine" pitchFamily="2" charset="0"/>
              </a:rPr>
              <a:t>Voici les différentes étapes de sa construction. </a:t>
            </a:r>
            <a:r>
              <a:rPr lang="fr-FR" dirty="0" smtClean="0">
                <a:latin typeface="Amandine" pitchFamily="2" charset="0"/>
              </a:rPr>
              <a:t>Calculez la durée entre chaque photo, et expliquez les évolutions entre chaque.</a:t>
            </a:r>
            <a:endParaRPr lang="fr-FR" dirty="0">
              <a:latin typeface="Amandine" pitchFamily="2" charset="0"/>
            </a:endParaRPr>
          </a:p>
        </p:txBody>
      </p:sp>
    </p:spTree>
    <p:extLst>
      <p:ext uri="{BB962C8B-B14F-4D97-AF65-F5344CB8AC3E}">
        <p14:creationId xmlns:p14="http://schemas.microsoft.com/office/powerpoint/2010/main" val="1697753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6"/>
                                        </p:tgtEl>
                                      </p:cBhvr>
                                    </p:animEffect>
                                    <p:set>
                                      <p:cBhvr>
                                        <p:cTn id="27" dur="1" fill="hold">
                                          <p:stCondLst>
                                            <p:cond delay="499"/>
                                          </p:stCondLst>
                                        </p:cTn>
                                        <p:tgtEl>
                                          <p:spTgt spid="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7"/>
                                        </p:tgtEl>
                                      </p:cBhvr>
                                    </p:animEffect>
                                    <p:set>
                                      <p:cBhvr>
                                        <p:cTn id="32"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ZoneTexte 1"/>
          <p:cNvSpPr txBox="1"/>
          <p:nvPr/>
        </p:nvSpPr>
        <p:spPr>
          <a:xfrm>
            <a:off x="247299" y="5661248"/>
            <a:ext cx="8732986" cy="923330"/>
          </a:xfrm>
          <a:prstGeom prst="rect">
            <a:avLst/>
          </a:prstGeom>
          <a:ln w="57150" cmpd="thickThi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fr-FR" dirty="0" smtClean="0">
                <a:latin typeface="Amandine" pitchFamily="2" charset="0"/>
              </a:rPr>
              <a:t>Le </a:t>
            </a:r>
            <a:r>
              <a:rPr lang="fr-FR" dirty="0" smtClean="0">
                <a:latin typeface="Comic Sans MS" panose="030F0702030302020204" pitchFamily="66" charset="0"/>
              </a:rPr>
              <a:t>XIX</a:t>
            </a:r>
            <a:r>
              <a:rPr lang="fr-FR" dirty="0" smtClean="0">
                <a:latin typeface="Amandine" pitchFamily="2" charset="0"/>
              </a:rPr>
              <a:t>e siècle a été celui de la révolution industrielle. On a pu construire de grandes pièces métallique. La réalisation de cette tour montre le savoir-faire français en la matière.</a:t>
            </a:r>
            <a:endParaRPr lang="fr-FR" dirty="0">
              <a:latin typeface="Amandine" pitchFamily="2" charset="0"/>
            </a:endParaRPr>
          </a:p>
        </p:txBody>
      </p:sp>
      <p:pic>
        <p:nvPicPr>
          <p:cNvPr id="14338" name="Picture 2" descr="http://www.19e.org/documents/expositionniverselle188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112" y="476672"/>
            <a:ext cx="8413360" cy="48245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611560" y="692696"/>
            <a:ext cx="3413522" cy="369332"/>
          </a:xfrm>
          <a:prstGeom prst="rect">
            <a:avLst/>
          </a:prstGeom>
          <a:ln w="57150" cmpd="thickThi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fr-FR" dirty="0" smtClean="0">
                <a:latin typeface="Amandine" pitchFamily="2" charset="0"/>
              </a:rPr>
              <a:t>L’exposition universelle de 1889.</a:t>
            </a:r>
            <a:endParaRPr lang="fr-FR" dirty="0">
              <a:latin typeface="Amandine" pitchFamily="2" charset="0"/>
            </a:endParaRPr>
          </a:p>
        </p:txBody>
      </p:sp>
    </p:spTree>
    <p:extLst>
      <p:ext uri="{BB962C8B-B14F-4D97-AF65-F5344CB8AC3E}">
        <p14:creationId xmlns:p14="http://schemas.microsoft.com/office/powerpoint/2010/main" val="5741647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122" name="Picture 2" descr="Marc Riboud Zazou, le peintre de la Tour Eiffel, Paris, France, 1953  - for more inspiration visit http://pinterest.com/franpestel/boar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240"/>
            <a:ext cx="4562733" cy="684076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4" name="Picture 4" descr="http://www.lightmediation.net/blog/wp-content/myfotos/toureiffel/00000079486.jpg"/>
          <p:cNvPicPr>
            <a:picLocks noChangeAspect="1" noChangeArrowheads="1"/>
          </p:cNvPicPr>
          <p:nvPr/>
        </p:nvPicPr>
        <p:blipFill rotWithShape="1">
          <a:blip r:embed="rId3">
            <a:extLst>
              <a:ext uri="{28A0092B-C50C-407E-A947-70E740481C1C}">
                <a14:useLocalDpi xmlns:a14="http://schemas.microsoft.com/office/drawing/2010/main" val="0"/>
              </a:ext>
            </a:extLst>
          </a:blip>
          <a:srcRect r="19485"/>
          <a:stretch/>
        </p:blipFill>
        <p:spPr bwMode="auto">
          <a:xfrm>
            <a:off x="4562733" y="1196752"/>
            <a:ext cx="4528901" cy="37444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4562733" y="5517232"/>
            <a:ext cx="4498317" cy="923330"/>
          </a:xfrm>
          <a:prstGeom prst="rect">
            <a:avLst/>
          </a:prstGeom>
          <a:ln w="57150" cmpd="thickThi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fr-FR" dirty="0" smtClean="0">
                <a:latin typeface="Amandine" pitchFamily="2" charset="0"/>
              </a:rPr>
              <a:t>Pour rester belle, la Dame de fer a besoin d’être repeinte tous les 7 ans. </a:t>
            </a:r>
            <a:r>
              <a:rPr lang="fr-FR" dirty="0" smtClean="0">
                <a:latin typeface="Amandine" pitchFamily="2" charset="0"/>
              </a:rPr>
              <a:t>Il est interdit d’avoir le vertige !</a:t>
            </a:r>
            <a:endParaRPr lang="fr-FR" dirty="0">
              <a:latin typeface="Amandine" pitchFamily="2" charset="0"/>
            </a:endParaRPr>
          </a:p>
        </p:txBody>
      </p:sp>
    </p:spTree>
    <p:extLst>
      <p:ext uri="{BB962C8B-B14F-4D97-AF65-F5344CB8AC3E}">
        <p14:creationId xmlns:p14="http://schemas.microsoft.com/office/powerpoint/2010/main" val="4031880724"/>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2661</TotalTime>
  <Words>370</Words>
  <Application>Microsoft Office PowerPoint</Application>
  <PresentationFormat>Affichage à l'écran (4:3)</PresentationFormat>
  <Paragraphs>51</Paragraphs>
  <Slides>15</Slides>
  <Notes>0</Notes>
  <HiddenSlides>0</HiddenSlides>
  <MMClips>0</MMClips>
  <ScaleCrop>false</ScaleCrop>
  <HeadingPairs>
    <vt:vector size="4" baseType="variant">
      <vt:variant>
        <vt:lpstr>Thème</vt:lpstr>
      </vt:variant>
      <vt:variant>
        <vt:i4>1</vt:i4>
      </vt:variant>
      <vt:variant>
        <vt:lpstr>Titres des diapositives</vt:lpstr>
      </vt:variant>
      <vt:variant>
        <vt:i4>15</vt:i4>
      </vt:variant>
    </vt:vector>
  </HeadingPairs>
  <TitlesOfParts>
    <vt:vector size="16"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ASUS</dc:creator>
  <cp:lastModifiedBy>Olivier Li</cp:lastModifiedBy>
  <cp:revision>172</cp:revision>
  <cp:lastPrinted>2014-08-26T14:31:59Z</cp:lastPrinted>
  <dcterms:created xsi:type="dcterms:W3CDTF">2014-07-17T08:41:29Z</dcterms:created>
  <dcterms:modified xsi:type="dcterms:W3CDTF">2014-09-04T10:26:16Z</dcterms:modified>
</cp:coreProperties>
</file>