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693400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84" y="-11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DFC7-34F7-4352-A3DB-488BDA4E87B4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91-DACD-483B-A408-BDC4CF5ED2F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5774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DFC7-34F7-4352-A3DB-488BDA4E87B4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91-DACD-483B-A408-BDC4CF5ED2F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8247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DFC7-34F7-4352-A3DB-488BDA4E87B4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91-DACD-483B-A408-BDC4CF5ED2F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9090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DFC7-34F7-4352-A3DB-488BDA4E87B4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91-DACD-483B-A408-BDC4CF5ED2F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7326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DFC7-34F7-4352-A3DB-488BDA4E87B4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91-DACD-483B-A408-BDC4CF5ED2F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0311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DFC7-34F7-4352-A3DB-488BDA4E87B4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91-DACD-483B-A408-BDC4CF5ED2F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7279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DFC7-34F7-4352-A3DB-488BDA4E87B4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91-DACD-483B-A408-BDC4CF5ED2F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64786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DFC7-34F7-4352-A3DB-488BDA4E87B4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91-DACD-483B-A408-BDC4CF5ED2F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017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DFC7-34F7-4352-A3DB-488BDA4E87B4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91-DACD-483B-A408-BDC4CF5ED2F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074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DFC7-34F7-4352-A3DB-488BDA4E87B4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91-DACD-483B-A408-BDC4CF5ED2F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641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DFC7-34F7-4352-A3DB-488BDA4E87B4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91-DACD-483B-A408-BDC4CF5ED2F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7512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6DFC7-34F7-4352-A3DB-488BDA4E87B4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CFB91-DACD-483B-A408-BDC4CF5ED2F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75200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48341" y="339033"/>
            <a:ext cx="2420997" cy="31683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endParaRPr lang="fr-FR" dirty="0"/>
          </a:p>
          <a:p>
            <a:r>
              <a:rPr lang="fr-FR" dirty="0"/>
              <a:t>Le robinet est bouché. Alors il n’arrête pas de râler et de ronchonner : </a:t>
            </a:r>
            <a:r>
              <a:rPr lang="fr-FR" dirty="0" smtClean="0"/>
              <a:t>«».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844527" y="162124"/>
            <a:ext cx="2767674" cy="1274671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2988543" y="1679040"/>
            <a:ext cx="3869561" cy="1512168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LER</a:t>
            </a:r>
            <a:endParaRPr lang="fr-FR" dirty="0"/>
          </a:p>
        </p:txBody>
      </p:sp>
      <p:pic>
        <p:nvPicPr>
          <p:cNvPr id="7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417" y="4410596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291" y="7420990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05" y="9091116"/>
            <a:ext cx="11160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184621" y="8701459"/>
            <a:ext cx="5958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Je dois </a:t>
            </a:r>
            <a:r>
              <a:rPr lang="fr-FR" sz="2400" b="1" u="sng" dirty="0" smtClean="0">
                <a:latin typeface="Cursive standard" pitchFamily="2" charset="0"/>
              </a:rPr>
              <a:t>lire et savoir écrire </a:t>
            </a:r>
            <a:r>
              <a:rPr lang="fr-FR" sz="2400" dirty="0" smtClean="0">
                <a:latin typeface="Cursive standard" pitchFamily="2" charset="0"/>
              </a:rPr>
              <a:t>les mots outils: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134658" y="9207516"/>
            <a:ext cx="6130678" cy="1251751"/>
          </a:xfrm>
          <a:prstGeom prst="roundRect">
            <a:avLst/>
          </a:prstGeom>
          <a:solidFill>
            <a:schemeClr val="bg1"/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7683" y="361912"/>
            <a:ext cx="742312" cy="131712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60963" y="1189370"/>
            <a:ext cx="2273078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r>
              <a:rPr lang="fr-FR" sz="1800" dirty="0">
                <a:latin typeface="Comic Sans MS" panose="030F0702030302020204" pitchFamily="66" charset="0"/>
              </a:rPr>
              <a:t>La fusée file dans l’espace et emmène Petit Malin sur son dos. Le bruit de son moteur fait « </a:t>
            </a:r>
            <a:r>
              <a:rPr lang="fr-FR" sz="1800" dirty="0" err="1">
                <a:latin typeface="Comic Sans MS" panose="030F0702030302020204" pitchFamily="66" charset="0"/>
              </a:rPr>
              <a:t>ffffffff</a:t>
            </a:r>
            <a:r>
              <a:rPr lang="fr-FR" sz="1800" dirty="0">
                <a:latin typeface="Comic Sans MS" panose="030F0702030302020204" pitchFamily="66" charset="0"/>
              </a:rPr>
              <a:t> ».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03247" y="384095"/>
            <a:ext cx="30243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Comic Sans MS" pitchFamily="66" charset="0"/>
              </a:rPr>
              <a:t>f</a:t>
            </a:r>
            <a:r>
              <a:rPr lang="fr-FR" sz="4400" dirty="0" smtClean="0">
                <a:latin typeface="Comic Sans MS" pitchFamily="66" charset="0"/>
              </a:rPr>
              <a:t>  </a:t>
            </a:r>
            <a:r>
              <a:rPr lang="fr-FR" sz="4400" dirty="0" err="1">
                <a:latin typeface="Comic Sans MS" pitchFamily="66" charset="0"/>
              </a:rPr>
              <a:t>F</a:t>
            </a:r>
            <a:r>
              <a:rPr lang="fr-FR" sz="4400" dirty="0" smtClean="0">
                <a:latin typeface="Comic Sans MS" pitchFamily="66" charset="0"/>
              </a:rPr>
              <a:t>  </a:t>
            </a:r>
            <a:r>
              <a:rPr lang="fr-FR" sz="4400" dirty="0" err="1">
                <a:latin typeface="Cursive standard" pitchFamily="2" charset="0"/>
              </a:rPr>
              <a:t>f</a:t>
            </a:r>
            <a:r>
              <a:rPr lang="fr-FR" sz="4400" dirty="0" smtClean="0">
                <a:latin typeface="Cursive standard" pitchFamily="2" charset="0"/>
              </a:rPr>
              <a:t>  </a:t>
            </a:r>
            <a:r>
              <a:rPr lang="fr-FR" sz="4400" dirty="0">
                <a:latin typeface="Cursive standard" pitchFamily="2" charset="0"/>
              </a:rPr>
              <a:t>F</a:t>
            </a:r>
          </a:p>
        </p:txBody>
      </p:sp>
      <p:pic>
        <p:nvPicPr>
          <p:cNvPr id="1027" name="Picture 3" descr="carton_f_pu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86480" y="162124"/>
            <a:ext cx="1256482" cy="161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à coins arrondis 16"/>
          <p:cNvSpPr/>
          <p:nvPr/>
        </p:nvSpPr>
        <p:spPr>
          <a:xfrm>
            <a:off x="3151757" y="3215486"/>
            <a:ext cx="3715946" cy="907078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LER</a:t>
            </a:r>
            <a:endParaRPr lang="fr-FR" dirty="0"/>
          </a:p>
        </p:txBody>
      </p:sp>
      <p:pic>
        <p:nvPicPr>
          <p:cNvPr id="1028" name="Picture 4" descr="f_fenetre_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8543" y="1775231"/>
            <a:ext cx="1104900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3829025" y="1867769"/>
            <a:ext cx="3840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 panose="030F0702030302020204" pitchFamily="66" charset="0"/>
              </a:rPr>
              <a:t>u</a:t>
            </a:r>
            <a:r>
              <a:rPr lang="fr-FR" sz="4000" dirty="0" smtClean="0">
                <a:latin typeface="Comic Sans MS" panose="030F0702030302020204" pitchFamily="66" charset="0"/>
              </a:rPr>
              <a:t>ne fenêtre</a:t>
            </a:r>
          </a:p>
          <a:p>
            <a:r>
              <a:rPr lang="fr-FR" sz="4000" dirty="0">
                <a:latin typeface="Cursive standard" pitchFamily="2" charset="0"/>
              </a:rPr>
              <a:t>u</a:t>
            </a:r>
            <a:r>
              <a:rPr lang="fr-FR" sz="4000" dirty="0" smtClean="0">
                <a:latin typeface="Cursive standard" pitchFamily="2" charset="0"/>
              </a:rPr>
              <a:t>ne fenêtre</a:t>
            </a:r>
            <a:endParaRPr lang="fr-FR" sz="4000" dirty="0">
              <a:latin typeface="Cursive standard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348583" y="3507385"/>
            <a:ext cx="3166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p</a:t>
            </a:r>
            <a:r>
              <a:rPr lang="fr-FR" sz="2400" dirty="0" smtClean="0">
                <a:latin typeface="Comic Sans MS" panose="030F0702030302020204" pitchFamily="66" charset="0"/>
              </a:rPr>
              <a:t>h 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3829025" y="3715134"/>
            <a:ext cx="7863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4788743" y="3507385"/>
            <a:ext cx="1725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u</a:t>
            </a:r>
            <a:r>
              <a:rPr lang="fr-FR" sz="2400" dirty="0" smtClean="0">
                <a:latin typeface="Comic Sans MS" panose="030F0702030302020204" pitchFamily="66" charset="0"/>
              </a:rPr>
              <a:t>ne photo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99298417"/>
              </p:ext>
            </p:extLst>
          </p:nvPr>
        </p:nvGraphicFramePr>
        <p:xfrm>
          <a:off x="1037206" y="4400640"/>
          <a:ext cx="6228129" cy="26022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98560"/>
                <a:gridCol w="881851"/>
                <a:gridCol w="993134"/>
                <a:gridCol w="793011"/>
                <a:gridCol w="841639"/>
                <a:gridCol w="1009967"/>
                <a:gridCol w="1009967"/>
              </a:tblGrid>
              <a:tr h="436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f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fi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fe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fu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fé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fa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fou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418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ph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pha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pho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phi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phu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phe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phé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436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ba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be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by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bo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bou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bé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nou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ni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né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na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ne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nu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do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dou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da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dy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de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dé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ni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vou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du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no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me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rou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sé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ZoneTexte 21"/>
          <p:cNvSpPr txBox="1"/>
          <p:nvPr/>
        </p:nvSpPr>
        <p:spPr>
          <a:xfrm>
            <a:off x="987683" y="7420990"/>
            <a:ext cx="6465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f</a:t>
            </a:r>
            <a:r>
              <a:rPr lang="fr-FR" sz="2400" dirty="0" smtClean="0">
                <a:latin typeface="Comic Sans MS" panose="030F0702030302020204" pitchFamily="66" charset="0"/>
              </a:rPr>
              <a:t>aux </a:t>
            </a:r>
            <a:r>
              <a:rPr lang="fr-FR" sz="2400" dirty="0" smtClean="0">
                <a:latin typeface="Comic Sans MS" panose="030F0702030302020204" pitchFamily="66" charset="0"/>
              </a:rPr>
              <a:t>– </a:t>
            </a:r>
            <a:r>
              <a:rPr lang="fr-FR" sz="2400" dirty="0" smtClean="0">
                <a:latin typeface="Comic Sans MS" panose="030F0702030302020204" pitchFamily="66" charset="0"/>
              </a:rPr>
              <a:t>une </a:t>
            </a:r>
            <a:r>
              <a:rPr lang="fr-FR" sz="2400" dirty="0" smtClean="0">
                <a:latin typeface="Comic Sans MS" panose="030F0702030302020204" pitchFamily="66" charset="0"/>
              </a:rPr>
              <a:t>fée – </a:t>
            </a:r>
            <a:r>
              <a:rPr lang="fr-FR" sz="2400" smtClean="0">
                <a:latin typeface="Comic Sans MS" panose="030F0702030302020204" pitchFamily="66" charset="0"/>
              </a:rPr>
              <a:t>une fourmi -     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397502" y="9451156"/>
            <a:ext cx="5460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Cursive standard" pitchFamily="2" charset="0"/>
              </a:rPr>
              <a:t>u</a:t>
            </a:r>
            <a:r>
              <a:rPr lang="fr-FR" sz="2400" dirty="0" smtClean="0">
                <a:latin typeface="Cursive standard" pitchFamily="2" charset="0"/>
              </a:rPr>
              <a:t>ne photo – la fille – la fête – la </a:t>
            </a:r>
            <a:r>
              <a:rPr lang="fr-FR" sz="2400" dirty="0" smtClean="0">
                <a:latin typeface="Comic Sans MS" panose="030F0702030302020204" pitchFamily="66" charset="0"/>
              </a:rPr>
              <a:t>F</a:t>
            </a:r>
            <a:r>
              <a:rPr lang="fr-FR" sz="2400" dirty="0" smtClean="0">
                <a:latin typeface="Cursive standard" pitchFamily="2" charset="0"/>
              </a:rPr>
              <a:t>rance- un fou</a:t>
            </a:r>
            <a:endParaRPr lang="fr-FR" sz="24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25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2279" y="251520"/>
            <a:ext cx="5688632" cy="13681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3" descr="carton_f_p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887" y="129042"/>
            <a:ext cx="1256482" cy="16131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123" y="348456"/>
            <a:ext cx="742312" cy="1317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ZoneTexte 4"/>
          <p:cNvSpPr txBox="1"/>
          <p:nvPr/>
        </p:nvSpPr>
        <p:spPr>
          <a:xfrm>
            <a:off x="1268759" y="395536"/>
            <a:ext cx="4816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Mia's Scribblings ~" panose="02000000000000000000" pitchFamily="2" charset="0"/>
              </a:rPr>
              <a:t>ENTRAINEMENT LECTURE AVEC LE SON F/PH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97286852"/>
              </p:ext>
            </p:extLst>
          </p:nvPr>
        </p:nvGraphicFramePr>
        <p:xfrm>
          <a:off x="266333" y="2250356"/>
          <a:ext cx="7075037" cy="3352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34860"/>
                <a:gridCol w="2355452"/>
                <a:gridCol w="2184725"/>
              </a:tblGrid>
              <a:tr h="349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1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2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indent="8890"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3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2603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farin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fumé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fé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fil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film 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four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fourmi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foular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cs typeface="Times New Roman"/>
                        </a:rPr>
                        <a:t>la foul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cs typeface="Times New Roman"/>
                        </a:rPr>
                        <a:t>e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cs typeface="Times New Roman"/>
                        </a:rPr>
                        <a:t>une étoff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cs typeface="Times New Roman"/>
                        </a:rPr>
                        <a:t>e</a:t>
                      </a:r>
                      <a:endParaRPr lang="fr-FR" sz="2400" b="1" dirty="0">
                        <a:effectLst/>
                        <a:latin typeface="Comic Sans MS" panose="030F0702030302020204" pitchFamily="66" charset="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des frit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es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est fou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Elle est foll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est for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Elle est fort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flût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des moufl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es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difficil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plouf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février 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siffl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Je souffl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78854796"/>
              </p:ext>
            </p:extLst>
          </p:nvPr>
        </p:nvGraphicFramePr>
        <p:xfrm>
          <a:off x="324247" y="5850756"/>
          <a:ext cx="5112568" cy="3759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39925"/>
                <a:gridCol w="2572643"/>
              </a:tblGrid>
              <a:tr h="467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ph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98450" algn="ctr">
                        <a:spcAft>
                          <a:spcPts val="0"/>
                        </a:spcAft>
                      </a:pPr>
                      <a:r>
                        <a:rPr lang="fr-FR" sz="2800" b="1" i="1" dirty="0">
                          <a:effectLst/>
                          <a:latin typeface="Mia's Scribblings ~" panose="02000000000000000000" pitchFamily="2" charset="0"/>
                        </a:rPr>
                        <a:t>Révisions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24041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photo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phar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nénuphar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téléphon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pharmaci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Sophi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soupe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bulle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lavabo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mousse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arbre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poupée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cs typeface="Times New Roman"/>
                        </a:rPr>
                        <a:t>une bobine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route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344918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186</Words>
  <Application>Microsoft Office PowerPoint</Application>
  <PresentationFormat>Personnalisé</PresentationFormat>
  <Paragraphs>100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David</cp:lastModifiedBy>
  <cp:revision>4</cp:revision>
  <dcterms:created xsi:type="dcterms:W3CDTF">2013-12-27T07:09:11Z</dcterms:created>
  <dcterms:modified xsi:type="dcterms:W3CDTF">2015-12-30T07:38:14Z</dcterms:modified>
</cp:coreProperties>
</file>