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0B0169AE-673F-48F9-A21E-FD8A351FF48A}"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B0169AE-673F-48F9-A21E-FD8A351FF48A}"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B0169AE-673F-48F9-A21E-FD8A351FF48A}"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B0169AE-673F-48F9-A21E-FD8A351FF48A}"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B0169AE-673F-48F9-A21E-FD8A351FF48A}"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0B0169AE-673F-48F9-A21E-FD8A351FF48A}" type="datetimeFigureOut">
              <a:rPr lang="fr-CA" smtClean="0"/>
              <a:t>2013-03-05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0B0169AE-673F-48F9-A21E-FD8A351FF48A}" type="datetimeFigureOut">
              <a:rPr lang="fr-CA" smtClean="0"/>
              <a:t>2013-03-05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0B0169AE-673F-48F9-A21E-FD8A351FF48A}" type="datetimeFigureOut">
              <a:rPr lang="fr-CA" smtClean="0"/>
              <a:t>2013-03-05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0169AE-673F-48F9-A21E-FD8A351FF48A}" type="datetimeFigureOut">
              <a:rPr lang="fr-CA" smtClean="0"/>
              <a:t>2013-03-05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0169AE-673F-48F9-A21E-FD8A351FF48A}" type="datetimeFigureOut">
              <a:rPr lang="fr-CA" smtClean="0"/>
              <a:t>2013-03-05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0169AE-673F-48F9-A21E-FD8A351FF48A}" type="datetimeFigureOut">
              <a:rPr lang="fr-CA" smtClean="0"/>
              <a:t>2013-03-05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3AFC5E1-5721-459D-BA19-8FF1A2805C51}"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169AE-673F-48F9-A21E-FD8A351FF48A}" type="datetimeFigureOut">
              <a:rPr lang="fr-CA" smtClean="0"/>
              <a:t>2013-03-05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FC5E1-5721-459D-BA19-8FF1A2805C51}"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1470025"/>
          </a:xfrm>
        </p:spPr>
        <p:txBody>
          <a:bodyPr/>
          <a:lstStyle/>
          <a:p>
            <a:r>
              <a:rPr lang="fr-CA" b="1" dirty="0" smtClean="0">
                <a:solidFill>
                  <a:srgbClr val="FF0000"/>
                </a:solidFill>
              </a:rPr>
              <a:t>La civilisation occidentale à l’exemple du Canada</a:t>
            </a:r>
            <a:endParaRPr lang="fr-CA" b="1" dirty="0">
              <a:solidFill>
                <a:srgbClr val="FF0000"/>
              </a:solidFill>
            </a:endParaRPr>
          </a:p>
        </p:txBody>
      </p:sp>
      <p:pic>
        <p:nvPicPr>
          <p:cNvPr id="1026" name="Picture 2" descr="http://i1.trekearth.com/photos/48184/chateau-frontenac-180.jpg"/>
          <p:cNvPicPr>
            <a:picLocks noChangeAspect="1" noChangeArrowheads="1"/>
          </p:cNvPicPr>
          <p:nvPr/>
        </p:nvPicPr>
        <p:blipFill>
          <a:blip r:embed="rId2" cstate="print"/>
          <a:srcRect/>
          <a:stretch>
            <a:fillRect/>
          </a:stretch>
        </p:blipFill>
        <p:spPr bwMode="auto">
          <a:xfrm>
            <a:off x="0" y="1340768"/>
            <a:ext cx="3563888" cy="2628554"/>
          </a:xfrm>
          <a:prstGeom prst="rect">
            <a:avLst/>
          </a:prstGeom>
          <a:noFill/>
        </p:spPr>
      </p:pic>
      <p:pic>
        <p:nvPicPr>
          <p:cNvPr id="1028" name="Picture 4" descr="http://www.cafevrac.com/upload/blogeux-di8rhzxzynParlementOttawa.jpg"/>
          <p:cNvPicPr>
            <a:picLocks noChangeAspect="1" noChangeArrowheads="1"/>
          </p:cNvPicPr>
          <p:nvPr/>
        </p:nvPicPr>
        <p:blipFill>
          <a:blip r:embed="rId3" cstate="print"/>
          <a:srcRect/>
          <a:stretch>
            <a:fillRect/>
          </a:stretch>
        </p:blipFill>
        <p:spPr bwMode="auto">
          <a:xfrm>
            <a:off x="0" y="3933056"/>
            <a:ext cx="3491880" cy="2924944"/>
          </a:xfrm>
          <a:prstGeom prst="rect">
            <a:avLst/>
          </a:prstGeom>
          <a:noFill/>
        </p:spPr>
      </p:pic>
      <p:pic>
        <p:nvPicPr>
          <p:cNvPr id="1030" name="Picture 6" descr="http://www.destination360.com/north-america/canada/images/s/canada-cn-tower.jpg"/>
          <p:cNvPicPr>
            <a:picLocks noChangeAspect="1" noChangeArrowheads="1"/>
          </p:cNvPicPr>
          <p:nvPr/>
        </p:nvPicPr>
        <p:blipFill>
          <a:blip r:embed="rId4" cstate="print"/>
          <a:srcRect/>
          <a:stretch>
            <a:fillRect/>
          </a:stretch>
        </p:blipFill>
        <p:spPr bwMode="auto">
          <a:xfrm>
            <a:off x="3491880" y="3926125"/>
            <a:ext cx="3456384" cy="2931875"/>
          </a:xfrm>
          <a:prstGeom prst="rect">
            <a:avLst/>
          </a:prstGeom>
          <a:noFill/>
        </p:spPr>
      </p:pic>
      <p:pic>
        <p:nvPicPr>
          <p:cNvPr id="1032" name="Picture 8" descr="http://www.torontocitycab.ca/uploads/Niagara_Falls.jpg"/>
          <p:cNvPicPr>
            <a:picLocks noChangeAspect="1" noChangeArrowheads="1"/>
          </p:cNvPicPr>
          <p:nvPr/>
        </p:nvPicPr>
        <p:blipFill>
          <a:blip r:embed="rId5" cstate="print"/>
          <a:srcRect/>
          <a:stretch>
            <a:fillRect/>
          </a:stretch>
        </p:blipFill>
        <p:spPr bwMode="auto">
          <a:xfrm>
            <a:off x="3563888" y="1340768"/>
            <a:ext cx="3384376" cy="2592288"/>
          </a:xfrm>
          <a:prstGeom prst="rect">
            <a:avLst/>
          </a:prstGeom>
          <a:noFill/>
        </p:spPr>
      </p:pic>
      <p:pic>
        <p:nvPicPr>
          <p:cNvPr id="1034" name="Picture 10" descr="http://tahitiangoddess.files.wordpress.com/2012/04/hopewell-rocks.jpg"/>
          <p:cNvPicPr>
            <a:picLocks noChangeAspect="1" noChangeArrowheads="1"/>
          </p:cNvPicPr>
          <p:nvPr/>
        </p:nvPicPr>
        <p:blipFill>
          <a:blip r:embed="rId6" cstate="print"/>
          <a:srcRect/>
          <a:stretch>
            <a:fillRect/>
          </a:stretch>
        </p:blipFill>
        <p:spPr bwMode="auto">
          <a:xfrm>
            <a:off x="6948264" y="1340768"/>
            <a:ext cx="2195736" cy="1800200"/>
          </a:xfrm>
          <a:prstGeom prst="rect">
            <a:avLst/>
          </a:prstGeom>
          <a:noFill/>
        </p:spPr>
      </p:pic>
      <p:pic>
        <p:nvPicPr>
          <p:cNvPr id="1036" name="Picture 12" descr="http://vancouverminibus.ca/Blog/wp-content/uploads/2011/03/Stanley-Park-vancouver.jpg"/>
          <p:cNvPicPr>
            <a:picLocks noChangeAspect="1" noChangeArrowheads="1"/>
          </p:cNvPicPr>
          <p:nvPr/>
        </p:nvPicPr>
        <p:blipFill>
          <a:blip r:embed="rId7" cstate="print"/>
          <a:srcRect/>
          <a:stretch>
            <a:fillRect/>
          </a:stretch>
        </p:blipFill>
        <p:spPr bwMode="auto">
          <a:xfrm>
            <a:off x="6948264" y="3140968"/>
            <a:ext cx="2195736" cy="1657435"/>
          </a:xfrm>
          <a:prstGeom prst="rect">
            <a:avLst/>
          </a:prstGeom>
          <a:noFill/>
        </p:spPr>
      </p:pic>
      <p:pic>
        <p:nvPicPr>
          <p:cNvPr id="1038" name="Picture 14" descr="http://25.media.tumblr.com/tumblr_ls8159Vkku1qjglkto1_500.jpg"/>
          <p:cNvPicPr>
            <a:picLocks noChangeAspect="1" noChangeArrowheads="1"/>
          </p:cNvPicPr>
          <p:nvPr/>
        </p:nvPicPr>
        <p:blipFill>
          <a:blip r:embed="rId8" cstate="print"/>
          <a:srcRect/>
          <a:stretch>
            <a:fillRect/>
          </a:stretch>
        </p:blipFill>
        <p:spPr bwMode="auto">
          <a:xfrm>
            <a:off x="6948264" y="4797152"/>
            <a:ext cx="2195736" cy="20608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87424"/>
            <a:ext cx="8229600" cy="1143000"/>
          </a:xfrm>
        </p:spPr>
        <p:txBody>
          <a:bodyPr/>
          <a:lstStyle/>
          <a:p>
            <a:r>
              <a:rPr lang="fr-CA" b="1" dirty="0" smtClean="0">
                <a:solidFill>
                  <a:srgbClr val="FF0000"/>
                </a:solidFill>
              </a:rPr>
              <a:t>La communication</a:t>
            </a:r>
            <a:endParaRPr lang="fr-CA" b="1" dirty="0">
              <a:solidFill>
                <a:srgbClr val="FF0000"/>
              </a:solidFill>
            </a:endParaRPr>
          </a:p>
        </p:txBody>
      </p:sp>
      <p:sp>
        <p:nvSpPr>
          <p:cNvPr id="3" name="Espace réservé du contenu 2"/>
          <p:cNvSpPr>
            <a:spLocks noGrp="1"/>
          </p:cNvSpPr>
          <p:nvPr>
            <p:ph idx="1"/>
          </p:nvPr>
        </p:nvSpPr>
        <p:spPr>
          <a:xfrm>
            <a:off x="0" y="764704"/>
            <a:ext cx="9144000" cy="6093296"/>
          </a:xfrm>
        </p:spPr>
        <p:txBody>
          <a:bodyPr>
            <a:normAutofit fontScale="85000" lnSpcReduction="10000"/>
          </a:bodyPr>
          <a:lstStyle/>
          <a:p>
            <a:pPr algn="just"/>
            <a:r>
              <a:rPr lang="fr-CA" dirty="0" smtClean="0"/>
              <a:t>L’écriture est encore un moyen de communication important. Cela se fait surtout par les journaux, livres et magazines, mais de plus en plus aussi à l’aide des moyens techniques: les cellulaires, les radios, les réseaux sociaux sur internet (</a:t>
            </a:r>
            <a:r>
              <a:rPr lang="fr-CA" dirty="0" err="1" smtClean="0"/>
              <a:t>Facebook</a:t>
            </a:r>
            <a:r>
              <a:rPr lang="fr-CA" dirty="0" smtClean="0"/>
              <a:t>, Google Plus, MSN, QQ, </a:t>
            </a:r>
            <a:r>
              <a:rPr lang="fr-CA" dirty="0" err="1" smtClean="0"/>
              <a:t>RenRen</a:t>
            </a:r>
            <a:r>
              <a:rPr lang="fr-CA" dirty="0" smtClean="0"/>
              <a:t>, </a:t>
            </a:r>
            <a:r>
              <a:rPr lang="fr-CA" dirty="0" err="1" smtClean="0"/>
              <a:t>Skype</a:t>
            </a:r>
            <a:r>
              <a:rPr lang="fr-CA" dirty="0" smtClean="0"/>
              <a:t>, </a:t>
            </a:r>
            <a:r>
              <a:rPr lang="fr-CA" dirty="0" err="1" smtClean="0"/>
              <a:t>Twitter</a:t>
            </a:r>
            <a:r>
              <a:rPr lang="fr-CA" dirty="0" smtClean="0"/>
              <a:t> etc.), la télévision etc.</a:t>
            </a:r>
          </a:p>
          <a:p>
            <a:pPr algn="just"/>
            <a:r>
              <a:rPr lang="fr-CA" dirty="0" smtClean="0"/>
              <a:t>Grâce à l’écriture, il est possible de faire connaître les conventions et règles, les cultures, l’histoire, </a:t>
            </a:r>
            <a:r>
              <a:rPr lang="fr-CA" dirty="0" smtClean="0"/>
              <a:t>les sciences </a:t>
            </a:r>
            <a:r>
              <a:rPr lang="fr-CA" dirty="0" smtClean="0"/>
              <a:t>etc.</a:t>
            </a:r>
          </a:p>
          <a:p>
            <a:pPr algn="just"/>
            <a:r>
              <a:rPr lang="fr-CA" dirty="0" smtClean="0"/>
              <a:t>Au niveau international et politique, l’écriture sert à souligner des alliances, à faire des contrats et traités et à commémorer le passé.</a:t>
            </a:r>
          </a:p>
          <a:p>
            <a:pPr algn="just"/>
            <a:r>
              <a:rPr lang="fr-CA" dirty="0" smtClean="0"/>
              <a:t>La quantité d’informations à conserver est tellement devenue énorme que les bibliothèques ne suffisent plus: il faut avoir recours à des banques de données et à des supports informatiques pour stocker les données.</a:t>
            </a:r>
            <a:endParaRPr lang="fr-CA" dirty="0"/>
          </a:p>
        </p:txBody>
      </p:sp>
      <p:sp>
        <p:nvSpPr>
          <p:cNvPr id="21506" name="AutoShape 2" descr="data:image/jpeg;base64,/9j/4AAQSkZJRgABAQAAAQABAAD/2wCEAAkGBw0NDA8NDA8NDQ0MDQ0NDQ0MDQ8MDQ0NFBEWFhQRFBQYHCggGBolHBQVITEhJSorLjouFx8zRD8sNygtLisBCgoKDg0OFBAQFy0cHRwsNywwNS8sLysrLSwvLCwsLCsrLCwsLCwrLSwsKywsLCwsLCwsLCwsLCwsLCwsLCwsLP/AABEIAKgBLAMBIgACEQEDEQH/xAAcAAEBAAIDAQEAAAAAAAAAAAADAgABBAUGBwj/xABAEAADAAIBAgMECAMECAcAAAAAAQIDEQQFEgYTISIxYZEHFDJBUXGBoTRCUiRigrEVFyNzdLKzwVR1oqTC0eP/xAAZAQEBAQEBAQAAAAAAAAAAAAABAAIDBAX/xAArEQEAAgIBAwIFAwUAAAAAAAAAAQIREgMTITEEUSJBUnGBFNHhMkOhsfD/2gAMAwEAAhEDEQA/APlyElEyhZR9ZwblCyiZQso0G5Qko1KFlCG5RcoyUIkIZKLlG5RaQhiRak2kWkISkWpKSKUikqTfaWpK0QR2mdoik32ih9pnaJ2mdpIXaa7Ru012kguSXI7RLkEBolyM0S5IgckOR2iGgLjtEND0g6QEFIOkcikHSAuPSDpD0g6QFx6QdI5FIKkZTj0iRaQbQFcoWURKFlClyhJRMoWUaCpQsomUJKEKlCSjUoSUIblCJGpQiQssSLSMlCJCGJFJG0i0hSUikilJSkQhSV2l6N9pIfaZ2idpnaSF2mmhu0nRITklyM5JckgNEtDNENAQ0g2h6RDQEFIOkO0HSAgpB0h6QdIyXHpB0h6QVIiCkFSHpB0jMkFINoakG0BVKGlByhZQhcoWURKFlCFyhZREoWUIVKFlEyhJQhUoSUTKFlGg3KLSNShEhDEi0jaRaQhpIpI2kWkSSkb0UkbSEI0ZoTtM0SHoloXRpokJohoZoloCFohoZoOkSDSIpDNB0gIaQbQ1IOkBDSCpD0gqRkgpB0h6QVICCkFSHpBUgaBSDY1IJoylSNIciyMIkiyg5Gk0FyhZQciyiBJQkoiULJplcoSUQhJ0aC5QkomUJKENpCJGpRaRJiRaRiRSQhiRvRSRtIQnRrQmjNEh6JaFaJaJCaJaFaIaAiaDaGaDpAQ0iKQ1IKkSFSCpD0gqRkhpBUhqQdAQUFSHoKjLQKQVD0DQENBtC0GwkqkWQpFkYRZFkORZEEkWQ5FkWSSIvRESei8I+G/9KZMuLzvI8rGr7vK83u29a13LRTaKxmfCxnw+oeGPDHE4fFxusWO89RN5s2SZuu9rbSb90r3aX4HnfH/Uun5uFMcTJxryLkQ2sPa67FN7fp922j6BeHeJ49++HG9fDW9Hyrrngf6jGD+0+a+RycXFmfI8vTvftfbe9a9x8/gmLX2tbu7XiYjEQ8tIknvV9Gb/APGf+1//AEOD1TwDysGOsmHJHJUJ1UqHiyaX9K20/me2PU8UzjZxnjtHyc3wB0HicrjZMvIxLLc53E91UkpUQ/cnr3tnU+NuJiwc+seGIxwsWJqYlSttPbPUfRh/A5f+Kr/pwdB47x1fVXEJ1d48MzK99U/RJHLjtP6i0TPZq0R04eaSLSPZvwD2Y/My8uYUx35P9juY0t1693ql+JxOjeDcvJhZayeThv1xOo3lyR91ON6na+LO8eo4sTOXPp28YeZSOZ0nBOXlYMdrcZM+KKW2ty6Sa2j12XwAtexyX3f38Safyr0Oj4vTc3E6nxsWdJV9YwNOXuLnvXtS/wACjnpeJ1nvhTSYmMw9V4g6Fw8HAz1hwY5uYXbbTu17S9ze2fOtH2HrHCfJ42TAqUPLKnua7kvVPevv9x5h+AZ1/E13fj5K18u48vpvUVrWd7d8uvJxzM/DDwjRLR2vXOjZeDlWPJqlSdY8k71a+/0+5/D4ncdM8D58sK+RkWDuW1jUeZk1/e9Upfw9T225qVrFpntLjFLTOMPHtENHvOT9Hz7W8PJ3X3Tkxalv80/T5M8bz+Dm4+asGWHOSWl2r2u7fuc/imFOal/6ZM0tXy4TDo9v036P82SFfJyzgbW/LmPNtL+89pJ/lsXmfRzXa3g5Kql7py4+1P8AxJvXyOc+p4s42a6dvZ5zwZ07Dy+fOHkT343jyU57qnbSWvVPZ6H6ROi8TicHE+Ngx4qfJmXUr23Pl29On669Edf4G4uTB1nyc0uMmPHmm5f3PS+a167+J3/0q/wGH/ip/wCnkOPJeevWIns3WPgl8qoKj2vh3wJl53GXJvN9XnI35cvD5ruF/P8AaWk3vXzPP+Jel4+Fya42PP8AWKxpebSx+VMW/wCT7T29a3+Z6I5azaaxPdz1mIy6agqGoKjSDQVDUFQNBoKhqBoCGg2LQTMluRpCkWRhFkWQpGkQSRpCkWRZJJ2nRutcrg1d8TIsdXPbTcRk2k9r7SZ1cifc/wAhxE9pGcP0TlyUsFWn7SxOt6/m7d7PjWfxL1Dl1g8zJ5t4csZcMzhx785e5pTPtfkfY838LX+4r/kPm30UYYrmZbpJ3j468vf3d1JU1+y/U+f6eYrW9pjOHfkzMxDmYub4naT8vJr8Kw8eX8npnvemZM18fFXInsz1jh5YXunJr2l8zrPE3U+dxvK+pcX6z5jtZHqq7Na7Vqfx2/X4Ha9OyZbwY65ELHmqJeXGntRbXrPvZy5LbVidYj7NVjE+Zef8BQpxcyZ9FPUeRKX4JKUjnY+iqup5OdkSfbjx48C9+q7fav8AfS/U4fgb7HO/8y5P/wATkR1rs6tk4WR+zlx47wt/dk7fan9Ut/mviavtvfX2/YRjWMun8d9Y7rnp+N/aqHyWn6pNrtx/93+h7DPFrFU4e2bWOli7vsTfb7O/hvR5Tx50n0jn453WFys6X82NP0r9Pd+T+B6rJTyYW8FJVkxN4smu6U3Ps18V7mF9enx6/n79lXO1sum8PcDqWHLT5meM2Koekrq6WTa01uVpa3+xHinGvrPTr/mXMid/BuX/ANjrdeIt63P5/wBl1/kcflf6Rnl8CeoXFKuVFY5lRtNXKe3KX9R2rSZvttX8fZibfDjEvXde5V4OHmy49K4jctraT2l7v1PPeDet8rk8jJi5F+ZPlPIm5mXLVSvTSXp7X7Hf+IONebh5sWJd13CUztLb2vvZ0Xg3oXJ42fJm5ErGnieOZ7pqm3Utv0fp9n9znx6dG+cZ/wAtW23jHhzvEuCcnK6cqW/7TXyUqtfOUczxNzsnG4OXNi0sk9iltbSdWp3r9TgeJuVGPmdOVNL+0VT+CaU7f61+xz/EvAvlcLLhxa767HPc9JubVa3+hmP7W3j+T9WPP8Ol8D9b5PKvNj5F+Z2TNzTmZpbbTXolte45HXeJF9X6bTS21yd/Hy5VR8nTA8E9D5PEvNk5EzHfMxEqptvTbbevRfcN13mRHV+my2tyuR3fDzZUR83LOlsda2njE+PszGdI2/7u5njHqWXicGsuBqcjuIVNKu3b9Wk/TZ1ngDrfJ5k555NrI8LxOL7ZmtX3bT0kv5f3Oz8X9My8zhViwaeRXFzNPtVafqt/cdd4D6HyOEs9cmZh5niUwqVtKO7bbXp/N+xiunQnxtn8tTtvHsbl4ZnxBxrS9rJws6r49tej/wDV+xyvFPRfr8cfC/TFPJnLmaen5Si9pfFtpfrs4nLzzXiDjY09vHwszr4dz9F8lv8AVD+L+sVwI42dbcfWpjNK/mxPHfcvzWk18UHxbUx5x+67YnK/FXWY6ZwXUKVkaWHjY0l2qtej1/TKW/01958Ry26p1TdVTdVVPbqm9tt/js+5eIel4up8BxLl98zm42VeqV63Fb/Bp6fwZ8RvjZPMeFxXmzVRWPW6mp33J/lpnp9HrrPv83PlzmHFoKh80VLc0nNJ+qa00BR63MVBULQVARUFQtBUDQaDYlBsyWSNIMiyMI0iyDAsiDSLIUiyLJZESDkSTQfQq+kvJWN4/qcLcON/WH+Gt67DynROqZuFnnPgaVwnLVLc3D980vw/+jrZEkxXipWJiI8qbTL6J/rLvt9OJPf+L5D7d/l2bI4v0j51OsvGx5K233RleKVO/Ra0/ns8HIksz+m4vpPUt7vWdE8Y1xFmS485PrHJych7yue13r2fsvfu9513WusXy+V9aU+TaWNSpvuc1HupPS9TqJLTOleKkW2iO7M2mYw9svH11j7MnFx3uO2/9s1N7Wn7Pb6J/gcHovizPxF5ahZeOm/Lx5LffinfpKvXqvzXyPNJlphHp+PExr5XUt7vef6wFr+Fe/8Af+n/ACnT9U8TZOTn4+byoj6rffE9zvue5fq/T+lHnkykyr6fjrOYhTyWn5vbYvHtfz8aX8ZzNfs5NZvHta/2fGlP7neV0l+ilb+Z4vZmw/S8P0/7XVv7uV1Ln5eVleXPXdbWvRamZ+6ZX3I7zpnjbkYYUZonkKVpU6ePJr4vTT+R5dsls6W4qWiImO0CLTE5iXs+T9IGRy1i40TX3Vkyu0v8KS38zx/N5mXPlrNlt1kp7de7WvdrXu0C2QzNOKlP6YwpvNvL1nTvH3JxQoz445HatK+94sjX970ab/RC8z6RczlrBx8eOmvS8mR5df4Ul/meLbIZifTcWc6tdS3u7TpXX8vG5z5uRfWMtK1fffZ3OklvaT1rXu0cnxT4urqOCMNYJwqMqy9yyvJvU0ta7V/V+x56gqZqeKm0Wx3hbTjD1Hh7xzm4HGXHeGeRMU3jdZXjcS/Xs+y9re3+p1fV/EK5HN+uRgnBdwpyysnmLJSa1e+1afsz+P2V8d9PQVB0qRM2x3k7TjC+fyqzZay0knbXovcklpf5HEoSgqNeAOgqEoKgI6BoWgqBoVBMSg2ZLJFkGRZKEaRpAkWWaB5FkCWLLEGkWQZYksWTyJLBliSzQNIiYMsSWINLLTCTLTJFTLTCTKTEFTK2EmVsQTZrZHcZskps02Ts02SY2Q2bbIbAtNkUzbZDYFNMOmVTDpkk0FRdMKmZKaCoug6YEdBUJTCoy0OgqEoGgKKCZdBsC1I0gSxZZI0sWWDLFliDSxZYEsWWIPLFlgSxJYg8sSWBLElmgeWImBLETEGTLTBTLTEGTKTCTKTJFTN7D2Z3CC9xncHszZJeyWyWzTZJTZDZpslsCxsimY2RTJMphtm2w6YFqmHTN0w6YFNMOmVTCpmSmmFTLphUwKKYVMumFTBpFMNsqmG2ZTUsWWBLFlkTyxJYMsSWaB5YssCWJLEHliyzjyxZYsnliSwJZcsQeWImBLLTEHTLTATLTFGVFJgplJiDJm+4FUb7iRe4zuD7jO4kvuNNkdxp0SW2Q6JbJbJKbIbNNkNgW2w2zGyGwTGw6ZlMimDSaYdM3TDpmS1TCplUwqZFNMKmXTCpmZKKYbZVMNsCmWLLMMJFliSzDBgFliSzDBBJYkswwQSWImYYIWmImaMELTLVGGCFKilRhgpvZvuMMIM7jO4wwkzuNdxhhJLol0YYRS6JbMMAobIpmGAhth0zDAI6YdM2YBFTCpmzAIqYVMwwCOmE2YYZ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oukimontreal.com/actualites/wp-content/uploads/2012/12/Facebook.jpg"/>
          <p:cNvPicPr>
            <a:picLocks noChangeAspect="1" noChangeArrowheads="1"/>
          </p:cNvPicPr>
          <p:nvPr/>
        </p:nvPicPr>
        <p:blipFill>
          <a:blip r:embed="rId2" cstate="print"/>
          <a:srcRect/>
          <a:stretch>
            <a:fillRect/>
          </a:stretch>
        </p:blipFill>
        <p:spPr bwMode="auto">
          <a:xfrm>
            <a:off x="4644008" y="0"/>
            <a:ext cx="4499992" cy="2605028"/>
          </a:xfrm>
          <a:prstGeom prst="rect">
            <a:avLst/>
          </a:prstGeom>
          <a:noFill/>
        </p:spPr>
      </p:pic>
      <p:pic>
        <p:nvPicPr>
          <p:cNvPr id="23556" name="Picture 4" descr="http://rack.1.mshcdn.com/media/ZgkyMDEyLzEyLzA0L2VhL2V4cGxvcmV0d2l0LmM2VS5qcGcKcAl0aHVtYgk5NTB4NTM0IwplCWpwZw/c6a2d9b8/c5e/explore-twitter-s-evolution-2006-to-present-26da93b8c5.jpg"/>
          <p:cNvPicPr>
            <a:picLocks noChangeAspect="1" noChangeArrowheads="1"/>
          </p:cNvPicPr>
          <p:nvPr/>
        </p:nvPicPr>
        <p:blipFill>
          <a:blip r:embed="rId3" cstate="print"/>
          <a:srcRect/>
          <a:stretch>
            <a:fillRect/>
          </a:stretch>
        </p:blipFill>
        <p:spPr bwMode="auto">
          <a:xfrm>
            <a:off x="4499992" y="2564905"/>
            <a:ext cx="4644008" cy="2304255"/>
          </a:xfrm>
          <a:prstGeom prst="rect">
            <a:avLst/>
          </a:prstGeom>
          <a:noFill/>
        </p:spPr>
      </p:pic>
      <p:pic>
        <p:nvPicPr>
          <p:cNvPr id="23558" name="Picture 6" descr="http://rack.1.mshcdn.com/media/ZgkyMDEyLzEyLzA0Lzg1L2hhcHB5NXRoYmlyLmJLYy5qcGcKcAl0aHVtYgk5NTB4NTM0IwplCWpwZw/eb8329a5/d20/happy-5th-birthday-youtube--501ecffedf.jpg"/>
          <p:cNvPicPr>
            <a:picLocks noChangeAspect="1" noChangeArrowheads="1"/>
          </p:cNvPicPr>
          <p:nvPr/>
        </p:nvPicPr>
        <p:blipFill>
          <a:blip r:embed="rId4" cstate="print"/>
          <a:srcRect/>
          <a:stretch>
            <a:fillRect/>
          </a:stretch>
        </p:blipFill>
        <p:spPr bwMode="auto">
          <a:xfrm>
            <a:off x="1" y="0"/>
            <a:ext cx="4644007" cy="2564904"/>
          </a:xfrm>
          <a:prstGeom prst="rect">
            <a:avLst/>
          </a:prstGeom>
          <a:noFill/>
        </p:spPr>
      </p:pic>
      <p:pic>
        <p:nvPicPr>
          <p:cNvPr id="23560" name="Picture 8" descr="http://www.marketingonthebeach.com/wp-content/uploads/2011/11/logo-google-plus-e1310223523568.jpg"/>
          <p:cNvPicPr>
            <a:picLocks noChangeAspect="1" noChangeArrowheads="1"/>
          </p:cNvPicPr>
          <p:nvPr/>
        </p:nvPicPr>
        <p:blipFill>
          <a:blip r:embed="rId5" cstate="print"/>
          <a:srcRect/>
          <a:stretch>
            <a:fillRect/>
          </a:stretch>
        </p:blipFill>
        <p:spPr bwMode="auto">
          <a:xfrm>
            <a:off x="0" y="2420888"/>
            <a:ext cx="4355976" cy="2520280"/>
          </a:xfrm>
          <a:prstGeom prst="rect">
            <a:avLst/>
          </a:prstGeom>
          <a:noFill/>
        </p:spPr>
      </p:pic>
      <p:pic>
        <p:nvPicPr>
          <p:cNvPr id="23562" name="Picture 10" descr="http://t0.gstatic.com/images?q=tbn:ANd9GcSgquKkkyvryCzIVd97YJd1wf2lKhv-zv3xypgF6uu0pHbYAtLNmQ"/>
          <p:cNvPicPr>
            <a:picLocks noChangeAspect="1" noChangeArrowheads="1"/>
          </p:cNvPicPr>
          <p:nvPr/>
        </p:nvPicPr>
        <p:blipFill>
          <a:blip r:embed="rId6" cstate="print"/>
          <a:srcRect/>
          <a:stretch>
            <a:fillRect/>
          </a:stretch>
        </p:blipFill>
        <p:spPr bwMode="auto">
          <a:xfrm>
            <a:off x="0" y="4941168"/>
            <a:ext cx="3203848" cy="1916832"/>
          </a:xfrm>
          <a:prstGeom prst="rect">
            <a:avLst/>
          </a:prstGeom>
          <a:noFill/>
        </p:spPr>
      </p:pic>
      <p:pic>
        <p:nvPicPr>
          <p:cNvPr id="23564" name="Picture 12" descr="http://www.chinabusinessmarketing.com/blog/wp-content/uploads/2010/08/renren-xiaonei.jpg"/>
          <p:cNvPicPr>
            <a:picLocks noChangeAspect="1" noChangeArrowheads="1"/>
          </p:cNvPicPr>
          <p:nvPr/>
        </p:nvPicPr>
        <p:blipFill>
          <a:blip r:embed="rId7" cstate="print"/>
          <a:srcRect/>
          <a:stretch>
            <a:fillRect/>
          </a:stretch>
        </p:blipFill>
        <p:spPr bwMode="auto">
          <a:xfrm>
            <a:off x="3203848" y="4941168"/>
            <a:ext cx="2952328" cy="1916832"/>
          </a:xfrm>
          <a:prstGeom prst="rect">
            <a:avLst/>
          </a:prstGeom>
          <a:noFill/>
        </p:spPr>
      </p:pic>
      <p:pic>
        <p:nvPicPr>
          <p:cNvPr id="23566" name="Picture 14" descr="http://rack.1.mshcdn.com/media/ZgkyMDEzLzAxLzA5L2NhL3dpbmRvd3Nza3lwLmNkZjY5LmpwZwpwCXRodW1iCTk1MHg1MzQjCmUJanBn/f01013e2/d94/windows-skype.jpg"/>
          <p:cNvPicPr>
            <a:picLocks noChangeAspect="1" noChangeArrowheads="1"/>
          </p:cNvPicPr>
          <p:nvPr/>
        </p:nvPicPr>
        <p:blipFill>
          <a:blip r:embed="rId8" cstate="print"/>
          <a:srcRect/>
          <a:stretch>
            <a:fillRect/>
          </a:stretch>
        </p:blipFill>
        <p:spPr bwMode="auto">
          <a:xfrm>
            <a:off x="6156176" y="5013176"/>
            <a:ext cx="2987824" cy="18448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80728"/>
          </a:xfrm>
        </p:spPr>
        <p:txBody>
          <a:bodyPr/>
          <a:lstStyle/>
          <a:p>
            <a:r>
              <a:rPr lang="fr-CA" b="1" dirty="0" smtClean="0">
                <a:solidFill>
                  <a:srgbClr val="FF0000"/>
                </a:solidFill>
              </a:rPr>
              <a:t>Qu’est-ce qu’une civilisation?</a:t>
            </a:r>
            <a:endParaRPr lang="fr-CA" b="1" dirty="0">
              <a:solidFill>
                <a:srgbClr val="FF0000"/>
              </a:solidFill>
            </a:endParaRPr>
          </a:p>
        </p:txBody>
      </p:sp>
      <p:sp>
        <p:nvSpPr>
          <p:cNvPr id="3" name="Espace réservé du contenu 2"/>
          <p:cNvSpPr>
            <a:spLocks noGrp="1"/>
          </p:cNvSpPr>
          <p:nvPr>
            <p:ph idx="1"/>
          </p:nvPr>
        </p:nvSpPr>
        <p:spPr>
          <a:xfrm>
            <a:off x="0" y="3977680"/>
            <a:ext cx="9144000" cy="2880320"/>
          </a:xfrm>
        </p:spPr>
        <p:txBody>
          <a:bodyPr>
            <a:normAutofit/>
          </a:bodyPr>
          <a:lstStyle/>
          <a:p>
            <a:pPr algn="just"/>
            <a:r>
              <a:rPr lang="fr-CA" sz="2700" dirty="0" smtClean="0"/>
              <a:t>Elle se définit par des manifestations matérielles (par exemple l’architecture, l’artisanat, les outils et techniques etc.) et intellectuelles (par exemple la langue, la littérature, la religion, les rituels, les sciences etc.) communes.</a:t>
            </a:r>
          </a:p>
          <a:p>
            <a:pPr algn="just"/>
            <a:r>
              <a:rPr lang="fr-CA" sz="2700" dirty="0" smtClean="0"/>
              <a:t>Rappel: les premières civilisations se sont développées vers 3500 ans avant notre ère – probablement en Mésopotamie.</a:t>
            </a:r>
            <a:endParaRPr lang="fr-CA" sz="2700" dirty="0"/>
          </a:p>
        </p:txBody>
      </p:sp>
      <p:pic>
        <p:nvPicPr>
          <p:cNvPr id="6146" name="Picture 2" descr="http://upload.wikimedia.org/wikipedia/commons/thumb/e/e4/Inuit_Woman_1907_Crisco_edit.jpg/220px-Inuit_Woman_1907_Crisco_edit.jpg"/>
          <p:cNvPicPr>
            <a:picLocks noChangeAspect="1" noChangeArrowheads="1"/>
          </p:cNvPicPr>
          <p:nvPr/>
        </p:nvPicPr>
        <p:blipFill>
          <a:blip r:embed="rId2" cstate="print"/>
          <a:srcRect/>
          <a:stretch>
            <a:fillRect/>
          </a:stretch>
        </p:blipFill>
        <p:spPr bwMode="auto">
          <a:xfrm>
            <a:off x="0" y="836712"/>
            <a:ext cx="2555776" cy="3128764"/>
          </a:xfrm>
          <a:prstGeom prst="rect">
            <a:avLst/>
          </a:prstGeom>
          <a:noFill/>
        </p:spPr>
      </p:pic>
      <p:pic>
        <p:nvPicPr>
          <p:cNvPr id="6148" name="Picture 4" descr="http://library.thinkquest.org/J0110072/reports1/iroquois_ta.jpg"/>
          <p:cNvPicPr>
            <a:picLocks noChangeAspect="1" noChangeArrowheads="1"/>
          </p:cNvPicPr>
          <p:nvPr/>
        </p:nvPicPr>
        <p:blipFill>
          <a:blip r:embed="rId3" cstate="print"/>
          <a:srcRect/>
          <a:stretch>
            <a:fillRect/>
          </a:stretch>
        </p:blipFill>
        <p:spPr bwMode="auto">
          <a:xfrm>
            <a:off x="2555776" y="836712"/>
            <a:ext cx="2304256" cy="3131348"/>
          </a:xfrm>
          <a:prstGeom prst="rect">
            <a:avLst/>
          </a:prstGeom>
          <a:noFill/>
        </p:spPr>
      </p:pic>
      <p:pic>
        <p:nvPicPr>
          <p:cNvPr id="6150" name="Picture 6" descr="http://www.lecollectif.ca/wp-content/uploads/2012/07/culture_edito.jpeg"/>
          <p:cNvPicPr>
            <a:picLocks noChangeAspect="1" noChangeArrowheads="1"/>
          </p:cNvPicPr>
          <p:nvPr/>
        </p:nvPicPr>
        <p:blipFill>
          <a:blip r:embed="rId4" cstate="print"/>
          <a:srcRect/>
          <a:stretch>
            <a:fillRect/>
          </a:stretch>
        </p:blipFill>
        <p:spPr bwMode="auto">
          <a:xfrm>
            <a:off x="4860032" y="836713"/>
            <a:ext cx="4283968" cy="312475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CA" b="1" dirty="0" smtClean="0">
                <a:solidFill>
                  <a:srgbClr val="FF0000"/>
                </a:solidFill>
              </a:rPr>
              <a:t>Traits communs entre civilisations</a:t>
            </a:r>
            <a:endParaRPr lang="fr-CA" b="1" dirty="0">
              <a:solidFill>
                <a:srgbClr val="FF0000"/>
              </a:solidFill>
            </a:endParaRPr>
          </a:p>
        </p:txBody>
      </p:sp>
      <p:sp>
        <p:nvSpPr>
          <p:cNvPr id="3" name="Espace réservé du contenu 2"/>
          <p:cNvSpPr>
            <a:spLocks noGrp="1"/>
          </p:cNvSpPr>
          <p:nvPr>
            <p:ph idx="1"/>
          </p:nvPr>
        </p:nvSpPr>
        <p:spPr>
          <a:xfrm>
            <a:off x="0" y="980728"/>
            <a:ext cx="9144000" cy="5688632"/>
          </a:xfrm>
        </p:spPr>
        <p:txBody>
          <a:bodyPr>
            <a:normAutofit fontScale="85000" lnSpcReduction="10000"/>
          </a:bodyPr>
          <a:lstStyle/>
          <a:p>
            <a:r>
              <a:rPr lang="fr-CA" dirty="0" smtClean="0"/>
              <a:t>Les civilisations sont aménagées autour d’un territoire fertile.</a:t>
            </a:r>
          </a:p>
          <a:p>
            <a:r>
              <a:rPr lang="fr-CA" dirty="0" smtClean="0"/>
              <a:t>Les civilisations sont à l’origine basées sur l’agriculture.</a:t>
            </a:r>
          </a:p>
          <a:p>
            <a:r>
              <a:rPr lang="fr-CA" dirty="0" smtClean="0"/>
              <a:t>Les groupes d’êtres humains s’établissent majoritairement près des cours d’eau.</a:t>
            </a:r>
          </a:p>
          <a:p>
            <a:r>
              <a:rPr lang="fr-CA" dirty="0" smtClean="0"/>
              <a:t>Les civilisations développent une hiérarchie sociale.</a:t>
            </a:r>
          </a:p>
          <a:p>
            <a:r>
              <a:rPr lang="fr-CA" dirty="0" smtClean="0"/>
              <a:t>Elles développent une spécialisation du travail.</a:t>
            </a:r>
          </a:p>
          <a:p>
            <a:r>
              <a:rPr lang="fr-CA" dirty="0" smtClean="0"/>
              <a:t>Elles s’organisent autour d’un État central.</a:t>
            </a:r>
          </a:p>
          <a:p>
            <a:r>
              <a:rPr lang="fr-CA" dirty="0" smtClean="0"/>
              <a:t>Il y a des travaux publics importants: églises, murailles, pyramides, routes, temples etc.</a:t>
            </a:r>
          </a:p>
          <a:p>
            <a:r>
              <a:rPr lang="fr-CA" dirty="0" smtClean="0"/>
              <a:t>On y trouve des objets d’art.</a:t>
            </a:r>
          </a:p>
          <a:p>
            <a:r>
              <a:rPr lang="fr-CA" dirty="0" smtClean="0"/>
              <a:t>Il y a un commerce sur de longues distances.</a:t>
            </a:r>
          </a:p>
          <a:p>
            <a:r>
              <a:rPr lang="fr-CA" dirty="0" smtClean="0"/>
              <a:t>Les civilisations utilisent souvent une forme d’écriture ou de communication commune.</a:t>
            </a:r>
          </a:p>
          <a:p>
            <a:endParaRPr lang="fr-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8878666">
            <a:off x="-3076017" y="554300"/>
            <a:ext cx="8229600" cy="764704"/>
          </a:xfrm>
        </p:spPr>
        <p:txBody>
          <a:bodyPr/>
          <a:lstStyle/>
          <a:p>
            <a:r>
              <a:rPr lang="fr-CA" b="1" dirty="0" smtClean="0">
                <a:solidFill>
                  <a:srgbClr val="FF0000"/>
                </a:solidFill>
              </a:rPr>
              <a:t>Le Canada</a:t>
            </a:r>
            <a:endParaRPr lang="fr-CA" b="1" dirty="0">
              <a:solidFill>
                <a:srgbClr val="FF0000"/>
              </a:solidFill>
            </a:endParaRPr>
          </a:p>
        </p:txBody>
      </p:sp>
      <p:sp>
        <p:nvSpPr>
          <p:cNvPr id="3" name="Espace réservé du contenu 2"/>
          <p:cNvSpPr>
            <a:spLocks noGrp="1"/>
          </p:cNvSpPr>
          <p:nvPr>
            <p:ph idx="1"/>
          </p:nvPr>
        </p:nvSpPr>
        <p:spPr>
          <a:xfrm>
            <a:off x="0" y="3861048"/>
            <a:ext cx="9144000" cy="2636515"/>
          </a:xfrm>
        </p:spPr>
        <p:txBody>
          <a:bodyPr>
            <a:noAutofit/>
          </a:bodyPr>
          <a:lstStyle/>
          <a:p>
            <a:pPr algn="just"/>
            <a:r>
              <a:rPr lang="fr-CA" sz="2700" dirty="0" smtClean="0"/>
              <a:t>Au Canada, les premiers colons se sont également établis autour des cours d’eau. Encore aujourd’hui, on trouve les grands centres canadiens près des cours d’eau. Le Corridor Québec-Windsor longe le fleuve Saint-Laurent. Environ 18 millions de personnes y vivent. Cela représente plus que 50% de la population canadienne. Au Québec, 80% de la population habite dans les villes.</a:t>
            </a:r>
            <a:endParaRPr lang="fr-CA" sz="2700" dirty="0"/>
          </a:p>
        </p:txBody>
      </p:sp>
      <p:pic>
        <p:nvPicPr>
          <p:cNvPr id="4098" name="Picture 2" descr="File:Quebec-Windsor Corridor.svg"/>
          <p:cNvPicPr>
            <a:picLocks noChangeAspect="1" noChangeArrowheads="1"/>
          </p:cNvPicPr>
          <p:nvPr/>
        </p:nvPicPr>
        <p:blipFill>
          <a:blip r:embed="rId2" cstate="print"/>
          <a:srcRect/>
          <a:stretch>
            <a:fillRect/>
          </a:stretch>
        </p:blipFill>
        <p:spPr bwMode="auto">
          <a:xfrm>
            <a:off x="2267744" y="0"/>
            <a:ext cx="6876256" cy="39330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CA" b="1" dirty="0" smtClean="0">
                <a:solidFill>
                  <a:srgbClr val="FF0000"/>
                </a:solidFill>
              </a:rPr>
              <a:t>Les cours d’eau canadiens</a:t>
            </a:r>
            <a:endParaRPr lang="fr-CA" b="1" dirty="0">
              <a:solidFill>
                <a:srgbClr val="FF0000"/>
              </a:solidFill>
            </a:endParaRPr>
          </a:p>
        </p:txBody>
      </p:sp>
      <p:sp>
        <p:nvSpPr>
          <p:cNvPr id="3" name="Espace réservé du contenu 2"/>
          <p:cNvSpPr>
            <a:spLocks noGrp="1"/>
          </p:cNvSpPr>
          <p:nvPr>
            <p:ph idx="1"/>
          </p:nvPr>
        </p:nvSpPr>
        <p:spPr>
          <a:xfrm>
            <a:off x="0" y="4209728"/>
            <a:ext cx="9144000" cy="2648272"/>
          </a:xfrm>
        </p:spPr>
        <p:txBody>
          <a:bodyPr/>
          <a:lstStyle/>
          <a:p>
            <a:pPr algn="just"/>
            <a:r>
              <a:rPr lang="fr-CA" dirty="0" smtClean="0"/>
              <a:t>Au Canada, les fleuves et les rivières ont joué un rôle important dans le développement des sociétés et ont favorisé les échanges économiques. Le réseau hydrographique est devenu un réservoir d’énergie important. </a:t>
            </a:r>
            <a:endParaRPr lang="fr-CA" dirty="0"/>
          </a:p>
        </p:txBody>
      </p:sp>
      <p:pic>
        <p:nvPicPr>
          <p:cNvPr id="17410" name="Picture 2" descr="http://www.quebecyachting.ca/wp-content/uploads/2012/02/Plage-urbaine-dans-le-vieux-port-de-montreal.jpg"/>
          <p:cNvPicPr>
            <a:picLocks noChangeAspect="1" noChangeArrowheads="1"/>
          </p:cNvPicPr>
          <p:nvPr/>
        </p:nvPicPr>
        <p:blipFill>
          <a:blip r:embed="rId2" cstate="print"/>
          <a:srcRect/>
          <a:stretch>
            <a:fillRect/>
          </a:stretch>
        </p:blipFill>
        <p:spPr bwMode="auto">
          <a:xfrm>
            <a:off x="0" y="836712"/>
            <a:ext cx="4644008" cy="3456384"/>
          </a:xfrm>
          <a:prstGeom prst="rect">
            <a:avLst/>
          </a:prstGeom>
          <a:noFill/>
        </p:spPr>
      </p:pic>
      <p:pic>
        <p:nvPicPr>
          <p:cNvPr id="17412" name="Picture 4" descr="http://t2.gstatic.com/images?q=tbn:ANd9GcSml8yhyDTzPCt-xTEwuAU8dFyJwJiEAsqTn6Af0ZtjkKzIHX0zsw"/>
          <p:cNvPicPr>
            <a:picLocks noChangeAspect="1" noChangeArrowheads="1"/>
          </p:cNvPicPr>
          <p:nvPr/>
        </p:nvPicPr>
        <p:blipFill>
          <a:blip r:embed="rId3" cstate="print"/>
          <a:srcRect/>
          <a:stretch>
            <a:fillRect/>
          </a:stretch>
        </p:blipFill>
        <p:spPr bwMode="auto">
          <a:xfrm>
            <a:off x="4644008" y="836712"/>
            <a:ext cx="4580817" cy="34563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1143000"/>
          </a:xfrm>
        </p:spPr>
        <p:txBody>
          <a:bodyPr/>
          <a:lstStyle/>
          <a:p>
            <a:r>
              <a:rPr lang="fr-CA" b="1" dirty="0" smtClean="0">
                <a:solidFill>
                  <a:srgbClr val="FF0000"/>
                </a:solidFill>
              </a:rPr>
              <a:t>La succession des populations</a:t>
            </a:r>
            <a:endParaRPr lang="fr-CA" b="1" dirty="0">
              <a:solidFill>
                <a:srgbClr val="FF0000"/>
              </a:solidFill>
            </a:endParaRPr>
          </a:p>
        </p:txBody>
      </p:sp>
      <p:sp>
        <p:nvSpPr>
          <p:cNvPr id="3" name="Espace réservé du contenu 2"/>
          <p:cNvSpPr>
            <a:spLocks noGrp="1"/>
          </p:cNvSpPr>
          <p:nvPr>
            <p:ph idx="1"/>
          </p:nvPr>
        </p:nvSpPr>
        <p:spPr>
          <a:xfrm>
            <a:off x="0" y="3805064"/>
            <a:ext cx="9144000" cy="3052936"/>
          </a:xfrm>
        </p:spPr>
        <p:txBody>
          <a:bodyPr>
            <a:normAutofit/>
          </a:bodyPr>
          <a:lstStyle/>
          <a:p>
            <a:pPr algn="just"/>
            <a:r>
              <a:rPr lang="fr-CA" sz="2700" dirty="0" smtClean="0"/>
              <a:t>Comme en Mésopotamie, de différents peuples ont occupé le territoire canadien. D’abord, il y avait les Premières Nations qui y sont arrivées, il y a environ 15,000 ans. Par la suite, il y a 1,000 ans, il y avait des petites populations vikings. À partir du 16</a:t>
            </a:r>
            <a:r>
              <a:rPr lang="fr-CA" sz="2700" baseline="30000" dirty="0" smtClean="0"/>
              <a:t>ème</a:t>
            </a:r>
            <a:r>
              <a:rPr lang="fr-CA" sz="2700" dirty="0" smtClean="0"/>
              <a:t> siècle, les colons français sont venus. En 1760, la colonie passe aux mains des Anglais qui s’y installent. Après, il y avait plusieurs vagues d’immigration. </a:t>
            </a:r>
            <a:endParaRPr lang="fr-CA" sz="2700" dirty="0"/>
          </a:p>
        </p:txBody>
      </p:sp>
      <p:pic>
        <p:nvPicPr>
          <p:cNvPr id="18434" name="Picture 2" descr="http://t0.gstatic.com/images?q=tbn:ANd9GcQ6Ggoxr7VU7g3ljD7ldNU_xo52q3MtcXYIX85WPGlE7otzqAF2"/>
          <p:cNvPicPr>
            <a:picLocks noChangeAspect="1" noChangeArrowheads="1"/>
          </p:cNvPicPr>
          <p:nvPr/>
        </p:nvPicPr>
        <p:blipFill>
          <a:blip r:embed="rId2" cstate="print"/>
          <a:srcRect/>
          <a:stretch>
            <a:fillRect/>
          </a:stretch>
        </p:blipFill>
        <p:spPr bwMode="auto">
          <a:xfrm>
            <a:off x="1" y="764704"/>
            <a:ext cx="4788024" cy="3096344"/>
          </a:xfrm>
          <a:prstGeom prst="rect">
            <a:avLst/>
          </a:prstGeom>
          <a:noFill/>
        </p:spPr>
      </p:pic>
      <p:pic>
        <p:nvPicPr>
          <p:cNvPr id="18436" name="Picture 4" descr="http://www.viking-mythology.com/images/The_Vikings_were_hated_everywhere.jpg"/>
          <p:cNvPicPr>
            <a:picLocks noChangeAspect="1" noChangeArrowheads="1"/>
          </p:cNvPicPr>
          <p:nvPr/>
        </p:nvPicPr>
        <p:blipFill>
          <a:blip r:embed="rId3" cstate="print"/>
          <a:srcRect/>
          <a:stretch>
            <a:fillRect/>
          </a:stretch>
        </p:blipFill>
        <p:spPr bwMode="auto">
          <a:xfrm>
            <a:off x="4788024" y="764704"/>
            <a:ext cx="2304256" cy="3096344"/>
          </a:xfrm>
          <a:prstGeom prst="rect">
            <a:avLst/>
          </a:prstGeom>
          <a:noFill/>
        </p:spPr>
      </p:pic>
      <p:pic>
        <p:nvPicPr>
          <p:cNvPr id="18438" name="Picture 6" descr="http://t2.gstatic.com/images?q=tbn:ANd9GcRVJBfj__Z9-AX4HnZUai9B4HUwFt5KOLWrznO-3BZh7o295Dk_"/>
          <p:cNvPicPr>
            <a:picLocks noChangeAspect="1" noChangeArrowheads="1"/>
          </p:cNvPicPr>
          <p:nvPr/>
        </p:nvPicPr>
        <p:blipFill>
          <a:blip r:embed="rId4" cstate="print"/>
          <a:srcRect/>
          <a:stretch>
            <a:fillRect/>
          </a:stretch>
        </p:blipFill>
        <p:spPr bwMode="auto">
          <a:xfrm>
            <a:off x="7092281" y="764704"/>
            <a:ext cx="2051720" cy="309634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1400"/>
            <a:ext cx="8229600" cy="1143000"/>
          </a:xfrm>
        </p:spPr>
        <p:txBody>
          <a:bodyPr/>
          <a:lstStyle/>
          <a:p>
            <a:r>
              <a:rPr lang="fr-CA" b="1" dirty="0" smtClean="0">
                <a:solidFill>
                  <a:srgbClr val="FF0000"/>
                </a:solidFill>
              </a:rPr>
              <a:t>L’immigration</a:t>
            </a:r>
            <a:endParaRPr lang="fr-CA" b="1" dirty="0">
              <a:solidFill>
                <a:srgbClr val="FF0000"/>
              </a:solidFill>
            </a:endParaRPr>
          </a:p>
        </p:txBody>
      </p:sp>
      <p:sp>
        <p:nvSpPr>
          <p:cNvPr id="3" name="Espace réservé du contenu 2"/>
          <p:cNvSpPr>
            <a:spLocks noGrp="1"/>
          </p:cNvSpPr>
          <p:nvPr>
            <p:ph idx="1"/>
          </p:nvPr>
        </p:nvSpPr>
        <p:spPr>
          <a:xfrm>
            <a:off x="0" y="692696"/>
            <a:ext cx="9144000" cy="6165304"/>
          </a:xfrm>
        </p:spPr>
        <p:txBody>
          <a:bodyPr>
            <a:normAutofit fontScale="77500" lnSpcReduction="20000"/>
          </a:bodyPr>
          <a:lstStyle/>
          <a:p>
            <a:r>
              <a:rPr lang="fr-CA" sz="2700" dirty="0" smtClean="0"/>
              <a:t>Il y avait plusieurs vagues d’immigration au Canada depuis 1760:</a:t>
            </a:r>
          </a:p>
          <a:p>
            <a:r>
              <a:rPr lang="fr-CA" sz="2700" dirty="0" smtClean="0"/>
              <a:t>1770: les Écossais</a:t>
            </a:r>
          </a:p>
          <a:p>
            <a:r>
              <a:rPr lang="fr-CA" sz="2700" dirty="0" smtClean="0"/>
              <a:t>1800: les Irlandais</a:t>
            </a:r>
          </a:p>
          <a:p>
            <a:r>
              <a:rPr lang="fr-CA" sz="2700" dirty="0" smtClean="0"/>
              <a:t>1830 à 1858: les Polonais</a:t>
            </a:r>
          </a:p>
          <a:p>
            <a:r>
              <a:rPr lang="fr-CA" sz="2700" dirty="0" smtClean="0"/>
              <a:t>1880 à 1914: Les Italiens</a:t>
            </a:r>
          </a:p>
          <a:p>
            <a:r>
              <a:rPr lang="fr-CA" sz="2700" dirty="0" smtClean="0"/>
              <a:t>1890: les Allemands</a:t>
            </a:r>
          </a:p>
          <a:p>
            <a:r>
              <a:rPr lang="fr-CA" sz="2700" dirty="0" smtClean="0"/>
              <a:t>1891 à 1952: les Ukrainiens</a:t>
            </a:r>
          </a:p>
          <a:p>
            <a:r>
              <a:rPr lang="fr-CA" sz="2700" dirty="0" smtClean="0"/>
              <a:t>1948 à 1959: les Palestiniens arabes</a:t>
            </a:r>
          </a:p>
          <a:p>
            <a:r>
              <a:rPr lang="fr-CA" sz="2700" dirty="0" smtClean="0"/>
              <a:t>1956: les Hongrois</a:t>
            </a:r>
          </a:p>
          <a:p>
            <a:r>
              <a:rPr lang="fr-CA" sz="2700" dirty="0" smtClean="0"/>
              <a:t>1960 à 1969: les Chinois</a:t>
            </a:r>
          </a:p>
          <a:p>
            <a:r>
              <a:rPr lang="fr-CA" sz="2700" dirty="0" smtClean="0"/>
              <a:t>1970 à 1979: les Chiliens</a:t>
            </a:r>
          </a:p>
          <a:p>
            <a:r>
              <a:rPr lang="fr-CA" sz="2700" dirty="0" smtClean="0"/>
              <a:t>1971: les Pakistanais</a:t>
            </a:r>
          </a:p>
          <a:p>
            <a:r>
              <a:rPr lang="fr-CA" sz="2700" dirty="0" smtClean="0"/>
              <a:t>1971/1972: les Tibétains (Chinois)</a:t>
            </a:r>
          </a:p>
          <a:p>
            <a:r>
              <a:rPr lang="fr-CA" sz="2700" dirty="0" smtClean="0"/>
              <a:t>1979: les Iraniens</a:t>
            </a:r>
          </a:p>
          <a:p>
            <a:r>
              <a:rPr lang="fr-CA" sz="2700" dirty="0" smtClean="0"/>
              <a:t>1980 à 1989: les Cambodgiens</a:t>
            </a:r>
          </a:p>
          <a:p>
            <a:r>
              <a:rPr lang="fr-CA" sz="2700" dirty="0" smtClean="0"/>
              <a:t>1990 à 1999: les Colombiens, les Ruandais, les Haïtiens</a:t>
            </a:r>
          </a:p>
          <a:p>
            <a:r>
              <a:rPr lang="fr-CA" sz="2700" dirty="0" smtClean="0"/>
              <a:t>1999: les Kosovars</a:t>
            </a:r>
          </a:p>
          <a:p>
            <a:r>
              <a:rPr lang="fr-CA" sz="2700" dirty="0" smtClean="0"/>
              <a:t>2006: les Thaïlandais</a:t>
            </a:r>
          </a:p>
          <a:p>
            <a:r>
              <a:rPr lang="fr-CA" sz="2700" dirty="0" smtClean="0"/>
              <a:t>2008: les Bhoutanais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8229600" cy="836712"/>
          </a:xfrm>
        </p:spPr>
        <p:txBody>
          <a:bodyPr/>
          <a:lstStyle/>
          <a:p>
            <a:r>
              <a:rPr lang="fr-CA" b="1" dirty="0" smtClean="0">
                <a:solidFill>
                  <a:srgbClr val="FF0000"/>
                </a:solidFill>
              </a:rPr>
              <a:t>La justice canadienne</a:t>
            </a:r>
            <a:endParaRPr lang="fr-CA" b="1" dirty="0">
              <a:solidFill>
                <a:srgbClr val="FF0000"/>
              </a:solidFill>
            </a:endParaRPr>
          </a:p>
        </p:txBody>
      </p:sp>
      <p:sp>
        <p:nvSpPr>
          <p:cNvPr id="3" name="Espace réservé du contenu 2"/>
          <p:cNvSpPr>
            <a:spLocks noGrp="1"/>
          </p:cNvSpPr>
          <p:nvPr>
            <p:ph idx="1"/>
          </p:nvPr>
        </p:nvSpPr>
        <p:spPr>
          <a:xfrm>
            <a:off x="0" y="3068960"/>
            <a:ext cx="9144000" cy="4005064"/>
          </a:xfrm>
        </p:spPr>
        <p:txBody>
          <a:bodyPr>
            <a:normAutofit/>
          </a:bodyPr>
          <a:lstStyle/>
          <a:p>
            <a:pPr algn="just"/>
            <a:r>
              <a:rPr lang="fr-CA" sz="2700" dirty="0" smtClean="0"/>
              <a:t>Au Canada, les droits écrits les plus importants s’appellent la «Charte canadienne des droits et libertés» ainsi que la «Charte des droits et libertés de la personne du Québec». Ensuite, il y a plusieurs codes spécialisés: «Le code civil du Québec», «Le code criminel du Canada», «Le code de la sécurité routière du Québec» etc. À l’internationale, les textes définissant les droits fondamentaux des tous les êtres humains sont regroupés dans la «Déclaration universelle des droits de l’homme» de l’Organisation des Nations Unies.</a:t>
            </a:r>
            <a:endParaRPr lang="fr-CA" sz="2700" dirty="0"/>
          </a:p>
        </p:txBody>
      </p:sp>
      <p:pic>
        <p:nvPicPr>
          <p:cNvPr id="19458" name="Picture 2" descr="http://upload.maieutapedia.org/picture/DECLARATION_DES_DROITS_DE_L_HOMME.-1319185658.jpg"/>
          <p:cNvPicPr>
            <a:picLocks noChangeAspect="1" noChangeArrowheads="1"/>
          </p:cNvPicPr>
          <p:nvPr/>
        </p:nvPicPr>
        <p:blipFill>
          <a:blip r:embed="rId2" cstate="print"/>
          <a:srcRect/>
          <a:stretch>
            <a:fillRect/>
          </a:stretch>
        </p:blipFill>
        <p:spPr bwMode="auto">
          <a:xfrm>
            <a:off x="0" y="0"/>
            <a:ext cx="3275856" cy="3140968"/>
          </a:xfrm>
          <a:prstGeom prst="rect">
            <a:avLst/>
          </a:prstGeom>
          <a:noFill/>
        </p:spPr>
      </p:pic>
      <p:sp>
        <p:nvSpPr>
          <p:cNvPr id="19460" name="AutoShape 4" descr="data:image/jpeg;base64,/9j/4AAQSkZJRgABAQAAAQABAAD/2wCEAAkGBhQSEBUUEhQWFRUVGBcVGBcUGBUXFxgUGBUYFxcVGBUXHiYgGRkjGhgWHy8gIycpLC0sGB4yNTAqNyYrLikBCQoKDgwOFw8PGikcHBwsLCkpKSkpKSkpKSkpLCwsKSkpLCksKSwpKSwsKSkpLCwsKSkpLCwpLCwpKSwsLCwqKf/AABEIAMsA+AMBIgACEQEDEQH/xAAcAAACAgMBAQAAAAAAAAAAAAAABQEEAgMGBwj/xABMEAABAgMFAwUKCwYFBQEAAAABAhEAAyEEEjFBUQUTYQYicYGRIzIzNEJSVKGz0hQWF2JzdJOjscHwBxVDU5LRJGNy4fGCg6LC07L/xAAZAQEBAQEBAQAAAAAAAAAAAAAAAQIEAwX/xAAkEQEBAAIBBQEBAAIDAAAAAAAAAQIREgMTITFRMgRBYSKx4f/aAAwDAQACEQMRAD8A9F5M8mbKqxWZSrNIJMiSSTJlEkmUkkklNS8MvirY/RbP9jK92Dkr4hZfoJPskw1j5+WV3fLZV8VbH6LZ/sZXuwfFWx+i2f7GV7sNYIzyv0KvirY/RbP9jK92D4q2P0Wz/YyvdhpExOd+hV8VbH6LZ/sZXuwfFWx+iWf7GV7sNYIcr9Cr4q2P0Wz/AGMr3YPirY/RLP8AYyvdhrBDlfoV/FWx+i2f7GV7sHxVsfotn+xle7DSCHPL6FfxUsfotn+xle7EfFWx+i2f7GV7sNYIcsvoVfFWx+i2f7GV7sR8VrH6LZ/sZXuxY2ptmTZ0hU6YlALtezYOQOqOFsu30/vSbPUbSkbspMpT3AlCFKK2fBkFQGs0mjV1Llf8rMXZfFax+i2f7GV7sT8VbH6LZ/sZXuxY2ZtWVaElUmYmYkG6SnAKABI6WI7YuxN5S6qFfxVsfotn+xle7B8VbH6LZ/sZXuw0ghyv0K/irY/RbP8AYyvdg+Ktj9Fs/wBjK92GkEXlfoV/FWx+i2f7GV7sHxVsfotn+xle7DSB4cr9Cv4q2P0Wz/Yyvdg+Ktj9Fs/2Mr3YaPBDlfoV/FWx+i2f7GV7sHxVsfotn+xle7DWCLyv1Cr4q2P0Wz/Yyvdg+Ktj9Fs/2Mr3YawQ5X6OY5TcmbKmxWlSbNIBEicQRJlAgiUogg3aF4iGfKrxC1fQTvZKgjo6VtiI5K+IWX6CT7JMNYVclfEbL9Xk+yTDWOXL3WxBEQRgTERMEAQQQQBBBEQEwRETAREwQGA8/wD2gWsb+WgrSAZagDNRLmSUTCTdUsFJUHCSKHMUOfnZ21MXOM7epMxQMsulFwJKBLuKqQ27vBwl3HF47bltZZcqfOIUkKITNuqIfnhaSkAvedSbxSGcAiscILNKEreBfOLG5ec51KLjs+ZVUEJcqj0wuV3L4ke+Mmvr0f8AZrtMGbOlCYhabqVDdJlS5d8KUhR3aEghSmBDlToSnoHoUea8gkon2hKypyhAUASsqUUJShS1EsFc6ZTviyU4MBHpUXqe3hRBBBHmCCCCKggggiKIIIIqCCB4IAggggFfKrxC1fQTvZKgg5VeIWr6vO9kqCOro+kRyU8Rsv0Ej2SYawq5K+IWX6CT7JMNI5c/dUQQQPGFEEQ8EBMEQ8DwExEDwGAmJjB4yeKJeIeIijtqzqXIUlAckpN12C0haVKlk5XkgorTnVpF0OZ5V8ljbJ6J0qfKQUpSiockJmFa+cFYXSQzZmrEwql/s1WSkb6ylBWVgbl1EeaJl5yAMsNQ3NjpTYiqdKWiRMkgCdeKU2cFymUBR1CoRdp5owEUrNsueJdnUJSwuyy5CUo7iyyU3bQAq9Tmc3EVANY9Ja1qDkjybFkmTJs20SpilC4SkAEG+VB1lWN0AM2WJZ46xFvlkgCYgk4AKSSegPWOQVsObctLyCozEWlMvwQKCubOUnymIUJoN4l0ssFnq1RYFC2X0yVJQoSsBIu3gZylFTm8CDMB5uJfGphZssjoImIgeMMpgiImCCCAQRlRBBBFBBBBAEEEEEK+VXiFq+rzvZKgg5VeIWr6vO9kqCOvo+kHJXxCy/QSfZJi9aVKCTcAKsgcH7R+MUOSviFl+gk+yTF+1TriCoglg7C6D/5EDtIjly/Vaigm0zyKoANfJSRT/ugxmbROrzWr5oNH+l0/AxTmbXCqhSkUPMJkk0cv35FfyyjUraZdt4vIv/h6Y0a/x08mLpV8Wqd5mnko68J3T2iNkpc5QfmJrgpJf/xmEamFx2mRW+rE07hqBmrJ/wBUiDtEue6LDCrmR5ONL1KVwGMNBs03zpf9CvfjOSJj89SCNEpUC/SVHjlC+VtkAMXUUljWW5zyVp0YcY2yNtIUQDzXbEoIc96Oao407YmgxVhHL2dF2SO5TBaigSpi93NPPWUpXMK0hpiQXWCDgGDPHUxi0SeFjkpdkmgy5aQoKkGdLQsomCUuWyCiWskHuZS8tyTVF4EkB4SiaJcpSZUxBsw3m73ayVmZMUFy0lPNKhLceUHmZM8daYAqNcl25lFmdRKZS0r+ETFKUZa0gyCpRUFEgBYUmgTUuUlqOFUiwG4sKkqJ+DpCQZEwqviyFKmm0CTfcMzlREdFymmkJlMWeax50xKW3UzvzK5117vW0V7DJHwoMqaU7lEwXpk5r5WpwQo+aU801ZnrF2u1Cds6YZhvCY43Fy0JQd5dExZClC6+8QGStwygA9FFIw/d696DMkAc6deCZJmoUf8AC1Q3e37kwpUrvavV4uLtguFN6Ze+FAnwriX8LSO+8zdk0droOQMK7NPm3UupbX0l1KtN0dztAKVsb2UoljdqigPfWKa7asd6bPuylmYqVLEmYlCubOG9ZQnMyGeWSSRQNVmilMsgSJ28QpJXNXdV8HKnvWi8kKc93Qvm9zSHCQTRnjbZVf4lV4zRJcMb1o/kSFpSsEuEumYXxvBSSReZWuypIFkKjM50gKmXzaSd48hJHNLpmUm0Od5xUxUMbVZE3rNvbOVJTImIUhKDNCFncXUAsckzAFcMQ8KDsq0ioSre7pKb6Xv702dUsEzvLSCQlWighbskx0PJp7sy9eVz6LVvAVc0Yomd4sYKCeaSHDVSHMZ3pN6cna9nhRSqTZ1y0dy3iN3dvKFpkrB3Y74oQmc68wpgVZa7bsRLT7lnqJqd33K8lSfg8tJSoUKpaloUCQXCilb5x2QiWhyZ5MEFkh6MMMWprnClW3EzG3ailjW8jEEUxIbphwrCOTSslmKslOSq6AzUHwjUs2o6IkiQzkbbYm+q9jQJQmobO+dfVFhW3ZYbHtQG4F1Y4woBdjUlsbyqAlw4M4ca9FA0SKHFWJwK9XNN8aV641qBqNvy+OD+QzM58rp7DEK5QSwWIVm3eVYkU53B+uFJSaDnZjvlmrAMTv8A/l+DxmMS5W3TMxfImdRzlx4Q4wNDt9AxBGOJl5f9WdD/ANQhkhTh9YRbPSQrvVLOPfHBmchcxQIYt0peuT1BcBw3DThSM2aSlnKrxC1fV53slQQcqvELV9XneyVBHT0fylRyV8Qsv0En2SYYWiVeSU4PSF/JXxCy/QSfZJi7bFEIUUli1Czsehi/ZHLl+q1FJezkihmEcDg1S2PTWNY2cj+b6wxAamPR2xVVMmFr4vHW4dWYgysKnsjWSWqANAEAvTEdx6Osxryq6LAnHfCuDtxIzizIsEsjG8Q4JClDHGgNP9oV3VaAcAgEdu4pn6tY2y1TEjmAg0e7LbPF9y2Z7OMPIaHZ0vzePfKxrx4mJRs9AIIFRhVXDjwELplpnOSL44BKjrUEyKxnLtE1+cZgHzUXsKVeUGd3hqoZzpN5LFx/pUpJ/qSQY5qxbYkTM5oeduR3edgQShZdYoWZsiY6hYcM7cQzjjWkcBs3YKr0rIC0FyoFyndpWk6GiFNxUIYwPvh9nKpQC5p3q1IHdp1CklLnumBUABreEa7btSzIQtSZk1ZQUghM+0M6iQAFXmPeqNHwhLsvYhazLIohd5bhQJG8lXW4MsHqUY02zYtyQtN1QKlImoBBvANOF063UXXfAk6ud6V0tqtFnQFqMyad2EKUBPn0TM7zGYBXHHBtQ+rlT/h7JMmyysqTca9OtBSby0pNBMGROcc9a9jXjaUygf4ASFE1SwvDiQoJxwbJoe8tpl7ZS1NimSWxxmSyzx55+J4r3/mxmXWwxvq2f9kfIzb8y12gy5jhIlqXzJtqBcKQM5xpzjD+btWzptYsxVOvlLvvbSwLBQS9/NJUp8BdLxw37OrKJlpmILsuzzUFmdlFALODlwjbN/ZxahNupUkocgKKmUZV4AquYYLPNernWPHHPLjL7fa/o/k/mnXyxyy4STxP9/f/AA65cbaXY5stMpyFoKjfm2klwpqNNENuRs34VZd7NvBV9SeZNtASyWyMwxx/7Q9miQbLKSSQiSpLlnPPqS3THWfsySDYGIcGZMBBwajiLMrzs28Ov0Olj/Dh1MZ5t9/fNbpG1LOu6RvSlc0yQrfT/MvJUQVYH1Y6xtlW6zKZius4yB3ebjkpisc007YUWHYBCJahQJnrmKBBqiXMRLSCMuaVnoUYwRsZTy7iWCLTMWTUEI30qWBQGrpV1IeOrUfEdFajIlrlIJWd6tUsETpxZQox5/nMngTFe0W+ypl33WRvdye6zqEFiaLNAkFXENrHM2OyTCuzk3ir4QZjLB71Rs6gstWpNTqDoY0S9jTBKAUk1ny0gAuSLiiogB6MUMfnQ0PTpNnCE3Uu1cSpRrxUSYT/ALomaJfB72NCM5RaHsc8vapmAFaLrF03FzSS9H8EOHr0Mec2Np2Qtm5rV8oZ3TnL1B9XVvRsQZqINKAIIyJDlLkUHZC8WwtW+SAMJk2tW/l/qsSbSc75PCZNoAkY8zHPti+VMFbDB8s6d7K93r64k7DT5xH/AEysHJbvOPq6XpyNomW4AvHiuavCr0l8S7aRvO2lA1SO2Z7lRh64aqLcrZSAACLzYEgaNgkAYcIuwplbaJIBSDUuE7wqYEvzbv5w2BjN/wBoV8qvELV9XneyVBByq8QtX1ed7JUEdPR9JUclvELL9Xk+yTDKYkEEEAg5HCFvJXxCy/QSfZJi1tNAMlYLMUl3Zm4uQI5Mv1Wor2kISrwSVPV2lir4VZ41byX/ACEtj/CxNdeuFaUoSLoKUh3bmJqxJICZoD0IfV9DGM2agDFNWVXd5lm8Lr6o3pTdU6XR5KasMJRNcseB7IuWe0IuhrqRo6adhbjHPCYBS+jG66ig1FKAzdXGRpxjLeClRowKCDjkJ2H5PF0Oi+EowvJ/qGra6xkiek4KSegg/hHLGakAm8kEnNSDgA+E7F/wFNdtmtaQsELQDleulIcO5SJxLM+Go6nEdDbbQUIKgxbV2x1ELP36rzUmrM6nwcZdMMNpeCPUNMSA1VD8YRJOFTUsA4LsNBOrlThxiSIuDbivNT2qbTFtfV68Rt8tVI6iojhkOnoBMU1q0wGiiBgAXG9FMf8AfEwokA4h9NSCB/Gph2BoulXTt1XmpoKgqUCPVq46owtO0RNRcmS0LSogFKnUmjHAguQRg2IiopWCaurAUOLHDfYXh68Yyc0BKiTShLnN33zB7z8G4CGiXV3F7YthkIUFolWeWpSaboJC2xUDzQckn/iHV2EmyJZK63ubUEFkvhUbxTg5BqNXKHsYs0uWVyu7duY2hOlzZndZEmZcdLrAUoB1YBScGS+OMbLHtESkXZcqVLDvdTzQ5ZywGufCMZlFqJUalRoV4CjeF46flGCVMSHU+BqqtCXbe/puz01DnlZx34Wzt9WJSlhxrga9FIlW3VaIatb1KPn1eoxTQstiouTzSZj0IDeFqH7b3TGKSbvNvl8nmODg7mbhVup83hqMrx26fmP/AKh5pLY8I2ytsKUsJTuyS7G9QnHI1po8LryjmqtBWbg4DnuvTTj27LMmYpXNBLAEc+YzsHJeZUOAOP4tQdJlHJIUk+UHOFUa4+G0SRrThHU2dSrgvBlNUUx6o59KVuAL+GLTj5LB+az1Irk0ZxFdNwkFKgKt3yODYTaZ/wBJ64JScFByAwdD84UHhq444YYxaUlZLsqpc0nDPS7TvtNdC2BSpxdCzgcJvzT5mr49PRsagpOIIAL4FDAKAclp2YV006DEhszjUVQMr387HspSNwSrRVc+6lwB/ozBiOeBgt282dmQ47zHKvZAYtUEKuk0e8KYO92dVqv0GOmQ7B8c2oH4CE2zJqwsi6ali98CisbxlgEgXs601Bh3GMgr5VeIWr6vO9kqCDlV4havq872SoI9+j6ZqOSviFl+gk+yTF23eDV0cR+FYpclfELL9XkeyTDGfKCklJzpl+YIjmy/VajnF3gludeOgnYVH6pnweIuKduc7f557454DM1OAi+vZ8lFFLbA1TKFa/5bZK7TrGIskhwAtOCmZMngT5H6c6U3tVRSVNS99+RgeOh4YZxiUF6BWeG+ahY066N2Ui4bLILPMTkxaTxPmZ17OmD4HIe9vA9KgSS3mkcyn9obFKYlTjv3xPhzXTtfNmhlslCrxJdmZyZj5ZLxzr/eNW5s5PhAWGYlMxFKlHEZ5RdsIlBghSVKY1Fy8Rj5IFMOwQtGzaA7mccU4Y98NAfw7MYRhBIwV2LerA/wtG/Qh3tSQVSiAHqmlD5QyNOMJFbOVQbs0YghKKf2r+JiRGFxxgqrjvVs5BDl5OjjqGsYrd6JV0MoHUnwFThAdjqx3deCUEvWow1PF4tStiFdSlKeCkoGNSwAIZ+OuMXwqslKqG4rIsyxk38jDvg9GB4hpYh2CgTgWUHFK+AOumLxbVyfJDOjrD5U8nUDqAGUSOT5ZnR0FIIdw1CODdDRdwbNlXQoAoINSFETKly7goSkU7fXDmF+ztm7s1CCaVCWLsxbQNDCMZI5a0STfJriWuhSiDeJfwJeg1Z+qIEnQEtQUOFHPgXPegGuUCwkzFOUu5qN1e78ZX3xwpkOiNLodgEuU3v4WPF5mnrDu0egz3RupoSKNeDYBRBbcU7MFHoiRJw5uA0qzh3BkPhlw64jeJqOZSn8JsFf5ju3qBgBS7EIej+CzUkfzepoDGXJrQV75iCDXH+B0jryeLNlQUrBSgqLUCkqGYZRKZIIrj+m0BYVVknp3ZYsrEibmXPUdHG4T2WbpAYhzeQKEswImjEOW+bqBAdHZppUgEgg6EH8wD6o5PmigSnPESevycGfHKOtkJISAogkBiQ9eNSYRfAZ2iqCgvK1BH8dnH5ZPGcQvZLUuu7sRJcHXvcm7COqaYMAKB2kij3h5OLEtlXrhinZ0zJKk44qUTm1d9oR2ZUbJNgmnEKz8pWLMP41MTTh0RrYUrnApoUuzBtziAkYXcGJ6h27JYSPMBcNSSAASAC4S+leiHEnZayxUpjp3R9Mpra9vCMzshRxmU07t/8AX/aJuChsa4ZoPNwJS26xoWpVgC46DHRwrGyFOTvDwrOGv+bjDJALB6nM4OdWyjNoW8qvELV9XneyVBByq8QtX0E72SoI9+j6rNRyV8Qsv1eT7JMXbcoiWoglJANRdcf1U7YpclfELL9BJ9kmLtv8GqpFMn/Ij8RHNl+qsI0W18ZhVU1Jk3mFWdLDA6Rh8Po+8GmMrOhzxfjlE1OrY4rJcuAx3tMfU/RrL1clnehmBmP0oOZ7eEbaZ/CqVWBkXMoGob1VPZGS7b88YPVUsZCmONRwcnWNctCm74ucar0+m0rSCUhRFXLYuVkUYhnm0qW/RijIWwluc2peW9Q+uDVjfZLQSoC8pRYlpZl3qMxNcC3risb2d7ixmeT/AN2lX/3izY77oBd3T5+rqcmYXFc9M8IBzarSEIKiCWagZ6kDMgZ6wlm7WvG8lZSDQJIkljUZr4H9CjTafgiz4pwd++D97WEaJanA7oSxznY4CmYrj+jiEWFbUL0mEHjuMKPTedPYdBG2x7YADKUVmmcgHTATNczFNS1liywlnZp7ml3Ah+ovrEC848I3/fGDHrJBw45xvjA0/fyGwNPnSf8A6cR2iIHKBDPdU3+qTo5/iZQtlKW/8Qg5tOrV3Zm73IRjMSsYJmHCo33ndFak9Tw4xD+Xa1Fu5LD5nd040Xh0PFqFmxKIrevZ3t4Ohr/XhDMx55Dmpyl3jdSpipQxnMxJGVGJ6hwiZZU4ourEvvsKE41xY+rIxptCUha3AqpRJTunqos4Mo+bx4nSBLS7MjP+U7gmvg8enJ849BkVqF1wrAN4bR2PNrVhXTqiUXrxHOzFBN4jBm73P841qQlsE0GPcRkNUUOWGEYblF7yR12c81i7EoBcuDV++4xRsF9S/KIT9KGNXwDEuR0PoBDPZ9pWklISS9QDfDFlOylJbEMz6HMQqEpJJ7y84cgycXFaowclvxd4zkFAL3ZRIHlbpm0okHAFuJ0gOpQSwcMWqMWOjwmnbUUsMEzJRoQeYXcGhYmnTmRpDWyqdAdN1gzM2Gg0jlkJfE3gxwCVMGdvAu7MRqQIxjAxlT10F6adTzcSalmwdwB/tE/DFYjek0LcAGwu59vDGF0zRgzYXE0YEkeAL0H4DOJKMKPxKEUU6XdpNBQ49PRrUUxlWtSGLzVAYg9YALJrkek1i0jaxq8shun8LvEQkuajAPRKKO5x3GJ06ukSHoUjEtzUF3LBnkigqeqGkPJW1FKIAlmupbXUNlF+WokAkMcw7t1xz9hkvNS2AILBKKCpD9yBAf52tY6KMWBXyq8QtX0E72SoIOVXiFq+rzvZKgjo6Ppmjkr4hZfq8n2SYuW49zX0H9YH8DFLkr4hZfq8n2SYZTEgghTEZg4dbxzZfqrHNHF00bBxxf8AlY59WcRLwow41bpfc44dnCG9pmISQ0tBBzG7Fa68Px6Y1fC0Zyk9sqoPX0xrbRcovp2ZuWrudPz6YyTZyoOlLirMAWY0HgdW1aLvwtAxkoGlZPRUvqT+na9KtMoDmqQkYsCgYtpTMdsXYTGSt+8VqGSTQF28CMnzxPZa2XZF1LmW+LJSCTTzpQJzrDIW2X56P6k8ePA9kQbdLwvo/qT/AHiWo12+zmZLKQzlsWaigc0q007MYWS9hKAFEZOBcxBTnuRo39smtsnlCCoAEhgxJAqoDEA66Qkm7Qvl3CSWHMmFscfJcXa4YP0xMdq3fuFXN7xhk0upYAF9zj/YRCdgqatzP+W3laSRw7Tjnp+GBg/TWYol2c4mnbSvCNaLQCHIa8FBXdFtTIsfnY6YRryLKeT6gf4ZHEId6FVd1mQP0zSNgGjiWQOCOJw3OukafhT8HwJWvB6lVXwB1zyjbJ20UoAF2l7EngQCSrj+DQ8izYtklBHNlqYggqZ0sTUXZYqXfphxCWTt0lQBu1IFCM1EU52fNbr4Q5MwBnIc4caPTWkZu0UJ1klyzfVeLnAlShV/Ir+sIn4bK0erd6fzHTFa2bW5xRdmJKTQgyudVgAyyWLvUdhjQNpKweYc3FwBnJHqHqqzxfKmHw6V+kK/tEKt0qjj/wAFZNk36aF/7xU7PNABNXlnMtSuoxjbI2sUu4Wsu1VIpm7hhX8oaoaSSlTkAULGmYjZuRoOwQrTt8EsJajVixTTR4yRt1x4NQwLEh2ODthl2w1UNo48qNaimNU5ir92EdTZLTfS7FNSGPCOeBIFN5TDw3zqeDapA7QeliMGF4uUvR+9ZiwYd1LGp4VOcZJXR3TWvk4tTGbgaBuOMbEufP6xNYVuv3mhUOp9DEJmknyhV6Cbix1l6H8M2jasAKVo+ZA0SznfHAV/VZQcB0ipGr3R3WlNHFX1EEwlKnukZ03pwJfCWXwx4doxKe9WwendQ9aqpL+dT8iIiL1htC25iARQEhKHwep3pfHj15OJanAJBB0LOOFHEc9ISc0KUK0ImirDSU+N71a06CSOaKNQUxamDxmhdyq8QtX1ed7JUEHKrxC1fV53slQR79H0zUclvELL9Xk+yTFrag7jMfC6dDloSB6xFXksf8BZfoJHskxdtw7mv/ScictACT0ARzZfqtRzaZbUTdCXchNwDjQTsaaaYtGQIfFJGFCjj/nZ0alBG+WD87I132rHFGP64wS3JfnZ1Imj/wBNS8bVXfm4h8alDFy/845jVqxK04VFdSGAYGo37PVJxwyjeFKUQa0Gk3UABzLyA9dcHgCS4HOHVMGbBnl1xwfKKjSU5UplzcBo87R/XrFyy2QKbmzKEArTMATeAGQmE9VcYqqUeORDiZkQQKytG6I27LmtMDpNSUgtM5o+zAqdaUd4lDTaZaUf+nXzhopP49uEJVFWBfR+6PdwNROxfOHW1R3JTfN//afmq/DsxCBKSBnXMJOJYv4DQYN+ETFW0LPGpy3mevdcnHZGKZ5U9VUKjQzNHbw2Lg8KigaMChqMp6tzVHzjlI1JPX1QbssxCiP9LHr7g4NEjsjaNu8L3ReGTvMwGfhXo5rSMTNKgwd3bGYfNpSYK5/8xqQhQGZADUT5NQ47hiCSW4vQRKpVKgnMkgpxxV4DJj1GAY7OtbLCSSAciFKJJoGJUogZaUOsWbdbEi02eWUpJXvSCcUlKBVNKOCQ/GDY05ZBBqkUD0UGoAEhCRdZqxyXKna60bTksoAS7gAZTm8SZlQLo5pbnHKkZ1uh5tSs5VMDooggpwcSjmkZn8G14l6ucAxqagFtznec8aVjdb5id8sOl+mWD3iSCxmA+r1MYrEhg5AIPnSx5pynZfnFGRRh0AgNxYUMh6UHQHiVI4hnL4E1UMt1Xmv1ng41S1jNmahdDABxlOOhNNDnhlLmAM92vzkV4VnVo7dWkUZbnoLDPIZDwODxnIld0TeCTV+cUgO94ORKDa4g/loSqpcprgLyK6fx6ufxOrwImO4JSWBpeRUuwxnmuj8MIDqpIASGZmDNUNwOkVLRY5SACJKDXJCaCpfDURt2bNvSkktmKMzAsMFK/GFiLRZknmykB3qBIAIqHcKqGveuPOQXpFlkkeCQngUoBDGmGGvXGz4HKBcIQ5+anKFirdZ28CmlcLPi93z+kdUZ/DbOkgiWgUJBG4AYPUG9wMXQuosMkVCJfSAjh/tFlC0gMCAAMAwYCmGQp6oUG12bDdIo9Gs7ipBPfap/TFpO0LOG5iKuARuGb+rCsNBylYOFeiMoUy9sy0UCbg0CpAGeQmcD2QzkzApIIz6D1UccIlmkLuVXiFq+rzvZKgg5V+IWr6Cd7JUEdPR9JWPJbxGy/V5Hskxet3g11bmmpbTjSKXJXxCy/V5Pskxet3g1/wClWuh0IPrEc2U/5VqOeKg9bpfEdzJLs+WbNXF+iMEzXLvLyq8tqpqXGR/AmNqQXA52eJmUOf8AF1/RjIjpzJDzCzlu93rBsc40NBWGpcY1Hgy4B4jUsdK5iISoXfILMXG6fh1N+Biyp6d9xqujgHHeYf8ANIi4aVVq/dDkct51/lFFUkAuyQQct1k3Qcf/AFi1syQ6kqCea+MtMtnwa9kkBwWrGMs1FVZH+IwfIALrjx/tc2ZLUVB1EBNW7oxd9VkYqwbLgGgu7VA3KnYCmLN3w1p2xz6EJus6a0ruamooQviR1R0e0CRLLPlg798NKwiM1TNzweicQ4rg2FRoD1GGI081gHSDjXdMTgWZfA+qN4sSiAUoJBwIEs5M/hKuyS/Tg8a0Xs77D6UEgEmox0pxhzspDJPOUpyHvJUkggAeVj04RbQqGy15yydWEuvDwn+zvGRsE1wLhZ8gigc0Lrwx/q6gt2by8SlU7f3yN8oIHcTdQLouc0jDGrnnHhGq38vxv5SpQUZYTMvpUqUm8Qlwc1c1npqXwpfI6nZMpSQbyCkljW5hg3NWquJ69XjguXBbacrnrTRJup71WD3uePw6Yar/AGlAkXZYAzeYl8lZDQKHSRCXa+102ifKnAy0XnCUKW6iUJBLEJbtbGEl3ujsdpSiZxa+ASMN6zMnJJZqesxrVKXXvmIAHhaBgG49L0hRO/aWynEtF16gzA574Fi1MUEUOB6tU39opVOkkJuSwpd8JXLVfADNzgDTvqGtMnBaobKlLo+8qasJwrTIDDDojIoVmV55TsQ+QH5xU2h+0OSqVMEm+F3FXVdyDEJJvB1GoDnAikWzbd7IkTFAOuUCSrdEuKlTmmRNNTDz/kZKvsQb7692OQNAE9UAlreoWcP52lHFwti3V0xqWlA8yhrSQGDlLjg7E9IzjejaSnrMowd1y2BDPgXZ8awHQ2YugGuAxBB7CAe0RSGylfzDn/MzJP8AM4/rK/ZzzE44DvmfDNqP0RsjzFCTsxnvqUp9FTE/+51Pq0iTZJYYFSgVUAM2YCaAUF6uEbdoFW7VuyApqFVANS5BALOxIIdnBEItnzDPvJlBUlKWeYplrWsgsQpy7UPOyUkgMpKhqTflDJYkodytgySQqcUp8mqwWDPVzTE4RZ/diGbn6eEmvkMb3zR69TC5dkVPIQV9yQRf3abiFFJ8FUkqD0VW7iliXuOgsOz10z6W7YXwK37sR87F/CTNG86LUtDAAYDUk+sxMEZ2FfKrxC1fQTvZKgg5VeIWr6vO9kqCOno+kqOS3iFl+ryfZJhhaEXkKAxIID9HEH8D0Qv5K+IWX6CT7JMNI5sv1WoTJ2SrMJ0pd4f5Q09cT+6lvglulPH/ACuLQ5iGhuhKrY6y73To9zt8FjU/omMf3KrRD68x3+x/V1PGHsYiHKhJ+5l6IGDMUUZ2Z5PFuj17E7JWFA3ZZYgsbv5SuiuPNEOImHIV7dIK5ZSGctizUIOaVDLQwo/ci3DCWwx8HWoOG44Dsh/BCXQQDYKn8gDolk5OayccT0txi/ZbKUkdzlJajod20HNGiYYNAYux5VatkTO6nczmeYKAChUlQatU0ycVLYQS9jzHS8ieyr5wfGWMSCwOjkVLDCPVAILsa5jySbsOalu5T/nUJfuNyl0nyiD0AxT2hYFCbKSbPMVWaDMVLtClSgqSlN55YIN4uKPQVYB49naMWh3B5GvYUxSx3OexCiaTMVTEqSxJyAVQl8MIztWwZmAlTze3up76+143qBiCHaoDOTHrLRkBDuK8hGxpl6Y0q0UvYvV0KCbtalzlHb2TZ8w2aSAlYZADXlJI/wBQE1LnE59MdQ0YpVUjor2wue0IZOzJpLG8kEYqUtVQaYT3Zu143I2CoHwhPXP6x4bDHF8RpDqCM8qMZKGSAasAHr+ZJ9ZiYyiIiK1tsQmgBTsCFN5KiHYKHlJdi2bCKZ2G61KvlIW15MsXAoYmoLgqUSSrEhg4reaxMWZWBWrZ4lhhOmIQ5ASClg9bqSUlQGgCqYBgwipZdkSxMvptM1UxTpczEE0uk8263kpozMIfQNF5UU17PJxmzeooT/8AlIixIlFIYqUrGqmfHDmgCmGEbYhozbQr5VeIWr6Cd7JUEHKrxC1fQTvZKgjo6PpKOSviFl+ryfZJhpHz7s39o1vRJloTPZKUISBupJYBIADlGkbl/tK2gQxngg4gypBHZcjN6VtNve4mPn0cvbY/hJevgLNizP4ONsv9pFvSGTPAGgk2cCuOCInZv0298MAEeDfKdtH0j7qR7kHynbR9I+6ke5Ds36u3vUEeC/KdtH0j7qR7kHynbR9I+6ke5Ds1NveoI8F+U7aPpH3Uj3IPlO2j6R91I9yHZpt71AY8F+U7aPpH3Uj3IPlO2j6R91I9yL2abe9QR4J8p20fSPupHuRPynbR9I+6ke5E7NNveYiPB/lO2j6R91I9yD5Tdo+kfdSPch2au3vAjJo8E+U3aPpH3Uj3In5Tto+kfdSPch2aWveoCI8F+U7aPpH3Uj3IPlO2j6R91I9yL2am3vUTHgnynbR9I+6ke5B8p20fSPupHuQ7NNveoI8F+U7aPpH3Uj3IPlO2j6R91I9yHZpt70TBHgvynbR9I+6ke5B8p20fSPupHuQ7NNveoI8F+U7aPpH3Uj3IPlN2j6R91I9yHZpt73BHgvym7R9I+6ke5EfKdtH0j7qR7kO1Tb2blV4havq872SoI8Q2l+0e3rkzEKnulSFpI3UkOCkghwh8DEx7dPC4xL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9462" name="Picture 6" descr="http://www.faitsetcauses.com/wp-content/uploads/2012/04/2CharterFR.jpg"/>
          <p:cNvPicPr>
            <a:picLocks noChangeAspect="1" noChangeArrowheads="1"/>
          </p:cNvPicPr>
          <p:nvPr/>
        </p:nvPicPr>
        <p:blipFill>
          <a:blip r:embed="rId3" cstate="print"/>
          <a:srcRect/>
          <a:stretch>
            <a:fillRect/>
          </a:stretch>
        </p:blipFill>
        <p:spPr bwMode="auto">
          <a:xfrm>
            <a:off x="3275856" y="692696"/>
            <a:ext cx="3537248" cy="2448271"/>
          </a:xfrm>
          <a:prstGeom prst="rect">
            <a:avLst/>
          </a:prstGeom>
          <a:noFill/>
        </p:spPr>
      </p:pic>
      <p:pic>
        <p:nvPicPr>
          <p:cNvPr id="19464" name="Picture 8" descr="http://image4.archambault.ca/3/1/7/B/ACH003242800.1351687525.580x580.jpg"/>
          <p:cNvPicPr>
            <a:picLocks noChangeAspect="1" noChangeArrowheads="1"/>
          </p:cNvPicPr>
          <p:nvPr/>
        </p:nvPicPr>
        <p:blipFill>
          <a:blip r:embed="rId4" cstate="print"/>
          <a:srcRect/>
          <a:stretch>
            <a:fillRect/>
          </a:stretch>
        </p:blipFill>
        <p:spPr bwMode="auto">
          <a:xfrm>
            <a:off x="6804248" y="692696"/>
            <a:ext cx="2339752" cy="24482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1400"/>
            <a:ext cx="8229600" cy="908720"/>
          </a:xfrm>
        </p:spPr>
        <p:txBody>
          <a:bodyPr/>
          <a:lstStyle/>
          <a:p>
            <a:r>
              <a:rPr lang="fr-CA" b="1" dirty="0" smtClean="0">
                <a:solidFill>
                  <a:srgbClr val="FF0000"/>
                </a:solidFill>
              </a:rPr>
              <a:t>La religion</a:t>
            </a:r>
            <a:endParaRPr lang="fr-CA" b="1" dirty="0">
              <a:solidFill>
                <a:srgbClr val="FF0000"/>
              </a:solidFill>
            </a:endParaRPr>
          </a:p>
        </p:txBody>
      </p:sp>
      <p:sp>
        <p:nvSpPr>
          <p:cNvPr id="3" name="Espace réservé du contenu 2"/>
          <p:cNvSpPr>
            <a:spLocks noGrp="1"/>
          </p:cNvSpPr>
          <p:nvPr>
            <p:ph idx="1"/>
          </p:nvPr>
        </p:nvSpPr>
        <p:spPr>
          <a:xfrm>
            <a:off x="0" y="476672"/>
            <a:ext cx="9144000" cy="2548880"/>
          </a:xfrm>
        </p:spPr>
        <p:txBody>
          <a:bodyPr>
            <a:normAutofit lnSpcReduction="10000"/>
          </a:bodyPr>
          <a:lstStyle/>
          <a:p>
            <a:pPr algn="just"/>
            <a:r>
              <a:rPr lang="fr-CA" sz="2700" dirty="0" smtClean="0"/>
              <a:t>Jusqu’en 1959, le Québec était largement contrôlé par le clergé catholique et avait accumulé un retard de développement sur le reste de l’Amérique du Nord. Ce n’est que durant la révolution tranquille durant les années 1960 que la province s’est ouverte aux autres cultures et religions et a suivi l’exemple du Canada entier.</a:t>
            </a:r>
            <a:endParaRPr lang="fr-CA" sz="2700" dirty="0"/>
          </a:p>
        </p:txBody>
      </p:sp>
      <p:sp>
        <p:nvSpPr>
          <p:cNvPr id="4" name="ZoneTexte 3"/>
          <p:cNvSpPr txBox="1"/>
          <p:nvPr/>
        </p:nvSpPr>
        <p:spPr>
          <a:xfrm>
            <a:off x="467544" y="2610683"/>
            <a:ext cx="4248472" cy="4247317"/>
          </a:xfrm>
          <a:prstGeom prst="rect">
            <a:avLst/>
          </a:prstGeom>
          <a:noFill/>
        </p:spPr>
        <p:txBody>
          <a:bodyPr wrap="square" rtlCol="0">
            <a:spAutoFit/>
          </a:bodyPr>
          <a:lstStyle/>
          <a:p>
            <a:r>
              <a:rPr lang="fr-CA" sz="2700" b="1" dirty="0" smtClean="0">
                <a:solidFill>
                  <a:srgbClr val="002060"/>
                </a:solidFill>
              </a:rPr>
              <a:t>Au Québec:</a:t>
            </a:r>
          </a:p>
          <a:p>
            <a:pPr>
              <a:buFontTx/>
              <a:buChar char="-"/>
            </a:pPr>
            <a:r>
              <a:rPr lang="fr-CA" sz="2700" b="1" dirty="0" smtClean="0">
                <a:solidFill>
                  <a:srgbClr val="002060"/>
                </a:solidFill>
              </a:rPr>
              <a:t> 83,4% catholiques</a:t>
            </a:r>
          </a:p>
          <a:p>
            <a:pPr>
              <a:buFontTx/>
              <a:buChar char="-"/>
            </a:pPr>
            <a:r>
              <a:rPr lang="fr-CA" sz="2700" b="1" dirty="0">
                <a:solidFill>
                  <a:srgbClr val="002060"/>
                </a:solidFill>
              </a:rPr>
              <a:t> </a:t>
            </a:r>
            <a:r>
              <a:rPr lang="fr-CA" sz="2700" b="1" dirty="0" smtClean="0">
                <a:solidFill>
                  <a:srgbClr val="002060"/>
                </a:solidFill>
              </a:rPr>
              <a:t>4,7% protestants</a:t>
            </a:r>
          </a:p>
          <a:p>
            <a:pPr>
              <a:buFontTx/>
              <a:buChar char="-"/>
            </a:pPr>
            <a:r>
              <a:rPr lang="fr-CA" sz="2700" b="1" dirty="0" smtClean="0">
                <a:solidFill>
                  <a:srgbClr val="002060"/>
                </a:solidFill>
              </a:rPr>
              <a:t> 1,5% musulmans</a:t>
            </a:r>
          </a:p>
          <a:p>
            <a:pPr>
              <a:buFontTx/>
              <a:buChar char="-"/>
            </a:pPr>
            <a:r>
              <a:rPr lang="fr-CA" sz="2700" b="1" dirty="0">
                <a:solidFill>
                  <a:srgbClr val="002060"/>
                </a:solidFill>
              </a:rPr>
              <a:t> </a:t>
            </a:r>
            <a:r>
              <a:rPr lang="fr-CA" sz="2700" b="1" dirty="0" smtClean="0">
                <a:solidFill>
                  <a:srgbClr val="002060"/>
                </a:solidFill>
              </a:rPr>
              <a:t>1,4% chrétiens orthodoxes</a:t>
            </a:r>
          </a:p>
          <a:p>
            <a:pPr>
              <a:buFontTx/>
              <a:buChar char="-"/>
            </a:pPr>
            <a:r>
              <a:rPr lang="fr-CA" sz="2700" b="1" dirty="0">
                <a:solidFill>
                  <a:srgbClr val="002060"/>
                </a:solidFill>
              </a:rPr>
              <a:t> </a:t>
            </a:r>
            <a:r>
              <a:rPr lang="fr-CA" sz="2700" b="1" dirty="0" smtClean="0">
                <a:solidFill>
                  <a:srgbClr val="002060"/>
                </a:solidFill>
              </a:rPr>
              <a:t>1,3% juifs</a:t>
            </a:r>
          </a:p>
          <a:p>
            <a:pPr>
              <a:buFontTx/>
              <a:buChar char="-"/>
            </a:pPr>
            <a:r>
              <a:rPr lang="fr-CA" sz="2700" b="1" dirty="0" smtClean="0">
                <a:solidFill>
                  <a:srgbClr val="002060"/>
                </a:solidFill>
              </a:rPr>
              <a:t> 0,6% bouddhistes</a:t>
            </a:r>
          </a:p>
          <a:p>
            <a:pPr>
              <a:buFontTx/>
              <a:buChar char="-"/>
            </a:pPr>
            <a:r>
              <a:rPr lang="fr-CA" sz="2700" b="1" dirty="0">
                <a:solidFill>
                  <a:srgbClr val="002060"/>
                </a:solidFill>
              </a:rPr>
              <a:t> </a:t>
            </a:r>
            <a:r>
              <a:rPr lang="fr-CA" sz="2700" b="1" dirty="0" smtClean="0">
                <a:solidFill>
                  <a:srgbClr val="002060"/>
                </a:solidFill>
              </a:rPr>
              <a:t>0,3% hindous</a:t>
            </a:r>
          </a:p>
          <a:p>
            <a:pPr>
              <a:buFontTx/>
              <a:buChar char="-"/>
            </a:pPr>
            <a:r>
              <a:rPr lang="fr-CA" sz="2700" b="1" dirty="0">
                <a:solidFill>
                  <a:srgbClr val="002060"/>
                </a:solidFill>
              </a:rPr>
              <a:t> </a:t>
            </a:r>
            <a:r>
              <a:rPr lang="fr-CA" sz="2700" b="1" dirty="0" smtClean="0">
                <a:solidFill>
                  <a:srgbClr val="002060"/>
                </a:solidFill>
              </a:rPr>
              <a:t>0,1% sikhs</a:t>
            </a:r>
          </a:p>
          <a:p>
            <a:pPr>
              <a:buFontTx/>
              <a:buChar char="-"/>
            </a:pPr>
            <a:r>
              <a:rPr lang="fr-CA" sz="2700" b="1" dirty="0" smtClean="0">
                <a:solidFill>
                  <a:srgbClr val="002060"/>
                </a:solidFill>
              </a:rPr>
              <a:t> 6,7% autres</a:t>
            </a:r>
            <a:endParaRPr lang="fr-CA" sz="2700" b="1" dirty="0">
              <a:solidFill>
                <a:srgbClr val="002060"/>
              </a:solidFill>
            </a:endParaRPr>
          </a:p>
        </p:txBody>
      </p:sp>
      <p:sp>
        <p:nvSpPr>
          <p:cNvPr id="5" name="ZoneTexte 4"/>
          <p:cNvSpPr txBox="1"/>
          <p:nvPr/>
        </p:nvSpPr>
        <p:spPr>
          <a:xfrm>
            <a:off x="5004048" y="2708920"/>
            <a:ext cx="4139952" cy="4108817"/>
          </a:xfrm>
          <a:prstGeom prst="rect">
            <a:avLst/>
          </a:prstGeom>
          <a:noFill/>
        </p:spPr>
        <p:txBody>
          <a:bodyPr wrap="square" rtlCol="0">
            <a:spAutoFit/>
          </a:bodyPr>
          <a:lstStyle/>
          <a:p>
            <a:r>
              <a:rPr lang="fr-CA" sz="2700" b="1" dirty="0" smtClean="0">
                <a:solidFill>
                  <a:srgbClr val="FF0000"/>
                </a:solidFill>
              </a:rPr>
              <a:t>Au Canada</a:t>
            </a:r>
          </a:p>
          <a:p>
            <a:pPr>
              <a:buFontTx/>
              <a:buChar char="-"/>
            </a:pPr>
            <a:r>
              <a:rPr lang="fr-CA" sz="2700" b="1" dirty="0" smtClean="0">
                <a:solidFill>
                  <a:srgbClr val="FF0000"/>
                </a:solidFill>
              </a:rPr>
              <a:t> 43,2% catholiques</a:t>
            </a:r>
          </a:p>
          <a:p>
            <a:pPr>
              <a:buFontTx/>
              <a:buChar char="-"/>
            </a:pPr>
            <a:r>
              <a:rPr lang="fr-CA" sz="2700" b="1" dirty="0" smtClean="0">
                <a:solidFill>
                  <a:srgbClr val="FF0000"/>
                </a:solidFill>
              </a:rPr>
              <a:t> 29,2% protestants</a:t>
            </a:r>
          </a:p>
          <a:p>
            <a:pPr>
              <a:buFontTx/>
              <a:buChar char="-"/>
            </a:pPr>
            <a:r>
              <a:rPr lang="fr-CA" sz="2700" b="1" dirty="0">
                <a:solidFill>
                  <a:srgbClr val="FF0000"/>
                </a:solidFill>
              </a:rPr>
              <a:t> </a:t>
            </a:r>
            <a:r>
              <a:rPr lang="fr-CA" sz="2700" b="1" dirty="0" smtClean="0">
                <a:solidFill>
                  <a:srgbClr val="FF0000"/>
                </a:solidFill>
              </a:rPr>
              <a:t>2,0% musulmans</a:t>
            </a:r>
          </a:p>
          <a:p>
            <a:pPr>
              <a:buFontTx/>
              <a:buChar char="-"/>
            </a:pPr>
            <a:r>
              <a:rPr lang="fr-CA" sz="2700" b="1" dirty="0">
                <a:solidFill>
                  <a:srgbClr val="FF0000"/>
                </a:solidFill>
              </a:rPr>
              <a:t> </a:t>
            </a:r>
            <a:r>
              <a:rPr lang="fr-CA" sz="2700" b="1" dirty="0" smtClean="0">
                <a:solidFill>
                  <a:srgbClr val="FF0000"/>
                </a:solidFill>
              </a:rPr>
              <a:t>1,7% chrétiens orthodoxes</a:t>
            </a:r>
          </a:p>
          <a:p>
            <a:pPr>
              <a:buFontTx/>
              <a:buChar char="-"/>
            </a:pPr>
            <a:r>
              <a:rPr lang="fr-CA" sz="2700" b="1" dirty="0" smtClean="0">
                <a:solidFill>
                  <a:srgbClr val="FF0000"/>
                </a:solidFill>
              </a:rPr>
              <a:t> 1,1% juifs</a:t>
            </a:r>
          </a:p>
          <a:p>
            <a:pPr>
              <a:buFontTx/>
              <a:buChar char="-"/>
            </a:pPr>
            <a:r>
              <a:rPr lang="fr-CA" sz="2700" b="1" dirty="0" smtClean="0">
                <a:solidFill>
                  <a:srgbClr val="FF0000"/>
                </a:solidFill>
              </a:rPr>
              <a:t> 1,0% bouddhistes</a:t>
            </a:r>
          </a:p>
          <a:p>
            <a:pPr>
              <a:buFontTx/>
              <a:buChar char="-"/>
            </a:pPr>
            <a:r>
              <a:rPr lang="fr-CA" sz="2700" b="1" dirty="0">
                <a:solidFill>
                  <a:srgbClr val="FF0000"/>
                </a:solidFill>
              </a:rPr>
              <a:t> </a:t>
            </a:r>
            <a:r>
              <a:rPr lang="fr-CA" sz="2700" b="1" dirty="0" smtClean="0">
                <a:solidFill>
                  <a:srgbClr val="FF0000"/>
                </a:solidFill>
              </a:rPr>
              <a:t>1,0% hindous</a:t>
            </a:r>
          </a:p>
          <a:p>
            <a:pPr>
              <a:buFontTx/>
              <a:buChar char="-"/>
            </a:pPr>
            <a:r>
              <a:rPr lang="fr-CA" sz="2700" b="1" dirty="0">
                <a:solidFill>
                  <a:srgbClr val="FF0000"/>
                </a:solidFill>
              </a:rPr>
              <a:t> </a:t>
            </a:r>
            <a:r>
              <a:rPr lang="fr-CA" sz="2700" b="1" dirty="0" smtClean="0">
                <a:solidFill>
                  <a:srgbClr val="FF0000"/>
                </a:solidFill>
              </a:rPr>
              <a:t>0,9% sikhs</a:t>
            </a:r>
          </a:p>
          <a:p>
            <a:pPr>
              <a:buFontTx/>
              <a:buChar char="-"/>
            </a:pPr>
            <a:endParaRPr lang="fr-CA"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841</Words>
  <Application>Microsoft Office PowerPoint</Application>
  <PresentationFormat>Affichage à l'écran (4:3)</PresentationFormat>
  <Paragraphs>69</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La civilisation occidentale à l’exemple du Canada</vt:lpstr>
      <vt:lpstr>Qu’est-ce qu’une civilisation?</vt:lpstr>
      <vt:lpstr>Traits communs entre civilisations</vt:lpstr>
      <vt:lpstr>Le Canada</vt:lpstr>
      <vt:lpstr>Les cours d’eau canadiens</vt:lpstr>
      <vt:lpstr>La succession des populations</vt:lpstr>
      <vt:lpstr>L’immigration</vt:lpstr>
      <vt:lpstr>La justice canadienne</vt:lpstr>
      <vt:lpstr>La religion</vt:lpstr>
      <vt:lpstr>La communication</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civilisation occidentale à l’exemple du Canada</dc:title>
  <dc:creator>Sébastian</dc:creator>
  <cp:lastModifiedBy>Sébastian</cp:lastModifiedBy>
  <cp:revision>15</cp:revision>
  <dcterms:created xsi:type="dcterms:W3CDTF">2013-03-05T18:28:15Z</dcterms:created>
  <dcterms:modified xsi:type="dcterms:W3CDTF">2013-03-05T20:12:38Z</dcterms:modified>
</cp:coreProperties>
</file>