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1"/>
  </p:notesMasterIdLst>
  <p:sldIdLst>
    <p:sldId id="284" r:id="rId2"/>
    <p:sldId id="312" r:id="rId3"/>
    <p:sldId id="324" r:id="rId4"/>
    <p:sldId id="325" r:id="rId5"/>
    <p:sldId id="269" r:id="rId6"/>
    <p:sldId id="272" r:id="rId7"/>
    <p:sldId id="360" r:id="rId8"/>
    <p:sldId id="274" r:id="rId9"/>
    <p:sldId id="257" r:id="rId10"/>
    <p:sldId id="313" r:id="rId11"/>
    <p:sldId id="256" r:id="rId12"/>
    <p:sldId id="287" r:id="rId13"/>
    <p:sldId id="288" r:id="rId14"/>
    <p:sldId id="289" r:id="rId15"/>
    <p:sldId id="258" r:id="rId16"/>
    <p:sldId id="290" r:id="rId17"/>
    <p:sldId id="291" r:id="rId18"/>
    <p:sldId id="361" r:id="rId19"/>
    <p:sldId id="329" r:id="rId20"/>
    <p:sldId id="336" r:id="rId21"/>
    <p:sldId id="359" r:id="rId22"/>
    <p:sldId id="334" r:id="rId23"/>
    <p:sldId id="335" r:id="rId24"/>
    <p:sldId id="339" r:id="rId25"/>
    <p:sldId id="356" r:id="rId26"/>
    <p:sldId id="337" r:id="rId27"/>
    <p:sldId id="333" r:id="rId28"/>
    <p:sldId id="357" r:id="rId29"/>
    <p:sldId id="338" r:id="rId30"/>
    <p:sldId id="331" r:id="rId31"/>
    <p:sldId id="332" r:id="rId32"/>
    <p:sldId id="265" r:id="rId33"/>
    <p:sldId id="323" r:id="rId34"/>
    <p:sldId id="268" r:id="rId35"/>
    <p:sldId id="275" r:id="rId36"/>
    <p:sldId id="276" r:id="rId37"/>
    <p:sldId id="343" r:id="rId38"/>
    <p:sldId id="344" r:id="rId39"/>
    <p:sldId id="345" r:id="rId40"/>
    <p:sldId id="346" r:id="rId41"/>
    <p:sldId id="340" r:id="rId42"/>
    <p:sldId id="263" r:id="rId43"/>
    <p:sldId id="347" r:id="rId44"/>
    <p:sldId id="348" r:id="rId45"/>
    <p:sldId id="362" r:id="rId46"/>
    <p:sldId id="400" r:id="rId47"/>
    <p:sldId id="399" r:id="rId48"/>
    <p:sldId id="349" r:id="rId49"/>
    <p:sldId id="350" r:id="rId50"/>
    <p:sldId id="351" r:id="rId51"/>
    <p:sldId id="352" r:id="rId52"/>
    <p:sldId id="353" r:id="rId53"/>
    <p:sldId id="354" r:id="rId54"/>
    <p:sldId id="328" r:id="rId55"/>
    <p:sldId id="317" r:id="rId56"/>
    <p:sldId id="327" r:id="rId57"/>
    <p:sldId id="398" r:id="rId58"/>
    <p:sldId id="318" r:id="rId59"/>
    <p:sldId id="319" r:id="rId60"/>
    <p:sldId id="320" r:id="rId61"/>
    <p:sldId id="326" r:id="rId62"/>
    <p:sldId id="397" r:id="rId63"/>
    <p:sldId id="322" r:id="rId64"/>
    <p:sldId id="355" r:id="rId65"/>
    <p:sldId id="294" r:id="rId66"/>
    <p:sldId id="358" r:id="rId67"/>
    <p:sldId id="285" r:id="rId68"/>
    <p:sldId id="286" r:id="rId69"/>
    <p:sldId id="363" r:id="rId70"/>
    <p:sldId id="364" r:id="rId71"/>
    <p:sldId id="365" r:id="rId72"/>
    <p:sldId id="366" r:id="rId73"/>
    <p:sldId id="367" r:id="rId74"/>
    <p:sldId id="368" r:id="rId75"/>
    <p:sldId id="369" r:id="rId76"/>
    <p:sldId id="370" r:id="rId77"/>
    <p:sldId id="371" r:id="rId78"/>
    <p:sldId id="372" r:id="rId79"/>
    <p:sldId id="293" r:id="rId80"/>
    <p:sldId id="314" r:id="rId81"/>
    <p:sldId id="315" r:id="rId82"/>
    <p:sldId id="373" r:id="rId83"/>
    <p:sldId id="374" r:id="rId84"/>
    <p:sldId id="375" r:id="rId85"/>
    <p:sldId id="376" r:id="rId86"/>
    <p:sldId id="377" r:id="rId87"/>
    <p:sldId id="378" r:id="rId88"/>
    <p:sldId id="379" r:id="rId89"/>
    <p:sldId id="380" r:id="rId90"/>
    <p:sldId id="381" r:id="rId91"/>
    <p:sldId id="382" r:id="rId92"/>
    <p:sldId id="383" r:id="rId93"/>
    <p:sldId id="384" r:id="rId94"/>
    <p:sldId id="385" r:id="rId95"/>
    <p:sldId id="386" r:id="rId96"/>
    <p:sldId id="387" r:id="rId97"/>
    <p:sldId id="388" r:id="rId98"/>
    <p:sldId id="389" r:id="rId99"/>
    <p:sldId id="390" r:id="rId100"/>
    <p:sldId id="391" r:id="rId101"/>
    <p:sldId id="392" r:id="rId102"/>
    <p:sldId id="393" r:id="rId103"/>
    <p:sldId id="394" r:id="rId104"/>
    <p:sldId id="395" r:id="rId105"/>
    <p:sldId id="396" r:id="rId106"/>
    <p:sldId id="296" r:id="rId107"/>
    <p:sldId id="297" r:id="rId108"/>
    <p:sldId id="295" r:id="rId109"/>
    <p:sldId id="298" r:id="rId110"/>
    <p:sldId id="299" r:id="rId111"/>
    <p:sldId id="301" r:id="rId112"/>
    <p:sldId id="300" r:id="rId113"/>
    <p:sldId id="302" r:id="rId114"/>
    <p:sldId id="303" r:id="rId115"/>
    <p:sldId id="304" r:id="rId116"/>
    <p:sldId id="305" r:id="rId117"/>
    <p:sldId id="307" r:id="rId118"/>
    <p:sldId id="308" r:id="rId119"/>
    <p:sldId id="310" r:id="rId1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jifpm" initials="n" lastIdx="1" clrIdx="0">
    <p:extLst>
      <p:ext uri="{19B8F6BF-5375-455C-9EA6-DF929625EA0E}">
        <p15:presenceInfo xmlns:p15="http://schemas.microsoft.com/office/powerpoint/2012/main" userId="njifp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00CC66"/>
    <a:srgbClr val="99FF33"/>
    <a:srgbClr val="A52182"/>
    <a:srgbClr val="0000FF"/>
    <a:srgbClr val="FF0066"/>
    <a:srgbClr val="66FF33"/>
    <a:srgbClr val="FFFF66"/>
    <a:srgbClr val="FFFF0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55" autoAdjust="0"/>
    <p:restoredTop sz="94660"/>
  </p:normalViewPr>
  <p:slideViewPr>
    <p:cSldViewPr>
      <p:cViewPr varScale="1">
        <p:scale>
          <a:sx n="87" d="100"/>
          <a:sy n="87" d="100"/>
        </p:scale>
        <p:origin x="786" y="66"/>
      </p:cViewPr>
      <p:guideLst>
        <p:guide orient="horz" pos="2160"/>
        <p:guide pos="2880"/>
      </p:guideLst>
    </p:cSldViewPr>
  </p:slideViewPr>
  <p:notesTextViewPr>
    <p:cViewPr>
      <p:scale>
        <a:sx n="75" d="100"/>
        <a:sy n="7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0-07T09:55:24.967"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361037-FC53-4C91-88F4-D058E9272E8A}" type="datetimeFigureOut">
              <a:rPr lang="fr-FR" smtClean="0"/>
              <a:pPr/>
              <a:t>16/10/2018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CDAB69-A4A5-41CA-806C-DE343B86DE8F}" type="slidenum">
              <a:rPr lang="fr-FR" smtClean="0"/>
              <a:pPr/>
              <a:t>‹N°›</a:t>
            </a:fld>
            <a:endParaRPr lang="fr-FR"/>
          </a:p>
        </p:txBody>
      </p:sp>
    </p:spTree>
    <p:extLst>
      <p:ext uri="{BB962C8B-B14F-4D97-AF65-F5344CB8AC3E}">
        <p14:creationId xmlns:p14="http://schemas.microsoft.com/office/powerpoint/2010/main" val="3600944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fr.wiktionary.org/wiki/lap#en"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fr.wiktionary.org/wiki/top#en"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r-DZ" sz="1600" b="1" u="sng" dirty="0" smtClean="0">
                <a:solidFill>
                  <a:srgbClr val="C3461F"/>
                </a:solidFill>
                <a:effectLst>
                  <a:outerShdw blurRad="38100" dist="38100" dir="2700000" algn="tl">
                    <a:srgbClr val="C0C0C0"/>
                  </a:outerShdw>
                </a:effectLst>
                <a:cs typeface="Arial" charset="0"/>
              </a:rPr>
              <a:t>المعطيات</a:t>
            </a:r>
            <a:r>
              <a:rPr lang="ar-DZ" sz="1200" b="1" dirty="0" smtClean="0">
                <a:effectLst>
                  <a:outerShdw blurRad="38100" dist="38100" dir="2700000" algn="tl">
                    <a:srgbClr val="C0C0C0"/>
                  </a:outerShdw>
                </a:effectLst>
                <a:cs typeface="Arial" charset="0"/>
              </a:rPr>
              <a:t> :هي معلومة مشفرة و مخزنة في ذاكرة الحاسوب </a:t>
            </a:r>
            <a:endParaRPr lang="fr-FR" sz="1200" b="1" dirty="0" smtClean="0">
              <a:effectLst>
                <a:outerShdw blurRad="38100" dist="38100" dir="2700000" algn="tl">
                  <a:srgbClr val="C0C0C0"/>
                </a:outerShdw>
              </a:effectLst>
              <a:cs typeface="Arial" charset="0"/>
            </a:endParaRPr>
          </a:p>
          <a:p>
            <a:endParaRPr lang="ar-DZ" dirty="0"/>
          </a:p>
        </p:txBody>
      </p:sp>
      <p:sp>
        <p:nvSpPr>
          <p:cNvPr id="4" name="Espace réservé du numéro de diapositive 3"/>
          <p:cNvSpPr>
            <a:spLocks noGrp="1"/>
          </p:cNvSpPr>
          <p:nvPr>
            <p:ph type="sldNum" sz="quarter" idx="10"/>
          </p:nvPr>
        </p:nvSpPr>
        <p:spPr/>
        <p:txBody>
          <a:bodyPr/>
          <a:lstStyle/>
          <a:p>
            <a:fld id="{95CDAB69-A4A5-41CA-806C-DE343B86DE8F}" type="slidenum">
              <a:rPr lang="fr-FR" smtClean="0"/>
              <a:pPr/>
              <a:t>2</a:t>
            </a:fld>
            <a:endParaRPr lang="fr-FR" dirty="0"/>
          </a:p>
        </p:txBody>
      </p:sp>
    </p:spTree>
    <p:extLst>
      <p:ext uri="{BB962C8B-B14F-4D97-AF65-F5344CB8AC3E}">
        <p14:creationId xmlns:p14="http://schemas.microsoft.com/office/powerpoint/2010/main" val="3147494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r" rtl="1"/>
            <a:endParaRPr lang="fr-FR" dirty="0"/>
          </a:p>
        </p:txBody>
      </p:sp>
      <p:sp>
        <p:nvSpPr>
          <p:cNvPr id="4" name="Espace réservé du numéro de diapositive 3"/>
          <p:cNvSpPr>
            <a:spLocks noGrp="1"/>
          </p:cNvSpPr>
          <p:nvPr>
            <p:ph type="sldNum" sz="quarter" idx="10"/>
          </p:nvPr>
        </p:nvSpPr>
        <p:spPr/>
        <p:txBody>
          <a:bodyPr/>
          <a:lstStyle/>
          <a:p>
            <a:fld id="{95CDAB69-A4A5-41CA-806C-DE343B86DE8F}" type="slidenum">
              <a:rPr lang="fr-FR" smtClean="0"/>
              <a:pPr/>
              <a:t>44</a:t>
            </a:fld>
            <a:endParaRPr lang="fr-FR"/>
          </a:p>
        </p:txBody>
      </p:sp>
    </p:spTree>
    <p:extLst>
      <p:ext uri="{BB962C8B-B14F-4D97-AF65-F5344CB8AC3E}">
        <p14:creationId xmlns:p14="http://schemas.microsoft.com/office/powerpoint/2010/main" val="3112339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r" rtl="1"/>
            <a:endParaRPr lang="fr-FR" dirty="0"/>
          </a:p>
        </p:txBody>
      </p:sp>
      <p:sp>
        <p:nvSpPr>
          <p:cNvPr id="4" name="Espace réservé du numéro de diapositive 3"/>
          <p:cNvSpPr>
            <a:spLocks noGrp="1"/>
          </p:cNvSpPr>
          <p:nvPr>
            <p:ph type="sldNum" sz="quarter" idx="10"/>
          </p:nvPr>
        </p:nvSpPr>
        <p:spPr/>
        <p:txBody>
          <a:bodyPr/>
          <a:lstStyle/>
          <a:p>
            <a:fld id="{95CDAB69-A4A5-41CA-806C-DE343B86DE8F}" type="slidenum">
              <a:rPr lang="fr-FR" smtClean="0"/>
              <a:pPr/>
              <a:t>50</a:t>
            </a:fld>
            <a:endParaRPr lang="fr-FR"/>
          </a:p>
        </p:txBody>
      </p:sp>
    </p:spTree>
    <p:extLst>
      <p:ext uri="{BB962C8B-B14F-4D97-AF65-F5344CB8AC3E}">
        <p14:creationId xmlns:p14="http://schemas.microsoft.com/office/powerpoint/2010/main" val="478472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r" rtl="1"/>
            <a:endParaRPr lang="fr-FR" dirty="0"/>
          </a:p>
        </p:txBody>
      </p:sp>
      <p:sp>
        <p:nvSpPr>
          <p:cNvPr id="4" name="Espace réservé du numéro de diapositive 3"/>
          <p:cNvSpPr>
            <a:spLocks noGrp="1"/>
          </p:cNvSpPr>
          <p:nvPr>
            <p:ph type="sldNum" sz="quarter" idx="10"/>
          </p:nvPr>
        </p:nvSpPr>
        <p:spPr/>
        <p:txBody>
          <a:bodyPr/>
          <a:lstStyle/>
          <a:p>
            <a:fld id="{95CDAB69-A4A5-41CA-806C-DE343B86DE8F}" type="slidenum">
              <a:rPr lang="fr-FR" smtClean="0"/>
              <a:pPr/>
              <a:t>51</a:t>
            </a:fld>
            <a:endParaRPr lang="fr-FR"/>
          </a:p>
        </p:txBody>
      </p:sp>
    </p:spTree>
    <p:extLst>
      <p:ext uri="{BB962C8B-B14F-4D97-AF65-F5344CB8AC3E}">
        <p14:creationId xmlns:p14="http://schemas.microsoft.com/office/powerpoint/2010/main" val="2471296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r" rtl="1"/>
            <a:endParaRPr lang="fr-FR" dirty="0"/>
          </a:p>
        </p:txBody>
      </p:sp>
      <p:sp>
        <p:nvSpPr>
          <p:cNvPr id="4" name="Espace réservé du numéro de diapositive 3"/>
          <p:cNvSpPr>
            <a:spLocks noGrp="1"/>
          </p:cNvSpPr>
          <p:nvPr>
            <p:ph type="sldNum" sz="quarter" idx="10"/>
          </p:nvPr>
        </p:nvSpPr>
        <p:spPr/>
        <p:txBody>
          <a:bodyPr/>
          <a:lstStyle/>
          <a:p>
            <a:fld id="{95CDAB69-A4A5-41CA-806C-DE343B86DE8F}" type="slidenum">
              <a:rPr lang="fr-FR" smtClean="0"/>
              <a:pPr/>
              <a:t>52</a:t>
            </a:fld>
            <a:endParaRPr lang="fr-FR"/>
          </a:p>
        </p:txBody>
      </p:sp>
    </p:spTree>
    <p:extLst>
      <p:ext uri="{BB962C8B-B14F-4D97-AF65-F5344CB8AC3E}">
        <p14:creationId xmlns:p14="http://schemas.microsoft.com/office/powerpoint/2010/main" val="3127671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8EE290-78A3-4699-ADCF-E21233C92015}" type="slidenum">
              <a:rPr lang="fr-FR"/>
              <a:pPr/>
              <a:t>56</a:t>
            </a:fld>
            <a:endParaRPr lang="fr-FR"/>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39817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E6607D-29E4-40E4-8FCF-9A4F361A8FC9}" type="slidenum">
              <a:rPr lang="fr-FR"/>
              <a:pPr/>
              <a:t>61</a:t>
            </a:fld>
            <a:endParaRPr lang="fr-FR"/>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53304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ar-DZ" dirty="0"/>
          </a:p>
        </p:txBody>
      </p:sp>
      <p:sp>
        <p:nvSpPr>
          <p:cNvPr id="4" name="Espace réservé du numéro de diapositive 3"/>
          <p:cNvSpPr>
            <a:spLocks noGrp="1"/>
          </p:cNvSpPr>
          <p:nvPr>
            <p:ph type="sldNum" sz="quarter" idx="10"/>
          </p:nvPr>
        </p:nvSpPr>
        <p:spPr/>
        <p:txBody>
          <a:bodyPr/>
          <a:lstStyle/>
          <a:p>
            <a:fld id="{95CDAB69-A4A5-41CA-806C-DE343B86DE8F}" type="slidenum">
              <a:rPr lang="fr-FR" smtClean="0"/>
              <a:pPr/>
              <a:t>85</a:t>
            </a:fld>
            <a:endParaRPr lang="fr-FR"/>
          </a:p>
        </p:txBody>
      </p:sp>
    </p:spTree>
    <p:extLst>
      <p:ext uri="{BB962C8B-B14F-4D97-AF65-F5344CB8AC3E}">
        <p14:creationId xmlns:p14="http://schemas.microsoft.com/office/powerpoint/2010/main" val="2294389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2DBDF3-4112-40FB-A4CA-37C9EBDD763D}" type="slidenum">
              <a:rPr lang="ar-SA"/>
              <a:pPr/>
              <a:t>97</a:t>
            </a:fld>
            <a:endParaRPr lang="fr-F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57623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2C529A-585E-40AA-97EA-968945674A58}" type="slidenum">
              <a:rPr lang="fr-FR"/>
              <a:pPr/>
              <a:t>3</a:t>
            </a:fld>
            <a:endParaRPr lang="fr-FR" dirty="0"/>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709686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83A2F6-3231-4D92-B46D-D52FF53D1FDA}" type="slidenum">
              <a:rPr lang="fr-FR"/>
              <a:pPr/>
              <a:t>4</a:t>
            </a:fld>
            <a:endParaRPr lang="fr-FR" dirty="0"/>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618404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l’ENIAC</a:t>
            </a:r>
            <a:r>
              <a:rPr lang="en-US" sz="1200" b="0" i="0" kern="1200" dirty="0" smtClean="0">
                <a:solidFill>
                  <a:schemeClr val="tx1"/>
                </a:solidFill>
                <a:effectLst/>
                <a:latin typeface="+mn-lt"/>
                <a:ea typeface="+mn-ea"/>
                <a:cs typeface="+mn-cs"/>
              </a:rPr>
              <a:t> (Electronic Numerical Integrator and Computer) 1946</a:t>
            </a:r>
          </a:p>
          <a:p>
            <a:r>
              <a:rPr lang="fr-FR" sz="1200" b="0" i="0" kern="1200" dirty="0" smtClean="0">
                <a:solidFill>
                  <a:schemeClr val="tx1"/>
                </a:solidFill>
                <a:effectLst/>
                <a:latin typeface="+mn-lt"/>
                <a:ea typeface="+mn-ea"/>
                <a:cs typeface="+mn-cs"/>
              </a:rPr>
              <a:t> 300 tonnes et il occupe un espace de 135m2</a:t>
            </a:r>
            <a:endParaRPr lang="ar-DZ" dirty="0"/>
          </a:p>
        </p:txBody>
      </p:sp>
      <p:sp>
        <p:nvSpPr>
          <p:cNvPr id="4" name="Espace réservé du numéro de diapositive 3"/>
          <p:cNvSpPr>
            <a:spLocks noGrp="1"/>
          </p:cNvSpPr>
          <p:nvPr>
            <p:ph type="sldNum" sz="quarter" idx="10"/>
          </p:nvPr>
        </p:nvSpPr>
        <p:spPr/>
        <p:txBody>
          <a:bodyPr/>
          <a:lstStyle/>
          <a:p>
            <a:fld id="{95CDAB69-A4A5-41CA-806C-DE343B86DE8F}" type="slidenum">
              <a:rPr lang="fr-FR" smtClean="0"/>
              <a:pPr/>
              <a:t>13</a:t>
            </a:fld>
            <a:endParaRPr lang="fr-FR"/>
          </a:p>
        </p:txBody>
      </p:sp>
    </p:spTree>
    <p:extLst>
      <p:ext uri="{BB962C8B-B14F-4D97-AF65-F5344CB8AC3E}">
        <p14:creationId xmlns:p14="http://schemas.microsoft.com/office/powerpoint/2010/main" val="3447186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4 Ko de RAM</a:t>
            </a:r>
            <a:endParaRPr lang="ar-DZ" dirty="0"/>
          </a:p>
        </p:txBody>
      </p:sp>
      <p:sp>
        <p:nvSpPr>
          <p:cNvPr id="4" name="Espace réservé du numéro de diapositive 3"/>
          <p:cNvSpPr>
            <a:spLocks noGrp="1"/>
          </p:cNvSpPr>
          <p:nvPr>
            <p:ph type="sldNum" sz="quarter" idx="10"/>
          </p:nvPr>
        </p:nvSpPr>
        <p:spPr/>
        <p:txBody>
          <a:bodyPr/>
          <a:lstStyle/>
          <a:p>
            <a:fld id="{95CDAB69-A4A5-41CA-806C-DE343B86DE8F}" type="slidenum">
              <a:rPr lang="fr-FR" smtClean="0"/>
              <a:pPr/>
              <a:t>16</a:t>
            </a:fld>
            <a:endParaRPr lang="fr-FR"/>
          </a:p>
        </p:txBody>
      </p:sp>
    </p:spTree>
    <p:extLst>
      <p:ext uri="{BB962C8B-B14F-4D97-AF65-F5344CB8AC3E}">
        <p14:creationId xmlns:p14="http://schemas.microsoft.com/office/powerpoint/2010/main" val="4260325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ar-DZ" dirty="0" smtClean="0"/>
              <a:t>حاسوب خارق او ممتاز صنفت</a:t>
            </a:r>
            <a:r>
              <a:rPr lang="ar-DZ" baseline="0" dirty="0" smtClean="0"/>
              <a:t>  الحواسيب حسب الحجم و الاستعمال</a:t>
            </a:r>
            <a:endParaRPr lang="ar-DZ" dirty="0"/>
          </a:p>
        </p:txBody>
      </p:sp>
      <p:sp>
        <p:nvSpPr>
          <p:cNvPr id="4" name="Espace réservé du numéro de diapositive 3"/>
          <p:cNvSpPr>
            <a:spLocks noGrp="1"/>
          </p:cNvSpPr>
          <p:nvPr>
            <p:ph type="sldNum" sz="quarter" idx="10"/>
          </p:nvPr>
        </p:nvSpPr>
        <p:spPr/>
        <p:txBody>
          <a:bodyPr/>
          <a:lstStyle/>
          <a:p>
            <a:fld id="{95CDAB69-A4A5-41CA-806C-DE343B86DE8F}" type="slidenum">
              <a:rPr lang="fr-FR" smtClean="0"/>
              <a:pPr/>
              <a:t>19</a:t>
            </a:fld>
            <a:endParaRPr lang="fr-FR"/>
          </a:p>
        </p:txBody>
      </p:sp>
    </p:spTree>
    <p:extLst>
      <p:ext uri="{BB962C8B-B14F-4D97-AF65-F5344CB8AC3E}">
        <p14:creationId xmlns:p14="http://schemas.microsoft.com/office/powerpoint/2010/main" val="1830369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ar-DZ" dirty="0" smtClean="0"/>
              <a:t>الصغير او الدقيق</a:t>
            </a:r>
            <a:endParaRPr lang="ar-DZ" dirty="0"/>
          </a:p>
        </p:txBody>
      </p:sp>
      <p:sp>
        <p:nvSpPr>
          <p:cNvPr id="4" name="Espace réservé du numéro de diapositive 3"/>
          <p:cNvSpPr>
            <a:spLocks noGrp="1"/>
          </p:cNvSpPr>
          <p:nvPr>
            <p:ph type="sldNum" sz="quarter" idx="10"/>
          </p:nvPr>
        </p:nvSpPr>
        <p:spPr/>
        <p:txBody>
          <a:bodyPr/>
          <a:lstStyle/>
          <a:p>
            <a:fld id="{95CDAB69-A4A5-41CA-806C-DE343B86DE8F}" type="slidenum">
              <a:rPr lang="fr-FR" smtClean="0"/>
              <a:pPr/>
              <a:t>27</a:t>
            </a:fld>
            <a:endParaRPr lang="fr-FR"/>
          </a:p>
        </p:txBody>
      </p:sp>
    </p:spTree>
    <p:extLst>
      <p:ext uri="{BB962C8B-B14F-4D97-AF65-F5344CB8AC3E}">
        <p14:creationId xmlns:p14="http://schemas.microsoft.com/office/powerpoint/2010/main" val="3386687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Mot composé de </a:t>
            </a:r>
            <a:r>
              <a:rPr lang="fr-FR" sz="1200" b="0" i="1" u="none" strike="noStrike" kern="1200" dirty="0" smtClean="0">
                <a:solidFill>
                  <a:schemeClr val="tx1"/>
                </a:solidFill>
                <a:effectLst/>
                <a:latin typeface="+mn-lt"/>
                <a:ea typeface="+mn-ea"/>
                <a:cs typeface="+mn-cs"/>
                <a:hlinkClick r:id="rId3" tooltip="lap"/>
              </a:rPr>
              <a:t>lap</a:t>
            </a:r>
            <a:r>
              <a:rPr lang="fr-FR" sz="1200" b="0" i="0" kern="1200" dirty="0" smtClean="0">
                <a:solidFill>
                  <a:schemeClr val="tx1"/>
                </a:solidFill>
                <a:effectLst/>
                <a:latin typeface="+mn-lt"/>
                <a:ea typeface="+mn-ea"/>
                <a:cs typeface="+mn-cs"/>
              </a:rPr>
              <a:t> (« genou, giron ») et de </a:t>
            </a:r>
            <a:r>
              <a:rPr lang="fr-FR" sz="1200" b="0" i="1" u="none" strike="noStrike" kern="1200" dirty="0" smtClean="0">
                <a:solidFill>
                  <a:schemeClr val="tx1"/>
                </a:solidFill>
                <a:effectLst/>
                <a:latin typeface="+mn-lt"/>
                <a:ea typeface="+mn-ea"/>
                <a:cs typeface="+mn-cs"/>
                <a:hlinkClick r:id="rId4" tooltip="top"/>
              </a:rPr>
              <a:t>top</a:t>
            </a:r>
            <a:r>
              <a:rPr lang="fr-FR" sz="1200" b="0" i="0" kern="1200" dirty="0" smtClean="0">
                <a:solidFill>
                  <a:schemeClr val="tx1"/>
                </a:solidFill>
                <a:effectLst/>
                <a:latin typeface="+mn-lt"/>
                <a:ea typeface="+mn-ea"/>
                <a:cs typeface="+mn-cs"/>
              </a:rPr>
              <a:t> (« dessus »).</a:t>
            </a:r>
            <a:endParaRPr lang="ar-DZ" dirty="0"/>
          </a:p>
        </p:txBody>
      </p:sp>
      <p:sp>
        <p:nvSpPr>
          <p:cNvPr id="4" name="Espace réservé du numéro de diapositive 3"/>
          <p:cNvSpPr>
            <a:spLocks noGrp="1"/>
          </p:cNvSpPr>
          <p:nvPr>
            <p:ph type="sldNum" sz="quarter" idx="10"/>
          </p:nvPr>
        </p:nvSpPr>
        <p:spPr/>
        <p:txBody>
          <a:bodyPr/>
          <a:lstStyle/>
          <a:p>
            <a:fld id="{95CDAB69-A4A5-41CA-806C-DE343B86DE8F}" type="slidenum">
              <a:rPr lang="fr-FR" smtClean="0"/>
              <a:pPr/>
              <a:t>29</a:t>
            </a:fld>
            <a:endParaRPr lang="fr-FR"/>
          </a:p>
        </p:txBody>
      </p:sp>
    </p:spTree>
    <p:extLst>
      <p:ext uri="{BB962C8B-B14F-4D97-AF65-F5344CB8AC3E}">
        <p14:creationId xmlns:p14="http://schemas.microsoft.com/office/powerpoint/2010/main" val="1732795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r" rtl="1"/>
            <a:endParaRPr lang="fr-FR" dirty="0"/>
          </a:p>
        </p:txBody>
      </p:sp>
      <p:sp>
        <p:nvSpPr>
          <p:cNvPr id="4" name="Espace réservé du numéro de diapositive 3"/>
          <p:cNvSpPr>
            <a:spLocks noGrp="1"/>
          </p:cNvSpPr>
          <p:nvPr>
            <p:ph type="sldNum" sz="quarter" idx="10"/>
          </p:nvPr>
        </p:nvSpPr>
        <p:spPr/>
        <p:txBody>
          <a:bodyPr/>
          <a:lstStyle/>
          <a:p>
            <a:fld id="{95CDAB69-A4A5-41CA-806C-DE343B86DE8F}" type="slidenum">
              <a:rPr lang="fr-FR" smtClean="0"/>
              <a:pPr/>
              <a:t>43</a:t>
            </a:fld>
            <a:endParaRPr lang="fr-FR"/>
          </a:p>
        </p:txBody>
      </p:sp>
    </p:spTree>
    <p:extLst>
      <p:ext uri="{BB962C8B-B14F-4D97-AF65-F5344CB8AC3E}">
        <p14:creationId xmlns:p14="http://schemas.microsoft.com/office/powerpoint/2010/main" val="3838880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542B24D-2A45-48C4-A736-24119B26089E}" type="datetimeFigureOut">
              <a:rPr lang="fr-FR" smtClean="0"/>
              <a:pPr/>
              <a:t>16/10/2018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8E0A943-363A-4D78-8B9B-945A80732C8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542B24D-2A45-48C4-A736-24119B26089E}" type="datetimeFigureOut">
              <a:rPr lang="fr-FR" smtClean="0"/>
              <a:pPr/>
              <a:t>16/10/2018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8E0A943-363A-4D78-8B9B-945A80732C8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542B24D-2A45-48C4-A736-24119B26089E}" type="datetimeFigureOut">
              <a:rPr lang="fr-FR" smtClean="0"/>
              <a:pPr/>
              <a:t>16/10/2018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8E0A943-363A-4D78-8B9B-945A80732C8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542B24D-2A45-48C4-A736-24119B26089E}" type="datetimeFigureOut">
              <a:rPr lang="fr-FR" smtClean="0"/>
              <a:pPr/>
              <a:t>16/10/2018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8E0A943-363A-4D78-8B9B-945A80732C8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542B24D-2A45-48C4-A736-24119B26089E}" type="datetimeFigureOut">
              <a:rPr lang="fr-FR" smtClean="0"/>
              <a:pPr/>
              <a:t>16/10/2018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8E0A943-363A-4D78-8B9B-945A80732C8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542B24D-2A45-48C4-A736-24119B26089E}" type="datetimeFigureOut">
              <a:rPr lang="fr-FR" smtClean="0"/>
              <a:pPr/>
              <a:t>16/10/2018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8E0A943-363A-4D78-8B9B-945A80732C8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542B24D-2A45-48C4-A736-24119B26089E}" type="datetimeFigureOut">
              <a:rPr lang="fr-FR" smtClean="0"/>
              <a:pPr/>
              <a:t>16/10/2018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8E0A943-363A-4D78-8B9B-945A80732C8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7542B24D-2A45-48C4-A736-24119B26089E}" type="datetimeFigureOut">
              <a:rPr lang="fr-FR" smtClean="0"/>
              <a:pPr/>
              <a:t>16/10/2018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8E0A943-363A-4D78-8B9B-945A80732C8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542B24D-2A45-48C4-A736-24119B26089E}" type="datetimeFigureOut">
              <a:rPr lang="fr-FR" smtClean="0"/>
              <a:pPr/>
              <a:t>16/10/2018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8E0A943-363A-4D78-8B9B-945A80732C8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542B24D-2A45-48C4-A736-24119B26089E}" type="datetimeFigureOut">
              <a:rPr lang="fr-FR" smtClean="0"/>
              <a:pPr/>
              <a:t>16/10/2018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8E0A943-363A-4D78-8B9B-945A80732C8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542B24D-2A45-48C4-A736-24119B26089E}" type="datetimeFigureOut">
              <a:rPr lang="fr-FR" smtClean="0"/>
              <a:pPr/>
              <a:t>16/10/2018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8E0A943-363A-4D78-8B9B-945A80732C81}"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42B24D-2A45-48C4-A736-24119B26089E}" type="datetimeFigureOut">
              <a:rPr lang="fr-FR" smtClean="0"/>
              <a:pPr/>
              <a:t>16/10/2018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0A943-363A-4D78-8B9B-945A80732C8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122.png"/><Relationship Id="rId3" Type="http://schemas.openxmlformats.org/officeDocument/2006/relationships/image" Target="../media/image112.png"/><Relationship Id="rId7" Type="http://schemas.openxmlformats.org/officeDocument/2006/relationships/image" Target="../media/image116.png"/><Relationship Id="rId12" Type="http://schemas.openxmlformats.org/officeDocument/2006/relationships/image" Target="../media/image121.png"/><Relationship Id="rId2" Type="http://schemas.openxmlformats.org/officeDocument/2006/relationships/image" Target="../media/image83.jpeg"/><Relationship Id="rId1" Type="http://schemas.openxmlformats.org/officeDocument/2006/relationships/slideLayout" Target="../slideLayouts/slideLayout2.xml"/><Relationship Id="rId6" Type="http://schemas.openxmlformats.org/officeDocument/2006/relationships/image" Target="../media/image115.png"/><Relationship Id="rId11" Type="http://schemas.openxmlformats.org/officeDocument/2006/relationships/image" Target="../media/image120.png"/><Relationship Id="rId5" Type="http://schemas.openxmlformats.org/officeDocument/2006/relationships/image" Target="../media/image114.png"/><Relationship Id="rId10" Type="http://schemas.openxmlformats.org/officeDocument/2006/relationships/image" Target="../media/image119.png"/><Relationship Id="rId4" Type="http://schemas.openxmlformats.org/officeDocument/2006/relationships/image" Target="../media/image113.png"/><Relationship Id="rId9" Type="http://schemas.openxmlformats.org/officeDocument/2006/relationships/image" Target="../media/image118.png"/><Relationship Id="rId14" Type="http://schemas.openxmlformats.org/officeDocument/2006/relationships/image" Target="../media/image123.png"/></Relationships>
</file>

<file path=ppt/slides/_rels/slide108.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83.jpe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8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11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83.jpe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83.jpeg"/><Relationship Id="rId1" Type="http://schemas.openxmlformats.org/officeDocument/2006/relationships/slideLayout" Target="../slideLayouts/slideLayout1.xml"/><Relationship Id="rId4" Type="http://schemas.openxmlformats.org/officeDocument/2006/relationships/image" Target="../media/image128.png"/></Relationships>
</file>

<file path=ppt/slides/_rels/slide112.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83.jpeg"/><Relationship Id="rId1" Type="http://schemas.openxmlformats.org/officeDocument/2006/relationships/slideLayout" Target="../slideLayouts/slideLayout1.xml"/><Relationship Id="rId4" Type="http://schemas.openxmlformats.org/officeDocument/2006/relationships/image" Target="../media/image130.png"/></Relationships>
</file>

<file path=ppt/slides/_rels/slide113.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83.jpe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83.jpe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83.jpeg"/><Relationship Id="rId1" Type="http://schemas.openxmlformats.org/officeDocument/2006/relationships/slideLayout" Target="../slideLayouts/slideLayout1.xml"/><Relationship Id="rId4" Type="http://schemas.openxmlformats.org/officeDocument/2006/relationships/image" Target="../media/image134.png"/></Relationships>
</file>

<file path=ppt/slides/_rels/slide116.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83.jpeg"/><Relationship Id="rId1" Type="http://schemas.openxmlformats.org/officeDocument/2006/relationships/slideLayout" Target="../slideLayouts/slideLayout1.xml"/><Relationship Id="rId5" Type="http://schemas.openxmlformats.org/officeDocument/2006/relationships/image" Target="../media/image137.png"/><Relationship Id="rId4" Type="http://schemas.openxmlformats.org/officeDocument/2006/relationships/image" Target="../media/image136.png"/></Relationships>
</file>

<file path=ppt/slides/_rels/slide117.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83.jpe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8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hyperlink" Target="https://www.marefa.org/%D8%AD%D8%A7%D8%B3%D9%88%D8%A8_%D9%81%D8%A7%D8%A6%D9%8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marefa.org/index.php?title=Mainframe&amp;action=edit&amp;redlink=1" TargetMode="External"/><Relationship Id="rId2" Type="http://schemas.openxmlformats.org/officeDocument/2006/relationships/image" Target="../media/image18.gif"/><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hyperlink" Target="https://www.marefa.org/index.php?title=Minicomputer&amp;action=edit&amp;redlink=1" TargetMode="External"/><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hyperlink" Target="https://www.marefa.org/index.php?title=Microcomputer&amp;action=edit&amp;redlink=1"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jpeg"/></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gif"/><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6.jpg"/></Relationships>
</file>

<file path=ppt/slides/_rels/slide57.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8.jpg"/></Relationships>
</file>

<file path=ppt/slides/_rels/slide58.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5.jpeg"/><Relationship Id="rId1" Type="http://schemas.openxmlformats.org/officeDocument/2006/relationships/slideLayout" Target="../slideLayouts/slideLayout2.xml"/><Relationship Id="rId5" Type="http://schemas.openxmlformats.org/officeDocument/2006/relationships/image" Target="../media/image61.jpg"/><Relationship Id="rId4" Type="http://schemas.openxmlformats.org/officeDocument/2006/relationships/image" Target="../media/image60.jpg"/></Relationships>
</file>

<file path=ppt/slides/_rels/slide59.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55.jpeg"/><Relationship Id="rId1" Type="http://schemas.openxmlformats.org/officeDocument/2006/relationships/slideLayout" Target="../slideLayouts/slideLayout2.xml"/><Relationship Id="rId5" Type="http://schemas.openxmlformats.org/officeDocument/2006/relationships/image" Target="../media/image64.jpg"/><Relationship Id="rId4" Type="http://schemas.openxmlformats.org/officeDocument/2006/relationships/image" Target="../media/image63.jp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5.jpg"/></Relationships>
</file>

<file path=ppt/slides/_rels/slide62.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55.jpeg"/><Relationship Id="rId1" Type="http://schemas.openxmlformats.org/officeDocument/2006/relationships/slideLayout" Target="../slideLayouts/slideLayout2.xml"/><Relationship Id="rId5" Type="http://schemas.openxmlformats.org/officeDocument/2006/relationships/image" Target="../media/image68.jpg"/><Relationship Id="rId4" Type="http://schemas.openxmlformats.org/officeDocument/2006/relationships/image" Target="../media/image67.jpg"/></Relationships>
</file>

<file path=ppt/slides/_rels/slide6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6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44.jp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7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hyperlink" Target="http://www.hamedabalat.com/hb/%d8%aa%d9%82%d8%b3%d9%8a%d9%85-%d8%a7%d9%84%d9%82%d8%b1%d8%b5-%d8%a7%d9%84%d8%b5%d9%84%d8%a8-hdd-partitioning/" TargetMode="Externa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xml"/><Relationship Id="rId5" Type="http://schemas.openxmlformats.org/officeDocument/2006/relationships/image" Target="../media/image88.jpeg"/><Relationship Id="rId4" Type="http://schemas.openxmlformats.org/officeDocument/2006/relationships/image" Target="http://www.informatique-facile.net/bibliotheque/Image/dossiers/install_xp/install_win_3.gif" TargetMode="External"/></Relationships>
</file>

<file path=ppt/slides/_rels/slide83.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44.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44.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44.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44.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6000" b="-6000"/>
          </a:stretch>
        </a:blipFill>
        <a:effectLst/>
      </p:bgPr>
    </p:bg>
    <p:spTree>
      <p:nvGrpSpPr>
        <p:cNvPr id="1" name=""/>
        <p:cNvGrpSpPr/>
        <p:nvPr/>
      </p:nvGrpSpPr>
      <p:grpSpPr>
        <a:xfrm>
          <a:off x="0" y="0"/>
          <a:ext cx="0" cy="0"/>
          <a:chOff x="0" y="0"/>
          <a:chExt cx="0" cy="0"/>
        </a:xfrm>
      </p:grpSpPr>
      <p:pic>
        <p:nvPicPr>
          <p:cNvPr id="4" name="Image 3" descr="5464564r.gif"/>
          <p:cNvPicPr>
            <a:picLocks noChangeAspect="1"/>
          </p:cNvPicPr>
          <p:nvPr/>
        </p:nvPicPr>
        <p:blipFill>
          <a:blip r:embed="rId3"/>
          <a:stretch>
            <a:fillRect/>
          </a:stretch>
        </p:blipFill>
        <p:spPr>
          <a:xfrm>
            <a:off x="0" y="1928802"/>
            <a:ext cx="8810670" cy="2643201"/>
          </a:xfrm>
          <a:prstGeom prst="rect">
            <a:avLst/>
          </a:prstGeom>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bg>
      <p:bgPr>
        <a:blipFill dpi="0" rotWithShape="1">
          <a:blip r:embed="rId2">
            <a:alphaModFix amt="26000"/>
            <a:lum/>
          </a:blip>
          <a:srcRect/>
          <a:stretch>
            <a:fillRect t="-16000" b="-16000"/>
          </a:stretch>
        </a:blipFill>
        <a:effectLst/>
      </p:bgPr>
    </p:bg>
    <p:spTree>
      <p:nvGrpSpPr>
        <p:cNvPr id="1" name=""/>
        <p:cNvGrpSpPr/>
        <p:nvPr/>
      </p:nvGrpSpPr>
      <p:grpSpPr>
        <a:xfrm>
          <a:off x="0" y="0"/>
          <a:ext cx="0" cy="0"/>
          <a:chOff x="0" y="0"/>
          <a:chExt cx="0" cy="0"/>
        </a:xfrm>
      </p:grpSpPr>
      <p:sp>
        <p:nvSpPr>
          <p:cNvPr id="4" name="Sous-titre 4"/>
          <p:cNvSpPr txBox="1">
            <a:spLocks/>
          </p:cNvSpPr>
          <p:nvPr/>
        </p:nvSpPr>
        <p:spPr>
          <a:xfrm>
            <a:off x="642910" y="620688"/>
            <a:ext cx="7715304" cy="4929222"/>
          </a:xfrm>
          <a:prstGeom prst="rect">
            <a:avLst/>
          </a:prstGeom>
        </p:spPr>
        <p:txBody>
          <a:bodyPr vert="horz" lIns="91440" tIns="45720" rIns="91440" bIns="45720" rtlCol="0">
            <a:normAutofit fontScale="62500" lnSpcReduction="20000"/>
          </a:bodyPr>
          <a:lstStyle/>
          <a:p>
            <a:pPr marR="0" lvl="0" algn="just" defTabSz="914400" rtl="1" eaLnBrk="1" fontAlgn="auto" latinLnBrk="0" hangingPunct="1">
              <a:lnSpc>
                <a:spcPct val="220000"/>
              </a:lnSpc>
              <a:spcBef>
                <a:spcPct val="20000"/>
              </a:spcBef>
              <a:spcAft>
                <a:spcPts val="0"/>
              </a:spcAft>
              <a:buClrTx/>
              <a:buSzTx/>
              <a:tabLst/>
              <a:defRPr/>
            </a:pPr>
            <a:r>
              <a:rPr kumimoji="0" lang="ar-SA" sz="4000" b="0" i="0" u="none" strike="noStrike" kern="1200" cap="none" spc="0" normalizeH="0" baseline="0" noProof="0" dirty="0" smtClean="0">
                <a:ln>
                  <a:noFill/>
                </a:ln>
                <a:solidFill>
                  <a:schemeClr val="tx1"/>
                </a:solidFill>
                <a:effectLst/>
                <a:uLnTx/>
                <a:uFillTx/>
                <a:latin typeface="+mn-lt"/>
                <a:ea typeface="+mn-ea"/>
                <a:cs typeface="Sultan Medium" pitchFamily="2" charset="-78"/>
              </a:rPr>
              <a:t>	</a:t>
            </a:r>
            <a:r>
              <a:rPr kumimoji="0" lang="ar-SA" sz="4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صنعت أولى الحواسيب حوالي 1948، ومنذ ذلك التاريخ إلى حدود 1970، استعملت حواسيب معقدة جدا تتطلب كفاءة علمية دقيقة. كما أن ظهور الحواسيب رافقه ظهور ميادين جديدة للتشغيل لم تكن معروفة </a:t>
            </a:r>
            <a:r>
              <a:rPr lang="ar-SA" sz="4400" b="1" dirty="0" smtClean="0">
                <a:latin typeface="Times New Roman" pitchFamily="18" charset="0"/>
                <a:cs typeface="Times New Roman" pitchFamily="18" charset="0"/>
              </a:rPr>
              <a:t>من </a:t>
            </a:r>
            <a:r>
              <a:rPr kumimoji="0" lang="ar-SA" sz="4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قبل، مثل المبرمج المعلوماتي، ووظائف صيانة الحواسيب وإصلاحها</a:t>
            </a:r>
            <a:r>
              <a:rPr kumimoji="0" lang="fr-FR" sz="4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t>
            </a:r>
            <a:endParaRPr kumimoji="0" lang="fr-FR" sz="44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770" decel="100000"/>
                                        <p:tgtEl>
                                          <p:spTgt spid="4">
                                            <p:txEl>
                                              <p:pRg st="0" end="0"/>
                                            </p:txEl>
                                          </p:spTgt>
                                        </p:tgtEl>
                                      </p:cBhvr>
                                    </p:animEffect>
                                    <p:animScale>
                                      <p:cBhvr>
                                        <p:cTn id="8" dur="770" decel="100000"/>
                                        <p:tgtEl>
                                          <p:spTgt spid="4">
                                            <p:txEl>
                                              <p:pRg st="0" end="0"/>
                                            </p:txEl>
                                          </p:spTgt>
                                        </p:tgtEl>
                                      </p:cBhvr>
                                      <p:from x="10000" y="10000"/>
                                      <p:to x="200000" y="450000"/>
                                    </p:animScale>
                                    <p:animScale>
                                      <p:cBhvr>
                                        <p:cTn id="9" dur="1230" accel="100000" fill="hold">
                                          <p:stCondLst>
                                            <p:cond delay="770"/>
                                          </p:stCondLst>
                                        </p:cTn>
                                        <p:tgtEl>
                                          <p:spTgt spid="4">
                                            <p:txEl>
                                              <p:pRg st="0" end="0"/>
                                            </p:txEl>
                                          </p:spTgt>
                                        </p:tgtEl>
                                      </p:cBhvr>
                                      <p:from x="200000" y="450000"/>
                                      <p:to x="100000" y="100000"/>
                                    </p:animScale>
                                    <p:set>
                                      <p:cBhvr>
                                        <p:cTn id="10" dur="770" fill="hold"/>
                                        <p:tgtEl>
                                          <p:spTgt spid="4">
                                            <p:txEl>
                                              <p:pRg st="0" end="0"/>
                                            </p:txEl>
                                          </p:spTgt>
                                        </p:tgtEl>
                                        <p:attrNameLst>
                                          <p:attrName>ppt_x</p:attrName>
                                        </p:attrNameLst>
                                      </p:cBhvr>
                                      <p:to>
                                        <p:strVal val="(0.5)"/>
                                      </p:to>
                                    </p:set>
                                    <p:anim from="(0.5)" to="(#ppt_x)" calcmode="lin" valueType="num">
                                      <p:cBhvr>
                                        <p:cTn id="11" dur="1230" accel="100000" fill="hold">
                                          <p:stCondLst>
                                            <p:cond delay="770"/>
                                          </p:stCondLst>
                                        </p:cTn>
                                        <p:tgtEl>
                                          <p:spTgt spid="4">
                                            <p:txEl>
                                              <p:pRg st="0" end="0"/>
                                            </p:txEl>
                                          </p:spTgt>
                                        </p:tgtEl>
                                        <p:attrNameLst>
                                          <p:attrName>ppt_x</p:attrName>
                                        </p:attrNameLst>
                                      </p:cBhvr>
                                    </p:anim>
                                    <p:set>
                                      <p:cBhvr>
                                        <p:cTn id="12" dur="770" fill="hold"/>
                                        <p:tgtEl>
                                          <p:spTgt spid="4">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4">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srcRect/>
          <a:stretch>
            <a:fillRect/>
          </a:stretch>
        </p:blipFill>
        <p:spPr bwMode="auto">
          <a:xfrm>
            <a:off x="143301" y="0"/>
            <a:ext cx="8874457" cy="6858000"/>
          </a:xfrm>
          <a:prstGeom prst="rect">
            <a:avLst/>
          </a:prstGeom>
          <a:noFill/>
          <a:ln w="9525">
            <a:noFill/>
            <a:miter lim="800000"/>
            <a:headEnd/>
            <a:tailEnd/>
          </a:ln>
          <a:effectLst/>
        </p:spPr>
      </p:pic>
    </p:spTree>
    <p:extLst>
      <p:ext uri="{BB962C8B-B14F-4D97-AF65-F5344CB8AC3E}">
        <p14:creationId xmlns:p14="http://schemas.microsoft.com/office/powerpoint/2010/main" val="237315058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srcRect/>
          <a:stretch>
            <a:fillRect/>
          </a:stretch>
        </p:blipFill>
        <p:spPr bwMode="auto">
          <a:xfrm>
            <a:off x="1443251" y="258789"/>
            <a:ext cx="6550925" cy="6305785"/>
          </a:xfrm>
          <a:prstGeom prst="rect">
            <a:avLst/>
          </a:prstGeom>
          <a:noFill/>
          <a:ln w="9525">
            <a:noFill/>
            <a:miter lim="800000"/>
            <a:headEnd/>
            <a:tailEnd/>
          </a:ln>
          <a:effectLst/>
        </p:spPr>
      </p:pic>
    </p:spTree>
    <p:extLst>
      <p:ext uri="{BB962C8B-B14F-4D97-AF65-F5344CB8AC3E}">
        <p14:creationId xmlns:p14="http://schemas.microsoft.com/office/powerpoint/2010/main" val="311069857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228298" y="-1"/>
            <a:ext cx="6960359" cy="6858001"/>
          </a:xfrm>
          <a:prstGeom prst="rect">
            <a:avLst/>
          </a:prstGeom>
          <a:noFill/>
          <a:ln w="9525">
            <a:noFill/>
            <a:miter lim="800000"/>
            <a:headEnd/>
            <a:tailEnd/>
          </a:ln>
          <a:effectLst/>
        </p:spPr>
      </p:pic>
    </p:spTree>
    <p:extLst>
      <p:ext uri="{BB962C8B-B14F-4D97-AF65-F5344CB8AC3E}">
        <p14:creationId xmlns:p14="http://schemas.microsoft.com/office/powerpoint/2010/main" val="26945175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302133" y="914399"/>
            <a:ext cx="7057533" cy="4067504"/>
          </a:xfrm>
          <a:prstGeom prst="rect">
            <a:avLst/>
          </a:prstGeom>
          <a:noFill/>
          <a:ln w="9525">
            <a:noFill/>
            <a:miter lim="800000"/>
            <a:headEnd/>
            <a:tailEnd/>
          </a:ln>
          <a:effectLst/>
        </p:spPr>
      </p:pic>
    </p:spTree>
    <p:extLst>
      <p:ext uri="{BB962C8B-B14F-4D97-AF65-F5344CB8AC3E}">
        <p14:creationId xmlns:p14="http://schemas.microsoft.com/office/powerpoint/2010/main" val="121048775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436125" y="366388"/>
            <a:ext cx="4698243" cy="5856148"/>
          </a:xfrm>
          <a:prstGeom prst="rect">
            <a:avLst/>
          </a:prstGeom>
          <a:noFill/>
          <a:ln w="9525">
            <a:noFill/>
            <a:miter lim="800000"/>
            <a:headEnd/>
            <a:tailEnd/>
          </a:ln>
          <a:effectLst/>
        </p:spPr>
      </p:pic>
    </p:spTree>
    <p:extLst>
      <p:ext uri="{BB962C8B-B14F-4D97-AF65-F5344CB8AC3E}">
        <p14:creationId xmlns:p14="http://schemas.microsoft.com/office/powerpoint/2010/main" val="322600492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662152" y="221979"/>
            <a:ext cx="7993118" cy="6636022"/>
          </a:xfrm>
          <a:prstGeom prst="rect">
            <a:avLst/>
          </a:prstGeom>
          <a:noFill/>
          <a:ln w="9525">
            <a:noFill/>
            <a:miter lim="800000"/>
            <a:headEnd/>
            <a:tailEnd/>
          </a:ln>
          <a:effectLst/>
        </p:spPr>
      </p:pic>
    </p:spTree>
    <p:extLst>
      <p:ext uri="{BB962C8B-B14F-4D97-AF65-F5344CB8AC3E}">
        <p14:creationId xmlns:p14="http://schemas.microsoft.com/office/powerpoint/2010/main" val="348466767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7" name="Rectangle 1"/>
          <p:cNvSpPr>
            <a:spLocks noChangeArrowheads="1"/>
          </p:cNvSpPr>
          <p:nvPr/>
        </p:nvSpPr>
        <p:spPr bwMode="auto">
          <a:xfrm>
            <a:off x="642910" y="0"/>
            <a:ext cx="792961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rtl="1"/>
            <a:r>
              <a:rPr lang="ar-SA" sz="3200" b="1" dirty="0" smtClean="0">
                <a:solidFill>
                  <a:srgbClr val="C00000"/>
                </a:solidFill>
                <a:effectLst>
                  <a:outerShdw blurRad="38100" dist="38100" dir="2700000" algn="tl">
                    <a:srgbClr val="000000">
                      <a:alpha val="43137"/>
                    </a:srgbClr>
                  </a:outerShdw>
                </a:effectLst>
                <a:cs typeface="Sultan normal" pitchFamily="2" charset="-78"/>
              </a:rPr>
              <a:t>تقديم شاشة </a:t>
            </a:r>
            <a:r>
              <a:rPr lang="fr-FR" sz="3200" b="1" dirty="0" smtClean="0">
                <a:solidFill>
                  <a:srgbClr val="C00000"/>
                </a:solidFill>
                <a:effectLst>
                  <a:outerShdw blurRad="38100" dist="38100" dir="2700000" algn="tl">
                    <a:srgbClr val="000000">
                      <a:alpha val="43137"/>
                    </a:srgbClr>
                  </a:outerShdw>
                </a:effectLst>
                <a:cs typeface="Sultan normal" pitchFamily="2" charset="-78"/>
              </a:rPr>
              <a:t>Windows Xp </a:t>
            </a:r>
            <a:endParaRPr lang="fr-FR" sz="3200" b="1" dirty="0">
              <a:effectLst>
                <a:outerShdw blurRad="38100" dist="38100" dir="2700000" algn="tl">
                  <a:srgbClr val="000000">
                    <a:alpha val="43137"/>
                  </a:srgbClr>
                </a:outerShdw>
              </a:effectLst>
              <a:cs typeface="Sultan normal" pitchFamily="2" charset="-78"/>
            </a:endParaRPr>
          </a:p>
        </p:txBody>
      </p:sp>
      <p:pic>
        <p:nvPicPr>
          <p:cNvPr id="8" name="Image 7" descr="win.bmp"/>
          <p:cNvPicPr>
            <a:picLocks noChangeAspect="1"/>
          </p:cNvPicPr>
          <p:nvPr/>
        </p:nvPicPr>
        <p:blipFill>
          <a:blip r:embed="rId3"/>
          <a:stretch>
            <a:fillRect/>
          </a:stretch>
        </p:blipFill>
        <p:spPr>
          <a:xfrm>
            <a:off x="285720" y="500042"/>
            <a:ext cx="8429652" cy="6322239"/>
          </a:xfrm>
          <a:prstGeom prst="rect">
            <a:avLst/>
          </a:prstGeom>
        </p:spPr>
      </p:pic>
      <p:sp>
        <p:nvSpPr>
          <p:cNvPr id="44034" name="Rectangle 2"/>
          <p:cNvSpPr>
            <a:spLocks noChangeArrowheads="1"/>
          </p:cNvSpPr>
          <p:nvPr/>
        </p:nvSpPr>
        <p:spPr bwMode="auto">
          <a:xfrm>
            <a:off x="5429256" y="2786058"/>
            <a:ext cx="1944692" cy="5000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chemeClr val="tx1"/>
                </a:solidFill>
                <a:effectLst/>
                <a:latin typeface="Calibri" pitchFamily="34" charset="0"/>
                <a:ea typeface="Arial" pitchFamily="34" charset="0"/>
                <a:cs typeface="Sultan Medium" pitchFamily="2" charset="-78"/>
              </a:rPr>
              <a:t>سطح المكتب</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1" name="Groupe 20"/>
          <p:cNvGrpSpPr/>
          <p:nvPr/>
        </p:nvGrpSpPr>
        <p:grpSpPr>
          <a:xfrm>
            <a:off x="4143372" y="5572140"/>
            <a:ext cx="1785950" cy="920753"/>
            <a:chOff x="4143372" y="5572140"/>
            <a:chExt cx="1785950" cy="920753"/>
          </a:xfrm>
        </p:grpSpPr>
        <p:sp>
          <p:nvSpPr>
            <p:cNvPr id="44035" name="Rectangle 3"/>
            <p:cNvSpPr>
              <a:spLocks noChangeArrowheads="1"/>
            </p:cNvSpPr>
            <p:nvPr/>
          </p:nvSpPr>
          <p:spPr bwMode="auto">
            <a:xfrm>
              <a:off x="4143372" y="5572140"/>
              <a:ext cx="1785950" cy="433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rgbClr val="FFFFFF"/>
                  </a:solidFill>
                  <a:effectLst/>
                  <a:latin typeface="Calibri" pitchFamily="34" charset="0"/>
                  <a:ea typeface="Arial" pitchFamily="34" charset="0"/>
                  <a:cs typeface="Sultan Medium" pitchFamily="2" charset="-78"/>
                </a:rPr>
                <a:t>شريط المهام</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44036" name="AutoShape 4"/>
            <p:cNvCxnSpPr>
              <a:cxnSpLocks noChangeShapeType="1"/>
            </p:cNvCxnSpPr>
            <p:nvPr/>
          </p:nvCxnSpPr>
          <p:spPr bwMode="auto">
            <a:xfrm flipH="1">
              <a:off x="4143372" y="6072206"/>
              <a:ext cx="376238" cy="420687"/>
            </a:xfrm>
            <a:prstGeom prst="straightConnector1">
              <a:avLst/>
            </a:prstGeom>
            <a:noFill/>
            <a:ln w="9525">
              <a:solidFill>
                <a:srgbClr val="FFFFFF"/>
              </a:solidFill>
              <a:round/>
              <a:headEnd/>
              <a:tailEnd type="triangle" w="med" len="med"/>
            </a:ln>
          </p:spPr>
        </p:cxnSp>
      </p:grpSp>
      <p:grpSp>
        <p:nvGrpSpPr>
          <p:cNvPr id="20" name="Groupe 19"/>
          <p:cNvGrpSpPr/>
          <p:nvPr/>
        </p:nvGrpSpPr>
        <p:grpSpPr>
          <a:xfrm>
            <a:off x="857224" y="5857892"/>
            <a:ext cx="2786082" cy="769939"/>
            <a:chOff x="857224" y="5857892"/>
            <a:chExt cx="2786082" cy="769939"/>
          </a:xfrm>
        </p:grpSpPr>
        <p:sp>
          <p:nvSpPr>
            <p:cNvPr id="44037" name="Rectangle 5"/>
            <p:cNvSpPr>
              <a:spLocks noChangeArrowheads="1"/>
            </p:cNvSpPr>
            <p:nvPr/>
          </p:nvSpPr>
          <p:spPr bwMode="auto">
            <a:xfrm>
              <a:off x="1857356" y="5857892"/>
              <a:ext cx="1785950" cy="3619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rgbClr val="FFFFFF"/>
                  </a:solidFill>
                  <a:effectLst/>
                  <a:latin typeface="Calibri" pitchFamily="34" charset="0"/>
                  <a:ea typeface="Arial" pitchFamily="34" charset="0"/>
                  <a:cs typeface="Sultan Medium" pitchFamily="2" charset="-78"/>
                </a:rPr>
                <a:t>الزر </a:t>
              </a:r>
              <a:r>
                <a:rPr kumimoji="0" lang="fr-FR" sz="1400" b="1" i="0" u="none" strike="noStrike" cap="none" normalizeH="0" baseline="0" dirty="0" smtClean="0">
                  <a:ln>
                    <a:noFill/>
                  </a:ln>
                  <a:solidFill>
                    <a:srgbClr val="FFFFFF"/>
                  </a:solidFill>
                  <a:effectLst/>
                  <a:latin typeface="Calibri" pitchFamily="34" charset="0"/>
                  <a:ea typeface="Arial" pitchFamily="34" charset="0"/>
                  <a:cs typeface="Sultan Medium" pitchFamily="2" charset="-78"/>
                </a:rPr>
                <a:t> </a:t>
              </a:r>
              <a:r>
                <a:rPr kumimoji="0" lang="fr-FR" sz="2000" b="1" i="0" u="none" strike="noStrike" cap="none" normalizeH="0" baseline="0" dirty="0" smtClean="0">
                  <a:ln>
                    <a:noFill/>
                  </a:ln>
                  <a:solidFill>
                    <a:srgbClr val="FFFFFF"/>
                  </a:solidFill>
                  <a:effectLst/>
                  <a:latin typeface="Calibri" pitchFamily="34" charset="0"/>
                  <a:ea typeface="Arial" pitchFamily="34" charset="0"/>
                  <a:cs typeface="Sultan Medium" pitchFamily="2" charset="-78"/>
                </a:rPr>
                <a:t>Démarrer</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44038" name="AutoShape 6"/>
            <p:cNvCxnSpPr>
              <a:cxnSpLocks noChangeShapeType="1"/>
            </p:cNvCxnSpPr>
            <p:nvPr/>
          </p:nvCxnSpPr>
          <p:spPr bwMode="auto">
            <a:xfrm flipH="1">
              <a:off x="857224" y="6143644"/>
              <a:ext cx="862012" cy="484187"/>
            </a:xfrm>
            <a:prstGeom prst="straightConnector1">
              <a:avLst/>
            </a:prstGeom>
            <a:noFill/>
            <a:ln w="9525">
              <a:solidFill>
                <a:srgbClr val="FFFFFF"/>
              </a:solidFill>
              <a:round/>
              <a:headEnd/>
              <a:tailEnd type="triangle" w="med" len="med"/>
            </a:ln>
          </p:spPr>
        </p:cxnSp>
      </p:grpSp>
      <p:grpSp>
        <p:nvGrpSpPr>
          <p:cNvPr id="44039" name="Group 7"/>
          <p:cNvGrpSpPr>
            <a:grpSpLocks/>
          </p:cNvGrpSpPr>
          <p:nvPr/>
        </p:nvGrpSpPr>
        <p:grpSpPr bwMode="auto">
          <a:xfrm>
            <a:off x="2857488" y="1785926"/>
            <a:ext cx="2857388" cy="1635125"/>
            <a:chOff x="3744" y="6827"/>
            <a:chExt cx="4502" cy="2575"/>
          </a:xfrm>
        </p:grpSpPr>
        <p:sp>
          <p:nvSpPr>
            <p:cNvPr id="44040" name="Rectangle 8"/>
            <p:cNvSpPr>
              <a:spLocks noChangeArrowheads="1"/>
            </p:cNvSpPr>
            <p:nvPr/>
          </p:nvSpPr>
          <p:spPr bwMode="auto">
            <a:xfrm>
              <a:off x="6560" y="7234"/>
              <a:ext cx="1686" cy="6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rgbClr val="FFFFFF"/>
                  </a:solidFill>
                  <a:effectLst/>
                  <a:latin typeface="Calibri" pitchFamily="34" charset="0"/>
                  <a:ea typeface="Arial" pitchFamily="34" charset="0"/>
                  <a:cs typeface="Sultan Medium" pitchFamily="2" charset="-78"/>
                </a:rPr>
                <a:t>الأيقونات</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44041" name="AutoShape 9"/>
            <p:cNvCxnSpPr>
              <a:cxnSpLocks noChangeShapeType="1"/>
            </p:cNvCxnSpPr>
            <p:nvPr/>
          </p:nvCxnSpPr>
          <p:spPr bwMode="auto">
            <a:xfrm flipH="1">
              <a:off x="4273" y="7505"/>
              <a:ext cx="2287" cy="0"/>
            </a:xfrm>
            <a:prstGeom prst="straightConnector1">
              <a:avLst/>
            </a:prstGeom>
            <a:noFill/>
            <a:ln w="9525">
              <a:solidFill>
                <a:srgbClr val="FFFFFF"/>
              </a:solidFill>
              <a:round/>
              <a:headEnd/>
              <a:tailEnd type="triangle" w="med" len="med"/>
            </a:ln>
          </p:spPr>
        </p:cxnSp>
        <p:cxnSp>
          <p:nvCxnSpPr>
            <p:cNvPr id="44042" name="AutoShape 10"/>
            <p:cNvCxnSpPr>
              <a:cxnSpLocks noChangeShapeType="1"/>
            </p:cNvCxnSpPr>
            <p:nvPr/>
          </p:nvCxnSpPr>
          <p:spPr bwMode="auto">
            <a:xfrm flipH="1">
              <a:off x="3744" y="7505"/>
              <a:ext cx="2816" cy="1897"/>
            </a:xfrm>
            <a:prstGeom prst="straightConnector1">
              <a:avLst/>
            </a:prstGeom>
            <a:noFill/>
            <a:ln w="9525">
              <a:solidFill>
                <a:srgbClr val="FFFFFF"/>
              </a:solidFill>
              <a:round/>
              <a:headEnd/>
              <a:tailEnd type="triangle" w="med" len="med"/>
            </a:ln>
          </p:spPr>
        </p:cxnSp>
        <p:cxnSp>
          <p:nvCxnSpPr>
            <p:cNvPr id="44043" name="AutoShape 11"/>
            <p:cNvCxnSpPr>
              <a:cxnSpLocks noChangeShapeType="1"/>
            </p:cNvCxnSpPr>
            <p:nvPr/>
          </p:nvCxnSpPr>
          <p:spPr bwMode="auto">
            <a:xfrm flipH="1" flipV="1">
              <a:off x="4456" y="6827"/>
              <a:ext cx="2104" cy="678"/>
            </a:xfrm>
            <a:prstGeom prst="straightConnector1">
              <a:avLst/>
            </a:prstGeom>
            <a:noFill/>
            <a:ln w="9525">
              <a:solidFill>
                <a:srgbClr val="FFFFFF"/>
              </a:solidFill>
              <a:round/>
              <a:headEnd/>
              <a:tailEnd type="triangle" w="med" len="med"/>
            </a:ln>
          </p:spPr>
        </p:cxnSp>
      </p:gr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4039"/>
                                        </p:tgtEl>
                                        <p:attrNameLst>
                                          <p:attrName>style.visibility</p:attrName>
                                        </p:attrNameLst>
                                      </p:cBhvr>
                                      <p:to>
                                        <p:strVal val="visible"/>
                                      </p:to>
                                    </p:set>
                                    <p:anim calcmode="lin" valueType="num">
                                      <p:cBhvr>
                                        <p:cTn id="7" dur="1000" fill="hold"/>
                                        <p:tgtEl>
                                          <p:spTgt spid="44039"/>
                                        </p:tgtEl>
                                        <p:attrNameLst>
                                          <p:attrName>ppt_w</p:attrName>
                                        </p:attrNameLst>
                                      </p:cBhvr>
                                      <p:tavLst>
                                        <p:tav tm="0">
                                          <p:val>
                                            <p:strVal val="#ppt_w*0.70"/>
                                          </p:val>
                                        </p:tav>
                                        <p:tav tm="100000">
                                          <p:val>
                                            <p:strVal val="#ppt_w"/>
                                          </p:val>
                                        </p:tav>
                                      </p:tavLst>
                                    </p:anim>
                                    <p:anim calcmode="lin" valueType="num">
                                      <p:cBhvr>
                                        <p:cTn id="8" dur="1000" fill="hold"/>
                                        <p:tgtEl>
                                          <p:spTgt spid="44039"/>
                                        </p:tgtEl>
                                        <p:attrNameLst>
                                          <p:attrName>ppt_h</p:attrName>
                                        </p:attrNameLst>
                                      </p:cBhvr>
                                      <p:tavLst>
                                        <p:tav tm="0">
                                          <p:val>
                                            <p:strVal val="#ppt_h"/>
                                          </p:val>
                                        </p:tav>
                                        <p:tav tm="100000">
                                          <p:val>
                                            <p:strVal val="#ppt_h"/>
                                          </p:val>
                                        </p:tav>
                                      </p:tavLst>
                                    </p:anim>
                                    <p:animEffect transition="in" filter="fade">
                                      <p:cBhvr>
                                        <p:cTn id="9" dur="1000"/>
                                        <p:tgtEl>
                                          <p:spTgt spid="44039"/>
                                        </p:tgtEl>
                                      </p:cBhvr>
                                    </p:animEffect>
                                  </p:childTnLst>
                                </p:cTn>
                              </p:par>
                            </p:childTnLst>
                          </p:cTn>
                        </p:par>
                        <p:par>
                          <p:cTn id="10" fill="hold">
                            <p:stCondLst>
                              <p:cond delay="1000"/>
                            </p:stCondLst>
                            <p:childTnLst>
                              <p:par>
                                <p:cTn id="11" presetID="30" presetClass="entr" presetSubtype="0" fill="hold" grpId="0" nodeType="afterEffect">
                                  <p:stCondLst>
                                    <p:cond delay="0"/>
                                  </p:stCondLst>
                                  <p:childTnLst>
                                    <p:set>
                                      <p:cBhvr>
                                        <p:cTn id="12" dur="1" fill="hold">
                                          <p:stCondLst>
                                            <p:cond delay="0"/>
                                          </p:stCondLst>
                                        </p:cTn>
                                        <p:tgtEl>
                                          <p:spTgt spid="44034"/>
                                        </p:tgtEl>
                                        <p:attrNameLst>
                                          <p:attrName>style.visibility</p:attrName>
                                        </p:attrNameLst>
                                      </p:cBhvr>
                                      <p:to>
                                        <p:strVal val="visible"/>
                                      </p:to>
                                    </p:set>
                                    <p:animEffect transition="in" filter="fade">
                                      <p:cBhvr>
                                        <p:cTn id="13" dur="800" decel="100000"/>
                                        <p:tgtEl>
                                          <p:spTgt spid="44034"/>
                                        </p:tgtEl>
                                      </p:cBhvr>
                                    </p:animEffect>
                                    <p:anim calcmode="lin" valueType="num">
                                      <p:cBhvr>
                                        <p:cTn id="14" dur="800" decel="100000" fill="hold"/>
                                        <p:tgtEl>
                                          <p:spTgt spid="44034"/>
                                        </p:tgtEl>
                                        <p:attrNameLst>
                                          <p:attrName>style.rotation</p:attrName>
                                        </p:attrNameLst>
                                      </p:cBhvr>
                                      <p:tavLst>
                                        <p:tav tm="0">
                                          <p:val>
                                            <p:fltVal val="-90"/>
                                          </p:val>
                                        </p:tav>
                                        <p:tav tm="100000">
                                          <p:val>
                                            <p:fltVal val="0"/>
                                          </p:val>
                                        </p:tav>
                                      </p:tavLst>
                                    </p:anim>
                                    <p:anim calcmode="lin" valueType="num">
                                      <p:cBhvr>
                                        <p:cTn id="15" dur="800" decel="100000" fill="hold"/>
                                        <p:tgtEl>
                                          <p:spTgt spid="44034"/>
                                        </p:tgtEl>
                                        <p:attrNameLst>
                                          <p:attrName>ppt_x</p:attrName>
                                        </p:attrNameLst>
                                      </p:cBhvr>
                                      <p:tavLst>
                                        <p:tav tm="0">
                                          <p:val>
                                            <p:strVal val="#ppt_x+0.4"/>
                                          </p:val>
                                        </p:tav>
                                        <p:tav tm="100000">
                                          <p:val>
                                            <p:strVal val="#ppt_x-0.05"/>
                                          </p:val>
                                        </p:tav>
                                      </p:tavLst>
                                    </p:anim>
                                    <p:anim calcmode="lin" valueType="num">
                                      <p:cBhvr>
                                        <p:cTn id="16" dur="800" decel="100000" fill="hold"/>
                                        <p:tgtEl>
                                          <p:spTgt spid="44034"/>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44034"/>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44034"/>
                                        </p:tgtEl>
                                        <p:attrNameLst>
                                          <p:attrName>ppt_y</p:attrName>
                                        </p:attrNameLst>
                                      </p:cBhvr>
                                      <p:tavLst>
                                        <p:tav tm="0">
                                          <p:val>
                                            <p:strVal val="#ppt_y+0.1"/>
                                          </p:val>
                                        </p:tav>
                                        <p:tav tm="100000">
                                          <p:val>
                                            <p:strVal val="#ppt_y"/>
                                          </p:val>
                                        </p:tav>
                                      </p:tavLst>
                                    </p:anim>
                                  </p:childTnLst>
                                </p:cTn>
                              </p:par>
                            </p:childTnLst>
                          </p:cTn>
                        </p:par>
                        <p:par>
                          <p:cTn id="19" fill="hold">
                            <p:stCondLst>
                              <p:cond delay="2000"/>
                            </p:stCondLst>
                            <p:childTnLst>
                              <p:par>
                                <p:cTn id="20" presetID="3" presetClass="entr" presetSubtype="10"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par>
                          <p:cTn id="23" fill="hold">
                            <p:stCondLst>
                              <p:cond delay="2500"/>
                            </p:stCondLst>
                            <p:childTnLst>
                              <p:par>
                                <p:cTn id="24" presetID="23" presetClass="entr" presetSubtype="16"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7" name="Rectangle 1"/>
          <p:cNvSpPr>
            <a:spLocks noChangeArrowheads="1"/>
          </p:cNvSpPr>
          <p:nvPr/>
        </p:nvSpPr>
        <p:spPr bwMode="auto">
          <a:xfrm>
            <a:off x="642910" y="142852"/>
            <a:ext cx="792961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rtl="1"/>
            <a:r>
              <a:rPr lang="ar-SA" sz="3200" b="1" dirty="0" smtClean="0">
                <a:solidFill>
                  <a:srgbClr val="C00000"/>
                </a:solidFill>
                <a:effectLst>
                  <a:outerShdw blurRad="38100" dist="38100" dir="2700000" algn="tl">
                    <a:srgbClr val="000000">
                      <a:alpha val="43137"/>
                    </a:srgbClr>
                  </a:outerShdw>
                </a:effectLst>
                <a:cs typeface="Sultan normal" pitchFamily="2" charset="-78"/>
              </a:rPr>
              <a:t>الأيقونات</a:t>
            </a:r>
            <a:r>
              <a:rPr lang="ar-SA" sz="2800" dirty="0" smtClean="0">
                <a:effectLst>
                  <a:outerShdw blurRad="38100" dist="38100" dir="2700000" algn="tl">
                    <a:srgbClr val="000000">
                      <a:alpha val="43137"/>
                    </a:srgbClr>
                  </a:outerShdw>
                </a:effectLst>
                <a:cs typeface="Sultan normal" pitchFamily="2" charset="-78"/>
              </a:rPr>
              <a:t>: </a:t>
            </a:r>
            <a:r>
              <a:rPr lang="ar-DZ" sz="2400" b="1" dirty="0" smtClean="0">
                <a:cs typeface="Sultan normal" pitchFamily="2" charset="-78"/>
              </a:rPr>
              <a:t>هي الرموز التي تظهر على سطح المكتب وتمثل إما ملفات أو مجلدات أو برامج ...</a:t>
            </a:r>
            <a:endParaRPr lang="fr-FR" sz="2400" b="1" dirty="0" smtClean="0">
              <a:cs typeface="Sultan normal" pitchFamily="2" charset="-78"/>
            </a:endParaRPr>
          </a:p>
          <a:p>
            <a:pPr algn="just" rtl="1"/>
            <a:r>
              <a:rPr lang="ar-DZ" sz="2400" b="1" dirty="0" smtClean="0">
                <a:cs typeface="Sultan normal" pitchFamily="2" charset="-78"/>
              </a:rPr>
              <a:t>يمكن حصر أنواع الأيقونات فيما يلي</a:t>
            </a:r>
            <a:r>
              <a:rPr lang="ar-DZ" sz="2400" b="1" dirty="0" smtClean="0"/>
              <a:t>:</a:t>
            </a:r>
            <a:endParaRPr lang="fr-FR" sz="2400" b="1" dirty="0">
              <a:effectLst>
                <a:outerShdw blurRad="38100" dist="38100" dir="2700000" algn="tl">
                  <a:srgbClr val="000000">
                    <a:alpha val="43137"/>
                  </a:srgbClr>
                </a:outerShdw>
              </a:effectLst>
              <a:cs typeface="Sultan normal" pitchFamily="2" charset="-78"/>
            </a:endParaRPr>
          </a:p>
        </p:txBody>
      </p:sp>
      <p:sp>
        <p:nvSpPr>
          <p:cNvPr id="45057" name="Rectangle 1"/>
          <p:cNvSpPr>
            <a:spLocks noChangeArrowheads="1"/>
          </p:cNvSpPr>
          <p:nvPr/>
        </p:nvSpPr>
        <p:spPr bwMode="auto">
          <a:xfrm>
            <a:off x="4143372" y="1500174"/>
            <a:ext cx="450056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Char char="•"/>
              <a:tabLst/>
            </a:pPr>
            <a:r>
              <a:rPr kumimoji="0" lang="ar-DZ" sz="2000" b="1" i="0" u="none" strike="noStrike" cap="none" normalizeH="0" baseline="0" dirty="0" smtClean="0">
                <a:ln>
                  <a:noFill/>
                </a:ln>
                <a:solidFill>
                  <a:srgbClr val="7030A0"/>
                </a:solidFill>
                <a:effectLst>
                  <a:outerShdw blurRad="38100" dist="38100" dir="2700000" algn="tl">
                    <a:srgbClr val="000000">
                      <a:alpha val="43137"/>
                    </a:srgbClr>
                  </a:outerShdw>
                </a:effectLst>
                <a:latin typeface="Calibri" pitchFamily="34" charset="0"/>
                <a:ea typeface="Calibri" pitchFamily="34" charset="0"/>
                <a:cs typeface="Sultan Medium" pitchFamily="2" charset="-78"/>
              </a:rPr>
              <a:t>أيقونة نظام</a:t>
            </a:r>
            <a:r>
              <a:rPr kumimoji="0" lang="ar-SA" sz="2000" b="1" i="0" u="none" strike="noStrike" cap="none" normalizeH="0" baseline="0" dirty="0" smtClean="0">
                <a:ln>
                  <a:noFill/>
                </a:ln>
                <a:solidFill>
                  <a:srgbClr val="7030A0"/>
                </a:solidFill>
                <a:effectLst/>
                <a:latin typeface="Calibri" pitchFamily="34" charset="0"/>
                <a:ea typeface="Calibri" pitchFamily="34" charset="0"/>
                <a:cs typeface="Sultan Medium" pitchFamily="2" charset="-78"/>
              </a:rPr>
              <a:t>:</a:t>
            </a:r>
            <a:r>
              <a:rPr kumimoji="0" lang="ar-DZ" sz="2000" b="1" i="0" u="none" strike="noStrike" cap="none" normalizeH="0" baseline="0" dirty="0" smtClean="0">
                <a:ln>
                  <a:noFill/>
                </a:ln>
                <a:solidFill>
                  <a:srgbClr val="7030A0"/>
                </a:solidFill>
                <a:effectLst/>
                <a:latin typeface="Calibri" pitchFamily="34" charset="0"/>
                <a:ea typeface="Calibri" pitchFamily="34" charset="0"/>
                <a:cs typeface="Sultan Medium" pitchFamily="2" charset="-78"/>
              </a:rPr>
              <a:t> </a:t>
            </a:r>
            <a:r>
              <a:rPr kumimoji="0" lang="ar-DZ" sz="2000" b="1" i="0" u="none" strike="noStrike" cap="none" normalizeH="0" baseline="0" dirty="0" smtClean="0">
                <a:ln>
                  <a:noFill/>
                </a:ln>
                <a:effectLst/>
                <a:latin typeface="Calibri" pitchFamily="34" charset="0"/>
                <a:ea typeface="Calibri" pitchFamily="34" charset="0"/>
                <a:cs typeface="Sultan Medium" pitchFamily="2" charset="-78"/>
              </a:rPr>
              <a:t>مثل</a:t>
            </a:r>
            <a:endParaRPr kumimoji="0" lang="ar-DZ" sz="2000" b="0" i="0" u="none" strike="noStrike" cap="none" normalizeH="0" baseline="0" dirty="0" smtClean="0">
              <a:ln>
                <a:noFill/>
              </a:ln>
              <a:solidFill>
                <a:srgbClr val="0070C0"/>
              </a:solidFill>
              <a:effectLst/>
              <a:latin typeface="Arial" pitchFamily="34" charset="0"/>
              <a:cs typeface="Arial" pitchFamily="34" charset="0"/>
            </a:endParaRPr>
          </a:p>
        </p:txBody>
      </p:sp>
      <p:pic>
        <p:nvPicPr>
          <p:cNvPr id="5" name="Image 4"/>
          <p:cNvPicPr/>
          <p:nvPr/>
        </p:nvPicPr>
        <p:blipFill>
          <a:blip r:embed="rId3"/>
          <a:srcRect/>
          <a:stretch>
            <a:fillRect/>
          </a:stretch>
        </p:blipFill>
        <p:spPr bwMode="auto">
          <a:xfrm>
            <a:off x="5572132" y="1785926"/>
            <a:ext cx="1143008" cy="1071570"/>
          </a:xfrm>
          <a:prstGeom prst="rect">
            <a:avLst/>
          </a:prstGeom>
          <a:noFill/>
          <a:ln w="9525">
            <a:noFill/>
            <a:miter lim="800000"/>
            <a:headEnd/>
            <a:tailEnd/>
          </a:ln>
        </p:spPr>
      </p:pic>
      <p:pic>
        <p:nvPicPr>
          <p:cNvPr id="6" name="Image 5"/>
          <p:cNvPicPr/>
          <p:nvPr/>
        </p:nvPicPr>
        <p:blipFill>
          <a:blip r:embed="rId4"/>
          <a:srcRect/>
          <a:stretch>
            <a:fillRect/>
          </a:stretch>
        </p:blipFill>
        <p:spPr bwMode="auto">
          <a:xfrm>
            <a:off x="4214810" y="1785926"/>
            <a:ext cx="1143008" cy="1071570"/>
          </a:xfrm>
          <a:prstGeom prst="rect">
            <a:avLst/>
          </a:prstGeom>
          <a:noFill/>
          <a:ln w="9525">
            <a:noFill/>
            <a:miter lim="800000"/>
            <a:headEnd/>
            <a:tailEnd/>
          </a:ln>
        </p:spPr>
      </p:pic>
      <p:pic>
        <p:nvPicPr>
          <p:cNvPr id="9" name="Image 8"/>
          <p:cNvPicPr/>
          <p:nvPr/>
        </p:nvPicPr>
        <p:blipFill>
          <a:blip r:embed="rId5"/>
          <a:srcRect/>
          <a:stretch>
            <a:fillRect/>
          </a:stretch>
        </p:blipFill>
        <p:spPr bwMode="auto">
          <a:xfrm>
            <a:off x="2786050" y="1785926"/>
            <a:ext cx="1071570" cy="1071570"/>
          </a:xfrm>
          <a:prstGeom prst="rect">
            <a:avLst/>
          </a:prstGeom>
          <a:noFill/>
          <a:ln w="9525">
            <a:noFill/>
            <a:miter lim="800000"/>
            <a:headEnd/>
            <a:tailEnd/>
          </a:ln>
        </p:spPr>
      </p:pic>
      <p:pic>
        <p:nvPicPr>
          <p:cNvPr id="11" name="Image 10"/>
          <p:cNvPicPr/>
          <p:nvPr/>
        </p:nvPicPr>
        <p:blipFill>
          <a:blip r:embed="rId6"/>
          <a:srcRect/>
          <a:stretch>
            <a:fillRect/>
          </a:stretch>
        </p:blipFill>
        <p:spPr bwMode="auto">
          <a:xfrm>
            <a:off x="1285852" y="1857364"/>
            <a:ext cx="1143008" cy="1071570"/>
          </a:xfrm>
          <a:prstGeom prst="rect">
            <a:avLst/>
          </a:prstGeom>
          <a:noFill/>
          <a:ln w="9525">
            <a:noFill/>
            <a:miter lim="800000"/>
            <a:headEnd/>
            <a:tailEnd/>
          </a:ln>
        </p:spPr>
      </p:pic>
      <p:sp>
        <p:nvSpPr>
          <p:cNvPr id="45058" name="Rectangle 2"/>
          <p:cNvSpPr>
            <a:spLocks noChangeArrowheads="1"/>
          </p:cNvSpPr>
          <p:nvPr/>
        </p:nvSpPr>
        <p:spPr bwMode="auto">
          <a:xfrm>
            <a:off x="857224" y="3071810"/>
            <a:ext cx="785811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Char char="•"/>
              <a:tabLst/>
            </a:pPr>
            <a:r>
              <a:rPr kumimoji="0" lang="ar-DZ" sz="2000" b="1" i="0" u="none" strike="noStrike" cap="none" normalizeH="0" baseline="0" dirty="0" smtClean="0">
                <a:ln>
                  <a:noFill/>
                </a:ln>
                <a:solidFill>
                  <a:srgbClr val="7030A0"/>
                </a:solidFill>
                <a:effectLst>
                  <a:outerShdw blurRad="38100" dist="38100" dir="2700000" algn="tl">
                    <a:srgbClr val="000000">
                      <a:alpha val="43137"/>
                    </a:srgbClr>
                  </a:outerShdw>
                </a:effectLst>
                <a:latin typeface="Calibri" pitchFamily="34" charset="0"/>
                <a:ea typeface="Calibri" pitchFamily="34" charset="0"/>
                <a:cs typeface="Sultan Medium" pitchFamily="2" charset="-78"/>
              </a:rPr>
              <a:t>أيقونة ملف أو برنامج </a:t>
            </a:r>
            <a:r>
              <a:rPr kumimoji="0" lang="ar-DZ" sz="2000" b="1" i="0" u="none" strike="noStrike" cap="none" normalizeH="0" baseline="0" dirty="0" smtClean="0">
                <a:ln>
                  <a:noFill/>
                </a:ln>
                <a:solidFill>
                  <a:schemeClr val="tx1"/>
                </a:solidFill>
                <a:effectLst/>
                <a:latin typeface="Calibri" pitchFamily="34" charset="0"/>
                <a:ea typeface="Calibri" pitchFamily="34" charset="0"/>
                <a:cs typeface="Sultan Medium" pitchFamily="2" charset="-78"/>
              </a:rPr>
              <a:t>مثل:</a:t>
            </a:r>
            <a:endParaRPr kumimoji="0" lang="ar-DZ"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Image 11"/>
          <p:cNvPicPr/>
          <p:nvPr/>
        </p:nvPicPr>
        <p:blipFill>
          <a:blip r:embed="rId7"/>
          <a:srcRect/>
          <a:stretch>
            <a:fillRect/>
          </a:stretch>
        </p:blipFill>
        <p:spPr bwMode="auto">
          <a:xfrm>
            <a:off x="5715008" y="3500438"/>
            <a:ext cx="1071570" cy="1000132"/>
          </a:xfrm>
          <a:prstGeom prst="rect">
            <a:avLst/>
          </a:prstGeom>
          <a:noFill/>
          <a:ln w="9525">
            <a:noFill/>
            <a:miter lim="800000"/>
            <a:headEnd/>
            <a:tailEnd/>
          </a:ln>
        </p:spPr>
      </p:pic>
      <p:pic>
        <p:nvPicPr>
          <p:cNvPr id="13" name="Image 12"/>
          <p:cNvPicPr/>
          <p:nvPr/>
        </p:nvPicPr>
        <p:blipFill>
          <a:blip r:embed="rId8"/>
          <a:srcRect/>
          <a:stretch>
            <a:fillRect/>
          </a:stretch>
        </p:blipFill>
        <p:spPr bwMode="auto">
          <a:xfrm>
            <a:off x="4286248" y="3500438"/>
            <a:ext cx="1217619" cy="1035690"/>
          </a:xfrm>
          <a:prstGeom prst="rect">
            <a:avLst/>
          </a:prstGeom>
          <a:noFill/>
          <a:ln w="9525">
            <a:noFill/>
            <a:miter lim="800000"/>
            <a:headEnd/>
            <a:tailEnd/>
          </a:ln>
        </p:spPr>
      </p:pic>
      <p:pic>
        <p:nvPicPr>
          <p:cNvPr id="14" name="Image 13"/>
          <p:cNvPicPr/>
          <p:nvPr/>
        </p:nvPicPr>
        <p:blipFill>
          <a:blip r:embed="rId9"/>
          <a:srcRect/>
          <a:stretch>
            <a:fillRect/>
          </a:stretch>
        </p:blipFill>
        <p:spPr bwMode="auto">
          <a:xfrm>
            <a:off x="2786050" y="3500438"/>
            <a:ext cx="1071570" cy="1000132"/>
          </a:xfrm>
          <a:prstGeom prst="rect">
            <a:avLst/>
          </a:prstGeom>
          <a:noFill/>
          <a:ln w="9525">
            <a:noFill/>
            <a:miter lim="800000"/>
            <a:headEnd/>
            <a:tailEnd/>
          </a:ln>
        </p:spPr>
      </p:pic>
      <p:sp>
        <p:nvSpPr>
          <p:cNvPr id="45059" name="Rectangle 3"/>
          <p:cNvSpPr>
            <a:spLocks noChangeArrowheads="1"/>
          </p:cNvSpPr>
          <p:nvPr/>
        </p:nvSpPr>
        <p:spPr bwMode="auto">
          <a:xfrm>
            <a:off x="1857356" y="4857760"/>
            <a:ext cx="685801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Char char="•"/>
              <a:tabLst/>
            </a:pPr>
            <a:r>
              <a:rPr kumimoji="0" lang="ar-DZ" sz="2000" b="1" i="0" u="none" strike="noStrike" cap="none" normalizeH="0" baseline="0" dirty="0" smtClean="0">
                <a:ln>
                  <a:noFill/>
                </a:ln>
                <a:solidFill>
                  <a:srgbClr val="7030A0"/>
                </a:solidFill>
                <a:effectLst>
                  <a:outerShdw blurRad="38100" dist="38100" dir="2700000" algn="tl">
                    <a:srgbClr val="000000">
                      <a:alpha val="43137"/>
                    </a:srgbClr>
                  </a:outerShdw>
                </a:effectLst>
                <a:latin typeface="Calibri" pitchFamily="34" charset="0"/>
                <a:ea typeface="Calibri" pitchFamily="34" charset="0"/>
                <a:cs typeface="Sultan normal" pitchFamily="2" charset="-78"/>
              </a:rPr>
              <a:t>الاختصار</a:t>
            </a:r>
            <a:r>
              <a:rPr kumimoji="0" lang="ar-DZ" sz="2000" b="1" i="0" u="none" strike="noStrike" cap="none" normalizeH="0" baseline="0" dirty="0" smtClean="0">
                <a:ln>
                  <a:noFill/>
                </a:ln>
                <a:solidFill>
                  <a:schemeClr val="tx1"/>
                </a:solidFill>
                <a:effectLst/>
                <a:latin typeface="Calibri" pitchFamily="34" charset="0"/>
                <a:ea typeface="Calibri" pitchFamily="34" charset="0"/>
                <a:cs typeface="Sultan normal" pitchFamily="2" charset="-78"/>
              </a:rPr>
              <a:t>:</a:t>
            </a:r>
            <a:r>
              <a:rPr kumimoji="0" lang="ar-DZ" sz="2000" b="0" i="0" u="none" strike="noStrike" cap="none" normalizeH="0" baseline="0" dirty="0" smtClean="0">
                <a:ln>
                  <a:noFill/>
                </a:ln>
                <a:solidFill>
                  <a:srgbClr val="000000"/>
                </a:solidFill>
                <a:effectLst/>
                <a:latin typeface="Calibri" pitchFamily="34" charset="0"/>
                <a:cs typeface="Sultan normal" pitchFamily="2" charset="-78"/>
              </a:rPr>
              <a:t> </a:t>
            </a:r>
            <a:r>
              <a:rPr kumimoji="0" lang="ar-DZ" sz="2000" b="1" i="0" u="none" strike="noStrike" cap="none" normalizeH="0" baseline="0" dirty="0" smtClean="0">
                <a:ln>
                  <a:noFill/>
                </a:ln>
                <a:solidFill>
                  <a:srgbClr val="000000"/>
                </a:solidFill>
                <a:effectLst/>
                <a:latin typeface="Arial" pitchFamily="34" charset="0"/>
                <a:cs typeface="Sultan normal" pitchFamily="2" charset="-78"/>
              </a:rPr>
              <a:t>يسهل الوصول إلى الملف</a:t>
            </a:r>
            <a:r>
              <a:rPr kumimoji="0" lang="ar-DZ" sz="2000" b="1" i="0" u="none" strike="noStrike" cap="none" normalizeH="0" baseline="0" dirty="0" smtClean="0">
                <a:ln>
                  <a:noFill/>
                </a:ln>
                <a:solidFill>
                  <a:srgbClr val="000000"/>
                </a:solidFill>
                <a:effectLst/>
                <a:latin typeface="Calibri" pitchFamily="34" charset="0"/>
                <a:cs typeface="Sultan normal" pitchFamily="2" charset="-78"/>
              </a:rPr>
              <a:t>,</a:t>
            </a:r>
            <a:r>
              <a:rPr kumimoji="0" lang="ar-DZ" sz="2000" b="1" i="0" u="none" strike="noStrike" cap="none" normalizeH="0" baseline="0" dirty="0" smtClean="0">
                <a:ln>
                  <a:noFill/>
                </a:ln>
                <a:solidFill>
                  <a:schemeClr val="tx1"/>
                </a:solidFill>
                <a:effectLst/>
                <a:latin typeface="Calibri" pitchFamily="34" charset="0"/>
                <a:ea typeface="Calibri" pitchFamily="34" charset="0"/>
                <a:cs typeface="Sultan normal" pitchFamily="2" charset="-78"/>
              </a:rPr>
              <a:t>ويتميز بوجود سهم صغير في الأسفل مثل</a:t>
            </a:r>
            <a:r>
              <a:rPr kumimoji="0" lang="ar-DZ" sz="1200" b="0" i="0" u="none" strike="noStrike" cap="none" normalizeH="0" baseline="0" dirty="0" smtClean="0">
                <a:ln>
                  <a:noFill/>
                </a:ln>
                <a:solidFill>
                  <a:schemeClr val="tx1"/>
                </a:solidFill>
                <a:effectLst/>
                <a:latin typeface="Calibri" pitchFamily="34" charset="0"/>
                <a:ea typeface="Calibri" pitchFamily="34" charset="0"/>
                <a:cs typeface="Sultan Medium" pitchFamily="2" charset="-78"/>
              </a:rPr>
              <a:t>:</a:t>
            </a:r>
            <a:endParaRPr kumimoji="0" lang="ar-DZ"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5" name="Image 14"/>
          <p:cNvPicPr/>
          <p:nvPr/>
        </p:nvPicPr>
        <p:blipFill>
          <a:blip r:embed="rId10"/>
          <a:srcRect/>
          <a:stretch>
            <a:fillRect/>
          </a:stretch>
        </p:blipFill>
        <p:spPr bwMode="auto">
          <a:xfrm>
            <a:off x="5786446" y="5357826"/>
            <a:ext cx="1071570" cy="1000132"/>
          </a:xfrm>
          <a:prstGeom prst="rect">
            <a:avLst/>
          </a:prstGeom>
          <a:noFill/>
          <a:ln w="9525">
            <a:noFill/>
            <a:miter lim="800000"/>
            <a:headEnd/>
            <a:tailEnd/>
          </a:ln>
        </p:spPr>
      </p:pic>
      <p:pic>
        <p:nvPicPr>
          <p:cNvPr id="16" name="Image 15"/>
          <p:cNvPicPr/>
          <p:nvPr/>
        </p:nvPicPr>
        <p:blipFill>
          <a:blip r:embed="rId11"/>
          <a:srcRect/>
          <a:stretch>
            <a:fillRect/>
          </a:stretch>
        </p:blipFill>
        <p:spPr bwMode="auto">
          <a:xfrm>
            <a:off x="4214810" y="5357826"/>
            <a:ext cx="1143008" cy="1000132"/>
          </a:xfrm>
          <a:prstGeom prst="rect">
            <a:avLst/>
          </a:prstGeom>
          <a:noFill/>
          <a:ln w="9525">
            <a:noFill/>
            <a:miter lim="800000"/>
            <a:headEnd/>
            <a:tailEnd/>
          </a:ln>
        </p:spPr>
      </p:pic>
      <p:pic>
        <p:nvPicPr>
          <p:cNvPr id="17" name="Image 16"/>
          <p:cNvPicPr/>
          <p:nvPr/>
        </p:nvPicPr>
        <p:blipFill>
          <a:blip r:embed="rId12"/>
          <a:srcRect/>
          <a:stretch>
            <a:fillRect/>
          </a:stretch>
        </p:blipFill>
        <p:spPr bwMode="auto">
          <a:xfrm>
            <a:off x="2786050" y="5357826"/>
            <a:ext cx="1071570" cy="1000132"/>
          </a:xfrm>
          <a:prstGeom prst="rect">
            <a:avLst/>
          </a:prstGeom>
          <a:noFill/>
          <a:ln w="9525">
            <a:noFill/>
            <a:miter lim="800000"/>
            <a:headEnd/>
            <a:tailEnd/>
          </a:ln>
        </p:spPr>
      </p:pic>
      <p:pic>
        <p:nvPicPr>
          <p:cNvPr id="18" name="Image 17"/>
          <p:cNvPicPr/>
          <p:nvPr/>
        </p:nvPicPr>
        <p:blipFill>
          <a:blip r:embed="rId13"/>
          <a:srcRect/>
          <a:stretch>
            <a:fillRect/>
          </a:stretch>
        </p:blipFill>
        <p:spPr bwMode="auto">
          <a:xfrm>
            <a:off x="1357290" y="5357826"/>
            <a:ext cx="1000132" cy="1000132"/>
          </a:xfrm>
          <a:prstGeom prst="rect">
            <a:avLst/>
          </a:prstGeom>
          <a:noFill/>
          <a:ln w="9525">
            <a:noFill/>
            <a:miter lim="800000"/>
            <a:headEnd/>
            <a:tailEnd/>
          </a:ln>
        </p:spPr>
      </p:pic>
      <p:pic>
        <p:nvPicPr>
          <p:cNvPr id="19" name="Image 18"/>
          <p:cNvPicPr/>
          <p:nvPr/>
        </p:nvPicPr>
        <p:blipFill>
          <a:blip r:embed="rId14"/>
          <a:srcRect/>
          <a:stretch>
            <a:fillRect/>
          </a:stretch>
        </p:blipFill>
        <p:spPr bwMode="auto">
          <a:xfrm>
            <a:off x="1357290" y="3500438"/>
            <a:ext cx="1071570" cy="1000132"/>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39" presetClass="entr" presetSubtype="0" accel="100000" fill="hold" grpId="0" nodeType="afterEffect">
                                  <p:stCondLst>
                                    <p:cond delay="0"/>
                                  </p:stCondLst>
                                  <p:childTnLst>
                                    <p:set>
                                      <p:cBhvr>
                                        <p:cTn id="12" dur="1" fill="hold">
                                          <p:stCondLst>
                                            <p:cond delay="0"/>
                                          </p:stCondLst>
                                        </p:cTn>
                                        <p:tgtEl>
                                          <p:spTgt spid="45057"/>
                                        </p:tgtEl>
                                        <p:attrNameLst>
                                          <p:attrName>style.visibility</p:attrName>
                                        </p:attrNameLst>
                                      </p:cBhvr>
                                      <p:to>
                                        <p:strVal val="visible"/>
                                      </p:to>
                                    </p:set>
                                    <p:anim calcmode="lin" valueType="num">
                                      <p:cBhvr>
                                        <p:cTn id="13" dur="500" fill="hold"/>
                                        <p:tgtEl>
                                          <p:spTgt spid="45057"/>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45057"/>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45057"/>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45057"/>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childTnLst>
                                </p:cTn>
                              </p:par>
                            </p:childTnLst>
                          </p:cTn>
                        </p:par>
                        <p:par>
                          <p:cTn id="32" fill="hold">
                            <p:stCondLst>
                              <p:cond delay="3000"/>
                            </p:stCondLst>
                            <p:childTnLst>
                              <p:par>
                                <p:cTn id="33" presetID="23" presetClass="entr" presetSubtype="16"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childTnLst>
                                </p:cTn>
                              </p:par>
                            </p:childTnLst>
                          </p:cTn>
                        </p:par>
                        <p:par>
                          <p:cTn id="37" fill="hold">
                            <p:stCondLst>
                              <p:cond delay="3500"/>
                            </p:stCondLst>
                            <p:childTnLst>
                              <p:par>
                                <p:cTn id="38" presetID="39" presetClass="entr" presetSubtype="0" accel="100000" fill="hold" grpId="0" nodeType="afterEffect">
                                  <p:stCondLst>
                                    <p:cond delay="0"/>
                                  </p:stCondLst>
                                  <p:childTnLst>
                                    <p:set>
                                      <p:cBhvr>
                                        <p:cTn id="39" dur="1" fill="hold">
                                          <p:stCondLst>
                                            <p:cond delay="0"/>
                                          </p:stCondLst>
                                        </p:cTn>
                                        <p:tgtEl>
                                          <p:spTgt spid="45058"/>
                                        </p:tgtEl>
                                        <p:attrNameLst>
                                          <p:attrName>style.visibility</p:attrName>
                                        </p:attrNameLst>
                                      </p:cBhvr>
                                      <p:to>
                                        <p:strVal val="visible"/>
                                      </p:to>
                                    </p:set>
                                    <p:anim calcmode="lin" valueType="num">
                                      <p:cBhvr>
                                        <p:cTn id="40" dur="500" fill="hold"/>
                                        <p:tgtEl>
                                          <p:spTgt spid="45058"/>
                                        </p:tgtEl>
                                        <p:attrNameLst>
                                          <p:attrName>ppt_h</p:attrName>
                                        </p:attrNameLst>
                                      </p:cBhvr>
                                      <p:tavLst>
                                        <p:tav tm="0">
                                          <p:val>
                                            <p:strVal val="#ppt_h/20"/>
                                          </p:val>
                                        </p:tav>
                                        <p:tav tm="50000">
                                          <p:val>
                                            <p:strVal val="#ppt_h/20"/>
                                          </p:val>
                                        </p:tav>
                                        <p:tav tm="100000">
                                          <p:val>
                                            <p:strVal val="#ppt_h"/>
                                          </p:val>
                                        </p:tav>
                                      </p:tavLst>
                                    </p:anim>
                                    <p:anim calcmode="lin" valueType="num">
                                      <p:cBhvr>
                                        <p:cTn id="41" dur="500" fill="hold"/>
                                        <p:tgtEl>
                                          <p:spTgt spid="45058"/>
                                        </p:tgtEl>
                                        <p:attrNameLst>
                                          <p:attrName>ppt_w</p:attrName>
                                        </p:attrNameLst>
                                      </p:cBhvr>
                                      <p:tavLst>
                                        <p:tav tm="0">
                                          <p:val>
                                            <p:strVal val="#ppt_w+.3"/>
                                          </p:val>
                                        </p:tav>
                                        <p:tav tm="50000">
                                          <p:val>
                                            <p:strVal val="#ppt_w+.3"/>
                                          </p:val>
                                        </p:tav>
                                        <p:tav tm="100000">
                                          <p:val>
                                            <p:strVal val="#ppt_w"/>
                                          </p:val>
                                        </p:tav>
                                      </p:tavLst>
                                    </p:anim>
                                    <p:anim calcmode="lin" valueType="num">
                                      <p:cBhvr>
                                        <p:cTn id="42" dur="500" fill="hold"/>
                                        <p:tgtEl>
                                          <p:spTgt spid="45058"/>
                                        </p:tgtEl>
                                        <p:attrNameLst>
                                          <p:attrName>ppt_x</p:attrName>
                                        </p:attrNameLst>
                                      </p:cBhvr>
                                      <p:tavLst>
                                        <p:tav tm="0">
                                          <p:val>
                                            <p:strVal val="#ppt_x-.3"/>
                                          </p:val>
                                        </p:tav>
                                        <p:tav tm="50000">
                                          <p:val>
                                            <p:strVal val="#ppt_x"/>
                                          </p:val>
                                        </p:tav>
                                        <p:tav tm="100000">
                                          <p:val>
                                            <p:strVal val="#ppt_x"/>
                                          </p:val>
                                        </p:tav>
                                      </p:tavLst>
                                    </p:anim>
                                    <p:anim calcmode="lin" valueType="num">
                                      <p:cBhvr>
                                        <p:cTn id="43" dur="500" fill="hold"/>
                                        <p:tgtEl>
                                          <p:spTgt spid="45058"/>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3" presetClass="entr" presetSubtype="32"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strVal val="4*#ppt_w"/>
                                          </p:val>
                                        </p:tav>
                                        <p:tav tm="100000">
                                          <p:val>
                                            <p:strVal val="#ppt_w"/>
                                          </p:val>
                                        </p:tav>
                                      </p:tavLst>
                                    </p:anim>
                                    <p:anim calcmode="lin" valueType="num">
                                      <p:cBhvr>
                                        <p:cTn id="48" dur="500" fill="hold"/>
                                        <p:tgtEl>
                                          <p:spTgt spid="12"/>
                                        </p:tgtEl>
                                        <p:attrNameLst>
                                          <p:attrName>ppt_h</p:attrName>
                                        </p:attrNameLst>
                                      </p:cBhvr>
                                      <p:tavLst>
                                        <p:tav tm="0">
                                          <p:val>
                                            <p:strVal val="4*#ppt_h"/>
                                          </p:val>
                                        </p:tav>
                                        <p:tav tm="100000">
                                          <p:val>
                                            <p:strVal val="#ppt_h"/>
                                          </p:val>
                                        </p:tav>
                                      </p:tavLst>
                                    </p:anim>
                                  </p:childTnLst>
                                </p:cTn>
                              </p:par>
                            </p:childTnLst>
                          </p:cTn>
                        </p:par>
                        <p:par>
                          <p:cTn id="49" fill="hold">
                            <p:stCondLst>
                              <p:cond delay="4500"/>
                            </p:stCondLst>
                            <p:childTnLst>
                              <p:par>
                                <p:cTn id="50" presetID="23" presetClass="entr" presetSubtype="32"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strVal val="4*#ppt_w"/>
                                          </p:val>
                                        </p:tav>
                                        <p:tav tm="100000">
                                          <p:val>
                                            <p:strVal val="#ppt_w"/>
                                          </p:val>
                                        </p:tav>
                                      </p:tavLst>
                                    </p:anim>
                                    <p:anim calcmode="lin" valueType="num">
                                      <p:cBhvr>
                                        <p:cTn id="53" dur="500" fill="hold"/>
                                        <p:tgtEl>
                                          <p:spTgt spid="13"/>
                                        </p:tgtEl>
                                        <p:attrNameLst>
                                          <p:attrName>ppt_h</p:attrName>
                                        </p:attrNameLst>
                                      </p:cBhvr>
                                      <p:tavLst>
                                        <p:tav tm="0">
                                          <p:val>
                                            <p:strVal val="4*#ppt_h"/>
                                          </p:val>
                                        </p:tav>
                                        <p:tav tm="100000">
                                          <p:val>
                                            <p:strVal val="#ppt_h"/>
                                          </p:val>
                                        </p:tav>
                                      </p:tavLst>
                                    </p:anim>
                                  </p:childTnLst>
                                </p:cTn>
                              </p:par>
                            </p:childTnLst>
                          </p:cTn>
                        </p:par>
                        <p:par>
                          <p:cTn id="54" fill="hold">
                            <p:stCondLst>
                              <p:cond delay="5000"/>
                            </p:stCondLst>
                            <p:childTnLst>
                              <p:par>
                                <p:cTn id="55" presetID="23" presetClass="entr" presetSubtype="32" fill="hold"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strVal val="4*#ppt_w"/>
                                          </p:val>
                                        </p:tav>
                                        <p:tav tm="100000">
                                          <p:val>
                                            <p:strVal val="#ppt_w"/>
                                          </p:val>
                                        </p:tav>
                                      </p:tavLst>
                                    </p:anim>
                                    <p:anim calcmode="lin" valueType="num">
                                      <p:cBhvr>
                                        <p:cTn id="58" dur="500" fill="hold"/>
                                        <p:tgtEl>
                                          <p:spTgt spid="14"/>
                                        </p:tgtEl>
                                        <p:attrNameLst>
                                          <p:attrName>ppt_h</p:attrName>
                                        </p:attrNameLst>
                                      </p:cBhvr>
                                      <p:tavLst>
                                        <p:tav tm="0">
                                          <p:val>
                                            <p:strVal val="4*#ppt_h"/>
                                          </p:val>
                                        </p:tav>
                                        <p:tav tm="100000">
                                          <p:val>
                                            <p:strVal val="#ppt_h"/>
                                          </p:val>
                                        </p:tav>
                                      </p:tavLst>
                                    </p:anim>
                                  </p:childTnLst>
                                </p:cTn>
                              </p:par>
                            </p:childTnLst>
                          </p:cTn>
                        </p:par>
                        <p:par>
                          <p:cTn id="59" fill="hold">
                            <p:stCondLst>
                              <p:cond delay="5500"/>
                            </p:stCondLst>
                            <p:childTnLst>
                              <p:par>
                                <p:cTn id="60" presetID="23" presetClass="entr" presetSubtype="32"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strVal val="4*#ppt_w"/>
                                          </p:val>
                                        </p:tav>
                                        <p:tav tm="100000">
                                          <p:val>
                                            <p:strVal val="#ppt_w"/>
                                          </p:val>
                                        </p:tav>
                                      </p:tavLst>
                                    </p:anim>
                                    <p:anim calcmode="lin" valueType="num">
                                      <p:cBhvr>
                                        <p:cTn id="63" dur="500" fill="hold"/>
                                        <p:tgtEl>
                                          <p:spTgt spid="19"/>
                                        </p:tgtEl>
                                        <p:attrNameLst>
                                          <p:attrName>ppt_h</p:attrName>
                                        </p:attrNameLst>
                                      </p:cBhvr>
                                      <p:tavLst>
                                        <p:tav tm="0">
                                          <p:val>
                                            <p:strVal val="4*#ppt_h"/>
                                          </p:val>
                                        </p:tav>
                                        <p:tav tm="100000">
                                          <p:val>
                                            <p:strVal val="#ppt_h"/>
                                          </p:val>
                                        </p:tav>
                                      </p:tavLst>
                                    </p:anim>
                                  </p:childTnLst>
                                </p:cTn>
                              </p:par>
                            </p:childTnLst>
                          </p:cTn>
                        </p:par>
                        <p:par>
                          <p:cTn id="64" fill="hold">
                            <p:stCondLst>
                              <p:cond delay="6000"/>
                            </p:stCondLst>
                            <p:childTnLst>
                              <p:par>
                                <p:cTn id="65" presetID="39" presetClass="entr" presetSubtype="0" accel="100000" fill="hold" grpId="0" nodeType="afterEffect">
                                  <p:stCondLst>
                                    <p:cond delay="0"/>
                                  </p:stCondLst>
                                  <p:childTnLst>
                                    <p:set>
                                      <p:cBhvr>
                                        <p:cTn id="66" dur="1" fill="hold">
                                          <p:stCondLst>
                                            <p:cond delay="0"/>
                                          </p:stCondLst>
                                        </p:cTn>
                                        <p:tgtEl>
                                          <p:spTgt spid="45059"/>
                                        </p:tgtEl>
                                        <p:attrNameLst>
                                          <p:attrName>style.visibility</p:attrName>
                                        </p:attrNameLst>
                                      </p:cBhvr>
                                      <p:to>
                                        <p:strVal val="visible"/>
                                      </p:to>
                                    </p:set>
                                    <p:anim calcmode="lin" valueType="num">
                                      <p:cBhvr>
                                        <p:cTn id="67" dur="500" fill="hold"/>
                                        <p:tgtEl>
                                          <p:spTgt spid="45059"/>
                                        </p:tgtEl>
                                        <p:attrNameLst>
                                          <p:attrName>ppt_h</p:attrName>
                                        </p:attrNameLst>
                                      </p:cBhvr>
                                      <p:tavLst>
                                        <p:tav tm="0">
                                          <p:val>
                                            <p:strVal val="#ppt_h/20"/>
                                          </p:val>
                                        </p:tav>
                                        <p:tav tm="50000">
                                          <p:val>
                                            <p:strVal val="#ppt_h/20"/>
                                          </p:val>
                                        </p:tav>
                                        <p:tav tm="100000">
                                          <p:val>
                                            <p:strVal val="#ppt_h"/>
                                          </p:val>
                                        </p:tav>
                                      </p:tavLst>
                                    </p:anim>
                                    <p:anim calcmode="lin" valueType="num">
                                      <p:cBhvr>
                                        <p:cTn id="68" dur="500" fill="hold"/>
                                        <p:tgtEl>
                                          <p:spTgt spid="45059"/>
                                        </p:tgtEl>
                                        <p:attrNameLst>
                                          <p:attrName>ppt_w</p:attrName>
                                        </p:attrNameLst>
                                      </p:cBhvr>
                                      <p:tavLst>
                                        <p:tav tm="0">
                                          <p:val>
                                            <p:strVal val="#ppt_w+.3"/>
                                          </p:val>
                                        </p:tav>
                                        <p:tav tm="50000">
                                          <p:val>
                                            <p:strVal val="#ppt_w+.3"/>
                                          </p:val>
                                        </p:tav>
                                        <p:tav tm="100000">
                                          <p:val>
                                            <p:strVal val="#ppt_w"/>
                                          </p:val>
                                        </p:tav>
                                      </p:tavLst>
                                    </p:anim>
                                    <p:anim calcmode="lin" valueType="num">
                                      <p:cBhvr>
                                        <p:cTn id="69" dur="500" fill="hold"/>
                                        <p:tgtEl>
                                          <p:spTgt spid="45059"/>
                                        </p:tgtEl>
                                        <p:attrNameLst>
                                          <p:attrName>ppt_x</p:attrName>
                                        </p:attrNameLst>
                                      </p:cBhvr>
                                      <p:tavLst>
                                        <p:tav tm="0">
                                          <p:val>
                                            <p:strVal val="#ppt_x-.3"/>
                                          </p:val>
                                        </p:tav>
                                        <p:tav tm="50000">
                                          <p:val>
                                            <p:strVal val="#ppt_x"/>
                                          </p:val>
                                        </p:tav>
                                        <p:tav tm="100000">
                                          <p:val>
                                            <p:strVal val="#ppt_x"/>
                                          </p:val>
                                        </p:tav>
                                      </p:tavLst>
                                    </p:anim>
                                    <p:anim calcmode="lin" valueType="num">
                                      <p:cBhvr>
                                        <p:cTn id="70" dur="500" fill="hold"/>
                                        <p:tgtEl>
                                          <p:spTgt spid="45059"/>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3" presetClass="entr" presetSubtype="528" fill="hold"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p:cTn id="74" dur="500" fill="hold"/>
                                        <p:tgtEl>
                                          <p:spTgt spid="15"/>
                                        </p:tgtEl>
                                        <p:attrNameLst>
                                          <p:attrName>ppt_w</p:attrName>
                                        </p:attrNameLst>
                                      </p:cBhvr>
                                      <p:tavLst>
                                        <p:tav tm="0">
                                          <p:val>
                                            <p:fltVal val="0"/>
                                          </p:val>
                                        </p:tav>
                                        <p:tav tm="100000">
                                          <p:val>
                                            <p:strVal val="#ppt_w"/>
                                          </p:val>
                                        </p:tav>
                                      </p:tavLst>
                                    </p:anim>
                                    <p:anim calcmode="lin" valueType="num">
                                      <p:cBhvr>
                                        <p:cTn id="75" dur="500" fill="hold"/>
                                        <p:tgtEl>
                                          <p:spTgt spid="15"/>
                                        </p:tgtEl>
                                        <p:attrNameLst>
                                          <p:attrName>ppt_h</p:attrName>
                                        </p:attrNameLst>
                                      </p:cBhvr>
                                      <p:tavLst>
                                        <p:tav tm="0">
                                          <p:val>
                                            <p:fltVal val="0"/>
                                          </p:val>
                                        </p:tav>
                                        <p:tav tm="100000">
                                          <p:val>
                                            <p:strVal val="#ppt_h"/>
                                          </p:val>
                                        </p:tav>
                                      </p:tavLst>
                                    </p:anim>
                                    <p:anim calcmode="lin" valueType="num">
                                      <p:cBhvr>
                                        <p:cTn id="76" dur="500" fill="hold"/>
                                        <p:tgtEl>
                                          <p:spTgt spid="15"/>
                                        </p:tgtEl>
                                        <p:attrNameLst>
                                          <p:attrName>ppt_x</p:attrName>
                                        </p:attrNameLst>
                                      </p:cBhvr>
                                      <p:tavLst>
                                        <p:tav tm="0">
                                          <p:val>
                                            <p:fltVal val="0.5"/>
                                          </p:val>
                                        </p:tav>
                                        <p:tav tm="100000">
                                          <p:val>
                                            <p:strVal val="#ppt_x"/>
                                          </p:val>
                                        </p:tav>
                                      </p:tavLst>
                                    </p:anim>
                                    <p:anim calcmode="lin" valueType="num">
                                      <p:cBhvr>
                                        <p:cTn id="77" dur="500" fill="hold"/>
                                        <p:tgtEl>
                                          <p:spTgt spid="15"/>
                                        </p:tgtEl>
                                        <p:attrNameLst>
                                          <p:attrName>ppt_y</p:attrName>
                                        </p:attrNameLst>
                                      </p:cBhvr>
                                      <p:tavLst>
                                        <p:tav tm="0">
                                          <p:val>
                                            <p:fltVal val="0.5"/>
                                          </p:val>
                                        </p:tav>
                                        <p:tav tm="100000">
                                          <p:val>
                                            <p:strVal val="#ppt_y"/>
                                          </p:val>
                                        </p:tav>
                                      </p:tavLst>
                                    </p:anim>
                                  </p:childTnLst>
                                </p:cTn>
                              </p:par>
                            </p:childTnLst>
                          </p:cTn>
                        </p:par>
                        <p:par>
                          <p:cTn id="78" fill="hold">
                            <p:stCondLst>
                              <p:cond delay="7000"/>
                            </p:stCondLst>
                            <p:childTnLst>
                              <p:par>
                                <p:cTn id="79" presetID="23" presetClass="entr" presetSubtype="528" fill="hold" nodeType="after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 calcmode="lin" valueType="num">
                                      <p:cBhvr>
                                        <p:cTn id="83" dur="500" fill="hold"/>
                                        <p:tgtEl>
                                          <p:spTgt spid="16"/>
                                        </p:tgtEl>
                                        <p:attrNameLst>
                                          <p:attrName>ppt_x</p:attrName>
                                        </p:attrNameLst>
                                      </p:cBhvr>
                                      <p:tavLst>
                                        <p:tav tm="0">
                                          <p:val>
                                            <p:fltVal val="0.5"/>
                                          </p:val>
                                        </p:tav>
                                        <p:tav tm="100000">
                                          <p:val>
                                            <p:strVal val="#ppt_x"/>
                                          </p:val>
                                        </p:tav>
                                      </p:tavLst>
                                    </p:anim>
                                    <p:anim calcmode="lin" valueType="num">
                                      <p:cBhvr>
                                        <p:cTn id="84" dur="500" fill="hold"/>
                                        <p:tgtEl>
                                          <p:spTgt spid="16"/>
                                        </p:tgtEl>
                                        <p:attrNameLst>
                                          <p:attrName>ppt_y</p:attrName>
                                        </p:attrNameLst>
                                      </p:cBhvr>
                                      <p:tavLst>
                                        <p:tav tm="0">
                                          <p:val>
                                            <p:fltVal val="0.5"/>
                                          </p:val>
                                        </p:tav>
                                        <p:tav tm="100000">
                                          <p:val>
                                            <p:strVal val="#ppt_y"/>
                                          </p:val>
                                        </p:tav>
                                      </p:tavLst>
                                    </p:anim>
                                  </p:childTnLst>
                                </p:cTn>
                              </p:par>
                            </p:childTnLst>
                          </p:cTn>
                        </p:par>
                        <p:par>
                          <p:cTn id="85" fill="hold">
                            <p:stCondLst>
                              <p:cond delay="7500"/>
                            </p:stCondLst>
                            <p:childTnLst>
                              <p:par>
                                <p:cTn id="86" presetID="23" presetClass="entr" presetSubtype="528" fill="hold"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 calcmode="lin" valueType="num">
                                      <p:cBhvr>
                                        <p:cTn id="90" dur="500" fill="hold"/>
                                        <p:tgtEl>
                                          <p:spTgt spid="17"/>
                                        </p:tgtEl>
                                        <p:attrNameLst>
                                          <p:attrName>ppt_x</p:attrName>
                                        </p:attrNameLst>
                                      </p:cBhvr>
                                      <p:tavLst>
                                        <p:tav tm="0">
                                          <p:val>
                                            <p:fltVal val="0.5"/>
                                          </p:val>
                                        </p:tav>
                                        <p:tav tm="100000">
                                          <p:val>
                                            <p:strVal val="#ppt_x"/>
                                          </p:val>
                                        </p:tav>
                                      </p:tavLst>
                                    </p:anim>
                                    <p:anim calcmode="lin" valueType="num">
                                      <p:cBhvr>
                                        <p:cTn id="91" dur="500" fill="hold"/>
                                        <p:tgtEl>
                                          <p:spTgt spid="17"/>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3" presetClass="entr" presetSubtype="528" fill="hold" nodeType="afterEffect">
                                  <p:stCondLst>
                                    <p:cond delay="0"/>
                                  </p:stCondLst>
                                  <p:childTnLst>
                                    <p:set>
                                      <p:cBhvr>
                                        <p:cTn id="94" dur="1" fill="hold">
                                          <p:stCondLst>
                                            <p:cond delay="0"/>
                                          </p:stCondLst>
                                        </p:cTn>
                                        <p:tgtEl>
                                          <p:spTgt spid="18"/>
                                        </p:tgtEl>
                                        <p:attrNameLst>
                                          <p:attrName>style.visibility</p:attrName>
                                        </p:attrNameLst>
                                      </p:cBhvr>
                                      <p:to>
                                        <p:strVal val="visible"/>
                                      </p:to>
                                    </p:set>
                                    <p:anim calcmode="lin" valueType="num">
                                      <p:cBhvr>
                                        <p:cTn id="95" dur="500" fill="hold"/>
                                        <p:tgtEl>
                                          <p:spTgt spid="18"/>
                                        </p:tgtEl>
                                        <p:attrNameLst>
                                          <p:attrName>ppt_w</p:attrName>
                                        </p:attrNameLst>
                                      </p:cBhvr>
                                      <p:tavLst>
                                        <p:tav tm="0">
                                          <p:val>
                                            <p:fltVal val="0"/>
                                          </p:val>
                                        </p:tav>
                                        <p:tav tm="100000">
                                          <p:val>
                                            <p:strVal val="#ppt_w"/>
                                          </p:val>
                                        </p:tav>
                                      </p:tavLst>
                                    </p:anim>
                                    <p:anim calcmode="lin" valueType="num">
                                      <p:cBhvr>
                                        <p:cTn id="96" dur="500" fill="hold"/>
                                        <p:tgtEl>
                                          <p:spTgt spid="18"/>
                                        </p:tgtEl>
                                        <p:attrNameLst>
                                          <p:attrName>ppt_h</p:attrName>
                                        </p:attrNameLst>
                                      </p:cBhvr>
                                      <p:tavLst>
                                        <p:tav tm="0">
                                          <p:val>
                                            <p:fltVal val="0"/>
                                          </p:val>
                                        </p:tav>
                                        <p:tav tm="100000">
                                          <p:val>
                                            <p:strVal val="#ppt_h"/>
                                          </p:val>
                                        </p:tav>
                                      </p:tavLst>
                                    </p:anim>
                                    <p:anim calcmode="lin" valueType="num">
                                      <p:cBhvr>
                                        <p:cTn id="97" dur="500" fill="hold"/>
                                        <p:tgtEl>
                                          <p:spTgt spid="18"/>
                                        </p:tgtEl>
                                        <p:attrNameLst>
                                          <p:attrName>ppt_x</p:attrName>
                                        </p:attrNameLst>
                                      </p:cBhvr>
                                      <p:tavLst>
                                        <p:tav tm="0">
                                          <p:val>
                                            <p:fltVal val="0.5"/>
                                          </p:val>
                                        </p:tav>
                                        <p:tav tm="100000">
                                          <p:val>
                                            <p:strVal val="#ppt_x"/>
                                          </p:val>
                                        </p:tav>
                                      </p:tavLst>
                                    </p:anim>
                                    <p:anim calcmode="lin" valueType="num">
                                      <p:cBhvr>
                                        <p:cTn id="98" dur="500" fill="hold"/>
                                        <p:tgtEl>
                                          <p:spTgt spid="1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5057" grpId="0"/>
      <p:bldP spid="45058" grpId="0"/>
      <p:bldP spid="45059" grpId="0"/>
    </p:bldLst>
  </p:timing>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a:stretch>
        </a:blip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081" name="Rectangle 1"/>
          <p:cNvSpPr>
            <a:spLocks noChangeArrowheads="1"/>
          </p:cNvSpPr>
          <p:nvPr/>
        </p:nvSpPr>
        <p:spPr bwMode="auto">
          <a:xfrm>
            <a:off x="285720" y="285728"/>
            <a:ext cx="8429652" cy="27392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tabLst>
                <a:tab pos="449263" algn="r"/>
              </a:tabLst>
            </a:pPr>
            <a:r>
              <a:rPr kumimoji="0" lang="ar-DZ" sz="3200" b="1" i="0" u="none" strike="noStrike" cap="none" normalizeH="0" baseline="0" dirty="0" smtClean="0">
                <a:ln>
                  <a:noFill/>
                </a:ln>
                <a:solidFill>
                  <a:srgbClr val="C00000"/>
                </a:solidFill>
                <a:effectLst>
                  <a:outerShdw blurRad="38100" dist="38100" dir="2700000" algn="tl">
                    <a:srgbClr val="000000">
                      <a:alpha val="43137"/>
                    </a:srgbClr>
                  </a:outerShdw>
                </a:effectLst>
                <a:latin typeface="Calibri" pitchFamily="34" charset="0"/>
                <a:ea typeface="Calibri" pitchFamily="34" charset="0"/>
                <a:cs typeface="Sultan normal" pitchFamily="2" charset="-78"/>
              </a:rPr>
              <a:t>عمليات على الأيقونات:</a:t>
            </a:r>
            <a:endParaRPr kumimoji="0" lang="fr-FR" sz="32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Sultan normal" pitchFamily="2" charset="-78"/>
            </a:endParaRPr>
          </a:p>
          <a:p>
            <a:pPr marL="0" marR="0" lvl="0" indent="0" algn="just" defTabSz="914400" rtl="1" eaLnBrk="0" fontAlgn="base" latinLnBrk="0" hangingPunct="0">
              <a:lnSpc>
                <a:spcPct val="100000"/>
              </a:lnSpc>
              <a:spcBef>
                <a:spcPct val="0"/>
              </a:spcBef>
              <a:spcAft>
                <a:spcPct val="0"/>
              </a:spcAft>
              <a:buClr>
                <a:srgbClr val="A52182"/>
              </a:buClr>
              <a:buSzTx/>
              <a:buFontTx/>
              <a:buChar char="•"/>
              <a:tabLst>
                <a:tab pos="449263" algn="r"/>
              </a:tabLst>
            </a:pPr>
            <a:r>
              <a:rPr kumimoji="0" lang="ar-DZ" sz="2800" b="1" i="0" u="none" strike="noStrike" cap="none" normalizeH="0" baseline="0" dirty="0" smtClean="0">
                <a:ln>
                  <a:noFill/>
                </a:ln>
                <a:solidFill>
                  <a:srgbClr val="A52182"/>
                </a:solidFill>
                <a:effectLst>
                  <a:outerShdw blurRad="38100" dist="38100" dir="2700000" algn="tl">
                    <a:srgbClr val="C0C0C0"/>
                  </a:outerShdw>
                </a:effectLst>
                <a:latin typeface="Calibri" pitchFamily="34" charset="0"/>
                <a:ea typeface="Calibri" pitchFamily="34" charset="0"/>
                <a:cs typeface="Sultan normal" pitchFamily="2" charset="-78"/>
              </a:rPr>
              <a:t>التحديد</a:t>
            </a:r>
            <a:r>
              <a:rPr kumimoji="0" lang="ar-DZ" sz="2800" b="1" i="0" u="none" strike="noStrike" cap="none" normalizeH="0" baseline="0" dirty="0" smtClean="0">
                <a:ln>
                  <a:noFill/>
                </a:ln>
                <a:solidFill>
                  <a:schemeClr val="tx1"/>
                </a:solidFill>
                <a:effectLst/>
                <a:latin typeface="Calibri" pitchFamily="34" charset="0"/>
                <a:ea typeface="Calibri" pitchFamily="34" charset="0"/>
                <a:cs typeface="Sultan normal" pitchFamily="2" charset="-78"/>
              </a:rPr>
              <a:t>: </a:t>
            </a:r>
            <a:r>
              <a:rPr kumimoji="0" lang="ar-DZ" sz="2800" b="1" i="0" u="none" strike="noStrike" cap="none" normalizeH="0" baseline="0" dirty="0" err="1" smtClean="0">
                <a:ln>
                  <a:noFill/>
                </a:ln>
                <a:solidFill>
                  <a:schemeClr val="tx1"/>
                </a:solidFill>
                <a:effectLst/>
                <a:latin typeface="Calibri" pitchFamily="34" charset="0"/>
                <a:ea typeface="Calibri" pitchFamily="34" charset="0"/>
                <a:cs typeface="Sultan normal" pitchFamily="2" charset="-78"/>
              </a:rPr>
              <a:t>و</a:t>
            </a:r>
            <a:r>
              <a:rPr kumimoji="0" lang="ar-DZ" sz="2800" b="1" i="0" u="none" strike="noStrike" cap="none" normalizeH="0" baseline="0" dirty="0" smtClean="0">
                <a:ln>
                  <a:noFill/>
                </a:ln>
                <a:solidFill>
                  <a:schemeClr val="tx1"/>
                </a:solidFill>
                <a:effectLst/>
                <a:latin typeface="Calibri" pitchFamily="34" charset="0"/>
                <a:ea typeface="Calibri" pitchFamily="34" charset="0"/>
                <a:cs typeface="Sultan normal" pitchFamily="2" charset="-78"/>
              </a:rPr>
              <a:t> ذلك بوضع مؤشر الفأرة على أيقونة ما وضغط الزر الأيسر لها مرة واحدة </a:t>
            </a:r>
            <a:r>
              <a:rPr kumimoji="0" lang="ar-DZ" sz="2800" b="1" i="0" u="none" strike="noStrike" cap="none" normalizeH="0" baseline="0" dirty="0" err="1" smtClean="0">
                <a:ln>
                  <a:noFill/>
                </a:ln>
                <a:solidFill>
                  <a:schemeClr val="tx1"/>
                </a:solidFill>
                <a:effectLst/>
                <a:latin typeface="Calibri" pitchFamily="34" charset="0"/>
                <a:ea typeface="Calibri" pitchFamily="34" charset="0"/>
                <a:cs typeface="Sultan normal" pitchFamily="2" charset="-78"/>
              </a:rPr>
              <a:t>و</a:t>
            </a:r>
            <a:r>
              <a:rPr kumimoji="0" lang="ar-DZ" sz="2800" b="1" i="0" u="none" strike="noStrike" cap="none" normalizeH="0" baseline="0" dirty="0" smtClean="0">
                <a:ln>
                  <a:noFill/>
                </a:ln>
                <a:solidFill>
                  <a:schemeClr val="tx1"/>
                </a:solidFill>
                <a:effectLst/>
                <a:latin typeface="Calibri" pitchFamily="34" charset="0"/>
                <a:ea typeface="Calibri" pitchFamily="34" charset="0"/>
                <a:cs typeface="Sultan normal" pitchFamily="2" charset="-78"/>
              </a:rPr>
              <a:t> يلاحظ تغير لون الأيقونة </a:t>
            </a:r>
            <a:r>
              <a:rPr kumimoji="0" lang="ar-DZ" sz="2800" b="1" i="0" u="none" strike="noStrike" cap="none" normalizeH="0" baseline="0" dirty="0" err="1" smtClean="0">
                <a:ln>
                  <a:noFill/>
                </a:ln>
                <a:solidFill>
                  <a:schemeClr val="tx1"/>
                </a:solidFill>
                <a:effectLst/>
                <a:latin typeface="Calibri" pitchFamily="34" charset="0"/>
                <a:ea typeface="Calibri" pitchFamily="34" charset="0"/>
                <a:cs typeface="Sultan normal" pitchFamily="2" charset="-78"/>
              </a:rPr>
              <a:t>و</a:t>
            </a:r>
            <a:r>
              <a:rPr kumimoji="0" lang="ar-DZ" sz="2800" b="1" i="0" u="none" strike="noStrike" cap="none" normalizeH="0" baseline="0" dirty="0" smtClean="0">
                <a:ln>
                  <a:noFill/>
                </a:ln>
                <a:solidFill>
                  <a:schemeClr val="tx1"/>
                </a:solidFill>
                <a:effectLst/>
                <a:latin typeface="Calibri" pitchFamily="34" charset="0"/>
                <a:ea typeface="Calibri" pitchFamily="34" charset="0"/>
                <a:cs typeface="Sultan normal" pitchFamily="2" charset="-78"/>
              </a:rPr>
              <a:t> تميزها عن غيرها.</a:t>
            </a:r>
            <a:endParaRPr kumimoji="0" lang="fr-FR" sz="2800" b="1" i="0" u="none" strike="noStrike" cap="none" normalizeH="0" baseline="0" dirty="0" smtClean="0">
              <a:ln>
                <a:noFill/>
              </a:ln>
              <a:solidFill>
                <a:schemeClr val="tx1"/>
              </a:solidFill>
              <a:effectLst/>
              <a:latin typeface="Arial" pitchFamily="34" charset="0"/>
              <a:cs typeface="Sultan normal"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tab pos="449263" algn="r"/>
              </a:tabLst>
            </a:pPr>
            <a:r>
              <a:rPr kumimoji="0" lang="ar-DZ" sz="2800" b="1" i="0" u="none" strike="noStrike" cap="none" normalizeH="0" baseline="0" dirty="0" smtClean="0">
                <a:ln>
                  <a:noFill/>
                </a:ln>
                <a:solidFill>
                  <a:srgbClr val="A52182"/>
                </a:solidFill>
                <a:latin typeface="Calibri" pitchFamily="34" charset="0"/>
                <a:ea typeface="Calibri" pitchFamily="34" charset="0"/>
                <a:cs typeface="Sultan normal" pitchFamily="2" charset="-78"/>
              </a:rPr>
              <a:t>فتح أيقونة: </a:t>
            </a:r>
            <a:r>
              <a:rPr kumimoji="0" lang="ar-DZ" sz="2800" b="1" i="0" u="none" strike="noStrike" cap="none" normalizeH="0" baseline="0" dirty="0" smtClean="0">
                <a:ln>
                  <a:noFill/>
                </a:ln>
                <a:solidFill>
                  <a:schemeClr val="tx1"/>
                </a:solidFill>
                <a:effectLst/>
                <a:latin typeface="Calibri" pitchFamily="34" charset="0"/>
                <a:ea typeface="Calibri" pitchFamily="34" charset="0"/>
                <a:cs typeface="Sultan normal" pitchFamily="2" charset="-78"/>
              </a:rPr>
              <a:t>يتم بالنقر المزدوج  عليها بالزر الأيسر للفأرة .</a:t>
            </a:r>
            <a:endParaRPr kumimoji="0" lang="fr-FR" sz="2800" b="1" i="0" u="none" strike="noStrike" cap="none" normalizeH="0" baseline="0" dirty="0" smtClean="0">
              <a:ln>
                <a:noFill/>
              </a:ln>
              <a:solidFill>
                <a:schemeClr val="tx1"/>
              </a:solidFill>
              <a:effectLst/>
              <a:latin typeface="Arial" pitchFamily="34" charset="0"/>
              <a:cs typeface="Sultan normal"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tab pos="449263" algn="r"/>
              </a:tabLst>
            </a:pPr>
            <a:r>
              <a:rPr kumimoji="0" lang="ar-DZ" sz="2800" b="1" i="0" u="none" strike="noStrike" cap="none" normalizeH="0" baseline="0" dirty="0" smtClean="0">
                <a:ln>
                  <a:noFill/>
                </a:ln>
                <a:solidFill>
                  <a:schemeClr val="tx1"/>
                </a:solidFill>
                <a:effectLst>
                  <a:outerShdw blurRad="38100" dist="38100" dir="2700000" algn="tl">
                    <a:srgbClr val="C0C0C0"/>
                  </a:outerShdw>
                </a:effectLst>
                <a:latin typeface="Calibri" pitchFamily="34" charset="0"/>
                <a:ea typeface="Calibri" pitchFamily="34" charset="0"/>
                <a:cs typeface="Sultan normal" pitchFamily="2" charset="-78"/>
              </a:rPr>
              <a:t>سحب أيقونة:</a:t>
            </a:r>
            <a:r>
              <a:rPr kumimoji="0" lang="ar-DZ" sz="2800" b="1" i="0" u="none" strike="noStrike" cap="none" normalizeH="0" baseline="0" dirty="0" smtClean="0">
                <a:ln>
                  <a:noFill/>
                </a:ln>
                <a:solidFill>
                  <a:schemeClr val="tx1"/>
                </a:solidFill>
                <a:effectLst/>
                <a:latin typeface="Calibri" pitchFamily="34" charset="0"/>
                <a:ea typeface="Calibri" pitchFamily="34" charset="0"/>
                <a:cs typeface="Sultan normal" pitchFamily="2" charset="-78"/>
              </a:rPr>
              <a:t> تسحب بالضغط عليها بالزر الأيسر للفأرة مع تحريكها دون رفع اليد.</a:t>
            </a:r>
            <a:endParaRPr kumimoji="0" lang="fr-FR" sz="2800" b="1" i="0" u="none" strike="noStrike" cap="none" normalizeH="0" baseline="0" dirty="0" smtClean="0">
              <a:ln>
                <a:noFill/>
              </a:ln>
              <a:solidFill>
                <a:schemeClr val="tx1"/>
              </a:solidFill>
              <a:effectLst/>
              <a:latin typeface="Arial" pitchFamily="34" charset="0"/>
              <a:cs typeface="Sultan normal" pitchFamily="2" charset="-78"/>
            </a:endParaRPr>
          </a:p>
        </p:txBody>
      </p:sp>
      <p:pic>
        <p:nvPicPr>
          <p:cNvPr id="46082" name="Picture 2"/>
          <p:cNvPicPr>
            <a:picLocks noChangeAspect="1" noChangeArrowheads="1"/>
          </p:cNvPicPr>
          <p:nvPr/>
        </p:nvPicPr>
        <p:blipFill>
          <a:blip r:embed="rId3"/>
          <a:srcRect/>
          <a:stretch>
            <a:fillRect/>
          </a:stretch>
        </p:blipFill>
        <p:spPr bwMode="auto">
          <a:xfrm>
            <a:off x="785786" y="2643182"/>
            <a:ext cx="2857520" cy="3896283"/>
          </a:xfrm>
          <a:prstGeom prst="rect">
            <a:avLst/>
          </a:prstGeom>
          <a:noFill/>
          <a:ln w="9525">
            <a:noFill/>
            <a:miter lim="800000"/>
            <a:headEnd/>
            <a:tailEnd/>
          </a:ln>
          <a:effectLst/>
        </p:spPr>
      </p:pic>
      <p:sp>
        <p:nvSpPr>
          <p:cNvPr id="21" name="Rectangle 20"/>
          <p:cNvSpPr/>
          <p:nvPr/>
        </p:nvSpPr>
        <p:spPr>
          <a:xfrm>
            <a:off x="3714744" y="3071810"/>
            <a:ext cx="4929190" cy="2246769"/>
          </a:xfrm>
          <a:prstGeom prst="rect">
            <a:avLst/>
          </a:prstGeom>
        </p:spPr>
        <p:txBody>
          <a:bodyPr wrap="square">
            <a:spAutoFit/>
          </a:bodyPr>
          <a:lstStyle/>
          <a:p>
            <a:pPr lvl="0" algn="just" rtl="1" eaLnBrk="0" fontAlgn="base" hangingPunct="0">
              <a:spcBef>
                <a:spcPct val="0"/>
              </a:spcBef>
              <a:spcAft>
                <a:spcPct val="0"/>
              </a:spcAft>
              <a:buClr>
                <a:srgbClr val="A52182"/>
              </a:buClr>
              <a:buFontTx/>
              <a:buChar char="•"/>
              <a:tabLst>
                <a:tab pos="449263" algn="r"/>
              </a:tabLst>
            </a:pPr>
            <a:r>
              <a:rPr lang="ar-DZ" sz="2800" b="1" dirty="0" smtClean="0">
                <a:solidFill>
                  <a:srgbClr val="A52182"/>
                </a:solidFill>
                <a:effectLst>
                  <a:outerShdw blurRad="38100" dist="38100" dir="2700000" algn="tl">
                    <a:srgbClr val="C0C0C0"/>
                  </a:outerShdw>
                </a:effectLst>
                <a:latin typeface="Calibri" pitchFamily="34" charset="0"/>
                <a:ea typeface="Calibri" pitchFamily="34" charset="0"/>
                <a:cs typeface="Sultan normal" pitchFamily="2" charset="-78"/>
              </a:rPr>
              <a:t>الضغط بالزر الأيمن للفأرة: </a:t>
            </a:r>
            <a:r>
              <a:rPr lang="ar-DZ" sz="2800" b="1" dirty="0" smtClean="0">
                <a:latin typeface="Calibri" pitchFamily="34" charset="0"/>
                <a:ea typeface="Calibri" pitchFamily="34" charset="0"/>
                <a:cs typeface="Sultan normal" pitchFamily="2" charset="-78"/>
              </a:rPr>
              <a:t>تظهر القائمة الاحتوائية </a:t>
            </a:r>
            <a:r>
              <a:rPr lang="fr-FR" sz="2800" b="1" dirty="0" smtClean="0">
                <a:latin typeface="Calibri" pitchFamily="34" charset="0"/>
                <a:ea typeface="Calibri" pitchFamily="34" charset="0"/>
                <a:cs typeface="Sultan normal" pitchFamily="2" charset="-78"/>
              </a:rPr>
              <a:t>menu contextuel</a:t>
            </a:r>
            <a:r>
              <a:rPr lang="ar-SA" sz="2800" b="1" dirty="0" smtClean="0">
                <a:latin typeface="Calibri" pitchFamily="34" charset="0"/>
                <a:ea typeface="Calibri" pitchFamily="34" charset="0"/>
                <a:cs typeface="Sultan normal" pitchFamily="2" charset="-78"/>
              </a:rPr>
              <a:t> تحتوي على كل العمليات التي يمكن إجراؤها على الأيقونة </a:t>
            </a:r>
            <a:r>
              <a:rPr lang="ar-SA" sz="2800" b="1" dirty="0" err="1" smtClean="0">
                <a:latin typeface="Calibri" pitchFamily="34" charset="0"/>
                <a:ea typeface="Calibri" pitchFamily="34" charset="0"/>
                <a:cs typeface="Sultan normal" pitchFamily="2" charset="-78"/>
              </a:rPr>
              <a:t>و</a:t>
            </a:r>
            <a:r>
              <a:rPr lang="ar-SA" sz="2800" b="1" dirty="0" smtClean="0">
                <a:latin typeface="Calibri" pitchFamily="34" charset="0"/>
                <a:ea typeface="Calibri" pitchFamily="34" charset="0"/>
                <a:cs typeface="Sultan normal" pitchFamily="2" charset="-78"/>
              </a:rPr>
              <a:t> تختلف هذه القائمة باختلاف مكان الضغط</a:t>
            </a:r>
            <a:r>
              <a:rPr lang="ar-SA" sz="2800" b="1" dirty="0" smtClean="0">
                <a:latin typeface="Calibri" pitchFamily="34" charset="0"/>
                <a:ea typeface="Calibri" pitchFamily="34" charset="0"/>
                <a:cs typeface="Sultan Medium" pitchFamily="2" charset="-78"/>
              </a:rPr>
              <a:t>. </a:t>
            </a:r>
            <a:endParaRPr lang="ar-SA" sz="2800" b="1"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6081"/>
                                        </p:tgtEl>
                                        <p:attrNameLst>
                                          <p:attrName>style.visibility</p:attrName>
                                        </p:attrNameLst>
                                      </p:cBhvr>
                                      <p:to>
                                        <p:strVal val="visible"/>
                                      </p:to>
                                    </p:set>
                                    <p:anim calcmode="lin" valueType="num">
                                      <p:cBhvr>
                                        <p:cTn id="7" dur="1000" fill="hold"/>
                                        <p:tgtEl>
                                          <p:spTgt spid="46081"/>
                                        </p:tgtEl>
                                        <p:attrNameLst>
                                          <p:attrName>ppt_w</p:attrName>
                                        </p:attrNameLst>
                                      </p:cBhvr>
                                      <p:tavLst>
                                        <p:tav tm="0">
                                          <p:val>
                                            <p:fltVal val="0"/>
                                          </p:val>
                                        </p:tav>
                                        <p:tav tm="100000">
                                          <p:val>
                                            <p:strVal val="#ppt_w"/>
                                          </p:val>
                                        </p:tav>
                                      </p:tavLst>
                                    </p:anim>
                                    <p:anim calcmode="lin" valueType="num">
                                      <p:cBhvr>
                                        <p:cTn id="8" dur="1000" fill="hold"/>
                                        <p:tgtEl>
                                          <p:spTgt spid="46081"/>
                                        </p:tgtEl>
                                        <p:attrNameLst>
                                          <p:attrName>ppt_h</p:attrName>
                                        </p:attrNameLst>
                                      </p:cBhvr>
                                      <p:tavLst>
                                        <p:tav tm="0">
                                          <p:val>
                                            <p:fltVal val="0"/>
                                          </p:val>
                                        </p:tav>
                                        <p:tav tm="100000">
                                          <p:val>
                                            <p:strVal val="#ppt_h"/>
                                          </p:val>
                                        </p:tav>
                                      </p:tavLst>
                                    </p:anim>
                                    <p:anim calcmode="lin" valueType="num">
                                      <p:cBhvr>
                                        <p:cTn id="9" dur="1000" fill="hold"/>
                                        <p:tgtEl>
                                          <p:spTgt spid="4608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6081"/>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1000" fill="hold"/>
                                        <p:tgtEl>
                                          <p:spTgt spid="21"/>
                                        </p:tgtEl>
                                        <p:attrNameLst>
                                          <p:attrName>ppt_w</p:attrName>
                                        </p:attrNameLst>
                                      </p:cBhvr>
                                      <p:tavLst>
                                        <p:tav tm="0">
                                          <p:val>
                                            <p:fltVal val="0"/>
                                          </p:val>
                                        </p:tav>
                                        <p:tav tm="100000">
                                          <p:val>
                                            <p:strVal val="#ppt_w"/>
                                          </p:val>
                                        </p:tav>
                                      </p:tavLst>
                                    </p:anim>
                                    <p:anim calcmode="lin" valueType="num">
                                      <p:cBhvr>
                                        <p:cTn id="15" dur="1000" fill="hold"/>
                                        <p:tgtEl>
                                          <p:spTgt spid="21"/>
                                        </p:tgtEl>
                                        <p:attrNameLst>
                                          <p:attrName>ppt_h</p:attrName>
                                        </p:attrNameLst>
                                      </p:cBhvr>
                                      <p:tavLst>
                                        <p:tav tm="0">
                                          <p:val>
                                            <p:fltVal val="0"/>
                                          </p:val>
                                        </p:tav>
                                        <p:tav tm="100000">
                                          <p:val>
                                            <p:strVal val="#ppt_h"/>
                                          </p:val>
                                        </p:tav>
                                      </p:tavLst>
                                    </p:anim>
                                    <p:anim calcmode="lin" valueType="num">
                                      <p:cBhvr>
                                        <p:cTn id="16"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9" presetClass="entr" presetSubtype="0" fill="hold" nodeType="afterEffect">
                                  <p:stCondLst>
                                    <p:cond delay="0"/>
                                  </p:stCondLst>
                                  <p:childTnLst>
                                    <p:set>
                                      <p:cBhvr>
                                        <p:cTn id="20" dur="1" fill="hold">
                                          <p:stCondLst>
                                            <p:cond delay="0"/>
                                          </p:stCondLst>
                                        </p:cTn>
                                        <p:tgtEl>
                                          <p:spTgt spid="46082"/>
                                        </p:tgtEl>
                                        <p:attrNameLst>
                                          <p:attrName>style.visibility</p:attrName>
                                        </p:attrNameLst>
                                      </p:cBhvr>
                                      <p:to>
                                        <p:strVal val="visible"/>
                                      </p:to>
                                    </p:set>
                                    <p:animEffect transition="in" filter="dissolve">
                                      <p:cBhvr>
                                        <p:cTn id="21" dur="10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1" grpId="0"/>
      <p:bldP spid="21" grpId="0"/>
    </p:bldLst>
  </p:timing>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a:stretch>
        </a:blip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0177" name="Rectangle 1"/>
          <p:cNvSpPr>
            <a:spLocks noChangeArrowheads="1"/>
          </p:cNvSpPr>
          <p:nvPr/>
        </p:nvSpPr>
        <p:spPr bwMode="auto">
          <a:xfrm>
            <a:off x="571472" y="1000108"/>
            <a:ext cx="7786742"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88900" algn="justLow" defTabSz="914400" rtl="1" eaLnBrk="1" fontAlgn="base" latinLnBrk="0" hangingPunct="1">
              <a:lnSpc>
                <a:spcPct val="100000"/>
              </a:lnSpc>
              <a:spcBef>
                <a:spcPct val="0"/>
              </a:spcBef>
              <a:spcAft>
                <a:spcPct val="0"/>
              </a:spcAft>
              <a:buClrTx/>
              <a:buSzTx/>
              <a:buFontTx/>
              <a:buChar char="•"/>
              <a:tabLst/>
            </a:pPr>
            <a:r>
              <a:rPr kumimoji="0" lang="ar-DZ" sz="2800" b="1" i="0" u="none" strike="noStrike" cap="none" normalizeH="0" baseline="0" dirty="0" smtClean="0">
                <a:ln>
                  <a:noFill/>
                </a:ln>
                <a:solidFill>
                  <a:srgbClr val="C00000"/>
                </a:solidFill>
                <a:effectLst/>
                <a:latin typeface="Calibri" pitchFamily="34" charset="0"/>
                <a:ea typeface="Calibri" pitchFamily="34" charset="0"/>
                <a:cs typeface="Sultan normal" pitchFamily="2" charset="-78"/>
              </a:rPr>
              <a:t>شريط المهام :</a:t>
            </a:r>
            <a:r>
              <a:rPr kumimoji="0" lang="fr-FR" sz="2800" b="1" i="0" u="none" strike="noStrike" cap="none" normalizeH="0" baseline="0" dirty="0" smtClean="0">
                <a:ln>
                  <a:noFill/>
                </a:ln>
                <a:solidFill>
                  <a:srgbClr val="C00000"/>
                </a:solidFill>
                <a:effectLst/>
                <a:latin typeface="Calibri" pitchFamily="34" charset="0"/>
                <a:ea typeface="Calibri" pitchFamily="34" charset="0"/>
                <a:cs typeface="Sultan normal" pitchFamily="2" charset="-78"/>
              </a:rPr>
              <a:t>Barre de taches </a:t>
            </a:r>
            <a:endParaRPr kumimoji="0" lang="fr-FR" sz="2800" b="1" i="0" u="none" strike="noStrike" cap="none" normalizeH="0" baseline="0" dirty="0" smtClean="0">
              <a:ln>
                <a:noFill/>
              </a:ln>
              <a:solidFill>
                <a:schemeClr val="tx1"/>
              </a:solidFill>
              <a:effectLst/>
              <a:latin typeface="Arial" pitchFamily="34" charset="0"/>
              <a:cs typeface="Sultan normal" pitchFamily="2" charset="-78"/>
            </a:endParaRPr>
          </a:p>
          <a:p>
            <a:pPr marL="0" marR="0" lvl="0" indent="88900" algn="justLow"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outerShdw blurRad="38100" dist="38100" dir="2700000" algn="tl">
                    <a:srgbClr val="C0C0C0"/>
                  </a:outerShdw>
                </a:effectLst>
                <a:latin typeface="Arial" pitchFamily="34" charset="0"/>
                <a:cs typeface="Sultan normal" pitchFamily="2" charset="-78"/>
              </a:rPr>
              <a:t>شريط في أسفل سطح المكتب يحتوي يسارا على الزر </a:t>
            </a:r>
            <a:r>
              <a:rPr kumimoji="0" lang="fr-FR" sz="2800" b="1" i="0" u="none" strike="noStrike" cap="none" normalizeH="0" baseline="0" dirty="0" smtClean="0">
                <a:ln>
                  <a:noFill/>
                </a:ln>
                <a:solidFill>
                  <a:schemeClr val="tx1"/>
                </a:solidFill>
                <a:effectLst>
                  <a:outerShdw blurRad="38100" dist="38100" dir="2700000" algn="tl">
                    <a:srgbClr val="C0C0C0"/>
                  </a:outerShdw>
                </a:effectLst>
                <a:latin typeface="Arial" pitchFamily="34" charset="0"/>
                <a:cs typeface="Sultan normal" pitchFamily="2" charset="-78"/>
              </a:rPr>
              <a:t>Démarrer </a:t>
            </a:r>
            <a:r>
              <a:rPr kumimoji="0" lang="ar-DZ" sz="2800" b="1" i="0" u="none" strike="noStrike" cap="none" normalizeH="0" baseline="0" dirty="0" smtClean="0">
                <a:ln>
                  <a:noFill/>
                </a:ln>
                <a:solidFill>
                  <a:schemeClr val="tx1"/>
                </a:solidFill>
                <a:effectLst>
                  <a:outerShdw blurRad="38100" dist="38100" dir="2700000" algn="tl">
                    <a:srgbClr val="C0C0C0"/>
                  </a:outerShdw>
                </a:effectLst>
                <a:latin typeface="Arial" pitchFamily="34" charset="0"/>
                <a:cs typeface="Sultan normal" pitchFamily="2" charset="-78"/>
              </a:rPr>
              <a:t>الذي يسمح ببداية العمل </a:t>
            </a:r>
            <a:r>
              <a:rPr kumimoji="0" lang="ar-DZ" sz="2800" b="1" i="0" u="none" strike="noStrike" cap="none" normalizeH="0" baseline="0" dirty="0" err="1" smtClean="0">
                <a:ln>
                  <a:noFill/>
                </a:ln>
                <a:solidFill>
                  <a:schemeClr val="tx1"/>
                </a:solidFill>
                <a:effectLst>
                  <a:outerShdw blurRad="38100" dist="38100" dir="2700000" algn="tl">
                    <a:srgbClr val="C0C0C0"/>
                  </a:outerShdw>
                </a:effectLst>
                <a:latin typeface="Arial" pitchFamily="34" charset="0"/>
                <a:cs typeface="Sultan normal" pitchFamily="2" charset="-78"/>
              </a:rPr>
              <a:t>و</a:t>
            </a:r>
            <a:r>
              <a:rPr kumimoji="0" lang="ar-DZ" sz="2800" b="1" i="0" u="none" strike="noStrike" cap="none" normalizeH="0" baseline="0" dirty="0" smtClean="0">
                <a:ln>
                  <a:noFill/>
                </a:ln>
                <a:solidFill>
                  <a:schemeClr val="tx1"/>
                </a:solidFill>
                <a:effectLst>
                  <a:outerShdw blurRad="38100" dist="38100" dir="2700000" algn="tl">
                    <a:srgbClr val="C0C0C0"/>
                  </a:outerShdw>
                </a:effectLst>
                <a:latin typeface="Arial" pitchFamily="34" charset="0"/>
                <a:cs typeface="Sultan normal" pitchFamily="2" charset="-78"/>
              </a:rPr>
              <a:t> في أقصى اليمين يوجد الوقت الحالي </a:t>
            </a:r>
            <a:r>
              <a:rPr kumimoji="0" lang="ar-DZ" sz="2800" b="1" i="0" u="none" strike="noStrike" cap="none" normalizeH="0" baseline="0" dirty="0" err="1" smtClean="0">
                <a:ln>
                  <a:noFill/>
                </a:ln>
                <a:solidFill>
                  <a:schemeClr val="tx1"/>
                </a:solidFill>
                <a:effectLst>
                  <a:outerShdw blurRad="38100" dist="38100" dir="2700000" algn="tl">
                    <a:srgbClr val="C0C0C0"/>
                  </a:outerShdw>
                </a:effectLst>
                <a:latin typeface="Arial" pitchFamily="34" charset="0"/>
                <a:cs typeface="Sultan normal" pitchFamily="2" charset="-78"/>
              </a:rPr>
              <a:t>و</a:t>
            </a:r>
            <a:r>
              <a:rPr kumimoji="0" lang="ar-DZ" sz="2800" b="1" i="0" u="none" strike="noStrike" cap="none" normalizeH="0" baseline="0" dirty="0" smtClean="0">
                <a:ln>
                  <a:noFill/>
                </a:ln>
                <a:solidFill>
                  <a:schemeClr val="tx1"/>
                </a:solidFill>
                <a:effectLst>
                  <a:outerShdw blurRad="38100" dist="38100" dir="2700000" algn="tl">
                    <a:srgbClr val="C0C0C0"/>
                  </a:outerShdw>
                </a:effectLst>
                <a:latin typeface="Arial" pitchFamily="34" charset="0"/>
                <a:cs typeface="Sultan normal" pitchFamily="2" charset="-78"/>
              </a:rPr>
              <a:t> اللغة المستعملة في الكمبيوتر </a:t>
            </a:r>
            <a:r>
              <a:rPr kumimoji="0" lang="ar-DZ" sz="2800" b="1" i="0" u="none" strike="noStrike" cap="none" normalizeH="0" baseline="0" dirty="0" err="1" smtClean="0">
                <a:ln>
                  <a:noFill/>
                </a:ln>
                <a:solidFill>
                  <a:schemeClr val="tx1"/>
                </a:solidFill>
                <a:effectLst>
                  <a:outerShdw blurRad="38100" dist="38100" dir="2700000" algn="tl">
                    <a:srgbClr val="C0C0C0"/>
                  </a:outerShdw>
                </a:effectLst>
                <a:latin typeface="Arial" pitchFamily="34" charset="0"/>
                <a:cs typeface="Sultan normal" pitchFamily="2" charset="-78"/>
              </a:rPr>
              <a:t>و</a:t>
            </a:r>
            <a:r>
              <a:rPr kumimoji="0" lang="ar-DZ" sz="2800" b="1" i="0" u="none" strike="noStrike" cap="none" normalizeH="0" baseline="0" dirty="0" smtClean="0">
                <a:ln>
                  <a:noFill/>
                </a:ln>
                <a:solidFill>
                  <a:schemeClr val="tx1"/>
                </a:solidFill>
                <a:effectLst>
                  <a:outerShdw blurRad="38100" dist="38100" dir="2700000" algn="tl">
                    <a:srgbClr val="C0C0C0"/>
                  </a:outerShdw>
                </a:effectLst>
                <a:latin typeface="Arial" pitchFamily="34" charset="0"/>
                <a:cs typeface="Sultan normal" pitchFamily="2" charset="-78"/>
              </a:rPr>
              <a:t> كما يظهر عليه مختلف الإطارات النشطة</a:t>
            </a:r>
            <a:r>
              <a:rPr kumimoji="0" lang="ar-DZ" sz="2800" i="0" u="none" strike="noStrike" cap="none" normalizeH="0" baseline="0" dirty="0" smtClean="0">
                <a:ln>
                  <a:noFill/>
                </a:ln>
                <a:solidFill>
                  <a:schemeClr val="tx1"/>
                </a:solidFill>
                <a:effectLst>
                  <a:outerShdw blurRad="38100" dist="38100" dir="2700000" algn="tl">
                    <a:srgbClr val="C0C0C0"/>
                  </a:outerShdw>
                </a:effectLst>
                <a:latin typeface="Arial" pitchFamily="34" charset="0"/>
                <a:cs typeface="Sultan normal" pitchFamily="2" charset="-78"/>
              </a:rPr>
              <a:t>.</a:t>
            </a:r>
            <a:endParaRPr kumimoji="0" lang="ar-DZ" sz="2800" i="0" u="none" strike="noStrike" cap="none" normalizeH="0" baseline="0" dirty="0" smtClean="0">
              <a:ln>
                <a:noFill/>
              </a:ln>
              <a:solidFill>
                <a:schemeClr val="tx1"/>
              </a:solidFill>
              <a:effectLst/>
              <a:latin typeface="Arial" pitchFamily="34" charset="0"/>
              <a:cs typeface="Sultan normal" pitchFamily="2" charset="-78"/>
            </a:endParaRPr>
          </a:p>
        </p:txBody>
      </p:sp>
      <p:pic>
        <p:nvPicPr>
          <p:cNvPr id="7" name="Image 6" descr="BTACHE"/>
          <p:cNvPicPr/>
          <p:nvPr/>
        </p:nvPicPr>
        <p:blipFill>
          <a:blip r:embed="rId3"/>
          <a:srcRect/>
          <a:stretch>
            <a:fillRect/>
          </a:stretch>
        </p:blipFill>
        <p:spPr bwMode="auto">
          <a:xfrm>
            <a:off x="500034" y="3929066"/>
            <a:ext cx="8001056" cy="50006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t="-16000" b="-16000"/>
          </a:stretch>
        </a:blipFill>
        <a:effectLst/>
      </p:bgPr>
    </p:bg>
    <p:spTree>
      <p:nvGrpSpPr>
        <p:cNvPr id="1" name=""/>
        <p:cNvGrpSpPr/>
        <p:nvPr/>
      </p:nvGrpSpPr>
      <p:grpSpPr>
        <a:xfrm>
          <a:off x="0" y="0"/>
          <a:ext cx="0" cy="0"/>
          <a:chOff x="0" y="0"/>
          <a:chExt cx="0" cy="0"/>
        </a:xfrm>
      </p:grpSpPr>
      <p:pic>
        <p:nvPicPr>
          <p:cNvPr id="4" name="Image 3" descr="_Pascaline_.jpg"/>
          <p:cNvPicPr/>
          <p:nvPr/>
        </p:nvPicPr>
        <p:blipFill>
          <a:blip r:embed="rId3"/>
          <a:stretch>
            <a:fillRect/>
          </a:stretch>
        </p:blipFill>
        <p:spPr>
          <a:xfrm>
            <a:off x="4786314" y="3714752"/>
            <a:ext cx="3143272" cy="2071702"/>
          </a:xfrm>
          <a:prstGeom prst="rect">
            <a:avLst/>
          </a:prstGeom>
          <a:ln>
            <a:noFill/>
          </a:ln>
          <a:effectLst>
            <a:softEdge rad="112500"/>
          </a:effectLst>
        </p:spPr>
      </p:pic>
      <p:pic>
        <p:nvPicPr>
          <p:cNvPr id="2" name="Picture 2"/>
          <p:cNvPicPr>
            <a:picLocks noChangeAspect="1" noChangeArrowheads="1"/>
          </p:cNvPicPr>
          <p:nvPr/>
        </p:nvPicPr>
        <p:blipFill>
          <a:blip r:embed="rId4"/>
          <a:srcRect/>
          <a:stretch>
            <a:fillRect/>
          </a:stretch>
        </p:blipFill>
        <p:spPr bwMode="auto">
          <a:xfrm>
            <a:off x="6072198" y="500042"/>
            <a:ext cx="2071702" cy="234916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7" name="Picture 3"/>
          <p:cNvPicPr>
            <a:picLocks noChangeAspect="1" noChangeArrowheads="1"/>
          </p:cNvPicPr>
          <p:nvPr/>
        </p:nvPicPr>
        <p:blipFill>
          <a:blip r:embed="rId5"/>
          <a:srcRect/>
          <a:stretch>
            <a:fillRect/>
          </a:stretch>
        </p:blipFill>
        <p:spPr bwMode="auto">
          <a:xfrm>
            <a:off x="2428860" y="500042"/>
            <a:ext cx="2643206" cy="2260039"/>
          </a:xfrm>
          <a:prstGeom prst="rect">
            <a:avLst/>
          </a:prstGeom>
          <a:ln>
            <a:noFill/>
          </a:ln>
          <a:effectLst>
            <a:outerShdw blurRad="292100" dist="139700" dir="2700000" algn="tl" rotWithShape="0">
              <a:srgbClr val="333333">
                <a:alpha val="65000"/>
              </a:srgbClr>
            </a:outerShdw>
          </a:effectLst>
        </p:spPr>
      </p:pic>
      <p:pic>
        <p:nvPicPr>
          <p:cNvPr id="7" name="Image 6" descr="images_065.jpg"/>
          <p:cNvPicPr>
            <a:picLocks noChangeAspect="1"/>
          </p:cNvPicPr>
          <p:nvPr/>
        </p:nvPicPr>
        <p:blipFill>
          <a:blip r:embed="rId6"/>
          <a:stretch>
            <a:fillRect/>
          </a:stretch>
        </p:blipFill>
        <p:spPr>
          <a:xfrm>
            <a:off x="714348" y="3071810"/>
            <a:ext cx="3429024" cy="3429024"/>
          </a:xfrm>
          <a:prstGeom prst="ellipse">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1500"/>
                            </p:stCondLst>
                            <p:childTnLst>
                              <p:par>
                                <p:cTn id="9" presetID="42" presetClass="entr" presetSubtype="0"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fade">
                                      <p:cBhvr>
                                        <p:cTn id="11" dur="1000"/>
                                        <p:tgtEl>
                                          <p:spTgt spid="1027"/>
                                        </p:tgtEl>
                                      </p:cBhvr>
                                    </p:animEffect>
                                    <p:anim calcmode="lin" valueType="num">
                                      <p:cBhvr>
                                        <p:cTn id="12" dur="1000" fill="hold"/>
                                        <p:tgtEl>
                                          <p:spTgt spid="1027"/>
                                        </p:tgtEl>
                                        <p:attrNameLst>
                                          <p:attrName>ppt_x</p:attrName>
                                        </p:attrNameLst>
                                      </p:cBhvr>
                                      <p:tavLst>
                                        <p:tav tm="0">
                                          <p:val>
                                            <p:strVal val="#ppt_x"/>
                                          </p:val>
                                        </p:tav>
                                        <p:tav tm="100000">
                                          <p:val>
                                            <p:strVal val="#ppt_x"/>
                                          </p:val>
                                        </p:tav>
                                      </p:tavLst>
                                    </p:anim>
                                    <p:anim calcmode="lin" valueType="num">
                                      <p:cBhvr>
                                        <p:cTn id="13" dur="1000" fill="hold"/>
                                        <p:tgtEl>
                                          <p:spTgt spid="1027"/>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5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Scale>
                                      <p:cBhvr>
                                        <p:cTn id="1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4"/>
                                        </p:tgtEl>
                                        <p:attrNameLst>
                                          <p:attrName>ppt_x</p:attrName>
                                          <p:attrName>ppt_y</p:attrName>
                                        </p:attrNameLst>
                                      </p:cBhvr>
                                    </p:animMotion>
                                    <p:animEffect transition="in" filter="fade">
                                      <p:cBhvr>
                                        <p:cTn id="19" dur="1000"/>
                                        <p:tgtEl>
                                          <p:spTgt spid="4"/>
                                        </p:tgtEl>
                                      </p:cBhvr>
                                    </p:animEffect>
                                  </p:childTnLst>
                                </p:cTn>
                              </p:par>
                            </p:childTnLst>
                          </p:cTn>
                        </p:par>
                        <p:par>
                          <p:cTn id="20" fill="hold">
                            <p:stCondLst>
                              <p:cond delay="3500"/>
                            </p:stCondLst>
                            <p:childTnLst>
                              <p:par>
                                <p:cTn id="21" presetID="1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plus(in)">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a:stretch>
        </a:blip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59" name="Rectangle 7"/>
          <p:cNvSpPr>
            <a:spLocks noChangeArrowheads="1"/>
          </p:cNvSpPr>
          <p:nvPr/>
        </p:nvSpPr>
        <p:spPr bwMode="auto">
          <a:xfrm>
            <a:off x="428596" y="0"/>
            <a:ext cx="8286808"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rtl="1" fontAlgn="base">
              <a:spcBef>
                <a:spcPct val="0"/>
              </a:spcBef>
              <a:spcAft>
                <a:spcPct val="0"/>
              </a:spcAft>
              <a:buFontTx/>
              <a:buChar char="•"/>
            </a:pPr>
            <a:r>
              <a:rPr lang="ar-DZ" sz="2800" b="1" dirty="0" smtClean="0">
                <a:solidFill>
                  <a:srgbClr val="C00000"/>
                </a:solidFill>
                <a:effectLst>
                  <a:outerShdw blurRad="38100" dist="38100" dir="2700000" algn="tl">
                    <a:srgbClr val="000000">
                      <a:alpha val="43137"/>
                    </a:srgbClr>
                  </a:outerShdw>
                </a:effectLst>
                <a:latin typeface="Calibri" pitchFamily="34" charset="0"/>
                <a:ea typeface="Calibri" pitchFamily="34" charset="0"/>
                <a:cs typeface="Sultan normal" pitchFamily="2" charset="-78"/>
              </a:rPr>
              <a:t>الإطار أو النافذة </a:t>
            </a:r>
            <a:r>
              <a:rPr lang="fr-FR" sz="2800" b="1" dirty="0" smtClean="0">
                <a:solidFill>
                  <a:srgbClr val="C00000"/>
                </a:solidFill>
                <a:effectLst>
                  <a:outerShdw blurRad="38100" dist="38100" dir="2700000" algn="tl">
                    <a:srgbClr val="000000">
                      <a:alpha val="43137"/>
                    </a:srgbClr>
                  </a:outerShdw>
                </a:effectLst>
                <a:latin typeface="Calibri" pitchFamily="34" charset="0"/>
                <a:ea typeface="Calibri" pitchFamily="34" charset="0"/>
                <a:cs typeface="Sultan normal" pitchFamily="2" charset="-78"/>
              </a:rPr>
              <a:t>Fenêtre Windows</a:t>
            </a:r>
            <a:r>
              <a:rPr lang="ar-DZ" sz="2800" b="1" dirty="0" smtClean="0">
                <a:solidFill>
                  <a:srgbClr val="C00000"/>
                </a:solidFill>
                <a:effectLst>
                  <a:outerShdw blurRad="38100" dist="38100" dir="2700000" algn="tl">
                    <a:srgbClr val="000000">
                      <a:alpha val="43137"/>
                    </a:srgbClr>
                  </a:outerShdw>
                </a:effectLst>
                <a:latin typeface="Calibri" pitchFamily="34" charset="0"/>
                <a:ea typeface="Calibri" pitchFamily="34" charset="0"/>
                <a:cs typeface="Sultan normal" pitchFamily="2" charset="-78"/>
              </a:rPr>
              <a:t>:</a:t>
            </a:r>
            <a:endParaRPr lang="fr-FR" sz="2800" dirty="0" smtClean="0">
              <a:effectLst>
                <a:outerShdw blurRad="38100" dist="38100" dir="2700000" algn="tl">
                  <a:srgbClr val="000000">
                    <a:alpha val="43137"/>
                  </a:srgbClr>
                </a:outerShdw>
              </a:effectLst>
              <a:latin typeface="Arial" pitchFamily="34" charset="0"/>
              <a:cs typeface="Sultan normal" pitchFamily="2" charset="-78"/>
            </a:endParaRPr>
          </a:p>
          <a:p>
            <a:pPr lvl="0" algn="just" rtl="1" eaLnBrk="0" fontAlgn="base" hangingPunct="0">
              <a:spcBef>
                <a:spcPct val="0"/>
              </a:spcBef>
              <a:spcAft>
                <a:spcPct val="0"/>
              </a:spcAft>
            </a:pPr>
            <a:r>
              <a:rPr lang="ar-SA" sz="2800" b="1" dirty="0" smtClean="0">
                <a:latin typeface="Arial" pitchFamily="34" charset="0"/>
                <a:cs typeface="Sultan normal" pitchFamily="2" charset="-78"/>
              </a:rPr>
              <a:t>	</a:t>
            </a:r>
            <a:r>
              <a:rPr lang="fr-FR" sz="2800" b="1" dirty="0" smtClean="0">
                <a:latin typeface="Arial" pitchFamily="34" charset="0"/>
                <a:cs typeface="Sultan normal" pitchFamily="2" charset="-78"/>
              </a:rPr>
              <a:t> </a:t>
            </a:r>
            <a:r>
              <a:rPr lang="ar-DZ" sz="2400" b="1" dirty="0" smtClean="0">
                <a:latin typeface="Arial" pitchFamily="34" charset="0"/>
                <a:cs typeface="Sultan normal" pitchFamily="2" charset="-78"/>
              </a:rPr>
              <a:t>عند تشغيل أي برنامج أو فتح أي ملف، يظهر دائما على شكل إطار(نافذة) يشغل جزءا من الشاشة أو كلها</a:t>
            </a:r>
            <a:r>
              <a:rPr lang="ar-SA" sz="2400" b="1" dirty="0" smtClean="0">
                <a:latin typeface="Arial" pitchFamily="34" charset="0"/>
                <a:cs typeface="Sultan normal" pitchFamily="2" charset="-78"/>
              </a:rPr>
              <a:t>.</a:t>
            </a:r>
          </a:p>
          <a:p>
            <a:pPr lvl="0" algn="just" rtl="1" eaLnBrk="0" fontAlgn="base" hangingPunct="0">
              <a:spcBef>
                <a:spcPct val="0"/>
              </a:spcBef>
              <a:spcAft>
                <a:spcPct val="0"/>
              </a:spcAft>
            </a:pPr>
            <a:r>
              <a:rPr lang="ar-SA" sz="2400" b="1" dirty="0" smtClean="0">
                <a:cs typeface="Sultan normal" pitchFamily="2" charset="-78"/>
              </a:rPr>
              <a:t>	</a:t>
            </a:r>
            <a:r>
              <a:rPr lang="ar-DZ" sz="2400" b="1" dirty="0" smtClean="0">
                <a:cs typeface="Sultan normal" pitchFamily="2" charset="-78"/>
              </a:rPr>
              <a:t>كل الإطارات في </a:t>
            </a:r>
            <a:r>
              <a:rPr lang="fr-FR" sz="2400" b="1" dirty="0" smtClean="0">
                <a:cs typeface="Sultan normal" pitchFamily="2" charset="-78"/>
              </a:rPr>
              <a:t> Windows </a:t>
            </a:r>
            <a:r>
              <a:rPr lang="ar-DZ" sz="2400" b="1" dirty="0" smtClean="0">
                <a:cs typeface="Sultan normal" pitchFamily="2" charset="-78"/>
              </a:rPr>
              <a:t>تتشابه وتحتوي على العناصر التي تظهر في الشكل الموالي على النافذة يمكن إجراء عدة عمليات</a:t>
            </a:r>
            <a:r>
              <a:rPr lang="ar-SA" sz="2400" b="1" dirty="0" smtClean="0">
                <a:cs typeface="Sultan normal" pitchFamily="2" charset="-78"/>
              </a:rPr>
              <a:t>.</a:t>
            </a:r>
            <a:endParaRPr kumimoji="0" lang="fr-FR" sz="2400" b="1" i="0" u="none" strike="noStrike" cap="none" normalizeH="0" baseline="0" dirty="0" smtClean="0">
              <a:ln>
                <a:noFill/>
              </a:ln>
              <a:solidFill>
                <a:schemeClr val="tx1"/>
              </a:solidFill>
              <a:effectLst/>
              <a:latin typeface="Arial" pitchFamily="34" charset="0"/>
              <a:cs typeface="Sultan normal" pitchFamily="2" charset="-78"/>
            </a:endParaRPr>
          </a:p>
        </p:txBody>
      </p:sp>
      <p:pic>
        <p:nvPicPr>
          <p:cNvPr id="11" name="Image 10" descr="fenetre"/>
          <p:cNvPicPr/>
          <p:nvPr/>
        </p:nvPicPr>
        <p:blipFill>
          <a:blip r:embed="rId3"/>
          <a:srcRect/>
          <a:stretch>
            <a:fillRect/>
          </a:stretch>
        </p:blipFill>
        <p:spPr bwMode="auto">
          <a:xfrm>
            <a:off x="1142976" y="2143116"/>
            <a:ext cx="6929486" cy="4500594"/>
          </a:xfrm>
          <a:prstGeom prst="rect">
            <a:avLst/>
          </a:prstGeom>
          <a:noFill/>
        </p:spPr>
      </p:pic>
      <p:grpSp>
        <p:nvGrpSpPr>
          <p:cNvPr id="49163" name="Group 11"/>
          <p:cNvGrpSpPr>
            <a:grpSpLocks/>
          </p:cNvGrpSpPr>
          <p:nvPr/>
        </p:nvGrpSpPr>
        <p:grpSpPr bwMode="auto">
          <a:xfrm>
            <a:off x="7786710" y="2428868"/>
            <a:ext cx="1190625" cy="857463"/>
            <a:chOff x="9596" y="10639"/>
            <a:chExt cx="1875" cy="1352"/>
          </a:xfrm>
        </p:grpSpPr>
        <p:sp>
          <p:nvSpPr>
            <p:cNvPr id="49164" name="Rectangle 12"/>
            <p:cNvSpPr>
              <a:spLocks noChangeArrowheads="1"/>
            </p:cNvSpPr>
            <p:nvPr/>
          </p:nvSpPr>
          <p:spPr bwMode="auto">
            <a:xfrm>
              <a:off x="9596" y="11452"/>
              <a:ext cx="1875" cy="5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b="1" i="0" u="none" strike="noStrike" cap="none" normalizeH="0" baseline="0" dirty="0" smtClean="0">
                  <a:ln>
                    <a:noFill/>
                  </a:ln>
                  <a:solidFill>
                    <a:schemeClr val="tx1"/>
                  </a:solidFill>
                  <a:effectLst/>
                  <a:latin typeface="Calibri" pitchFamily="34" charset="0"/>
                  <a:ea typeface="Arial" pitchFamily="34" charset="0"/>
                  <a:cs typeface="Sultan Medium" pitchFamily="2" charset="-78"/>
                </a:rPr>
                <a:t>زر الإغلاق</a:t>
              </a:r>
              <a:r>
                <a:rPr kumimoji="0" lang="fr-FR" b="0" i="0" u="none" strike="noStrike" cap="none" normalizeH="0" baseline="0" dirty="0" smtClean="0">
                  <a:ln>
                    <a:noFill/>
                  </a:ln>
                  <a:solidFill>
                    <a:schemeClr val="tx1"/>
                  </a:solidFill>
                  <a:effectLst/>
                  <a:latin typeface="Calibri" pitchFamily="34" charset="0"/>
                  <a:ea typeface="Arial" pitchFamily="34" charset="0"/>
                  <a:cs typeface="Sultan Medium" pitchFamily="2" charset="-78"/>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49165" name="AutoShape 13"/>
            <p:cNvCxnSpPr>
              <a:cxnSpLocks noChangeShapeType="1"/>
            </p:cNvCxnSpPr>
            <p:nvPr/>
          </p:nvCxnSpPr>
          <p:spPr bwMode="auto">
            <a:xfrm flipH="1" flipV="1">
              <a:off x="10046" y="10639"/>
              <a:ext cx="525" cy="813"/>
            </a:xfrm>
            <a:prstGeom prst="straightConnector1">
              <a:avLst/>
            </a:prstGeom>
            <a:noFill/>
            <a:ln w="9525">
              <a:solidFill>
                <a:srgbClr val="000000"/>
              </a:solidFill>
              <a:round/>
              <a:headEnd/>
              <a:tailEnd type="triangle" w="med" len="med"/>
            </a:ln>
          </p:spPr>
        </p:cxnSp>
      </p:grpSp>
      <p:grpSp>
        <p:nvGrpSpPr>
          <p:cNvPr id="49166" name="Group 14"/>
          <p:cNvGrpSpPr>
            <a:grpSpLocks/>
          </p:cNvGrpSpPr>
          <p:nvPr/>
        </p:nvGrpSpPr>
        <p:grpSpPr bwMode="auto">
          <a:xfrm>
            <a:off x="5929008" y="2428871"/>
            <a:ext cx="1694180" cy="999827"/>
            <a:chOff x="6988" y="10639"/>
            <a:chExt cx="2668" cy="1576"/>
          </a:xfrm>
        </p:grpSpPr>
        <p:sp>
          <p:nvSpPr>
            <p:cNvPr id="49167" name="Rectangle 15"/>
            <p:cNvSpPr>
              <a:spLocks noChangeArrowheads="1"/>
            </p:cNvSpPr>
            <p:nvPr/>
          </p:nvSpPr>
          <p:spPr bwMode="auto">
            <a:xfrm>
              <a:off x="6988" y="11452"/>
              <a:ext cx="2092" cy="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b="1" i="0" u="none" strike="noStrike" cap="none" normalizeH="0" baseline="0" dirty="0" smtClean="0">
                  <a:ln>
                    <a:noFill/>
                  </a:ln>
                  <a:solidFill>
                    <a:schemeClr val="tx1"/>
                  </a:solidFill>
                  <a:effectLst/>
                  <a:latin typeface="Calibri" pitchFamily="34" charset="0"/>
                  <a:ea typeface="Arial" pitchFamily="34" charset="0"/>
                  <a:cs typeface="Sultan Medium" pitchFamily="2" charset="-78"/>
                </a:rPr>
                <a:t>زر التكبير </a:t>
              </a:r>
              <a:r>
                <a:rPr kumimoji="0" lang="ar-DZ" b="1" i="0" u="none" strike="noStrike" cap="none" normalizeH="0" baseline="0" dirty="0" err="1" smtClean="0">
                  <a:ln>
                    <a:noFill/>
                  </a:ln>
                  <a:solidFill>
                    <a:schemeClr val="tx1"/>
                  </a:solidFill>
                  <a:effectLst/>
                  <a:latin typeface="Calibri" pitchFamily="34" charset="0"/>
                  <a:ea typeface="Arial" pitchFamily="34" charset="0"/>
                  <a:cs typeface="Sultan Medium" pitchFamily="2" charset="-78"/>
                </a:rPr>
                <a:t>و</a:t>
              </a:r>
              <a:r>
                <a:rPr kumimoji="0" lang="ar-DZ" b="1" i="0" u="none" strike="noStrike" cap="none" normalizeH="0" baseline="0" dirty="0" smtClean="0">
                  <a:ln>
                    <a:noFill/>
                  </a:ln>
                  <a:solidFill>
                    <a:schemeClr val="tx1"/>
                  </a:solidFill>
                  <a:effectLst/>
                  <a:latin typeface="Calibri" pitchFamily="34" charset="0"/>
                  <a:ea typeface="Arial" pitchFamily="34" charset="0"/>
                  <a:cs typeface="Sultan Medium" pitchFamily="2" charset="-78"/>
                </a:rPr>
                <a:t> الاسترجاع</a:t>
              </a:r>
              <a:r>
                <a:rPr kumimoji="0" lang="fr-FR" b="0" i="0" u="none" strike="noStrike" cap="none" normalizeH="0" baseline="0" dirty="0" smtClean="0">
                  <a:ln>
                    <a:noFill/>
                  </a:ln>
                  <a:solidFill>
                    <a:schemeClr val="tx1"/>
                  </a:solidFill>
                  <a:effectLst/>
                  <a:latin typeface="Calibri" pitchFamily="34" charset="0"/>
                  <a:ea typeface="Arial" pitchFamily="34" charset="0"/>
                  <a:cs typeface="Sultan Medium" pitchFamily="2" charset="-78"/>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49168" name="AutoShape 16"/>
            <p:cNvCxnSpPr>
              <a:cxnSpLocks noChangeShapeType="1"/>
            </p:cNvCxnSpPr>
            <p:nvPr/>
          </p:nvCxnSpPr>
          <p:spPr bwMode="auto">
            <a:xfrm flipV="1">
              <a:off x="8928" y="10639"/>
              <a:ext cx="728" cy="813"/>
            </a:xfrm>
            <a:prstGeom prst="straightConnector1">
              <a:avLst/>
            </a:prstGeom>
            <a:noFill/>
            <a:ln w="9525">
              <a:solidFill>
                <a:srgbClr val="000000"/>
              </a:solidFill>
              <a:round/>
              <a:headEnd/>
              <a:tailEnd type="triangle" w="med" len="med"/>
            </a:ln>
          </p:spPr>
        </p:cxnSp>
      </p:grpSp>
      <p:grpSp>
        <p:nvGrpSpPr>
          <p:cNvPr id="49169" name="Group 17"/>
          <p:cNvGrpSpPr>
            <a:grpSpLocks/>
          </p:cNvGrpSpPr>
          <p:nvPr/>
        </p:nvGrpSpPr>
        <p:grpSpPr bwMode="auto">
          <a:xfrm>
            <a:off x="5072117" y="2000240"/>
            <a:ext cx="2157365" cy="398463"/>
            <a:chOff x="5920" y="9843"/>
            <a:chExt cx="3398" cy="627"/>
          </a:xfrm>
        </p:grpSpPr>
        <p:sp>
          <p:nvSpPr>
            <p:cNvPr id="49170" name="Rectangle 18"/>
            <p:cNvSpPr>
              <a:spLocks noChangeArrowheads="1"/>
            </p:cNvSpPr>
            <p:nvPr/>
          </p:nvSpPr>
          <p:spPr bwMode="auto">
            <a:xfrm>
              <a:off x="5920" y="9843"/>
              <a:ext cx="1856" cy="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b="1" i="0" u="none" strike="noStrike" cap="none" normalizeH="0" baseline="0" dirty="0" smtClean="0">
                  <a:ln>
                    <a:noFill/>
                  </a:ln>
                  <a:solidFill>
                    <a:schemeClr val="bg1"/>
                  </a:solidFill>
                  <a:effectLst/>
                  <a:latin typeface="Calibri" pitchFamily="34" charset="0"/>
                  <a:ea typeface="Arial" pitchFamily="34" charset="0"/>
                  <a:cs typeface="Sultan Medium" pitchFamily="2" charset="-78"/>
                </a:rPr>
                <a:t>زر الاختزال</a:t>
              </a:r>
              <a:r>
                <a:rPr kumimoji="0" lang="fr-FR" b="0" i="0" u="none" strike="noStrike" cap="none" normalizeH="0" baseline="0" dirty="0" smtClean="0">
                  <a:ln>
                    <a:noFill/>
                  </a:ln>
                  <a:solidFill>
                    <a:schemeClr val="bg1"/>
                  </a:solidFill>
                  <a:effectLst/>
                  <a:latin typeface="Calibri" pitchFamily="34" charset="0"/>
                  <a:ea typeface="Arial" pitchFamily="34" charset="0"/>
                  <a:cs typeface="Sultan Medium" pitchFamily="2" charset="-78"/>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49171" name="AutoShape 19"/>
            <p:cNvCxnSpPr>
              <a:cxnSpLocks noChangeShapeType="1"/>
            </p:cNvCxnSpPr>
            <p:nvPr/>
          </p:nvCxnSpPr>
          <p:spPr bwMode="auto">
            <a:xfrm>
              <a:off x="7691" y="10148"/>
              <a:ext cx="1627" cy="322"/>
            </a:xfrm>
            <a:prstGeom prst="straightConnector1">
              <a:avLst/>
            </a:prstGeom>
            <a:noFill/>
            <a:ln w="9525">
              <a:solidFill>
                <a:schemeClr val="bg1"/>
              </a:solidFill>
              <a:round/>
              <a:headEnd/>
              <a:tailEnd type="triangle" w="med" len="med"/>
            </a:ln>
          </p:spPr>
        </p:cxnSp>
      </p:grpSp>
      <p:grpSp>
        <p:nvGrpSpPr>
          <p:cNvPr id="49172" name="Group 20"/>
          <p:cNvGrpSpPr>
            <a:grpSpLocks/>
          </p:cNvGrpSpPr>
          <p:nvPr/>
        </p:nvGrpSpPr>
        <p:grpSpPr bwMode="auto">
          <a:xfrm>
            <a:off x="1571604" y="2786062"/>
            <a:ext cx="1429061" cy="785725"/>
            <a:chOff x="2357" y="11012"/>
            <a:chExt cx="2252" cy="1238"/>
          </a:xfrm>
        </p:grpSpPr>
        <p:sp>
          <p:nvSpPr>
            <p:cNvPr id="49173" name="Rectangle 21"/>
            <p:cNvSpPr>
              <a:spLocks noChangeArrowheads="1"/>
            </p:cNvSpPr>
            <p:nvPr/>
          </p:nvSpPr>
          <p:spPr bwMode="auto">
            <a:xfrm>
              <a:off x="2357" y="11574"/>
              <a:ext cx="2252" cy="6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b="1" i="0" u="none" strike="noStrike" cap="none" normalizeH="0" baseline="0" dirty="0" smtClean="0">
                  <a:ln>
                    <a:noFill/>
                  </a:ln>
                  <a:solidFill>
                    <a:schemeClr val="tx1"/>
                  </a:solidFill>
                  <a:effectLst/>
                  <a:latin typeface="Calibri" pitchFamily="34" charset="0"/>
                  <a:ea typeface="Arial" pitchFamily="34" charset="0"/>
                  <a:cs typeface="Sultan Medium" pitchFamily="2" charset="-78"/>
                </a:rPr>
                <a:t>شريط القوائم</a:t>
              </a:r>
              <a:endParaRPr kumimoji="0" lang="fr-FR" b="0" i="0" u="none" strike="noStrike" cap="none" normalizeH="0" baseline="0" dirty="0" smtClean="0">
                <a:ln>
                  <a:noFill/>
                </a:ln>
                <a:solidFill>
                  <a:schemeClr val="tx1"/>
                </a:solidFill>
                <a:effectLst/>
                <a:latin typeface="Calibri" pitchFamily="34" charset="0"/>
                <a:ea typeface="Arial" pitchFamily="34" charset="0"/>
                <a:cs typeface="Sultan Medium" pitchFamily="2" charset="-7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49174" name="AutoShape 22"/>
            <p:cNvCxnSpPr>
              <a:cxnSpLocks noChangeShapeType="1"/>
            </p:cNvCxnSpPr>
            <p:nvPr/>
          </p:nvCxnSpPr>
          <p:spPr bwMode="auto">
            <a:xfrm flipV="1">
              <a:off x="3083" y="11012"/>
              <a:ext cx="170" cy="562"/>
            </a:xfrm>
            <a:prstGeom prst="straightConnector1">
              <a:avLst/>
            </a:prstGeom>
            <a:noFill/>
            <a:ln w="9525">
              <a:solidFill>
                <a:srgbClr val="000000"/>
              </a:solidFill>
              <a:round/>
              <a:headEnd/>
              <a:tailEnd type="triangle" w="med" len="med"/>
            </a:ln>
          </p:spPr>
        </p:cxnSp>
      </p:grpSp>
      <p:grpSp>
        <p:nvGrpSpPr>
          <p:cNvPr id="49175" name="Group 23"/>
          <p:cNvGrpSpPr>
            <a:grpSpLocks/>
          </p:cNvGrpSpPr>
          <p:nvPr/>
        </p:nvGrpSpPr>
        <p:grpSpPr bwMode="auto">
          <a:xfrm>
            <a:off x="0" y="1928802"/>
            <a:ext cx="1858937" cy="398463"/>
            <a:chOff x="1999" y="9843"/>
            <a:chExt cx="1578" cy="627"/>
          </a:xfrm>
        </p:grpSpPr>
        <p:sp>
          <p:nvSpPr>
            <p:cNvPr id="49176" name="Rectangle 24"/>
            <p:cNvSpPr>
              <a:spLocks noChangeArrowheads="1"/>
            </p:cNvSpPr>
            <p:nvPr/>
          </p:nvSpPr>
          <p:spPr bwMode="auto">
            <a:xfrm>
              <a:off x="1999" y="9843"/>
              <a:ext cx="1578" cy="4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b="1" i="0" u="none" strike="noStrike" cap="none" normalizeH="0" baseline="0" dirty="0" smtClean="0">
                  <a:ln>
                    <a:noFill/>
                  </a:ln>
                  <a:solidFill>
                    <a:schemeClr val="tx1"/>
                  </a:solidFill>
                  <a:effectLst/>
                  <a:latin typeface="Calibri" pitchFamily="34" charset="0"/>
                  <a:ea typeface="Arial" pitchFamily="34" charset="0"/>
                  <a:cs typeface="Sultan Medium" pitchFamily="2" charset="-78"/>
                </a:rPr>
                <a:t>شريط العنوان</a:t>
              </a:r>
              <a:r>
                <a:rPr kumimoji="0" lang="fr-FR" b="0" i="0" u="none" strike="noStrike" cap="none" normalizeH="0" baseline="0" dirty="0" smtClean="0">
                  <a:ln>
                    <a:noFill/>
                  </a:ln>
                  <a:solidFill>
                    <a:schemeClr val="tx1"/>
                  </a:solidFill>
                  <a:effectLst/>
                  <a:latin typeface="Calibri" pitchFamily="34" charset="0"/>
                  <a:ea typeface="Arial" pitchFamily="34" charset="0"/>
                  <a:cs typeface="Sultan Medium" pitchFamily="2" charset="-78"/>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49177" name="AutoShape 25"/>
            <p:cNvCxnSpPr>
              <a:cxnSpLocks noChangeShapeType="1"/>
            </p:cNvCxnSpPr>
            <p:nvPr/>
          </p:nvCxnSpPr>
          <p:spPr bwMode="auto">
            <a:xfrm flipH="1">
              <a:off x="3253" y="10148"/>
              <a:ext cx="17" cy="322"/>
            </a:xfrm>
            <a:prstGeom prst="straightConnector1">
              <a:avLst/>
            </a:prstGeom>
            <a:noFill/>
            <a:ln w="9525">
              <a:solidFill>
                <a:srgbClr val="000000"/>
              </a:solidFill>
              <a:round/>
              <a:headEnd/>
              <a:tailEnd type="triangle" w="med" len="med"/>
            </a:ln>
          </p:spPr>
        </p:cxnSp>
      </p:grpSp>
      <p:grpSp>
        <p:nvGrpSpPr>
          <p:cNvPr id="49178" name="Group 26"/>
          <p:cNvGrpSpPr>
            <a:grpSpLocks/>
          </p:cNvGrpSpPr>
          <p:nvPr/>
        </p:nvGrpSpPr>
        <p:grpSpPr bwMode="auto">
          <a:xfrm>
            <a:off x="3714744" y="5214950"/>
            <a:ext cx="3913277" cy="866775"/>
            <a:chOff x="3630" y="13763"/>
            <a:chExt cx="6162" cy="1365"/>
          </a:xfrm>
        </p:grpSpPr>
        <p:sp>
          <p:nvSpPr>
            <p:cNvPr id="49179" name="Rectangle 27"/>
            <p:cNvSpPr>
              <a:spLocks noChangeArrowheads="1"/>
            </p:cNvSpPr>
            <p:nvPr/>
          </p:nvSpPr>
          <p:spPr bwMode="auto">
            <a:xfrm>
              <a:off x="3630" y="13763"/>
              <a:ext cx="4586" cy="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b="1" i="0" u="none" strike="noStrike" cap="none" normalizeH="0" baseline="0" dirty="0" smtClean="0">
                  <a:ln>
                    <a:noFill/>
                  </a:ln>
                  <a:solidFill>
                    <a:schemeClr val="tx1"/>
                  </a:solidFill>
                  <a:effectLst/>
                  <a:latin typeface="Calibri" pitchFamily="34" charset="0"/>
                  <a:ea typeface="Arial" pitchFamily="34" charset="0"/>
                  <a:cs typeface="Sultan Medium" pitchFamily="2" charset="-78"/>
                </a:rPr>
                <a:t>شريط التمرير الأفقي والعمودي</a:t>
              </a:r>
              <a:endParaRPr kumimoji="0" lang="fr-FR" b="0" i="0" u="none" strike="noStrike" cap="none" normalizeH="0" baseline="0" dirty="0" smtClean="0">
                <a:ln>
                  <a:noFill/>
                </a:ln>
                <a:solidFill>
                  <a:schemeClr val="tx1"/>
                </a:solidFill>
                <a:effectLst/>
                <a:latin typeface="Calibri" pitchFamily="34" charset="0"/>
                <a:ea typeface="Arial" pitchFamily="34" charset="0"/>
                <a:cs typeface="Sultan Medium" pitchFamily="2" charset="-7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49180" name="AutoShape 28"/>
            <p:cNvCxnSpPr>
              <a:cxnSpLocks noChangeShapeType="1"/>
            </p:cNvCxnSpPr>
            <p:nvPr/>
          </p:nvCxnSpPr>
          <p:spPr bwMode="auto">
            <a:xfrm>
              <a:off x="8304" y="13943"/>
              <a:ext cx="1488" cy="0"/>
            </a:xfrm>
            <a:prstGeom prst="straightConnector1">
              <a:avLst/>
            </a:prstGeom>
            <a:noFill/>
            <a:ln w="9525">
              <a:solidFill>
                <a:srgbClr val="000000"/>
              </a:solidFill>
              <a:round/>
              <a:headEnd/>
              <a:tailEnd type="triangle" w="med" len="med"/>
            </a:ln>
          </p:spPr>
        </p:cxnSp>
        <p:cxnSp>
          <p:nvCxnSpPr>
            <p:cNvPr id="49181" name="AutoShape 29"/>
            <p:cNvCxnSpPr>
              <a:cxnSpLocks noChangeShapeType="1"/>
            </p:cNvCxnSpPr>
            <p:nvPr/>
          </p:nvCxnSpPr>
          <p:spPr bwMode="auto">
            <a:xfrm>
              <a:off x="7183" y="14169"/>
              <a:ext cx="0" cy="959"/>
            </a:xfrm>
            <a:prstGeom prst="straightConnector1">
              <a:avLst/>
            </a:prstGeom>
            <a:noFill/>
            <a:ln w="9525">
              <a:solidFill>
                <a:srgbClr val="000000"/>
              </a:solidFill>
              <a:round/>
              <a:headEnd/>
              <a:tailEnd type="triangle"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9159"/>
                                        </p:tgtEl>
                                        <p:attrNameLst>
                                          <p:attrName>style.visibility</p:attrName>
                                        </p:attrNameLst>
                                      </p:cBhvr>
                                      <p:to>
                                        <p:strVal val="visible"/>
                                      </p:to>
                                    </p:set>
                                    <p:animEffect transition="in" filter="fade">
                                      <p:cBhvr>
                                        <p:cTn id="7" dur="800" decel="100000"/>
                                        <p:tgtEl>
                                          <p:spTgt spid="49159"/>
                                        </p:tgtEl>
                                      </p:cBhvr>
                                    </p:animEffect>
                                    <p:anim calcmode="lin" valueType="num">
                                      <p:cBhvr>
                                        <p:cTn id="8" dur="800" decel="100000" fill="hold"/>
                                        <p:tgtEl>
                                          <p:spTgt spid="49159"/>
                                        </p:tgtEl>
                                        <p:attrNameLst>
                                          <p:attrName>style.rotation</p:attrName>
                                        </p:attrNameLst>
                                      </p:cBhvr>
                                      <p:tavLst>
                                        <p:tav tm="0">
                                          <p:val>
                                            <p:fltVal val="-90"/>
                                          </p:val>
                                        </p:tav>
                                        <p:tav tm="100000">
                                          <p:val>
                                            <p:fltVal val="0"/>
                                          </p:val>
                                        </p:tav>
                                      </p:tavLst>
                                    </p:anim>
                                    <p:anim calcmode="lin" valueType="num">
                                      <p:cBhvr>
                                        <p:cTn id="9" dur="800" decel="100000" fill="hold"/>
                                        <p:tgtEl>
                                          <p:spTgt spid="49159"/>
                                        </p:tgtEl>
                                        <p:attrNameLst>
                                          <p:attrName>ppt_x</p:attrName>
                                        </p:attrNameLst>
                                      </p:cBhvr>
                                      <p:tavLst>
                                        <p:tav tm="0">
                                          <p:val>
                                            <p:strVal val="#ppt_x+0.4"/>
                                          </p:val>
                                        </p:tav>
                                        <p:tav tm="100000">
                                          <p:val>
                                            <p:strVal val="#ppt_x-0.05"/>
                                          </p:val>
                                        </p:tav>
                                      </p:tavLst>
                                    </p:anim>
                                    <p:anim calcmode="lin" valueType="num">
                                      <p:cBhvr>
                                        <p:cTn id="10" dur="800" decel="100000" fill="hold"/>
                                        <p:tgtEl>
                                          <p:spTgt spid="4915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915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9159"/>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0"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edge">
                                      <p:cBhvr>
                                        <p:cTn id="16" dur="2000"/>
                                        <p:tgtEl>
                                          <p:spTgt spid="11"/>
                                        </p:tgtEl>
                                      </p:cBhvr>
                                    </p:animEffect>
                                  </p:childTnLst>
                                </p:cTn>
                              </p:par>
                            </p:childTnLst>
                          </p:cTn>
                        </p:par>
                        <p:par>
                          <p:cTn id="17" fill="hold">
                            <p:stCondLst>
                              <p:cond delay="3000"/>
                            </p:stCondLst>
                            <p:childTnLst>
                              <p:par>
                                <p:cTn id="18" presetID="39" presetClass="entr" presetSubtype="0" accel="100000" fill="hold" nodeType="afterEffect">
                                  <p:stCondLst>
                                    <p:cond delay="0"/>
                                  </p:stCondLst>
                                  <p:childTnLst>
                                    <p:set>
                                      <p:cBhvr>
                                        <p:cTn id="19" dur="1" fill="hold">
                                          <p:stCondLst>
                                            <p:cond delay="0"/>
                                          </p:stCondLst>
                                        </p:cTn>
                                        <p:tgtEl>
                                          <p:spTgt spid="49175"/>
                                        </p:tgtEl>
                                        <p:attrNameLst>
                                          <p:attrName>style.visibility</p:attrName>
                                        </p:attrNameLst>
                                      </p:cBhvr>
                                      <p:to>
                                        <p:strVal val="visible"/>
                                      </p:to>
                                    </p:set>
                                    <p:anim calcmode="lin" valueType="num">
                                      <p:cBhvr>
                                        <p:cTn id="20" dur="500" fill="hold"/>
                                        <p:tgtEl>
                                          <p:spTgt spid="49175"/>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49175"/>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49175"/>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49175"/>
                                        </p:tgtEl>
                                        <p:attrNameLst>
                                          <p:attrName>ppt_y</p:attrName>
                                        </p:attrNameLst>
                                      </p:cBhvr>
                                      <p:tavLst>
                                        <p:tav tm="0">
                                          <p:val>
                                            <p:strVal val="#ppt_y"/>
                                          </p:val>
                                        </p:tav>
                                        <p:tav tm="100000">
                                          <p:val>
                                            <p:strVal val="#ppt_y"/>
                                          </p:val>
                                        </p:tav>
                                      </p:tavLst>
                                    </p:anim>
                                  </p:childTnLst>
                                </p:cTn>
                              </p:par>
                            </p:childTnLst>
                          </p:cTn>
                        </p:par>
                        <p:par>
                          <p:cTn id="24" fill="hold">
                            <p:stCondLst>
                              <p:cond delay="3500"/>
                            </p:stCondLst>
                            <p:childTnLst>
                              <p:par>
                                <p:cTn id="25" presetID="23" presetClass="entr" presetSubtype="16" fill="hold" nodeType="afterEffect">
                                  <p:stCondLst>
                                    <p:cond delay="0"/>
                                  </p:stCondLst>
                                  <p:childTnLst>
                                    <p:set>
                                      <p:cBhvr>
                                        <p:cTn id="26" dur="1" fill="hold">
                                          <p:stCondLst>
                                            <p:cond delay="0"/>
                                          </p:stCondLst>
                                        </p:cTn>
                                        <p:tgtEl>
                                          <p:spTgt spid="49172"/>
                                        </p:tgtEl>
                                        <p:attrNameLst>
                                          <p:attrName>style.visibility</p:attrName>
                                        </p:attrNameLst>
                                      </p:cBhvr>
                                      <p:to>
                                        <p:strVal val="visible"/>
                                      </p:to>
                                    </p:set>
                                    <p:anim calcmode="lin" valueType="num">
                                      <p:cBhvr>
                                        <p:cTn id="27" dur="500" fill="hold"/>
                                        <p:tgtEl>
                                          <p:spTgt spid="49172"/>
                                        </p:tgtEl>
                                        <p:attrNameLst>
                                          <p:attrName>ppt_w</p:attrName>
                                        </p:attrNameLst>
                                      </p:cBhvr>
                                      <p:tavLst>
                                        <p:tav tm="0">
                                          <p:val>
                                            <p:fltVal val="0"/>
                                          </p:val>
                                        </p:tav>
                                        <p:tav tm="100000">
                                          <p:val>
                                            <p:strVal val="#ppt_w"/>
                                          </p:val>
                                        </p:tav>
                                      </p:tavLst>
                                    </p:anim>
                                    <p:anim calcmode="lin" valueType="num">
                                      <p:cBhvr>
                                        <p:cTn id="28" dur="500" fill="hold"/>
                                        <p:tgtEl>
                                          <p:spTgt spid="49172"/>
                                        </p:tgtEl>
                                        <p:attrNameLst>
                                          <p:attrName>ppt_h</p:attrName>
                                        </p:attrNameLst>
                                      </p:cBhvr>
                                      <p:tavLst>
                                        <p:tav tm="0">
                                          <p:val>
                                            <p:fltVal val="0"/>
                                          </p:val>
                                        </p:tav>
                                        <p:tav tm="100000">
                                          <p:val>
                                            <p:strVal val="#ppt_h"/>
                                          </p:val>
                                        </p:tav>
                                      </p:tavLst>
                                    </p:anim>
                                  </p:childTnLst>
                                </p:cTn>
                              </p:par>
                            </p:childTnLst>
                          </p:cTn>
                        </p:par>
                        <p:par>
                          <p:cTn id="29" fill="hold">
                            <p:stCondLst>
                              <p:cond delay="4000"/>
                            </p:stCondLst>
                            <p:childTnLst>
                              <p:par>
                                <p:cTn id="30" presetID="23" presetClass="entr" presetSubtype="16" fill="hold" nodeType="afterEffect">
                                  <p:stCondLst>
                                    <p:cond delay="0"/>
                                  </p:stCondLst>
                                  <p:childTnLst>
                                    <p:set>
                                      <p:cBhvr>
                                        <p:cTn id="31" dur="1" fill="hold">
                                          <p:stCondLst>
                                            <p:cond delay="0"/>
                                          </p:stCondLst>
                                        </p:cTn>
                                        <p:tgtEl>
                                          <p:spTgt spid="49169"/>
                                        </p:tgtEl>
                                        <p:attrNameLst>
                                          <p:attrName>style.visibility</p:attrName>
                                        </p:attrNameLst>
                                      </p:cBhvr>
                                      <p:to>
                                        <p:strVal val="visible"/>
                                      </p:to>
                                    </p:set>
                                    <p:anim calcmode="lin" valueType="num">
                                      <p:cBhvr>
                                        <p:cTn id="32" dur="500" fill="hold"/>
                                        <p:tgtEl>
                                          <p:spTgt spid="49169"/>
                                        </p:tgtEl>
                                        <p:attrNameLst>
                                          <p:attrName>ppt_w</p:attrName>
                                        </p:attrNameLst>
                                      </p:cBhvr>
                                      <p:tavLst>
                                        <p:tav tm="0">
                                          <p:val>
                                            <p:fltVal val="0"/>
                                          </p:val>
                                        </p:tav>
                                        <p:tav tm="100000">
                                          <p:val>
                                            <p:strVal val="#ppt_w"/>
                                          </p:val>
                                        </p:tav>
                                      </p:tavLst>
                                    </p:anim>
                                    <p:anim calcmode="lin" valueType="num">
                                      <p:cBhvr>
                                        <p:cTn id="33" dur="500" fill="hold"/>
                                        <p:tgtEl>
                                          <p:spTgt spid="49169"/>
                                        </p:tgtEl>
                                        <p:attrNameLst>
                                          <p:attrName>ppt_h</p:attrName>
                                        </p:attrNameLst>
                                      </p:cBhvr>
                                      <p:tavLst>
                                        <p:tav tm="0">
                                          <p:val>
                                            <p:fltVal val="0"/>
                                          </p:val>
                                        </p:tav>
                                        <p:tav tm="100000">
                                          <p:val>
                                            <p:strVal val="#ppt_h"/>
                                          </p:val>
                                        </p:tav>
                                      </p:tavLst>
                                    </p:anim>
                                  </p:childTnLst>
                                </p:cTn>
                              </p:par>
                            </p:childTnLst>
                          </p:cTn>
                        </p:par>
                        <p:par>
                          <p:cTn id="34" fill="hold">
                            <p:stCondLst>
                              <p:cond delay="4500"/>
                            </p:stCondLst>
                            <p:childTnLst>
                              <p:par>
                                <p:cTn id="35" presetID="23" presetClass="entr" presetSubtype="16" fill="hold" nodeType="afterEffect">
                                  <p:stCondLst>
                                    <p:cond delay="0"/>
                                  </p:stCondLst>
                                  <p:childTnLst>
                                    <p:set>
                                      <p:cBhvr>
                                        <p:cTn id="36" dur="1" fill="hold">
                                          <p:stCondLst>
                                            <p:cond delay="0"/>
                                          </p:stCondLst>
                                        </p:cTn>
                                        <p:tgtEl>
                                          <p:spTgt spid="49166"/>
                                        </p:tgtEl>
                                        <p:attrNameLst>
                                          <p:attrName>style.visibility</p:attrName>
                                        </p:attrNameLst>
                                      </p:cBhvr>
                                      <p:to>
                                        <p:strVal val="visible"/>
                                      </p:to>
                                    </p:set>
                                    <p:anim calcmode="lin" valueType="num">
                                      <p:cBhvr>
                                        <p:cTn id="37" dur="500" fill="hold"/>
                                        <p:tgtEl>
                                          <p:spTgt spid="49166"/>
                                        </p:tgtEl>
                                        <p:attrNameLst>
                                          <p:attrName>ppt_w</p:attrName>
                                        </p:attrNameLst>
                                      </p:cBhvr>
                                      <p:tavLst>
                                        <p:tav tm="0">
                                          <p:val>
                                            <p:fltVal val="0"/>
                                          </p:val>
                                        </p:tav>
                                        <p:tav tm="100000">
                                          <p:val>
                                            <p:strVal val="#ppt_w"/>
                                          </p:val>
                                        </p:tav>
                                      </p:tavLst>
                                    </p:anim>
                                    <p:anim calcmode="lin" valueType="num">
                                      <p:cBhvr>
                                        <p:cTn id="38" dur="500" fill="hold"/>
                                        <p:tgtEl>
                                          <p:spTgt spid="49166"/>
                                        </p:tgtEl>
                                        <p:attrNameLst>
                                          <p:attrName>ppt_h</p:attrName>
                                        </p:attrNameLst>
                                      </p:cBhvr>
                                      <p:tavLst>
                                        <p:tav tm="0">
                                          <p:val>
                                            <p:fltVal val="0"/>
                                          </p:val>
                                        </p:tav>
                                        <p:tav tm="100000">
                                          <p:val>
                                            <p:strVal val="#ppt_h"/>
                                          </p:val>
                                        </p:tav>
                                      </p:tavLst>
                                    </p:anim>
                                  </p:childTnLst>
                                </p:cTn>
                              </p:par>
                            </p:childTnLst>
                          </p:cTn>
                        </p:par>
                        <p:par>
                          <p:cTn id="39" fill="hold">
                            <p:stCondLst>
                              <p:cond delay="5000"/>
                            </p:stCondLst>
                            <p:childTnLst>
                              <p:par>
                                <p:cTn id="40" presetID="39" presetClass="entr" presetSubtype="0" accel="100000" fill="hold" nodeType="afterEffect">
                                  <p:stCondLst>
                                    <p:cond delay="0"/>
                                  </p:stCondLst>
                                  <p:childTnLst>
                                    <p:set>
                                      <p:cBhvr>
                                        <p:cTn id="41" dur="1" fill="hold">
                                          <p:stCondLst>
                                            <p:cond delay="0"/>
                                          </p:stCondLst>
                                        </p:cTn>
                                        <p:tgtEl>
                                          <p:spTgt spid="49163"/>
                                        </p:tgtEl>
                                        <p:attrNameLst>
                                          <p:attrName>style.visibility</p:attrName>
                                        </p:attrNameLst>
                                      </p:cBhvr>
                                      <p:to>
                                        <p:strVal val="visible"/>
                                      </p:to>
                                    </p:set>
                                    <p:anim calcmode="lin" valueType="num">
                                      <p:cBhvr>
                                        <p:cTn id="42" dur="500" fill="hold"/>
                                        <p:tgtEl>
                                          <p:spTgt spid="49163"/>
                                        </p:tgtEl>
                                        <p:attrNameLst>
                                          <p:attrName>ppt_h</p:attrName>
                                        </p:attrNameLst>
                                      </p:cBhvr>
                                      <p:tavLst>
                                        <p:tav tm="0">
                                          <p:val>
                                            <p:strVal val="#ppt_h/20"/>
                                          </p:val>
                                        </p:tav>
                                        <p:tav tm="50000">
                                          <p:val>
                                            <p:strVal val="#ppt_h/20"/>
                                          </p:val>
                                        </p:tav>
                                        <p:tav tm="100000">
                                          <p:val>
                                            <p:strVal val="#ppt_h"/>
                                          </p:val>
                                        </p:tav>
                                      </p:tavLst>
                                    </p:anim>
                                    <p:anim calcmode="lin" valueType="num">
                                      <p:cBhvr>
                                        <p:cTn id="43" dur="500" fill="hold"/>
                                        <p:tgtEl>
                                          <p:spTgt spid="49163"/>
                                        </p:tgtEl>
                                        <p:attrNameLst>
                                          <p:attrName>ppt_w</p:attrName>
                                        </p:attrNameLst>
                                      </p:cBhvr>
                                      <p:tavLst>
                                        <p:tav tm="0">
                                          <p:val>
                                            <p:strVal val="#ppt_w+.3"/>
                                          </p:val>
                                        </p:tav>
                                        <p:tav tm="50000">
                                          <p:val>
                                            <p:strVal val="#ppt_w+.3"/>
                                          </p:val>
                                        </p:tav>
                                        <p:tav tm="100000">
                                          <p:val>
                                            <p:strVal val="#ppt_w"/>
                                          </p:val>
                                        </p:tav>
                                      </p:tavLst>
                                    </p:anim>
                                    <p:anim calcmode="lin" valueType="num">
                                      <p:cBhvr>
                                        <p:cTn id="44" dur="500" fill="hold"/>
                                        <p:tgtEl>
                                          <p:spTgt spid="49163"/>
                                        </p:tgtEl>
                                        <p:attrNameLst>
                                          <p:attrName>ppt_x</p:attrName>
                                        </p:attrNameLst>
                                      </p:cBhvr>
                                      <p:tavLst>
                                        <p:tav tm="0">
                                          <p:val>
                                            <p:strVal val="#ppt_x-.3"/>
                                          </p:val>
                                        </p:tav>
                                        <p:tav tm="50000">
                                          <p:val>
                                            <p:strVal val="#ppt_x"/>
                                          </p:val>
                                        </p:tav>
                                        <p:tav tm="100000">
                                          <p:val>
                                            <p:strVal val="#ppt_x"/>
                                          </p:val>
                                        </p:tav>
                                      </p:tavLst>
                                    </p:anim>
                                    <p:anim calcmode="lin" valueType="num">
                                      <p:cBhvr>
                                        <p:cTn id="45" dur="500" fill="hold"/>
                                        <p:tgtEl>
                                          <p:spTgt spid="4916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39" presetClass="entr" presetSubtype="0" accel="100000" fill="hold" nodeType="afterEffect">
                                  <p:stCondLst>
                                    <p:cond delay="0"/>
                                  </p:stCondLst>
                                  <p:childTnLst>
                                    <p:set>
                                      <p:cBhvr>
                                        <p:cTn id="48" dur="1" fill="hold">
                                          <p:stCondLst>
                                            <p:cond delay="0"/>
                                          </p:stCondLst>
                                        </p:cTn>
                                        <p:tgtEl>
                                          <p:spTgt spid="49178"/>
                                        </p:tgtEl>
                                        <p:attrNameLst>
                                          <p:attrName>style.visibility</p:attrName>
                                        </p:attrNameLst>
                                      </p:cBhvr>
                                      <p:to>
                                        <p:strVal val="visible"/>
                                      </p:to>
                                    </p:set>
                                    <p:anim calcmode="lin" valueType="num">
                                      <p:cBhvr>
                                        <p:cTn id="49" dur="500" fill="hold"/>
                                        <p:tgtEl>
                                          <p:spTgt spid="49178"/>
                                        </p:tgtEl>
                                        <p:attrNameLst>
                                          <p:attrName>ppt_h</p:attrName>
                                        </p:attrNameLst>
                                      </p:cBhvr>
                                      <p:tavLst>
                                        <p:tav tm="0">
                                          <p:val>
                                            <p:strVal val="#ppt_h/20"/>
                                          </p:val>
                                        </p:tav>
                                        <p:tav tm="50000">
                                          <p:val>
                                            <p:strVal val="#ppt_h/20"/>
                                          </p:val>
                                        </p:tav>
                                        <p:tav tm="100000">
                                          <p:val>
                                            <p:strVal val="#ppt_h"/>
                                          </p:val>
                                        </p:tav>
                                      </p:tavLst>
                                    </p:anim>
                                    <p:anim calcmode="lin" valueType="num">
                                      <p:cBhvr>
                                        <p:cTn id="50" dur="500" fill="hold"/>
                                        <p:tgtEl>
                                          <p:spTgt spid="49178"/>
                                        </p:tgtEl>
                                        <p:attrNameLst>
                                          <p:attrName>ppt_w</p:attrName>
                                        </p:attrNameLst>
                                      </p:cBhvr>
                                      <p:tavLst>
                                        <p:tav tm="0">
                                          <p:val>
                                            <p:strVal val="#ppt_w+.3"/>
                                          </p:val>
                                        </p:tav>
                                        <p:tav tm="50000">
                                          <p:val>
                                            <p:strVal val="#ppt_w+.3"/>
                                          </p:val>
                                        </p:tav>
                                        <p:tav tm="100000">
                                          <p:val>
                                            <p:strVal val="#ppt_w"/>
                                          </p:val>
                                        </p:tav>
                                      </p:tavLst>
                                    </p:anim>
                                    <p:anim calcmode="lin" valueType="num">
                                      <p:cBhvr>
                                        <p:cTn id="51" dur="500" fill="hold"/>
                                        <p:tgtEl>
                                          <p:spTgt spid="49178"/>
                                        </p:tgtEl>
                                        <p:attrNameLst>
                                          <p:attrName>ppt_x</p:attrName>
                                        </p:attrNameLst>
                                      </p:cBhvr>
                                      <p:tavLst>
                                        <p:tav tm="0">
                                          <p:val>
                                            <p:strVal val="#ppt_x-.3"/>
                                          </p:val>
                                        </p:tav>
                                        <p:tav tm="50000">
                                          <p:val>
                                            <p:strVal val="#ppt_x"/>
                                          </p:val>
                                        </p:tav>
                                        <p:tav tm="100000">
                                          <p:val>
                                            <p:strVal val="#ppt_x"/>
                                          </p:val>
                                        </p:tav>
                                      </p:tavLst>
                                    </p:anim>
                                    <p:anim calcmode="lin" valueType="num">
                                      <p:cBhvr>
                                        <p:cTn id="52" dur="500" fill="hold"/>
                                        <p:tgtEl>
                                          <p:spTgt spid="491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9" grpId="0"/>
    </p:bldLst>
  </p:timing>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a:stretch>
        </a:blip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01" name="Rectangle 1"/>
          <p:cNvSpPr>
            <a:spLocks noChangeArrowheads="1"/>
          </p:cNvSpPr>
          <p:nvPr/>
        </p:nvSpPr>
        <p:spPr bwMode="auto">
          <a:xfrm>
            <a:off x="1714480" y="214290"/>
            <a:ext cx="707229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Char char="•"/>
              <a:tabLst/>
            </a:pPr>
            <a:r>
              <a:rPr kumimoji="0" lang="ar-DZ" sz="2800" b="1" i="0" u="none" strike="noStrike" cap="none" normalizeH="0" baseline="0" dirty="0" smtClean="0">
                <a:ln>
                  <a:noFill/>
                </a:ln>
                <a:solidFill>
                  <a:srgbClr val="C00000"/>
                </a:solidFill>
                <a:effectLst/>
                <a:latin typeface="Calibri" pitchFamily="34" charset="0"/>
                <a:ea typeface="Calibri" pitchFamily="34" charset="0"/>
                <a:cs typeface="Sultan normal" pitchFamily="2" charset="-78"/>
              </a:rPr>
              <a:t>علبة الحوار</a:t>
            </a:r>
            <a:r>
              <a:rPr kumimoji="0" lang="fr-FR" sz="2800" b="1" i="0" u="none" strike="noStrike" cap="none" normalizeH="0" baseline="0" dirty="0" smtClean="0">
                <a:ln>
                  <a:noFill/>
                </a:ln>
                <a:solidFill>
                  <a:srgbClr val="C00000"/>
                </a:solidFill>
                <a:effectLst/>
                <a:latin typeface="Calibri" pitchFamily="34" charset="0"/>
                <a:ea typeface="Calibri" pitchFamily="34" charset="0"/>
                <a:cs typeface="Sultan normal" pitchFamily="2" charset="-78"/>
              </a:rPr>
              <a:t>Boites de dialogue </a:t>
            </a:r>
            <a:r>
              <a:rPr kumimoji="0" lang="ar-DZ" sz="2800" b="1" i="0" u="none" strike="noStrike" cap="none" normalizeH="0" baseline="0" dirty="0" smtClean="0">
                <a:ln>
                  <a:noFill/>
                </a:ln>
                <a:solidFill>
                  <a:srgbClr val="C00000"/>
                </a:solidFill>
                <a:effectLst/>
                <a:latin typeface="Calibri" pitchFamily="34" charset="0"/>
                <a:ea typeface="Calibri" pitchFamily="34" charset="0"/>
                <a:cs typeface="Sultan normal" pitchFamily="2" charset="-78"/>
              </a:rPr>
              <a:t>:</a:t>
            </a:r>
            <a:endParaRPr kumimoji="0" lang="fr-FR" sz="2800" b="1" i="0" u="none" strike="noStrike" cap="none" normalizeH="0" baseline="0" dirty="0" smtClean="0">
              <a:ln>
                <a:noFill/>
              </a:ln>
              <a:solidFill>
                <a:schemeClr val="tx1"/>
              </a:solidFill>
              <a:effectLst/>
              <a:latin typeface="Arial" pitchFamily="34" charset="0"/>
              <a:cs typeface="Sultan normal"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Calibri" pitchFamily="34" charset="0"/>
                <a:ea typeface="Calibri" pitchFamily="34" charset="0"/>
                <a:cs typeface="Sultan normal" pitchFamily="2" charset="-78"/>
              </a:rPr>
              <a:t>وهي عبارة عن نافذة تسمح بالحوار مع النظام مثل:</a:t>
            </a:r>
            <a:endParaRPr kumimoji="0" lang="ar-DZ" sz="2800" b="1" i="0" u="none" strike="noStrike" cap="none" normalizeH="0" baseline="0" dirty="0" smtClean="0">
              <a:ln>
                <a:noFill/>
              </a:ln>
              <a:solidFill>
                <a:schemeClr val="tx1"/>
              </a:solidFill>
              <a:effectLst/>
              <a:latin typeface="Arial" pitchFamily="34" charset="0"/>
              <a:cs typeface="Sultan normal" pitchFamily="2" charset="-78"/>
            </a:endParaRPr>
          </a:p>
        </p:txBody>
      </p:sp>
      <p:pic>
        <p:nvPicPr>
          <p:cNvPr id="4" name="Image 3" descr="bdialog"/>
          <p:cNvPicPr/>
          <p:nvPr/>
        </p:nvPicPr>
        <p:blipFill>
          <a:blip r:embed="rId3"/>
          <a:srcRect/>
          <a:stretch>
            <a:fillRect/>
          </a:stretch>
        </p:blipFill>
        <p:spPr bwMode="auto">
          <a:xfrm>
            <a:off x="2000232" y="1357298"/>
            <a:ext cx="5214974" cy="1785950"/>
          </a:xfrm>
          <a:prstGeom prst="rect">
            <a:avLst/>
          </a:prstGeom>
          <a:noFill/>
        </p:spPr>
      </p:pic>
      <p:sp>
        <p:nvSpPr>
          <p:cNvPr id="51202" name="Rectangle 2"/>
          <p:cNvSpPr>
            <a:spLocks noChangeArrowheads="1"/>
          </p:cNvSpPr>
          <p:nvPr/>
        </p:nvSpPr>
        <p:spPr bwMode="auto">
          <a:xfrm>
            <a:off x="1714480" y="3357562"/>
            <a:ext cx="707233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Char char="•"/>
              <a:tabLst/>
            </a:pPr>
            <a:r>
              <a:rPr kumimoji="0" lang="ar-DZ" sz="2800" b="1" i="0" u="none" strike="noStrike" cap="none" normalizeH="0" baseline="0" dirty="0" smtClean="0">
                <a:ln>
                  <a:noFill/>
                </a:ln>
                <a:solidFill>
                  <a:srgbClr val="C00000"/>
                </a:solidFill>
                <a:effectLst/>
                <a:latin typeface="Calibri" pitchFamily="34" charset="0"/>
                <a:ea typeface="Calibri" pitchFamily="34" charset="0"/>
                <a:cs typeface="Sultan normal" pitchFamily="2" charset="-78"/>
              </a:rPr>
              <a:t>قائمة </a:t>
            </a:r>
            <a:r>
              <a:rPr kumimoji="0" lang="fr-FR" sz="2800" b="1" i="0" u="none" strike="noStrike" cap="none" normalizeH="0" baseline="0" dirty="0" smtClean="0">
                <a:ln>
                  <a:noFill/>
                </a:ln>
                <a:solidFill>
                  <a:srgbClr val="C00000"/>
                </a:solidFill>
                <a:effectLst/>
                <a:latin typeface="Calibri" pitchFamily="34" charset="0"/>
                <a:ea typeface="Calibri" pitchFamily="34" charset="0"/>
                <a:cs typeface="Sultan normal" pitchFamily="2" charset="-78"/>
              </a:rPr>
              <a:t>Démarrer </a:t>
            </a:r>
            <a:r>
              <a:rPr kumimoji="0" lang="ar-DZ" sz="2800" b="1" i="0" u="none" strike="noStrike" cap="none" normalizeH="0" baseline="0" dirty="0" smtClean="0">
                <a:ln>
                  <a:noFill/>
                </a:ln>
                <a:solidFill>
                  <a:srgbClr val="C00000"/>
                </a:solidFill>
                <a:effectLst/>
                <a:latin typeface="Calibri" pitchFamily="34" charset="0"/>
                <a:ea typeface="Calibri" pitchFamily="34" charset="0"/>
                <a:cs typeface="Sultan normal" pitchFamily="2" charset="-78"/>
              </a:rPr>
              <a:t>:</a:t>
            </a:r>
            <a:endParaRPr kumimoji="0" lang="fr-FR" sz="2800" b="1" i="0" u="none" strike="noStrike" cap="none" normalizeH="0" baseline="0" dirty="0" smtClean="0">
              <a:ln>
                <a:noFill/>
              </a:ln>
              <a:solidFill>
                <a:schemeClr val="tx1"/>
              </a:solidFill>
              <a:effectLst/>
              <a:latin typeface="Arial" pitchFamily="34" charset="0"/>
              <a:cs typeface="Sultan normal"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Calibri" pitchFamily="34" charset="0"/>
                <a:ea typeface="Calibri" pitchFamily="34" charset="0"/>
                <a:cs typeface="Sultan normal" pitchFamily="2" charset="-78"/>
              </a:rPr>
              <a:t>هي القائمة التي تظهر عندما ننقر على الزر </a:t>
            </a:r>
            <a:endParaRPr kumimoji="0" lang="ar-DZ" sz="2800" b="1" i="0" u="none" strike="noStrike" cap="none" normalizeH="0" baseline="0" dirty="0" smtClean="0">
              <a:ln>
                <a:noFill/>
              </a:ln>
              <a:solidFill>
                <a:schemeClr val="tx1"/>
              </a:solidFill>
              <a:effectLst/>
              <a:latin typeface="Arial" pitchFamily="34" charset="0"/>
              <a:cs typeface="Sultan normal" pitchFamily="2" charset="-78"/>
            </a:endParaRPr>
          </a:p>
        </p:txBody>
      </p:sp>
      <p:pic>
        <p:nvPicPr>
          <p:cNvPr id="6" name="Image 5"/>
          <p:cNvPicPr/>
          <p:nvPr/>
        </p:nvPicPr>
        <p:blipFill>
          <a:blip r:embed="rId4"/>
          <a:srcRect/>
          <a:stretch>
            <a:fillRect/>
          </a:stretch>
        </p:blipFill>
        <p:spPr bwMode="auto">
          <a:xfrm>
            <a:off x="2214546" y="4500570"/>
            <a:ext cx="1785950" cy="6429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a:stretch>
        </a:blip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 name="Image 2"/>
          <p:cNvPicPr/>
          <p:nvPr/>
        </p:nvPicPr>
        <p:blipFill>
          <a:blip r:embed="rId3"/>
          <a:srcRect t="55203" r="70198" b="3200"/>
          <a:stretch>
            <a:fillRect/>
          </a:stretch>
        </p:blipFill>
        <p:spPr bwMode="auto">
          <a:xfrm>
            <a:off x="5072066" y="357166"/>
            <a:ext cx="3714776" cy="5072098"/>
          </a:xfrm>
          <a:prstGeom prst="rect">
            <a:avLst/>
          </a:prstGeom>
          <a:noFill/>
          <a:ln w="9525">
            <a:noFill/>
            <a:miter lim="800000"/>
            <a:headEnd/>
            <a:tailEnd/>
          </a:ln>
        </p:spPr>
      </p:pic>
      <p:pic>
        <p:nvPicPr>
          <p:cNvPr id="48129" name="Picture 1"/>
          <p:cNvPicPr>
            <a:picLocks noChangeAspect="1" noChangeArrowheads="1"/>
          </p:cNvPicPr>
          <p:nvPr/>
        </p:nvPicPr>
        <p:blipFill>
          <a:blip r:embed="rId4"/>
          <a:srcRect/>
          <a:stretch>
            <a:fillRect/>
          </a:stretch>
        </p:blipFill>
        <p:spPr bwMode="auto">
          <a:xfrm>
            <a:off x="357158" y="500042"/>
            <a:ext cx="3321334" cy="5000660"/>
          </a:xfrm>
          <a:prstGeom prst="rect">
            <a:avLst/>
          </a:prstGeom>
          <a:noFill/>
          <a:ln w="9525">
            <a:noFill/>
            <a:miter lim="800000"/>
            <a:headEnd/>
            <a:tailEnd/>
          </a:ln>
          <a:effectLst/>
        </p:spPr>
      </p:pic>
      <p:sp>
        <p:nvSpPr>
          <p:cNvPr id="5" name="Flèche gauche 4"/>
          <p:cNvSpPr/>
          <p:nvPr/>
        </p:nvSpPr>
        <p:spPr>
          <a:xfrm>
            <a:off x="3714744" y="2714620"/>
            <a:ext cx="1214446" cy="500066"/>
          </a:xfrm>
          <a:prstGeom prst="leftArrow">
            <a:avLst>
              <a:gd name="adj1" fmla="val 50000"/>
              <a:gd name="adj2"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a:stretch>
        </a:blip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297" name="Rectangle 1"/>
          <p:cNvSpPr>
            <a:spLocks noChangeArrowheads="1"/>
          </p:cNvSpPr>
          <p:nvPr/>
        </p:nvSpPr>
        <p:spPr bwMode="auto">
          <a:xfrm>
            <a:off x="428596" y="500042"/>
            <a:ext cx="842965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Char char="•"/>
              <a:tabLst/>
            </a:pPr>
            <a:r>
              <a:rPr kumimoji="0" lang="ar-SA" sz="2400" b="1" i="0" u="none" strike="noStrike" cap="none" normalizeH="0" baseline="0" dirty="0" smtClean="0">
                <a:ln>
                  <a:noFill/>
                </a:ln>
                <a:solidFill>
                  <a:srgbClr val="C00000"/>
                </a:solidFill>
                <a:effectLst>
                  <a:outerShdw blurRad="38100" dist="38100" dir="2700000" algn="tl">
                    <a:srgbClr val="000000">
                      <a:alpha val="43137"/>
                    </a:srgbClr>
                  </a:outerShdw>
                </a:effectLst>
                <a:latin typeface="Calibri" pitchFamily="34" charset="0"/>
                <a:ea typeface="Calibri" pitchFamily="34" charset="0"/>
                <a:cs typeface="Sultan normal" pitchFamily="2" charset="-78"/>
              </a:rPr>
              <a:t>تشغيل البرامج:</a:t>
            </a:r>
            <a:endParaRPr kumimoji="0" lang="fr-FR"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Sultan normal"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tx1"/>
                </a:solidFill>
                <a:effectLst/>
                <a:latin typeface="Calibri" pitchFamily="34" charset="0"/>
                <a:ea typeface="Calibri" pitchFamily="34" charset="0"/>
                <a:cs typeface="Sultan normal" pitchFamily="2" charset="-78"/>
              </a:rPr>
              <a:t> يمكن تشغيل أي برنامج متوفر على الجهاز  بأكثر من طريقة أهمها:</a:t>
            </a:r>
            <a:endParaRPr kumimoji="0" lang="fr-FR" sz="2400" b="1" i="0" u="none" strike="noStrike" cap="none" normalizeH="0" baseline="0" dirty="0" smtClean="0">
              <a:ln>
                <a:noFill/>
              </a:ln>
              <a:solidFill>
                <a:schemeClr val="tx1"/>
              </a:solidFill>
              <a:effectLst/>
              <a:latin typeface="Arial" pitchFamily="34" charset="0"/>
              <a:cs typeface="Sultan normal"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DZ" sz="2400" b="1" i="0" u="none" strike="noStrike" cap="none" normalizeH="0" baseline="0" dirty="0" smtClean="0">
                <a:ln>
                  <a:noFill/>
                </a:ln>
                <a:solidFill>
                  <a:schemeClr val="tx1"/>
                </a:solidFill>
                <a:effectLst/>
                <a:latin typeface="Calibri" pitchFamily="34" charset="0"/>
                <a:ea typeface="Calibri" pitchFamily="34" charset="0"/>
                <a:cs typeface="Sultan normal" pitchFamily="2" charset="-78"/>
              </a:rPr>
              <a:t>من سطح المكتب:بعض البرامج عند تنزيلها توفر اختصار تلقائي على سطح المكتب </a:t>
            </a:r>
            <a:r>
              <a:rPr kumimoji="0" lang="ar-DZ" sz="2400" b="1" i="0" u="none" strike="noStrike" cap="none" normalizeH="0" baseline="0" dirty="0" err="1" smtClean="0">
                <a:ln>
                  <a:noFill/>
                </a:ln>
                <a:solidFill>
                  <a:schemeClr val="tx1"/>
                </a:solidFill>
                <a:effectLst/>
                <a:latin typeface="Calibri" pitchFamily="34" charset="0"/>
                <a:ea typeface="Calibri" pitchFamily="34" charset="0"/>
                <a:cs typeface="Sultan normal" pitchFamily="2" charset="-78"/>
              </a:rPr>
              <a:t>و</a:t>
            </a:r>
            <a:r>
              <a:rPr kumimoji="0" lang="ar-DZ" sz="2400" b="1" i="0" u="none" strike="noStrike" cap="none" normalizeH="0" baseline="0" dirty="0" smtClean="0">
                <a:ln>
                  <a:noFill/>
                </a:ln>
                <a:solidFill>
                  <a:schemeClr val="tx1"/>
                </a:solidFill>
                <a:effectLst/>
                <a:latin typeface="Calibri" pitchFamily="34" charset="0"/>
                <a:ea typeface="Calibri" pitchFamily="34" charset="0"/>
                <a:cs typeface="Sultan normal" pitchFamily="2" charset="-78"/>
              </a:rPr>
              <a:t> يمكن تشغيل البرنامج من خلاله.</a:t>
            </a:r>
            <a:endParaRPr kumimoji="0" lang="fr-FR" sz="2400" b="1" i="0" u="none" strike="noStrike" cap="none" normalizeH="0" baseline="0" dirty="0" smtClean="0">
              <a:ln>
                <a:noFill/>
              </a:ln>
              <a:solidFill>
                <a:schemeClr val="tx1"/>
              </a:solidFill>
              <a:effectLst/>
              <a:latin typeface="Arial" pitchFamily="34" charset="0"/>
              <a:cs typeface="Sultan normal"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DZ" sz="2400" b="1" i="0" u="none" strike="noStrike" cap="none" normalizeH="0" baseline="0" dirty="0" smtClean="0">
                <a:ln>
                  <a:noFill/>
                </a:ln>
                <a:solidFill>
                  <a:schemeClr val="tx1"/>
                </a:solidFill>
                <a:effectLst/>
                <a:latin typeface="Calibri" pitchFamily="34" charset="0"/>
                <a:ea typeface="Calibri" pitchFamily="34" charset="0"/>
                <a:cs typeface="Sultan normal" pitchFamily="2" charset="-78"/>
              </a:rPr>
              <a:t>من قائمة ابدأ: من قائمة ابدأ نختار كل </a:t>
            </a:r>
            <a:r>
              <a:rPr kumimoji="0" lang="ar-DZ" sz="2400" b="1" i="0" u="none" strike="noStrike" cap="none" normalizeH="0" baseline="0" dirty="0" err="1" smtClean="0">
                <a:ln>
                  <a:noFill/>
                </a:ln>
                <a:solidFill>
                  <a:schemeClr val="tx1"/>
                </a:solidFill>
                <a:effectLst/>
                <a:latin typeface="Calibri" pitchFamily="34" charset="0"/>
                <a:ea typeface="Calibri" pitchFamily="34" charset="0"/>
                <a:cs typeface="Sultan normal" pitchFamily="2" charset="-78"/>
              </a:rPr>
              <a:t>البرام</a:t>
            </a:r>
            <a:r>
              <a:rPr kumimoji="0" lang="ar-SA" sz="2400" b="1" i="0" u="none" strike="noStrike" cap="none" normalizeH="0" baseline="0" dirty="0" smtClean="0">
                <a:ln>
                  <a:noFill/>
                </a:ln>
                <a:solidFill>
                  <a:schemeClr val="tx1"/>
                </a:solidFill>
                <a:effectLst/>
                <a:latin typeface="Calibri" pitchFamily="34" charset="0"/>
                <a:ea typeface="Calibri" pitchFamily="34" charset="0"/>
                <a:cs typeface="Sultan normal" pitchFamily="2" charset="-78"/>
              </a:rPr>
              <a:t>ج</a:t>
            </a:r>
            <a:r>
              <a:rPr kumimoji="0" lang="ar-DZ" sz="2400" b="1" i="0" u="none" strike="noStrike" cap="none" normalizeH="0" baseline="0" dirty="0" smtClean="0">
                <a:ln>
                  <a:noFill/>
                </a:ln>
                <a:solidFill>
                  <a:schemeClr val="tx1"/>
                </a:solidFill>
                <a:effectLst/>
                <a:latin typeface="Calibri" pitchFamily="34" charset="0"/>
                <a:ea typeface="Calibri" pitchFamily="34" charset="0"/>
                <a:cs typeface="Sultan normal" pitchFamily="2" charset="-78"/>
              </a:rPr>
              <a:t> ثم من خلال هذه القائمة نختار البرنامج المراد تشغيله.</a:t>
            </a:r>
            <a:endParaRPr kumimoji="0" lang="ar-DZ" sz="2400" b="1" i="0" u="none" strike="noStrike" cap="none" normalizeH="0" baseline="0" dirty="0" smtClean="0">
              <a:ln>
                <a:noFill/>
              </a:ln>
              <a:solidFill>
                <a:schemeClr val="tx1"/>
              </a:solidFill>
              <a:effectLst/>
              <a:latin typeface="Arial" pitchFamily="34" charset="0"/>
              <a:cs typeface="Sultan normal" pitchFamily="2" charset="-78"/>
            </a:endParaRPr>
          </a:p>
        </p:txBody>
      </p:sp>
      <p:pic>
        <p:nvPicPr>
          <p:cNvPr id="55299" name="Picture 3"/>
          <p:cNvPicPr>
            <a:picLocks noChangeAspect="1" noChangeArrowheads="1"/>
          </p:cNvPicPr>
          <p:nvPr/>
        </p:nvPicPr>
        <p:blipFill>
          <a:blip r:embed="rId3"/>
          <a:srcRect/>
          <a:stretch>
            <a:fillRect/>
          </a:stretch>
        </p:blipFill>
        <p:spPr bwMode="auto">
          <a:xfrm>
            <a:off x="500034" y="3000372"/>
            <a:ext cx="7639050" cy="33242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5297"/>
                                        </p:tgtEl>
                                        <p:attrNameLst>
                                          <p:attrName>style.visibility</p:attrName>
                                        </p:attrNameLst>
                                      </p:cBhvr>
                                      <p:to>
                                        <p:strVal val="visible"/>
                                      </p:to>
                                    </p:set>
                                    <p:anim calcmode="lin" valueType="num">
                                      <p:cBhvr additive="base">
                                        <p:cTn id="7" dur="500" fill="hold"/>
                                        <p:tgtEl>
                                          <p:spTgt spid="55297"/>
                                        </p:tgtEl>
                                        <p:attrNameLst>
                                          <p:attrName>ppt_x</p:attrName>
                                        </p:attrNameLst>
                                      </p:cBhvr>
                                      <p:tavLst>
                                        <p:tav tm="0">
                                          <p:val>
                                            <p:strVal val="#ppt_x"/>
                                          </p:val>
                                        </p:tav>
                                        <p:tav tm="100000">
                                          <p:val>
                                            <p:strVal val="#ppt_x"/>
                                          </p:val>
                                        </p:tav>
                                      </p:tavLst>
                                    </p:anim>
                                    <p:anim calcmode="lin" valueType="num">
                                      <p:cBhvr additive="base">
                                        <p:cTn id="8" dur="500" fill="hold"/>
                                        <p:tgtEl>
                                          <p:spTgt spid="5529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55299"/>
                                        </p:tgtEl>
                                        <p:attrNameLst>
                                          <p:attrName>style.visibility</p:attrName>
                                        </p:attrNameLst>
                                      </p:cBhvr>
                                      <p:to>
                                        <p:strVal val="visible"/>
                                      </p:to>
                                    </p:set>
                                    <p:animEffect transition="in" filter="dissolve">
                                      <p:cBhvr>
                                        <p:cTn id="12" dur="500"/>
                                        <p:tgtEl>
                                          <p:spTgt spid="55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7" grpId="0"/>
    </p:bldLst>
  </p:timing>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a:stretch>
        </a:blip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 name="Picture 2"/>
          <p:cNvPicPr>
            <a:picLocks noChangeAspect="1" noChangeArrowheads="1"/>
          </p:cNvPicPr>
          <p:nvPr/>
        </p:nvPicPr>
        <p:blipFill>
          <a:blip r:embed="rId3"/>
          <a:srcRect/>
          <a:stretch>
            <a:fillRect/>
          </a:stretch>
        </p:blipFill>
        <p:spPr bwMode="auto">
          <a:xfrm>
            <a:off x="357158" y="928670"/>
            <a:ext cx="6286544" cy="5482451"/>
          </a:xfrm>
          <a:prstGeom prst="rect">
            <a:avLst/>
          </a:prstGeom>
          <a:noFill/>
          <a:ln w="9525">
            <a:noFill/>
            <a:miter lim="800000"/>
            <a:headEnd/>
            <a:tailEnd/>
          </a:ln>
          <a:effectLst/>
        </p:spPr>
      </p:pic>
      <p:sp>
        <p:nvSpPr>
          <p:cNvPr id="4" name="Rectangle 1"/>
          <p:cNvSpPr>
            <a:spLocks noChangeArrowheads="1"/>
          </p:cNvSpPr>
          <p:nvPr/>
        </p:nvSpPr>
        <p:spPr bwMode="auto">
          <a:xfrm>
            <a:off x="1714480" y="357166"/>
            <a:ext cx="714376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Char char="•"/>
              <a:tabLst/>
            </a:pPr>
            <a:r>
              <a:rPr kumimoji="0" lang="ar-SA" sz="2800" b="1" i="0" u="none" strike="noStrike" cap="none" normalizeH="0" baseline="0" dirty="0" smtClean="0">
                <a:ln>
                  <a:noFill/>
                </a:ln>
                <a:solidFill>
                  <a:srgbClr val="C00000"/>
                </a:solidFill>
                <a:effectLst>
                  <a:outerShdw blurRad="38100" dist="38100" dir="2700000" algn="tl">
                    <a:srgbClr val="000000">
                      <a:alpha val="43137"/>
                    </a:srgbClr>
                  </a:outerShdw>
                </a:effectLst>
                <a:latin typeface="Calibri" pitchFamily="34" charset="0"/>
                <a:ea typeface="Calibri" pitchFamily="34" charset="0"/>
                <a:cs typeface="Sultan normal" pitchFamily="2" charset="-78"/>
              </a:rPr>
              <a:t>تغيير خلفية الشاشة</a:t>
            </a:r>
            <a:r>
              <a:rPr kumimoji="0" lang="ar-SA" sz="2400" b="1" i="0" u="none" strike="noStrike" cap="none" normalizeH="0" baseline="0" dirty="0" smtClean="0">
                <a:ln>
                  <a:noFill/>
                </a:ln>
                <a:solidFill>
                  <a:srgbClr val="C00000"/>
                </a:solidFill>
                <a:effectLst>
                  <a:outerShdw blurRad="38100" dist="38100" dir="2700000" algn="tl">
                    <a:srgbClr val="000000">
                      <a:alpha val="43137"/>
                    </a:srgbClr>
                  </a:outerShdw>
                </a:effectLst>
                <a:latin typeface="Calibri" pitchFamily="34" charset="0"/>
                <a:ea typeface="Calibri" pitchFamily="34" charset="0"/>
                <a:cs typeface="Sultan normal" pitchFamily="2" charset="-78"/>
              </a:rPr>
              <a:t>:</a:t>
            </a:r>
            <a:endParaRPr kumimoji="0" lang="fr-FR"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Sultan normal"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a:stretch>
        </a:blip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2857488" y="357166"/>
            <a:ext cx="3629520"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rgbClr val="C00000"/>
                </a:solidFill>
                <a:effectLst>
                  <a:outerShdw blurRad="38100" dist="38100" dir="2700000" algn="tl">
                    <a:srgbClr val="000000">
                      <a:alpha val="43137"/>
                    </a:srgbClr>
                  </a:outerShdw>
                </a:effectLst>
                <a:latin typeface="Arial" pitchFamily="34" charset="0"/>
                <a:cs typeface="Sultan normal" pitchFamily="2" charset="-78"/>
              </a:rPr>
              <a:t>تنظيم المعلومات في الحاسوب:</a:t>
            </a:r>
            <a:endParaRPr kumimoji="0" lang="en-US" sz="2800" b="1" i="0" u="none" strike="noStrike" cap="none" normalizeH="0" baseline="0" dirty="0" smtClean="0">
              <a:ln>
                <a:noFill/>
              </a:ln>
              <a:solidFill>
                <a:srgbClr val="C00000"/>
              </a:solidFill>
              <a:effectLst>
                <a:outerShdw blurRad="38100" dist="38100" dir="2700000" algn="tl">
                  <a:srgbClr val="000000">
                    <a:alpha val="43137"/>
                  </a:srgbClr>
                </a:outerShdw>
              </a:effectLst>
              <a:latin typeface="Arial" pitchFamily="34" charset="0"/>
              <a:cs typeface="Sultan normal" pitchFamily="2" charset="-78"/>
            </a:endParaRPr>
          </a:p>
        </p:txBody>
      </p:sp>
      <p:cxnSp>
        <p:nvCxnSpPr>
          <p:cNvPr id="37" name="Connecteur droit avec flèche 36"/>
          <p:cNvCxnSpPr/>
          <p:nvPr/>
        </p:nvCxnSpPr>
        <p:spPr>
          <a:xfrm rot="5400000">
            <a:off x="6751651" y="3606804"/>
            <a:ext cx="356398" cy="79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46" name="Groupe 45"/>
          <p:cNvGrpSpPr/>
          <p:nvPr/>
        </p:nvGrpSpPr>
        <p:grpSpPr>
          <a:xfrm>
            <a:off x="285720" y="1071546"/>
            <a:ext cx="8858280" cy="5072098"/>
            <a:chOff x="285720" y="1071546"/>
            <a:chExt cx="8858280" cy="5072098"/>
          </a:xfrm>
        </p:grpSpPr>
        <p:sp>
          <p:nvSpPr>
            <p:cNvPr id="3" name="Rectangle à coins arrondis 2"/>
            <p:cNvSpPr/>
            <p:nvPr/>
          </p:nvSpPr>
          <p:spPr>
            <a:xfrm>
              <a:off x="5929322" y="1285860"/>
              <a:ext cx="2071702" cy="78581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SA" sz="2400" b="1" dirty="0" smtClean="0">
                  <a:cs typeface="Sultan normal" pitchFamily="2" charset="-78"/>
                </a:rPr>
                <a:t>قسم الأرشيف</a:t>
              </a:r>
              <a:endParaRPr lang="fr-FR" sz="2400" b="1" dirty="0">
                <a:cs typeface="Sultan normal" pitchFamily="2" charset="-78"/>
              </a:endParaRPr>
            </a:p>
          </p:txBody>
        </p:sp>
        <p:sp>
          <p:nvSpPr>
            <p:cNvPr id="4" name="Rectangle à coins arrondis 3"/>
            <p:cNvSpPr/>
            <p:nvPr/>
          </p:nvSpPr>
          <p:spPr>
            <a:xfrm>
              <a:off x="5929322" y="2571744"/>
              <a:ext cx="2071702" cy="78581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SA" sz="2400" b="1" dirty="0" smtClean="0">
                  <a:cs typeface="Sultan normal" pitchFamily="2" charset="-78"/>
                </a:rPr>
                <a:t>خزائن</a:t>
              </a:r>
              <a:endParaRPr lang="fr-FR" sz="2400" b="1" dirty="0">
                <a:cs typeface="Sultan normal" pitchFamily="2" charset="-78"/>
              </a:endParaRPr>
            </a:p>
          </p:txBody>
        </p:sp>
        <p:sp>
          <p:nvSpPr>
            <p:cNvPr id="5" name="Rectangle à coins arrondis 4"/>
            <p:cNvSpPr/>
            <p:nvPr/>
          </p:nvSpPr>
          <p:spPr>
            <a:xfrm>
              <a:off x="5929322" y="3786190"/>
              <a:ext cx="2071702" cy="78581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SA" sz="2400" b="1" dirty="0" smtClean="0">
                  <a:cs typeface="Sultan normal" pitchFamily="2" charset="-78"/>
                </a:rPr>
                <a:t>علب أرشيف</a:t>
              </a:r>
              <a:endParaRPr lang="fr-FR" sz="2400" b="1" dirty="0">
                <a:cs typeface="Sultan normal" pitchFamily="2" charset="-78"/>
              </a:endParaRPr>
            </a:p>
          </p:txBody>
        </p:sp>
        <p:sp>
          <p:nvSpPr>
            <p:cNvPr id="6" name="Rectangle à coins arrondis 5"/>
            <p:cNvSpPr/>
            <p:nvPr/>
          </p:nvSpPr>
          <p:spPr>
            <a:xfrm>
              <a:off x="5929322" y="5072074"/>
              <a:ext cx="2071702" cy="78581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SA" sz="2400" b="1" dirty="0" smtClean="0">
                  <a:cs typeface="Sultan normal" pitchFamily="2" charset="-78"/>
                </a:rPr>
                <a:t>أوراق</a:t>
              </a:r>
              <a:endParaRPr lang="fr-FR" sz="2400" b="1" dirty="0">
                <a:cs typeface="Sultan normal" pitchFamily="2" charset="-78"/>
              </a:endParaRPr>
            </a:p>
          </p:txBody>
        </p:sp>
        <p:sp>
          <p:nvSpPr>
            <p:cNvPr id="7" name="Rectangle à coins arrondis 6"/>
            <p:cNvSpPr/>
            <p:nvPr/>
          </p:nvSpPr>
          <p:spPr>
            <a:xfrm>
              <a:off x="3286116" y="1285860"/>
              <a:ext cx="2071702" cy="78581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SA" sz="2400" b="1" dirty="0" smtClean="0">
                  <a:cs typeface="Sultan normal" pitchFamily="2" charset="-78"/>
                </a:rPr>
                <a:t>الحاسوب</a:t>
              </a:r>
              <a:endParaRPr lang="fr-FR" sz="2400" b="1" dirty="0">
                <a:cs typeface="Sultan normal" pitchFamily="2" charset="-78"/>
              </a:endParaRPr>
            </a:p>
          </p:txBody>
        </p:sp>
        <p:sp>
          <p:nvSpPr>
            <p:cNvPr id="8" name="Rectangle à coins arrondis 7"/>
            <p:cNvSpPr/>
            <p:nvPr/>
          </p:nvSpPr>
          <p:spPr>
            <a:xfrm>
              <a:off x="3286116" y="2571744"/>
              <a:ext cx="2071702" cy="78581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SA" sz="2400" b="1" dirty="0" err="1" smtClean="0">
                  <a:cs typeface="Sultan normal" pitchFamily="2" charset="-78"/>
                </a:rPr>
                <a:t>قاريء</a:t>
              </a:r>
              <a:r>
                <a:rPr lang="ar-SA" sz="2400" b="1" dirty="0" smtClean="0">
                  <a:cs typeface="Sultan normal" pitchFamily="2" charset="-78"/>
                </a:rPr>
                <a:t> الأقراص </a:t>
              </a:r>
              <a:endParaRPr lang="fr-FR" sz="2400" b="1" dirty="0">
                <a:cs typeface="Sultan normal" pitchFamily="2" charset="-78"/>
              </a:endParaRPr>
            </a:p>
          </p:txBody>
        </p:sp>
        <p:sp>
          <p:nvSpPr>
            <p:cNvPr id="9" name="Rectangle à coins arrondis 8"/>
            <p:cNvSpPr/>
            <p:nvPr/>
          </p:nvSpPr>
          <p:spPr>
            <a:xfrm>
              <a:off x="3286116" y="3857628"/>
              <a:ext cx="2071702" cy="78581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SA" sz="2400" b="1" dirty="0" smtClean="0">
                  <a:cs typeface="Sultan normal" pitchFamily="2" charset="-78"/>
                </a:rPr>
                <a:t>المجلدات</a:t>
              </a:r>
              <a:endParaRPr lang="fr-FR" sz="2400" b="1" dirty="0">
                <a:cs typeface="Sultan normal" pitchFamily="2" charset="-78"/>
              </a:endParaRPr>
            </a:p>
          </p:txBody>
        </p:sp>
        <p:sp>
          <p:nvSpPr>
            <p:cNvPr id="10" name="Rectangle à coins arrondis 9"/>
            <p:cNvSpPr/>
            <p:nvPr/>
          </p:nvSpPr>
          <p:spPr>
            <a:xfrm>
              <a:off x="3286116" y="5143512"/>
              <a:ext cx="2071702" cy="78581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SA" sz="2400" b="1" dirty="0" smtClean="0">
                  <a:cs typeface="Sultan normal" pitchFamily="2" charset="-78"/>
                </a:rPr>
                <a:t>الملفات</a:t>
              </a:r>
              <a:endParaRPr lang="fr-FR" sz="2400" b="1" dirty="0">
                <a:cs typeface="Sultan normal" pitchFamily="2" charset="-78"/>
              </a:endParaRPr>
            </a:p>
          </p:txBody>
        </p:sp>
        <p:sp>
          <p:nvSpPr>
            <p:cNvPr id="11" name="Rectangle à coins arrondis 10"/>
            <p:cNvSpPr/>
            <p:nvPr/>
          </p:nvSpPr>
          <p:spPr>
            <a:xfrm>
              <a:off x="357158" y="1285860"/>
              <a:ext cx="2071702" cy="78581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SA" sz="2400" b="1" dirty="0" smtClean="0">
                  <a:cs typeface="Sultan normal" pitchFamily="2" charset="-78"/>
                </a:rPr>
                <a:t>جهاز الكمبيوتر</a:t>
              </a:r>
              <a:endParaRPr lang="fr-FR" sz="2400" b="1" dirty="0">
                <a:cs typeface="Sultan normal" pitchFamily="2" charset="-78"/>
              </a:endParaRPr>
            </a:p>
          </p:txBody>
        </p:sp>
        <p:sp>
          <p:nvSpPr>
            <p:cNvPr id="12" name="Rectangle à coins arrondis 11"/>
            <p:cNvSpPr/>
            <p:nvPr/>
          </p:nvSpPr>
          <p:spPr>
            <a:xfrm>
              <a:off x="285720" y="2571744"/>
              <a:ext cx="2071702" cy="78581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cs typeface="Sultan normal" pitchFamily="2" charset="-78"/>
                </a:rPr>
                <a:t>A:  C:   D:  E:</a:t>
              </a:r>
              <a:endParaRPr lang="fr-FR" sz="2400" b="1" dirty="0">
                <a:cs typeface="Sultan normal" pitchFamily="2" charset="-78"/>
              </a:endParaRPr>
            </a:p>
          </p:txBody>
        </p:sp>
        <p:pic>
          <p:nvPicPr>
            <p:cNvPr id="53249" name="Picture 1"/>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857224" y="3643314"/>
              <a:ext cx="1000132" cy="1162316"/>
            </a:xfrm>
            <a:prstGeom prst="rect">
              <a:avLst/>
            </a:prstGeom>
            <a:noFill/>
            <a:ln w="9525">
              <a:noFill/>
              <a:miter lim="800000"/>
              <a:headEnd/>
              <a:tailEnd/>
            </a:ln>
            <a:effectLst/>
          </p:spPr>
        </p:pic>
        <p:pic>
          <p:nvPicPr>
            <p:cNvPr id="53251" name="Picture 3"/>
            <p:cNvPicPr>
              <a:picLocks noChangeAspect="1" noChangeArrowheads="1"/>
            </p:cNvPicPr>
            <p:nvPr/>
          </p:nvPicPr>
          <p:blipFill>
            <a:blip r:embed="rId4">
              <a:clrChange>
                <a:clrFrom>
                  <a:srgbClr val="FAFAFA"/>
                </a:clrFrom>
                <a:clrTo>
                  <a:srgbClr val="FAFAFA">
                    <a:alpha val="0"/>
                  </a:srgbClr>
                </a:clrTo>
              </a:clrChange>
            </a:blip>
            <a:srcRect/>
            <a:stretch>
              <a:fillRect/>
            </a:stretch>
          </p:blipFill>
          <p:spPr bwMode="auto">
            <a:xfrm>
              <a:off x="1357290" y="5072074"/>
              <a:ext cx="1010337" cy="1071570"/>
            </a:xfrm>
            <a:prstGeom prst="rect">
              <a:avLst/>
            </a:prstGeom>
            <a:noFill/>
            <a:ln w="9525">
              <a:noFill/>
              <a:miter lim="800000"/>
              <a:headEnd/>
              <a:tailEnd/>
            </a:ln>
            <a:effectLst/>
          </p:spPr>
        </p:pic>
        <p:pic>
          <p:nvPicPr>
            <p:cNvPr id="17" name="Picture 3"/>
            <p:cNvPicPr>
              <a:picLocks noChangeAspect="1" noChangeArrowheads="1"/>
            </p:cNvPicPr>
            <p:nvPr/>
          </p:nvPicPr>
          <p:blipFill>
            <a:blip r:embed="rId4">
              <a:clrChange>
                <a:clrFrom>
                  <a:srgbClr val="FAFAFA"/>
                </a:clrFrom>
                <a:clrTo>
                  <a:srgbClr val="FAFAFA">
                    <a:alpha val="0"/>
                  </a:srgbClr>
                </a:clrTo>
              </a:clrChange>
            </a:blip>
            <a:srcRect/>
            <a:stretch>
              <a:fillRect/>
            </a:stretch>
          </p:blipFill>
          <p:spPr bwMode="auto">
            <a:xfrm>
              <a:off x="285720" y="5000636"/>
              <a:ext cx="1010337" cy="1071570"/>
            </a:xfrm>
            <a:prstGeom prst="rect">
              <a:avLst/>
            </a:prstGeom>
            <a:noFill/>
            <a:ln w="9525">
              <a:noFill/>
              <a:miter lim="800000"/>
              <a:headEnd/>
              <a:tailEnd/>
            </a:ln>
            <a:effectLst/>
          </p:spPr>
        </p:pic>
        <p:sp>
          <p:nvSpPr>
            <p:cNvPr id="53252" name="AutoShape 4"/>
            <p:cNvSpPr>
              <a:spLocks noChangeArrowheads="1"/>
            </p:cNvSpPr>
            <p:nvPr/>
          </p:nvSpPr>
          <p:spPr bwMode="auto">
            <a:xfrm rot="16200000">
              <a:off x="8032775" y="1111233"/>
              <a:ext cx="976312" cy="896938"/>
            </a:xfrm>
            <a:prstGeom prst="homePlate">
              <a:avLst>
                <a:gd name="adj" fmla="val 27212"/>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53255" name="Rectangle 7"/>
            <p:cNvSpPr>
              <a:spLocks noChangeArrowheads="1"/>
            </p:cNvSpPr>
            <p:nvPr/>
          </p:nvSpPr>
          <p:spPr bwMode="auto">
            <a:xfrm>
              <a:off x="8286776" y="5072074"/>
              <a:ext cx="500066" cy="64294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grpSp>
          <p:nvGrpSpPr>
            <p:cNvPr id="27" name="Groupe 26"/>
            <p:cNvGrpSpPr/>
            <p:nvPr/>
          </p:nvGrpSpPr>
          <p:grpSpPr>
            <a:xfrm>
              <a:off x="8001000" y="3814766"/>
              <a:ext cx="1143000" cy="685800"/>
              <a:chOff x="8001000" y="3814766"/>
              <a:chExt cx="1143000" cy="685800"/>
            </a:xfrm>
          </p:grpSpPr>
          <p:sp>
            <p:nvSpPr>
              <p:cNvPr id="53256" name="AutoShape 8"/>
              <p:cNvSpPr>
                <a:spLocks noChangeArrowheads="1"/>
              </p:cNvSpPr>
              <p:nvPr/>
            </p:nvSpPr>
            <p:spPr bwMode="auto">
              <a:xfrm>
                <a:off x="8001000" y="3814766"/>
                <a:ext cx="914400" cy="571500"/>
              </a:xfrm>
              <a:prstGeom prst="parallelogram">
                <a:avLst>
                  <a:gd name="adj" fmla="val 4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53257" name="AutoShape 9"/>
              <p:cNvSpPr>
                <a:spLocks noChangeArrowheads="1"/>
              </p:cNvSpPr>
              <p:nvPr/>
            </p:nvSpPr>
            <p:spPr bwMode="auto">
              <a:xfrm>
                <a:off x="8229600" y="3929066"/>
                <a:ext cx="914400" cy="571500"/>
              </a:xfrm>
              <a:prstGeom prst="parallelogram">
                <a:avLst>
                  <a:gd name="adj" fmla="val 4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53258" name="Line 10"/>
              <p:cNvSpPr>
                <a:spLocks noChangeShapeType="1"/>
              </p:cNvSpPr>
              <p:nvPr/>
            </p:nvSpPr>
            <p:spPr bwMode="auto">
              <a:xfrm>
                <a:off x="8229600" y="3814766"/>
                <a:ext cx="228600" cy="1143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259" name="Line 11"/>
              <p:cNvSpPr>
                <a:spLocks noChangeShapeType="1"/>
              </p:cNvSpPr>
              <p:nvPr/>
            </p:nvSpPr>
            <p:spPr bwMode="auto">
              <a:xfrm>
                <a:off x="8915400" y="3814766"/>
                <a:ext cx="228600" cy="1143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260" name="Line 12"/>
              <p:cNvSpPr>
                <a:spLocks noChangeShapeType="1"/>
              </p:cNvSpPr>
              <p:nvPr/>
            </p:nvSpPr>
            <p:spPr bwMode="auto">
              <a:xfrm>
                <a:off x="8001000" y="4386266"/>
                <a:ext cx="228600" cy="1143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53261" name="Group 13"/>
            <p:cNvGrpSpPr>
              <a:grpSpLocks/>
            </p:cNvGrpSpPr>
            <p:nvPr/>
          </p:nvGrpSpPr>
          <p:grpSpPr bwMode="auto">
            <a:xfrm>
              <a:off x="8143900" y="2571744"/>
              <a:ext cx="800100" cy="812800"/>
              <a:chOff x="4139" y="6947"/>
              <a:chExt cx="1260" cy="1280"/>
            </a:xfrm>
          </p:grpSpPr>
          <p:sp>
            <p:nvSpPr>
              <p:cNvPr id="53262" name="Rectangle 14"/>
              <p:cNvSpPr>
                <a:spLocks noChangeArrowheads="1"/>
              </p:cNvSpPr>
              <p:nvPr/>
            </p:nvSpPr>
            <p:spPr bwMode="auto">
              <a:xfrm>
                <a:off x="4139" y="6947"/>
                <a:ext cx="1260" cy="12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53263" name="Line 15"/>
              <p:cNvSpPr>
                <a:spLocks noChangeShapeType="1"/>
              </p:cNvSpPr>
              <p:nvPr/>
            </p:nvSpPr>
            <p:spPr bwMode="auto">
              <a:xfrm>
                <a:off x="4759" y="6967"/>
                <a:ext cx="0" cy="12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264" name="Oval 16"/>
              <p:cNvSpPr>
                <a:spLocks noChangeArrowheads="1"/>
              </p:cNvSpPr>
              <p:nvPr/>
            </p:nvSpPr>
            <p:spPr bwMode="auto">
              <a:xfrm flipV="1">
                <a:off x="4859" y="7587"/>
                <a:ext cx="68" cy="68"/>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cxnSp>
          <p:nvCxnSpPr>
            <p:cNvPr id="33" name="Connecteur droit avec flèche 32"/>
            <p:cNvCxnSpPr/>
            <p:nvPr/>
          </p:nvCxnSpPr>
          <p:spPr>
            <a:xfrm rot="5400000">
              <a:off x="6751653" y="2321714"/>
              <a:ext cx="356398" cy="79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8" name="Connecteur droit avec flèche 37"/>
            <p:cNvCxnSpPr/>
            <p:nvPr/>
          </p:nvCxnSpPr>
          <p:spPr>
            <a:xfrm rot="5400000">
              <a:off x="6751650" y="4821250"/>
              <a:ext cx="356398" cy="79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9" name="Connecteur droit avec flèche 38"/>
            <p:cNvCxnSpPr/>
            <p:nvPr/>
          </p:nvCxnSpPr>
          <p:spPr>
            <a:xfrm rot="5400000">
              <a:off x="4108444" y="2320920"/>
              <a:ext cx="356398" cy="79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0" name="Connecteur droit avec flèche 39"/>
            <p:cNvCxnSpPr/>
            <p:nvPr/>
          </p:nvCxnSpPr>
          <p:spPr>
            <a:xfrm rot="5400000">
              <a:off x="4108444" y="3606804"/>
              <a:ext cx="356398" cy="79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1" name="Connecteur droit avec flèche 40"/>
            <p:cNvCxnSpPr/>
            <p:nvPr/>
          </p:nvCxnSpPr>
          <p:spPr>
            <a:xfrm rot="5400000">
              <a:off x="4179882" y="4892688"/>
              <a:ext cx="356398" cy="79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2" name="Connecteur droit avec flèche 41"/>
            <p:cNvCxnSpPr/>
            <p:nvPr/>
          </p:nvCxnSpPr>
          <p:spPr>
            <a:xfrm rot="5400000">
              <a:off x="1108049" y="2320920"/>
              <a:ext cx="356398" cy="79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3" name="Connecteur droit avec flèche 42"/>
            <p:cNvCxnSpPr/>
            <p:nvPr/>
          </p:nvCxnSpPr>
          <p:spPr>
            <a:xfrm rot="5400000">
              <a:off x="1108048" y="3606804"/>
              <a:ext cx="356398" cy="79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4" name="Connecteur droit avec flèche 43"/>
            <p:cNvCxnSpPr/>
            <p:nvPr/>
          </p:nvCxnSpPr>
          <p:spPr>
            <a:xfrm rot="5400000">
              <a:off x="1108048" y="4892688"/>
              <a:ext cx="356398" cy="79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8" name="Connecteur droit avec flèche 47"/>
            <p:cNvCxnSpPr/>
            <p:nvPr/>
          </p:nvCxnSpPr>
          <p:spPr>
            <a:xfrm rot="10800000" flipV="1">
              <a:off x="5429256" y="3000372"/>
              <a:ext cx="428628"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0" name="Connecteur droit avec flèche 49"/>
            <p:cNvCxnSpPr/>
            <p:nvPr/>
          </p:nvCxnSpPr>
          <p:spPr>
            <a:xfrm rot="10800000" flipV="1">
              <a:off x="5429256" y="1714488"/>
              <a:ext cx="428628"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1" name="Connecteur droit avec flèche 50"/>
            <p:cNvCxnSpPr/>
            <p:nvPr/>
          </p:nvCxnSpPr>
          <p:spPr>
            <a:xfrm rot="10800000" flipV="1">
              <a:off x="5429256" y="4214818"/>
              <a:ext cx="428628"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2" name="Connecteur droit avec flèche 51"/>
            <p:cNvCxnSpPr/>
            <p:nvPr/>
          </p:nvCxnSpPr>
          <p:spPr>
            <a:xfrm rot="10800000" flipV="1">
              <a:off x="5429256" y="5500702"/>
              <a:ext cx="428628"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3" name="Connecteur droit avec flèche 52"/>
            <p:cNvCxnSpPr/>
            <p:nvPr/>
          </p:nvCxnSpPr>
          <p:spPr>
            <a:xfrm rot="10800000" flipV="1">
              <a:off x="2571736" y="1714488"/>
              <a:ext cx="428628"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4" name="Connecteur droit avec flèche 53"/>
            <p:cNvCxnSpPr/>
            <p:nvPr/>
          </p:nvCxnSpPr>
          <p:spPr>
            <a:xfrm rot="10800000" flipV="1">
              <a:off x="2643174" y="2928934"/>
              <a:ext cx="428628"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5" name="Connecteur droit avec flèche 54"/>
            <p:cNvCxnSpPr/>
            <p:nvPr/>
          </p:nvCxnSpPr>
          <p:spPr>
            <a:xfrm rot="10800000" flipV="1">
              <a:off x="2643174" y="4286256"/>
              <a:ext cx="428628"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6" name="Connecteur droit avec flèche 55"/>
            <p:cNvCxnSpPr/>
            <p:nvPr/>
          </p:nvCxnSpPr>
          <p:spPr>
            <a:xfrm rot="10800000" flipV="1">
              <a:off x="2643174" y="5500702"/>
              <a:ext cx="428628"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Tree>
  </p:cSld>
  <p:clrMapOvr>
    <a:masterClrMapping/>
  </p:clrMapOvr>
  <p:transition>
    <p:wheel spokes="3"/>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a:stretch>
        </a:blipFill>
        <a:effectLst/>
      </p:bgPr>
    </p:bg>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428596" y="928670"/>
            <a:ext cx="828677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Low" defTabSz="914400" rtl="1" eaLnBrk="0" fontAlgn="base" latinLnBrk="0" hangingPunct="0">
              <a:lnSpc>
                <a:spcPct val="100000"/>
              </a:lnSpc>
              <a:spcBef>
                <a:spcPct val="0"/>
              </a:spcBef>
              <a:spcAft>
                <a:spcPct val="0"/>
              </a:spcAft>
              <a:buClrTx/>
              <a:buSzTx/>
              <a:buFontTx/>
              <a:buChar char="•"/>
              <a:tabLst/>
            </a:pPr>
            <a:r>
              <a:rPr kumimoji="0" lang="ar-DZ" sz="2800" b="1" i="0" u="none" strike="noStrike" cap="none" normalizeH="0" baseline="0" dirty="0" smtClean="0">
                <a:ln>
                  <a:noFill/>
                </a:ln>
                <a:solidFill>
                  <a:srgbClr val="0070C0"/>
                </a:solidFill>
                <a:effectLst/>
                <a:latin typeface="Calibri" pitchFamily="34" charset="0"/>
                <a:ea typeface="Calibri" pitchFamily="34" charset="0"/>
                <a:cs typeface="Sultan normal" pitchFamily="2" charset="-78"/>
              </a:rPr>
              <a:t>الملف</a:t>
            </a:r>
            <a:r>
              <a:rPr kumimoji="0" lang="fr-FR" sz="2800" b="1" i="0" u="none" strike="noStrike" cap="none" normalizeH="0" baseline="0" dirty="0" smtClean="0">
                <a:ln>
                  <a:noFill/>
                </a:ln>
                <a:solidFill>
                  <a:srgbClr val="0070C0"/>
                </a:solidFill>
                <a:effectLst/>
                <a:latin typeface="Calibri" pitchFamily="34" charset="0"/>
                <a:ea typeface="Calibri" pitchFamily="34" charset="0"/>
                <a:cs typeface="Sultan normal" pitchFamily="2" charset="-78"/>
              </a:rPr>
              <a:t>fichier </a:t>
            </a:r>
            <a:r>
              <a:rPr kumimoji="0" lang="ar-DZ" sz="2800" b="1" i="0" u="none" strike="noStrike" cap="none" normalizeH="0" baseline="0" dirty="0" smtClean="0">
                <a:ln>
                  <a:noFill/>
                </a:ln>
                <a:solidFill>
                  <a:srgbClr val="0070C0"/>
                </a:solidFill>
                <a:effectLst/>
                <a:latin typeface="Calibri" pitchFamily="34" charset="0"/>
                <a:ea typeface="Calibri" pitchFamily="34" charset="0"/>
                <a:cs typeface="Sultan normal" pitchFamily="2" charset="-78"/>
              </a:rPr>
              <a:t>:</a:t>
            </a:r>
            <a:endParaRPr kumimoji="0" lang="fr-FR" sz="2800" b="1" i="0" u="none" strike="noStrike" cap="none" normalizeH="0" baseline="0" dirty="0" smtClean="0">
              <a:ln>
                <a:noFill/>
              </a:ln>
              <a:solidFill>
                <a:schemeClr val="tx1"/>
              </a:solidFill>
              <a:effectLst/>
              <a:latin typeface="Arial" pitchFamily="34" charset="0"/>
              <a:cs typeface="Sultan normal" pitchFamily="2" charset="-78"/>
            </a:endParaRPr>
          </a:p>
          <a:p>
            <a:pPr marL="0" marR="0" lvl="0" indent="228600" algn="justLow"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Arial" pitchFamily="34" charset="0"/>
                <a:cs typeface="Sultan normal" pitchFamily="2" charset="-78"/>
              </a:rPr>
              <a:t>كل عمل نقوم </a:t>
            </a:r>
            <a:r>
              <a:rPr kumimoji="0" lang="ar-DZ" sz="2800" b="1" i="0" u="none" strike="noStrike" cap="none" normalizeH="0" baseline="0" dirty="0" err="1" smtClean="0">
                <a:ln>
                  <a:noFill/>
                </a:ln>
                <a:solidFill>
                  <a:schemeClr val="tx1"/>
                </a:solidFill>
                <a:effectLst/>
                <a:latin typeface="Arial" pitchFamily="34" charset="0"/>
                <a:cs typeface="Sultan normal" pitchFamily="2" charset="-78"/>
              </a:rPr>
              <a:t>به</a:t>
            </a:r>
            <a:r>
              <a:rPr kumimoji="0" lang="ar-DZ" sz="2800" b="1" i="0" u="none" strike="noStrike" cap="none" normalizeH="0" baseline="0" dirty="0" smtClean="0">
                <a:ln>
                  <a:noFill/>
                </a:ln>
                <a:solidFill>
                  <a:schemeClr val="tx1"/>
                </a:solidFill>
                <a:effectLst/>
                <a:latin typeface="Arial" pitchFamily="34" charset="0"/>
                <a:cs typeface="Sultan normal" pitchFamily="2" charset="-78"/>
              </a:rPr>
              <a:t> على الكمبيوتر أو نستورده </a:t>
            </a:r>
            <a:r>
              <a:rPr kumimoji="0" lang="ar-DZ" sz="2800" b="1" i="0" u="none" strike="noStrike" cap="none" normalizeH="0" baseline="0" dirty="0" err="1" smtClean="0">
                <a:ln>
                  <a:noFill/>
                </a:ln>
                <a:solidFill>
                  <a:schemeClr val="tx1"/>
                </a:solidFill>
                <a:effectLst/>
                <a:latin typeface="Arial" pitchFamily="34" charset="0"/>
                <a:cs typeface="Sultan normal" pitchFamily="2" charset="-78"/>
              </a:rPr>
              <a:t>و</a:t>
            </a:r>
            <a:r>
              <a:rPr kumimoji="0" lang="ar-DZ" sz="2800" b="1" i="0" u="none" strike="noStrike" cap="none" normalizeH="0" baseline="0" dirty="0" smtClean="0">
                <a:ln>
                  <a:noFill/>
                </a:ln>
                <a:solidFill>
                  <a:schemeClr val="tx1"/>
                </a:solidFill>
                <a:effectLst/>
                <a:latin typeface="Arial" pitchFamily="34" charset="0"/>
                <a:cs typeface="Sultan normal" pitchFamily="2" charset="-78"/>
              </a:rPr>
              <a:t> نخزنه في الأقراص يسمى ملفا، سواء كان نصا أو صورة أو صوتا أو برنامجا ..... </a:t>
            </a:r>
            <a:r>
              <a:rPr kumimoji="0" lang="ar-SA" sz="2800" b="1" i="0" u="none" strike="noStrike" cap="none" normalizeH="0" baseline="0" dirty="0" smtClean="0">
                <a:ln>
                  <a:noFill/>
                </a:ln>
                <a:solidFill>
                  <a:schemeClr val="tx1"/>
                </a:solidFill>
                <a:effectLst/>
                <a:latin typeface="Arial" pitchFamily="34" charset="0"/>
                <a:cs typeface="Sultan normal" pitchFamily="2" charset="-78"/>
              </a:rPr>
              <a:t>(</a:t>
            </a:r>
            <a:r>
              <a:rPr kumimoji="0" lang="ar-DZ" sz="2800" b="1" i="0" u="none" strike="noStrike" cap="none" normalizeH="0" baseline="0" dirty="0" smtClean="0">
                <a:ln>
                  <a:noFill/>
                </a:ln>
                <a:solidFill>
                  <a:schemeClr val="tx1"/>
                </a:solidFill>
                <a:effectLst/>
                <a:latin typeface="Arial" pitchFamily="34" charset="0"/>
                <a:cs typeface="Sultan normal" pitchFamily="2" charset="-78"/>
              </a:rPr>
              <a:t>مجموعة المعلومات ذات طبيعة واحدة )، نتعرف على الملف باسمه وشكل أيقونته مثل</a:t>
            </a:r>
            <a:r>
              <a:rPr kumimoji="0" lang="ar-DZ" sz="1200" b="0" i="0" u="none" strike="noStrike" cap="none" normalizeH="0" baseline="0" dirty="0" smtClean="0">
                <a:ln>
                  <a:noFill/>
                </a:ln>
                <a:solidFill>
                  <a:schemeClr val="tx1"/>
                </a:solidFill>
                <a:effectLst/>
                <a:latin typeface="Arial" pitchFamily="34" charset="0"/>
                <a:cs typeface="Sultan Medium" pitchFamily="2" charset="-78"/>
              </a:rPr>
              <a:t>:</a:t>
            </a:r>
            <a:endParaRPr kumimoji="0" lang="ar-D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3071802" y="285728"/>
            <a:ext cx="2728632" cy="584775"/>
          </a:xfrm>
          <a:prstGeom prst="rect">
            <a:avLst/>
          </a:prstGeom>
        </p:spPr>
        <p:txBody>
          <a:bodyPr wrap="none">
            <a:spAutoFit/>
          </a:bodyPr>
          <a:lstStyle/>
          <a:p>
            <a:pPr lvl="0" indent="228600" algn="ctr" rtl="1" fontAlgn="base">
              <a:spcBef>
                <a:spcPct val="0"/>
              </a:spcBef>
              <a:spcAft>
                <a:spcPct val="0"/>
              </a:spcAft>
              <a:buFontTx/>
              <a:buChar char="•"/>
            </a:pPr>
            <a:r>
              <a:rPr lang="ar-DZ" sz="3200" b="1" dirty="0" smtClean="0">
                <a:solidFill>
                  <a:srgbClr val="C00000"/>
                </a:solidFill>
                <a:effectLst>
                  <a:outerShdw blurRad="38100" dist="38100" dir="2700000" algn="tl">
                    <a:srgbClr val="000000">
                      <a:alpha val="43137"/>
                    </a:srgbClr>
                  </a:outerShdw>
                </a:effectLst>
                <a:latin typeface="Calibri" pitchFamily="34" charset="0"/>
                <a:ea typeface="Calibri" pitchFamily="34" charset="0"/>
                <a:cs typeface="Sultan normal" pitchFamily="2" charset="-78"/>
              </a:rPr>
              <a:t>الملفات والمجلدات:</a:t>
            </a:r>
            <a:endParaRPr lang="fr-FR" sz="3200" b="1" dirty="0" smtClean="0">
              <a:solidFill>
                <a:srgbClr val="C00000"/>
              </a:solidFill>
              <a:effectLst>
                <a:outerShdw blurRad="38100" dist="38100" dir="2700000" algn="tl">
                  <a:srgbClr val="000000">
                    <a:alpha val="43137"/>
                  </a:srgbClr>
                </a:outerShdw>
              </a:effectLst>
              <a:latin typeface="Arial" pitchFamily="34" charset="0"/>
              <a:cs typeface="Sultan normal" pitchFamily="2" charset="-78"/>
            </a:endParaRPr>
          </a:p>
        </p:txBody>
      </p:sp>
      <p:pic>
        <p:nvPicPr>
          <p:cNvPr id="52228" name="Image 6"/>
          <p:cNvPicPr>
            <a:picLocks noChangeAspect="1" noChangeArrowheads="1"/>
          </p:cNvPicPr>
          <p:nvPr/>
        </p:nvPicPr>
        <p:blipFill>
          <a:blip r:embed="rId3"/>
          <a:srcRect/>
          <a:stretch>
            <a:fillRect/>
          </a:stretch>
        </p:blipFill>
        <p:spPr bwMode="auto">
          <a:xfrm>
            <a:off x="5643570" y="4000504"/>
            <a:ext cx="800106" cy="642942"/>
          </a:xfrm>
          <a:prstGeom prst="rect">
            <a:avLst/>
          </a:prstGeom>
          <a:noFill/>
        </p:spPr>
      </p:pic>
      <p:pic>
        <p:nvPicPr>
          <p:cNvPr id="52226" name="Image 7"/>
          <p:cNvPicPr>
            <a:picLocks noChangeAspect="1" noChangeArrowheads="1"/>
          </p:cNvPicPr>
          <p:nvPr/>
        </p:nvPicPr>
        <p:blipFill>
          <a:blip r:embed="rId4"/>
          <a:srcRect/>
          <a:stretch>
            <a:fillRect/>
          </a:stretch>
        </p:blipFill>
        <p:spPr bwMode="auto">
          <a:xfrm>
            <a:off x="2857488" y="3143248"/>
            <a:ext cx="714380" cy="670643"/>
          </a:xfrm>
          <a:prstGeom prst="rect">
            <a:avLst/>
          </a:prstGeom>
          <a:noFill/>
        </p:spPr>
      </p:pic>
      <p:sp>
        <p:nvSpPr>
          <p:cNvPr id="52229" name="Rectangle 5"/>
          <p:cNvSpPr>
            <a:spLocks noChangeArrowheads="1"/>
          </p:cNvSpPr>
          <p:nvPr/>
        </p:nvSpPr>
        <p:spPr bwMode="auto">
          <a:xfrm>
            <a:off x="3779838" y="581025"/>
            <a:ext cx="715962" cy="569913"/>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endParaRPr lang="fr-FR"/>
          </a:p>
        </p:txBody>
      </p:sp>
      <p:sp>
        <p:nvSpPr>
          <p:cNvPr id="52230" name="Rectangle 6"/>
          <p:cNvSpPr>
            <a:spLocks noChangeArrowheads="1"/>
          </p:cNvSpPr>
          <p:nvPr/>
        </p:nvSpPr>
        <p:spPr bwMode="auto">
          <a:xfrm>
            <a:off x="6754865" y="3286124"/>
            <a:ext cx="1848776" cy="7386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 typeface="Courier New" pitchFamily="49" charset="0"/>
              <a:buChar char="o"/>
              <a:tabLst>
                <a:tab pos="457200" algn="l"/>
              </a:tabLst>
            </a:pPr>
            <a:r>
              <a:rPr kumimoji="0" lang="ar-SA" sz="2400" b="1" i="0" u="none" strike="noStrike" cap="none" normalizeH="0" baseline="0" dirty="0" smtClean="0">
                <a:ln>
                  <a:noFill/>
                </a:ln>
                <a:solidFill>
                  <a:schemeClr val="tx1"/>
                </a:solidFill>
                <a:effectLst/>
                <a:latin typeface="Calibri" pitchFamily="34" charset="0"/>
                <a:ea typeface="Calibri" pitchFamily="34" charset="0"/>
                <a:cs typeface="Sultan normal" pitchFamily="2" charset="-78"/>
              </a:rPr>
              <a:t>ملف مضغوط</a:t>
            </a:r>
            <a:endParaRPr kumimoji="0" lang="fr-FR" sz="2400" b="1" i="0" u="none" strike="noStrike" cap="none" normalizeH="0" baseline="0" dirty="0" smtClean="0">
              <a:ln>
                <a:noFill/>
              </a:ln>
              <a:solidFill>
                <a:schemeClr val="tx1"/>
              </a:solidFill>
              <a:effectLst/>
              <a:latin typeface="Arial" pitchFamily="34" charset="0"/>
              <a:cs typeface="Sultan normal" pitchFamily="2" charset="-78"/>
            </a:endParaRPr>
          </a:p>
          <a:p>
            <a:pPr marL="0" marR="0" lvl="0" indent="0" algn="r" defTabSz="914400" rtl="0" eaLnBrk="0" fontAlgn="base" latinLnBrk="0" hangingPunct="0">
              <a:lnSpc>
                <a:spcPct val="100000"/>
              </a:lnSpc>
              <a:spcBef>
                <a:spcPct val="0"/>
              </a:spcBef>
              <a:spcAft>
                <a:spcPct val="0"/>
              </a:spcAft>
              <a:buClrTx/>
              <a:buSzTx/>
              <a:buFontTx/>
              <a:buNone/>
              <a:tabLst>
                <a:tab pos="457200" algn="l"/>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2232" name="Rectangle 8"/>
          <p:cNvSpPr>
            <a:spLocks noChangeArrowheads="1"/>
          </p:cNvSpPr>
          <p:nvPr/>
        </p:nvSpPr>
        <p:spPr bwMode="auto">
          <a:xfrm>
            <a:off x="2857488" y="3214686"/>
            <a:ext cx="2428892"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 typeface="Courier New" pitchFamily="49" charset="0"/>
              <a:buChar char="o"/>
              <a:tabLst>
                <a:tab pos="457200" algn="l"/>
              </a:tabLst>
            </a:pPr>
            <a:r>
              <a:rPr lang="ar-SA" sz="2400" dirty="0" smtClean="0">
                <a:latin typeface="Arial" pitchFamily="34" charset="0"/>
                <a:cs typeface="Arial" pitchFamily="34" charset="0"/>
              </a:rPr>
              <a:t> </a:t>
            </a:r>
            <a:r>
              <a:rPr kumimoji="0" lang="ar-SA" sz="2400" b="1" i="0" u="none" strike="noStrike" cap="none" normalizeH="0" baseline="0" dirty="0" smtClean="0">
                <a:ln>
                  <a:noFill/>
                </a:ln>
                <a:solidFill>
                  <a:schemeClr val="tx1"/>
                </a:solidFill>
                <a:effectLst/>
                <a:latin typeface="Arial" pitchFamily="34" charset="0"/>
                <a:cs typeface="Sultan normal" pitchFamily="2" charset="-78"/>
              </a:rPr>
              <a:t>ملف</a:t>
            </a:r>
            <a:r>
              <a:rPr kumimoji="0" lang="ar-SA" sz="2400" b="1" i="0" u="none" strike="noStrike" cap="none" normalizeH="0" baseline="0" dirty="0" smtClean="0">
                <a:ln>
                  <a:noFill/>
                </a:ln>
                <a:solidFill>
                  <a:schemeClr val="tx1"/>
                </a:solidFill>
                <a:effectLst/>
                <a:latin typeface="Calibri" pitchFamily="34" charset="0"/>
                <a:ea typeface="Calibri" pitchFamily="34" charset="0"/>
                <a:cs typeface="Sultan normal" pitchFamily="2" charset="-78"/>
              </a:rPr>
              <a:t> </a:t>
            </a:r>
            <a:r>
              <a:rPr kumimoji="0" lang="fr-FR" sz="2400" b="1" i="0" u="none" strike="noStrike" cap="none" normalizeH="0" baseline="0" dirty="0" smtClean="0">
                <a:ln>
                  <a:noFill/>
                </a:ln>
                <a:solidFill>
                  <a:schemeClr val="tx1"/>
                </a:solidFill>
                <a:effectLst/>
                <a:latin typeface="Calibri" pitchFamily="34" charset="0"/>
                <a:ea typeface="Calibri" pitchFamily="34" charset="0"/>
                <a:cs typeface="Sultan normal" pitchFamily="2" charset="-78"/>
              </a:rPr>
              <a:t>Excel</a:t>
            </a:r>
            <a:r>
              <a:rPr kumimoji="0" lang="ar-SA" sz="2400" i="0" u="none" strike="noStrike" cap="none" normalizeH="0" baseline="0" dirty="0" smtClean="0">
                <a:ln>
                  <a:noFill/>
                </a:ln>
                <a:solidFill>
                  <a:schemeClr val="tx1"/>
                </a:solidFill>
                <a:effectLst/>
                <a:latin typeface="Calibri" pitchFamily="34" charset="0"/>
                <a:ea typeface="Calibri" pitchFamily="34" charset="0"/>
                <a:cs typeface="Sultan normal" pitchFamily="2" charset="-78"/>
              </a:rPr>
              <a:t>  </a:t>
            </a:r>
            <a:endParaRPr kumimoji="0" lang="fr-FR" sz="2400" i="0" u="none" strike="noStrike" cap="none" normalizeH="0" baseline="0" dirty="0" smtClean="0">
              <a:ln>
                <a:noFill/>
              </a:ln>
              <a:solidFill>
                <a:schemeClr val="tx1"/>
              </a:solidFill>
              <a:effectLst/>
              <a:latin typeface="Arial" pitchFamily="34" charset="0"/>
              <a:cs typeface="Sultan normal"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tab pos="457200" algn="l"/>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8"/>
          <p:cNvSpPr>
            <a:spLocks noChangeArrowheads="1"/>
          </p:cNvSpPr>
          <p:nvPr/>
        </p:nvSpPr>
        <p:spPr bwMode="auto">
          <a:xfrm>
            <a:off x="6143636" y="4000504"/>
            <a:ext cx="242889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 typeface="Courier New" pitchFamily="49" charset="0"/>
              <a:buChar char="o"/>
              <a:tabLst>
                <a:tab pos="457200" algn="l"/>
              </a:tabLst>
            </a:pPr>
            <a:r>
              <a:rPr lang="ar-SA" sz="2400" dirty="0" smtClean="0">
                <a:latin typeface="Arial" pitchFamily="34" charset="0"/>
                <a:cs typeface="Arial" pitchFamily="34" charset="0"/>
              </a:rPr>
              <a:t> </a:t>
            </a:r>
            <a:r>
              <a:rPr kumimoji="0" lang="ar-SA" sz="2400" b="1" i="0" u="none" strike="noStrike" cap="none" normalizeH="0" baseline="0" dirty="0" smtClean="0">
                <a:ln>
                  <a:noFill/>
                </a:ln>
                <a:solidFill>
                  <a:schemeClr val="tx1"/>
                </a:solidFill>
                <a:effectLst/>
                <a:latin typeface="Arial" pitchFamily="34" charset="0"/>
                <a:cs typeface="Sultan normal" pitchFamily="2" charset="-78"/>
              </a:rPr>
              <a:t>ملف</a:t>
            </a:r>
            <a:r>
              <a:rPr kumimoji="0" lang="fr-FR" sz="2400" b="1" i="0" u="none" strike="noStrike" cap="none" normalizeH="0" baseline="0" dirty="0" smtClean="0">
                <a:ln>
                  <a:noFill/>
                </a:ln>
                <a:solidFill>
                  <a:schemeClr val="tx1"/>
                </a:solidFill>
                <a:effectLst/>
                <a:latin typeface="Arial" pitchFamily="34" charset="0"/>
                <a:cs typeface="Sultan normal" pitchFamily="2" charset="-78"/>
              </a:rPr>
              <a:t>  </a:t>
            </a:r>
            <a:r>
              <a:rPr kumimoji="0" lang="en-US" sz="2400" b="1" i="0" u="none" strike="noStrike" cap="none" normalizeH="0" baseline="0" dirty="0" smtClean="0">
                <a:ln>
                  <a:noFill/>
                </a:ln>
                <a:solidFill>
                  <a:schemeClr val="tx1"/>
                </a:solidFill>
                <a:effectLst/>
                <a:latin typeface="Arial" pitchFamily="34" charset="0"/>
                <a:cs typeface="Sultan normal" pitchFamily="2" charset="-78"/>
              </a:rPr>
              <a:t> </a:t>
            </a:r>
            <a:r>
              <a:rPr lang="en-US" sz="2400" b="1" dirty="0" smtClean="0">
                <a:latin typeface="Arial" pitchFamily="34" charset="0"/>
                <a:cs typeface="Sultan normal" pitchFamily="2" charset="-78"/>
              </a:rPr>
              <a:t>W</a:t>
            </a:r>
            <a:r>
              <a:rPr kumimoji="0" lang="en-US" sz="1800" b="1" i="0" u="none" strike="noStrike" cap="none" normalizeH="0" baseline="0" dirty="0" smtClean="0">
                <a:ln>
                  <a:noFill/>
                </a:ln>
                <a:solidFill>
                  <a:schemeClr val="tx1"/>
                </a:solidFill>
                <a:effectLst/>
                <a:latin typeface="Arial" pitchFamily="34" charset="0"/>
                <a:cs typeface="Arial" pitchFamily="34" charset="0"/>
              </a:rPr>
              <a:t>ord</a:t>
            </a:r>
            <a:endParaRPr kumimoji="0" lang="fr-FR" sz="1800" b="1"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Image 12"/>
          <p:cNvPicPr/>
          <p:nvPr/>
        </p:nvPicPr>
        <p:blipFill>
          <a:blip r:embed="rId5"/>
          <a:srcRect/>
          <a:stretch>
            <a:fillRect/>
          </a:stretch>
        </p:blipFill>
        <p:spPr bwMode="auto">
          <a:xfrm>
            <a:off x="5643570" y="3143248"/>
            <a:ext cx="785818" cy="642942"/>
          </a:xfrm>
          <a:prstGeom prst="rect">
            <a:avLst/>
          </a:prstGeom>
          <a:noFill/>
          <a:ln w="9525">
            <a:noFill/>
            <a:miter lim="800000"/>
            <a:headEnd/>
            <a:tailEnd/>
          </a:ln>
        </p:spPr>
      </p:pic>
      <p:sp>
        <p:nvSpPr>
          <p:cNvPr id="14" name="Rectangle 1"/>
          <p:cNvSpPr>
            <a:spLocks noChangeArrowheads="1"/>
          </p:cNvSpPr>
          <p:nvPr/>
        </p:nvSpPr>
        <p:spPr bwMode="auto">
          <a:xfrm>
            <a:off x="857224" y="4611231"/>
            <a:ext cx="7929586" cy="20005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Low" defTabSz="914400" rtl="1" eaLnBrk="0" fontAlgn="base" latinLnBrk="0" hangingPunct="0">
              <a:lnSpc>
                <a:spcPct val="100000"/>
              </a:lnSpc>
              <a:spcBef>
                <a:spcPct val="0"/>
              </a:spcBef>
              <a:spcAft>
                <a:spcPct val="0"/>
              </a:spcAft>
              <a:buClrTx/>
              <a:buSzTx/>
              <a:buFontTx/>
              <a:buChar char="•"/>
              <a:tabLst/>
            </a:pPr>
            <a:r>
              <a:rPr kumimoji="0" lang="ar-SA" sz="2800" b="1" i="0" u="none" strike="noStrike" cap="none" normalizeH="0" baseline="0" dirty="0" smtClean="0">
                <a:ln>
                  <a:noFill/>
                </a:ln>
                <a:solidFill>
                  <a:srgbClr val="0070C0"/>
                </a:solidFill>
                <a:effectLst/>
                <a:latin typeface="Calibri" pitchFamily="34" charset="0"/>
                <a:ea typeface="Calibri" pitchFamily="34" charset="0"/>
                <a:cs typeface="Sultan normal" pitchFamily="2" charset="-78"/>
              </a:rPr>
              <a:t>خصائص </a:t>
            </a:r>
            <a:r>
              <a:rPr kumimoji="0" lang="ar-DZ" sz="2800" b="1" i="0" u="none" strike="noStrike" cap="none" normalizeH="0" baseline="0" dirty="0" smtClean="0">
                <a:ln>
                  <a:noFill/>
                </a:ln>
                <a:solidFill>
                  <a:srgbClr val="0070C0"/>
                </a:solidFill>
                <a:effectLst/>
                <a:latin typeface="Calibri" pitchFamily="34" charset="0"/>
                <a:ea typeface="Calibri" pitchFamily="34" charset="0"/>
                <a:cs typeface="Sultan normal" pitchFamily="2" charset="-78"/>
              </a:rPr>
              <a:t>الملف</a:t>
            </a:r>
            <a:r>
              <a:rPr kumimoji="0" lang="fr-FR" sz="2800" b="1" i="0" u="none" strike="noStrike" cap="none" normalizeH="0" baseline="0" dirty="0" smtClean="0">
                <a:ln>
                  <a:noFill/>
                </a:ln>
                <a:solidFill>
                  <a:srgbClr val="0070C0"/>
                </a:solidFill>
                <a:effectLst/>
                <a:latin typeface="Calibri" pitchFamily="34" charset="0"/>
                <a:ea typeface="Calibri" pitchFamily="34" charset="0"/>
                <a:cs typeface="Sultan normal" pitchFamily="2" charset="-78"/>
              </a:rPr>
              <a:t> </a:t>
            </a:r>
            <a:r>
              <a:rPr kumimoji="0" lang="ar-DZ" sz="2800" b="1" i="0" u="none" strike="noStrike" cap="none" normalizeH="0" baseline="0" dirty="0" smtClean="0">
                <a:ln>
                  <a:noFill/>
                </a:ln>
                <a:solidFill>
                  <a:srgbClr val="0070C0"/>
                </a:solidFill>
                <a:effectLst/>
                <a:latin typeface="Calibri" pitchFamily="34" charset="0"/>
                <a:ea typeface="Calibri" pitchFamily="34" charset="0"/>
                <a:cs typeface="Sultan normal" pitchFamily="2" charset="-78"/>
              </a:rPr>
              <a:t>:</a:t>
            </a:r>
            <a:endParaRPr kumimoji="0" lang="fr-FR" sz="2800" b="1" i="0" u="none" strike="noStrike" cap="none" normalizeH="0" baseline="0" dirty="0" smtClean="0">
              <a:ln>
                <a:noFill/>
              </a:ln>
              <a:solidFill>
                <a:schemeClr val="tx1"/>
              </a:solidFill>
              <a:effectLst/>
              <a:latin typeface="Arial" pitchFamily="34" charset="0"/>
              <a:cs typeface="Sultan normal" pitchFamily="2" charset="-78"/>
            </a:endParaRPr>
          </a:p>
          <a:p>
            <a:pPr marL="0" marR="0" lvl="0" indent="228600" algn="justLow" defTabSz="914400" rtl="1" eaLnBrk="0" fontAlgn="base" latinLnBrk="0" hangingPunct="0">
              <a:lnSpc>
                <a:spcPct val="100000"/>
              </a:lnSpc>
              <a:spcBef>
                <a:spcPct val="0"/>
              </a:spcBef>
              <a:spcAft>
                <a:spcPct val="0"/>
              </a:spcAft>
              <a:buClrTx/>
              <a:buSzTx/>
              <a:buFont typeface="Wingdings" pitchFamily="2" charset="2"/>
              <a:buChar char="ü"/>
              <a:tabLst/>
            </a:pPr>
            <a:r>
              <a:rPr kumimoji="0" lang="ar-SA" sz="2400" b="1" i="0" u="none" strike="noStrike" cap="none" normalizeH="0" baseline="0" dirty="0" smtClean="0">
                <a:ln>
                  <a:noFill/>
                </a:ln>
                <a:solidFill>
                  <a:schemeClr val="tx1"/>
                </a:solidFill>
                <a:effectLst/>
                <a:latin typeface="Arial" pitchFamily="34" charset="0"/>
                <a:cs typeface="Sultan normal" pitchFamily="2" charset="-78"/>
              </a:rPr>
              <a:t>الاسم</a:t>
            </a:r>
          </a:p>
          <a:p>
            <a:pPr marL="0" marR="0" lvl="0" indent="228600" algn="justLow" defTabSz="914400" rtl="1" eaLnBrk="0" fontAlgn="base" latinLnBrk="0" hangingPunct="0">
              <a:lnSpc>
                <a:spcPct val="100000"/>
              </a:lnSpc>
              <a:spcBef>
                <a:spcPct val="0"/>
              </a:spcBef>
              <a:spcAft>
                <a:spcPct val="0"/>
              </a:spcAft>
              <a:buClrTx/>
              <a:buSzTx/>
              <a:buFont typeface="Wingdings" pitchFamily="2" charset="2"/>
              <a:buChar char="ü"/>
              <a:tabLst/>
            </a:pPr>
            <a:r>
              <a:rPr lang="ar-SA" sz="2400" b="1" dirty="0" smtClean="0">
                <a:latin typeface="Arial" pitchFamily="34" charset="0"/>
                <a:cs typeface="Sultan normal" pitchFamily="2" charset="-78"/>
              </a:rPr>
              <a:t>الزيادة</a:t>
            </a:r>
          </a:p>
          <a:p>
            <a:pPr marL="0" marR="0" lvl="0" indent="228600" algn="justLow" defTabSz="914400" rtl="1" eaLnBrk="0" fontAlgn="base" latinLnBrk="0" hangingPunct="0">
              <a:lnSpc>
                <a:spcPct val="100000"/>
              </a:lnSpc>
              <a:spcBef>
                <a:spcPct val="0"/>
              </a:spcBef>
              <a:spcAft>
                <a:spcPct val="0"/>
              </a:spcAft>
              <a:buClrTx/>
              <a:buSzTx/>
              <a:buFont typeface="Wingdings" pitchFamily="2" charset="2"/>
              <a:buChar char="ü"/>
              <a:tabLst/>
            </a:pPr>
            <a:r>
              <a:rPr kumimoji="0" lang="ar-SA" sz="2400" b="1" i="0" u="none" strike="noStrike" cap="none" normalizeH="0" baseline="0" dirty="0" smtClean="0">
                <a:ln>
                  <a:noFill/>
                </a:ln>
                <a:solidFill>
                  <a:schemeClr val="tx1"/>
                </a:solidFill>
                <a:effectLst/>
                <a:latin typeface="Arial" pitchFamily="34" charset="0"/>
                <a:cs typeface="Sultan normal" pitchFamily="2" charset="-78"/>
              </a:rPr>
              <a:t>الحجم</a:t>
            </a:r>
          </a:p>
          <a:p>
            <a:pPr marL="0" marR="0" lvl="0" indent="228600" algn="justLow" defTabSz="914400" rtl="1" eaLnBrk="0" fontAlgn="base" latinLnBrk="0" hangingPunct="0">
              <a:lnSpc>
                <a:spcPct val="100000"/>
              </a:lnSpc>
              <a:spcBef>
                <a:spcPct val="0"/>
              </a:spcBef>
              <a:spcAft>
                <a:spcPct val="0"/>
              </a:spcAft>
              <a:buClrTx/>
              <a:buSzTx/>
              <a:buFont typeface="Wingdings" pitchFamily="2" charset="2"/>
              <a:buChar char="ü"/>
              <a:tabLst/>
            </a:pPr>
            <a:r>
              <a:rPr lang="ar-SA" sz="2400" b="1" dirty="0" smtClean="0">
                <a:latin typeface="Arial" pitchFamily="34" charset="0"/>
                <a:cs typeface="Sultan normal" pitchFamily="2" charset="-78"/>
              </a:rPr>
              <a:t>تاريخ </a:t>
            </a:r>
            <a:r>
              <a:rPr lang="ar-SA" sz="2400" b="1" dirty="0" err="1" smtClean="0">
                <a:latin typeface="Arial" pitchFamily="34" charset="0"/>
                <a:cs typeface="Sultan normal" pitchFamily="2" charset="-78"/>
              </a:rPr>
              <a:t>الانشاء</a:t>
            </a:r>
            <a:endParaRPr kumimoji="0" lang="ar-DZ"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52225"/>
                                        </p:tgtEl>
                                        <p:attrNameLst>
                                          <p:attrName>style.visibility</p:attrName>
                                        </p:attrNameLst>
                                      </p:cBhvr>
                                      <p:to>
                                        <p:strVal val="visible"/>
                                      </p:to>
                                    </p:set>
                                    <p:animEffect transition="in" filter="diamond(in)">
                                      <p:cBhvr>
                                        <p:cTn id="11" dur="2000"/>
                                        <p:tgtEl>
                                          <p:spTgt spid="52225"/>
                                        </p:tgtEl>
                                      </p:cBhvr>
                                    </p:animEffect>
                                  </p:childTnLst>
                                </p:cTn>
                              </p:par>
                              <p:par>
                                <p:cTn id="12" presetID="30" presetClass="entr" presetSubtype="0" fill="hold" grpId="0" nodeType="withEffect">
                                  <p:stCondLst>
                                    <p:cond delay="0"/>
                                  </p:stCondLst>
                                  <p:childTnLst>
                                    <p:set>
                                      <p:cBhvr>
                                        <p:cTn id="13" dur="1" fill="hold">
                                          <p:stCondLst>
                                            <p:cond delay="0"/>
                                          </p:stCondLst>
                                        </p:cTn>
                                        <p:tgtEl>
                                          <p:spTgt spid="52230"/>
                                        </p:tgtEl>
                                        <p:attrNameLst>
                                          <p:attrName>style.visibility</p:attrName>
                                        </p:attrNameLst>
                                      </p:cBhvr>
                                      <p:to>
                                        <p:strVal val="visible"/>
                                      </p:to>
                                    </p:set>
                                    <p:animEffect transition="in" filter="fade">
                                      <p:cBhvr>
                                        <p:cTn id="14" dur="800" decel="100000"/>
                                        <p:tgtEl>
                                          <p:spTgt spid="52230"/>
                                        </p:tgtEl>
                                      </p:cBhvr>
                                    </p:animEffect>
                                    <p:anim calcmode="lin" valueType="num">
                                      <p:cBhvr>
                                        <p:cTn id="15" dur="800" decel="100000" fill="hold"/>
                                        <p:tgtEl>
                                          <p:spTgt spid="52230"/>
                                        </p:tgtEl>
                                        <p:attrNameLst>
                                          <p:attrName>style.rotation</p:attrName>
                                        </p:attrNameLst>
                                      </p:cBhvr>
                                      <p:tavLst>
                                        <p:tav tm="0">
                                          <p:val>
                                            <p:fltVal val="-90"/>
                                          </p:val>
                                        </p:tav>
                                        <p:tav tm="100000">
                                          <p:val>
                                            <p:fltVal val="0"/>
                                          </p:val>
                                        </p:tav>
                                      </p:tavLst>
                                    </p:anim>
                                    <p:anim calcmode="lin" valueType="num">
                                      <p:cBhvr>
                                        <p:cTn id="16" dur="800" decel="100000" fill="hold"/>
                                        <p:tgtEl>
                                          <p:spTgt spid="52230"/>
                                        </p:tgtEl>
                                        <p:attrNameLst>
                                          <p:attrName>ppt_x</p:attrName>
                                        </p:attrNameLst>
                                      </p:cBhvr>
                                      <p:tavLst>
                                        <p:tav tm="0">
                                          <p:val>
                                            <p:strVal val="#ppt_x+0.4"/>
                                          </p:val>
                                        </p:tav>
                                        <p:tav tm="100000">
                                          <p:val>
                                            <p:strVal val="#ppt_x-0.05"/>
                                          </p:val>
                                        </p:tav>
                                      </p:tavLst>
                                    </p:anim>
                                    <p:anim calcmode="lin" valueType="num">
                                      <p:cBhvr>
                                        <p:cTn id="17" dur="800" decel="100000" fill="hold"/>
                                        <p:tgtEl>
                                          <p:spTgt spid="52230"/>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52230"/>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52230"/>
                                        </p:tgtEl>
                                        <p:attrNameLst>
                                          <p:attrName>ppt_y</p:attrName>
                                        </p:attrNameLst>
                                      </p:cBhvr>
                                      <p:tavLst>
                                        <p:tav tm="0">
                                          <p:val>
                                            <p:strVal val="#ppt_y+0.1"/>
                                          </p:val>
                                        </p:tav>
                                        <p:tav tm="100000">
                                          <p:val>
                                            <p:strVal val="#ppt_y"/>
                                          </p:val>
                                        </p:tav>
                                      </p:tavLst>
                                    </p:anim>
                                  </p:childTnLst>
                                </p:cTn>
                              </p:par>
                              <p:par>
                                <p:cTn id="20" presetID="3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800" decel="100000"/>
                                        <p:tgtEl>
                                          <p:spTgt spid="13"/>
                                        </p:tgtEl>
                                      </p:cBhvr>
                                    </p:animEffect>
                                    <p:anim calcmode="lin" valueType="num">
                                      <p:cBhvr>
                                        <p:cTn id="23" dur="800" decel="100000" fill="hold"/>
                                        <p:tgtEl>
                                          <p:spTgt spid="13"/>
                                        </p:tgtEl>
                                        <p:attrNameLst>
                                          <p:attrName>style.rotation</p:attrName>
                                        </p:attrNameLst>
                                      </p:cBhvr>
                                      <p:tavLst>
                                        <p:tav tm="0">
                                          <p:val>
                                            <p:fltVal val="-90"/>
                                          </p:val>
                                        </p:tav>
                                        <p:tav tm="100000">
                                          <p:val>
                                            <p:fltVal val="0"/>
                                          </p:val>
                                        </p:tav>
                                      </p:tavLst>
                                    </p:anim>
                                    <p:anim calcmode="lin" valueType="num">
                                      <p:cBhvr>
                                        <p:cTn id="24" dur="800" decel="100000" fill="hold"/>
                                        <p:tgtEl>
                                          <p:spTgt spid="13"/>
                                        </p:tgtEl>
                                        <p:attrNameLst>
                                          <p:attrName>ppt_x</p:attrName>
                                        </p:attrNameLst>
                                      </p:cBhvr>
                                      <p:tavLst>
                                        <p:tav tm="0">
                                          <p:val>
                                            <p:strVal val="#ppt_x+0.4"/>
                                          </p:val>
                                        </p:tav>
                                        <p:tav tm="100000">
                                          <p:val>
                                            <p:strVal val="#ppt_x-0.05"/>
                                          </p:val>
                                        </p:tav>
                                      </p:tavLst>
                                    </p:anim>
                                    <p:anim calcmode="lin" valueType="num">
                                      <p:cBhvr>
                                        <p:cTn id="25" dur="800" decel="100000" fill="hold"/>
                                        <p:tgtEl>
                                          <p:spTgt spid="13"/>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28" fill="hold">
                            <p:stCondLst>
                              <p:cond delay="4000"/>
                            </p:stCondLst>
                            <p:childTnLst>
                              <p:par>
                                <p:cTn id="29" presetID="30" presetClass="entr" presetSubtype="0" fill="hold" grpId="0" nodeType="afterEffect">
                                  <p:stCondLst>
                                    <p:cond delay="0"/>
                                  </p:stCondLst>
                                  <p:childTnLst>
                                    <p:set>
                                      <p:cBhvr>
                                        <p:cTn id="30" dur="1" fill="hold">
                                          <p:stCondLst>
                                            <p:cond delay="0"/>
                                          </p:stCondLst>
                                        </p:cTn>
                                        <p:tgtEl>
                                          <p:spTgt spid="52232"/>
                                        </p:tgtEl>
                                        <p:attrNameLst>
                                          <p:attrName>style.visibility</p:attrName>
                                        </p:attrNameLst>
                                      </p:cBhvr>
                                      <p:to>
                                        <p:strVal val="visible"/>
                                      </p:to>
                                    </p:set>
                                    <p:animEffect transition="in" filter="fade">
                                      <p:cBhvr>
                                        <p:cTn id="31" dur="800" decel="100000"/>
                                        <p:tgtEl>
                                          <p:spTgt spid="52232"/>
                                        </p:tgtEl>
                                      </p:cBhvr>
                                    </p:animEffect>
                                    <p:anim calcmode="lin" valueType="num">
                                      <p:cBhvr>
                                        <p:cTn id="32" dur="800" decel="100000" fill="hold"/>
                                        <p:tgtEl>
                                          <p:spTgt spid="52232"/>
                                        </p:tgtEl>
                                        <p:attrNameLst>
                                          <p:attrName>style.rotation</p:attrName>
                                        </p:attrNameLst>
                                      </p:cBhvr>
                                      <p:tavLst>
                                        <p:tav tm="0">
                                          <p:val>
                                            <p:fltVal val="-90"/>
                                          </p:val>
                                        </p:tav>
                                        <p:tav tm="100000">
                                          <p:val>
                                            <p:fltVal val="0"/>
                                          </p:val>
                                        </p:tav>
                                      </p:tavLst>
                                    </p:anim>
                                    <p:anim calcmode="lin" valueType="num">
                                      <p:cBhvr>
                                        <p:cTn id="33" dur="800" decel="100000" fill="hold"/>
                                        <p:tgtEl>
                                          <p:spTgt spid="52232"/>
                                        </p:tgtEl>
                                        <p:attrNameLst>
                                          <p:attrName>ppt_x</p:attrName>
                                        </p:attrNameLst>
                                      </p:cBhvr>
                                      <p:tavLst>
                                        <p:tav tm="0">
                                          <p:val>
                                            <p:strVal val="#ppt_x+0.4"/>
                                          </p:val>
                                        </p:tav>
                                        <p:tav tm="100000">
                                          <p:val>
                                            <p:strVal val="#ppt_x-0.05"/>
                                          </p:val>
                                        </p:tav>
                                      </p:tavLst>
                                    </p:anim>
                                    <p:anim calcmode="lin" valueType="num">
                                      <p:cBhvr>
                                        <p:cTn id="34" dur="800" decel="100000" fill="hold"/>
                                        <p:tgtEl>
                                          <p:spTgt spid="52232"/>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52232"/>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52232"/>
                                        </p:tgtEl>
                                        <p:attrNameLst>
                                          <p:attrName>ppt_y</p:attrName>
                                        </p:attrNameLst>
                                      </p:cBhvr>
                                      <p:tavLst>
                                        <p:tav tm="0">
                                          <p:val>
                                            <p:strVal val="#ppt_y+0.1"/>
                                          </p:val>
                                        </p:tav>
                                        <p:tav tm="100000">
                                          <p:val>
                                            <p:strVal val="#ppt_y"/>
                                          </p:val>
                                        </p:tav>
                                      </p:tavLst>
                                    </p:anim>
                                  </p:childTnLst>
                                </p:cTn>
                              </p:par>
                            </p:childTnLst>
                          </p:cTn>
                        </p:par>
                        <p:par>
                          <p:cTn id="37" fill="hold">
                            <p:stCondLst>
                              <p:cond delay="5000"/>
                            </p:stCondLst>
                            <p:childTnLst>
                              <p:par>
                                <p:cTn id="38" presetID="30" presetClass="entr" presetSubtype="0" fill="hold" nodeType="afterEffect">
                                  <p:stCondLst>
                                    <p:cond delay="0"/>
                                  </p:stCondLst>
                                  <p:childTnLst>
                                    <p:set>
                                      <p:cBhvr>
                                        <p:cTn id="39" dur="1" fill="hold">
                                          <p:stCondLst>
                                            <p:cond delay="0"/>
                                          </p:stCondLst>
                                        </p:cTn>
                                        <p:tgtEl>
                                          <p:spTgt spid="52226"/>
                                        </p:tgtEl>
                                        <p:attrNameLst>
                                          <p:attrName>style.visibility</p:attrName>
                                        </p:attrNameLst>
                                      </p:cBhvr>
                                      <p:to>
                                        <p:strVal val="visible"/>
                                      </p:to>
                                    </p:set>
                                    <p:animEffect transition="in" filter="fade">
                                      <p:cBhvr>
                                        <p:cTn id="40" dur="800" decel="100000"/>
                                        <p:tgtEl>
                                          <p:spTgt spid="52226"/>
                                        </p:tgtEl>
                                      </p:cBhvr>
                                    </p:animEffect>
                                    <p:anim calcmode="lin" valueType="num">
                                      <p:cBhvr>
                                        <p:cTn id="41" dur="800" decel="100000" fill="hold"/>
                                        <p:tgtEl>
                                          <p:spTgt spid="52226"/>
                                        </p:tgtEl>
                                        <p:attrNameLst>
                                          <p:attrName>style.rotation</p:attrName>
                                        </p:attrNameLst>
                                      </p:cBhvr>
                                      <p:tavLst>
                                        <p:tav tm="0">
                                          <p:val>
                                            <p:fltVal val="-90"/>
                                          </p:val>
                                        </p:tav>
                                        <p:tav tm="100000">
                                          <p:val>
                                            <p:fltVal val="0"/>
                                          </p:val>
                                        </p:tav>
                                      </p:tavLst>
                                    </p:anim>
                                    <p:anim calcmode="lin" valueType="num">
                                      <p:cBhvr>
                                        <p:cTn id="42" dur="800" decel="100000" fill="hold"/>
                                        <p:tgtEl>
                                          <p:spTgt spid="52226"/>
                                        </p:tgtEl>
                                        <p:attrNameLst>
                                          <p:attrName>ppt_x</p:attrName>
                                        </p:attrNameLst>
                                      </p:cBhvr>
                                      <p:tavLst>
                                        <p:tav tm="0">
                                          <p:val>
                                            <p:strVal val="#ppt_x+0.4"/>
                                          </p:val>
                                        </p:tav>
                                        <p:tav tm="100000">
                                          <p:val>
                                            <p:strVal val="#ppt_x-0.05"/>
                                          </p:val>
                                        </p:tav>
                                      </p:tavLst>
                                    </p:anim>
                                    <p:anim calcmode="lin" valueType="num">
                                      <p:cBhvr>
                                        <p:cTn id="43" dur="800" decel="100000" fill="hold"/>
                                        <p:tgtEl>
                                          <p:spTgt spid="52226"/>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52226"/>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52226"/>
                                        </p:tgtEl>
                                        <p:attrNameLst>
                                          <p:attrName>ppt_y</p:attrName>
                                        </p:attrNameLst>
                                      </p:cBhvr>
                                      <p:tavLst>
                                        <p:tav tm="0">
                                          <p:val>
                                            <p:strVal val="#ppt_y+0.1"/>
                                          </p:val>
                                        </p:tav>
                                        <p:tav tm="100000">
                                          <p:val>
                                            <p:strVal val="#ppt_y"/>
                                          </p:val>
                                        </p:tav>
                                      </p:tavLst>
                                    </p:anim>
                                  </p:childTnLst>
                                </p:cTn>
                              </p:par>
                            </p:childTnLst>
                          </p:cTn>
                        </p:par>
                        <p:par>
                          <p:cTn id="46" fill="hold">
                            <p:stCondLst>
                              <p:cond delay="6000"/>
                            </p:stCondLst>
                            <p:childTnLst>
                              <p:par>
                                <p:cTn id="47" presetID="30" presetClass="entr" presetSubtype="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800" decel="100000"/>
                                        <p:tgtEl>
                                          <p:spTgt spid="12"/>
                                        </p:tgtEl>
                                      </p:cBhvr>
                                    </p:animEffect>
                                    <p:anim calcmode="lin" valueType="num">
                                      <p:cBhvr>
                                        <p:cTn id="50" dur="800" decel="100000" fill="hold"/>
                                        <p:tgtEl>
                                          <p:spTgt spid="12"/>
                                        </p:tgtEl>
                                        <p:attrNameLst>
                                          <p:attrName>style.rotation</p:attrName>
                                        </p:attrNameLst>
                                      </p:cBhvr>
                                      <p:tavLst>
                                        <p:tav tm="0">
                                          <p:val>
                                            <p:fltVal val="-90"/>
                                          </p:val>
                                        </p:tav>
                                        <p:tav tm="100000">
                                          <p:val>
                                            <p:fltVal val="0"/>
                                          </p:val>
                                        </p:tav>
                                      </p:tavLst>
                                    </p:anim>
                                    <p:anim calcmode="lin" valueType="num">
                                      <p:cBhvr>
                                        <p:cTn id="51" dur="800" decel="100000" fill="hold"/>
                                        <p:tgtEl>
                                          <p:spTgt spid="12"/>
                                        </p:tgtEl>
                                        <p:attrNameLst>
                                          <p:attrName>ppt_x</p:attrName>
                                        </p:attrNameLst>
                                      </p:cBhvr>
                                      <p:tavLst>
                                        <p:tav tm="0">
                                          <p:val>
                                            <p:strVal val="#ppt_x+0.4"/>
                                          </p:val>
                                        </p:tav>
                                        <p:tav tm="100000">
                                          <p:val>
                                            <p:strVal val="#ppt_x-0.05"/>
                                          </p:val>
                                        </p:tav>
                                      </p:tavLst>
                                    </p:anim>
                                    <p:anim calcmode="lin" valueType="num">
                                      <p:cBhvr>
                                        <p:cTn id="52" dur="800" decel="100000" fill="hold"/>
                                        <p:tgtEl>
                                          <p:spTgt spid="1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55" fill="hold">
                            <p:stCondLst>
                              <p:cond delay="7000"/>
                            </p:stCondLst>
                            <p:childTnLst>
                              <p:par>
                                <p:cTn id="56" presetID="30" presetClass="entr" presetSubtype="0" fill="hold" nodeType="afterEffect">
                                  <p:stCondLst>
                                    <p:cond delay="0"/>
                                  </p:stCondLst>
                                  <p:childTnLst>
                                    <p:set>
                                      <p:cBhvr>
                                        <p:cTn id="57" dur="1" fill="hold">
                                          <p:stCondLst>
                                            <p:cond delay="0"/>
                                          </p:stCondLst>
                                        </p:cTn>
                                        <p:tgtEl>
                                          <p:spTgt spid="52228"/>
                                        </p:tgtEl>
                                        <p:attrNameLst>
                                          <p:attrName>style.visibility</p:attrName>
                                        </p:attrNameLst>
                                      </p:cBhvr>
                                      <p:to>
                                        <p:strVal val="visible"/>
                                      </p:to>
                                    </p:set>
                                    <p:animEffect transition="in" filter="fade">
                                      <p:cBhvr>
                                        <p:cTn id="58" dur="800" decel="100000"/>
                                        <p:tgtEl>
                                          <p:spTgt spid="52228"/>
                                        </p:tgtEl>
                                      </p:cBhvr>
                                    </p:animEffect>
                                    <p:anim calcmode="lin" valueType="num">
                                      <p:cBhvr>
                                        <p:cTn id="59" dur="800" decel="100000" fill="hold"/>
                                        <p:tgtEl>
                                          <p:spTgt spid="52228"/>
                                        </p:tgtEl>
                                        <p:attrNameLst>
                                          <p:attrName>style.rotation</p:attrName>
                                        </p:attrNameLst>
                                      </p:cBhvr>
                                      <p:tavLst>
                                        <p:tav tm="0">
                                          <p:val>
                                            <p:fltVal val="-90"/>
                                          </p:val>
                                        </p:tav>
                                        <p:tav tm="100000">
                                          <p:val>
                                            <p:fltVal val="0"/>
                                          </p:val>
                                        </p:tav>
                                      </p:tavLst>
                                    </p:anim>
                                    <p:anim calcmode="lin" valueType="num">
                                      <p:cBhvr>
                                        <p:cTn id="60" dur="800" decel="100000" fill="hold"/>
                                        <p:tgtEl>
                                          <p:spTgt spid="52228"/>
                                        </p:tgtEl>
                                        <p:attrNameLst>
                                          <p:attrName>ppt_x</p:attrName>
                                        </p:attrNameLst>
                                      </p:cBhvr>
                                      <p:tavLst>
                                        <p:tav tm="0">
                                          <p:val>
                                            <p:strVal val="#ppt_x+0.4"/>
                                          </p:val>
                                        </p:tav>
                                        <p:tav tm="100000">
                                          <p:val>
                                            <p:strVal val="#ppt_x-0.05"/>
                                          </p:val>
                                        </p:tav>
                                      </p:tavLst>
                                    </p:anim>
                                    <p:anim calcmode="lin" valueType="num">
                                      <p:cBhvr>
                                        <p:cTn id="61" dur="800" decel="100000" fill="hold"/>
                                        <p:tgtEl>
                                          <p:spTgt spid="52228"/>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52228"/>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52228"/>
                                        </p:tgtEl>
                                        <p:attrNameLst>
                                          <p:attrName>ppt_y</p:attrName>
                                        </p:attrNameLst>
                                      </p:cBhvr>
                                      <p:tavLst>
                                        <p:tav tm="0">
                                          <p:val>
                                            <p:strVal val="#ppt_y+0.1"/>
                                          </p:val>
                                        </p:tav>
                                        <p:tav tm="100000">
                                          <p:val>
                                            <p:strVal val="#ppt_y"/>
                                          </p:val>
                                        </p:tav>
                                      </p:tavLst>
                                    </p:anim>
                                  </p:childTnLst>
                                </p:cTn>
                              </p:par>
                            </p:childTnLst>
                          </p:cTn>
                        </p:par>
                        <p:par>
                          <p:cTn id="64" fill="hold">
                            <p:stCondLst>
                              <p:cond delay="8000"/>
                            </p:stCondLst>
                            <p:childTnLst>
                              <p:par>
                                <p:cTn id="65" presetID="2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5" grpId="0"/>
      <p:bldP spid="4" grpId="0"/>
      <p:bldP spid="52230" grpId="0"/>
      <p:bldP spid="52232" grpId="0"/>
      <p:bldP spid="12" grpId="0"/>
      <p:bldP spid="14" grpId="0"/>
    </p:bldLst>
  </p:timing>
</p:sld>
</file>

<file path=ppt/slides/slide1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a:stretch>
        </a:blip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Tableau 2"/>
          <p:cNvGraphicFramePr>
            <a:graphicFrameLocks noGrp="1"/>
          </p:cNvGraphicFramePr>
          <p:nvPr/>
        </p:nvGraphicFramePr>
        <p:xfrm>
          <a:off x="785786" y="285728"/>
          <a:ext cx="7929618" cy="6072229"/>
        </p:xfrm>
        <a:graphic>
          <a:graphicData uri="http://schemas.openxmlformats.org/drawingml/2006/table">
            <a:tbl>
              <a:tblPr>
                <a:tableStyleId>{3C2FFA5D-87B4-456A-9821-1D502468CF0F}</a:tableStyleId>
              </a:tblPr>
              <a:tblGrid>
                <a:gridCol w="2765491"/>
                <a:gridCol w="2520922"/>
                <a:gridCol w="2643205"/>
              </a:tblGrid>
              <a:tr h="641452">
                <a:tc>
                  <a:txBody>
                    <a:bodyPr/>
                    <a:lstStyle/>
                    <a:p>
                      <a:pPr algn="ctr" rtl="0">
                        <a:lnSpc>
                          <a:spcPct val="150000"/>
                        </a:lnSpc>
                        <a:spcAft>
                          <a:spcPts val="0"/>
                        </a:spcAft>
                        <a:tabLst>
                          <a:tab pos="1676400" algn="l"/>
                        </a:tabLst>
                      </a:pPr>
                      <a:r>
                        <a:rPr lang="ar-SA" sz="2400" b="1" dirty="0" smtClean="0">
                          <a:effectLst>
                            <a:outerShdw blurRad="38100" dist="38100" dir="2700000" algn="tl">
                              <a:srgbClr val="000000">
                                <a:alpha val="43137"/>
                              </a:srgbClr>
                            </a:outerShdw>
                          </a:effectLst>
                        </a:rPr>
                        <a:t>البرنامج</a:t>
                      </a:r>
                      <a:endParaRPr lang="fr-FR" sz="2400" b="1" dirty="0">
                        <a:effectLst>
                          <a:outerShdw blurRad="38100" dist="38100" dir="2700000" algn="tl">
                            <a:srgbClr val="000000">
                              <a:alpha val="43137"/>
                            </a:srgbClr>
                          </a:outerShdw>
                        </a:effectLst>
                        <a:latin typeface="Times New Roman"/>
                        <a:ea typeface="Times New Roman"/>
                        <a:cs typeface="Sultan normal" pitchFamily="2" charset="-78"/>
                      </a:endParaRPr>
                    </a:p>
                  </a:txBody>
                  <a:tcPr marL="41185" marR="41185" marT="0" marB="0"/>
                </a:tc>
                <a:tc>
                  <a:txBody>
                    <a:bodyPr/>
                    <a:lstStyle/>
                    <a:p>
                      <a:pPr algn="ctr" rtl="0">
                        <a:lnSpc>
                          <a:spcPct val="150000"/>
                        </a:lnSpc>
                        <a:spcAft>
                          <a:spcPts val="0"/>
                        </a:spcAft>
                        <a:tabLst>
                          <a:tab pos="1676400" algn="l"/>
                        </a:tabLst>
                      </a:pPr>
                      <a:r>
                        <a:rPr lang="ar-SA" sz="2400" b="1" dirty="0" smtClean="0">
                          <a:effectLst>
                            <a:outerShdw blurRad="38100" dist="38100" dir="2700000" algn="tl">
                              <a:srgbClr val="000000">
                                <a:alpha val="43137"/>
                              </a:srgbClr>
                            </a:outerShdw>
                          </a:effectLst>
                        </a:rPr>
                        <a:t>نوع الملف</a:t>
                      </a:r>
                      <a:endParaRPr lang="fr-FR" sz="2400" b="1" dirty="0">
                        <a:effectLst>
                          <a:outerShdw blurRad="38100" dist="38100" dir="2700000" algn="tl">
                            <a:srgbClr val="000000">
                              <a:alpha val="43137"/>
                            </a:srgbClr>
                          </a:outerShdw>
                        </a:effectLst>
                        <a:latin typeface="Times New Roman"/>
                        <a:ea typeface="Times New Roman"/>
                        <a:cs typeface="Sultan normal" pitchFamily="2" charset="-78"/>
                      </a:endParaRPr>
                    </a:p>
                  </a:txBody>
                  <a:tcPr marL="41185" marR="41185" marT="0" marB="0"/>
                </a:tc>
                <a:tc>
                  <a:txBody>
                    <a:bodyPr/>
                    <a:lstStyle/>
                    <a:p>
                      <a:pPr algn="ctr" rtl="1">
                        <a:lnSpc>
                          <a:spcPct val="150000"/>
                        </a:lnSpc>
                        <a:spcAft>
                          <a:spcPts val="0"/>
                        </a:spcAft>
                        <a:tabLst>
                          <a:tab pos="1676400" algn="l"/>
                        </a:tabLst>
                      </a:pPr>
                      <a:r>
                        <a:rPr lang="ar-SA" sz="2400" b="1" dirty="0" smtClean="0">
                          <a:effectLst>
                            <a:outerShdw blurRad="38100" dist="38100" dir="2700000" algn="tl">
                              <a:srgbClr val="000000">
                                <a:alpha val="43137"/>
                              </a:srgbClr>
                            </a:outerShdw>
                          </a:effectLst>
                        </a:rPr>
                        <a:t>الزيادة</a:t>
                      </a:r>
                      <a:endParaRPr lang="fr-FR" sz="2400" b="1" dirty="0">
                        <a:effectLst>
                          <a:outerShdw blurRad="38100" dist="38100" dir="2700000" algn="tl">
                            <a:srgbClr val="000000">
                              <a:alpha val="43137"/>
                            </a:srgbClr>
                          </a:outerShdw>
                        </a:effectLst>
                        <a:latin typeface="Times New Roman"/>
                        <a:ea typeface="Times New Roman"/>
                        <a:cs typeface="Sultan normal" pitchFamily="2" charset="-78"/>
                      </a:endParaRPr>
                    </a:p>
                  </a:txBody>
                  <a:tcPr marL="41185" marR="41185" marT="0" marB="0"/>
                </a:tc>
              </a:tr>
              <a:tr h="427273">
                <a:tc>
                  <a:txBody>
                    <a:bodyPr/>
                    <a:lstStyle/>
                    <a:p>
                      <a:pPr algn="l" rtl="0">
                        <a:spcAft>
                          <a:spcPts val="0"/>
                        </a:spcAft>
                        <a:tabLst>
                          <a:tab pos="1676400" algn="l"/>
                        </a:tabLst>
                      </a:pPr>
                      <a:r>
                        <a:rPr lang="fr-FR" sz="2400" dirty="0"/>
                        <a:t>Bloc-notes</a:t>
                      </a:r>
                      <a:endParaRPr lang="fr-FR" sz="2400" b="1" dirty="0">
                        <a:latin typeface="Times New Roman"/>
                        <a:ea typeface="Times New Roman"/>
                        <a:cs typeface="Sultan normal" pitchFamily="2" charset="-78"/>
                      </a:endParaRPr>
                    </a:p>
                  </a:txBody>
                  <a:tcPr marL="41185" marR="41185" marT="0" marB="0"/>
                </a:tc>
                <a:tc>
                  <a:txBody>
                    <a:bodyPr/>
                    <a:lstStyle/>
                    <a:p>
                      <a:pPr algn="r" rtl="1">
                        <a:spcAft>
                          <a:spcPts val="0"/>
                        </a:spcAft>
                        <a:tabLst>
                          <a:tab pos="1676400" algn="l"/>
                        </a:tabLst>
                      </a:pPr>
                      <a:r>
                        <a:rPr lang="ar-SA" sz="2400" dirty="0" smtClean="0"/>
                        <a:t>نص كتابي</a:t>
                      </a:r>
                      <a:endParaRPr lang="fr-FR" sz="2400" b="1" dirty="0">
                        <a:latin typeface="Times New Roman"/>
                        <a:ea typeface="Times New Roman"/>
                        <a:cs typeface="Sultan normal" pitchFamily="2" charset="-78"/>
                      </a:endParaRPr>
                    </a:p>
                  </a:txBody>
                  <a:tcPr marL="41185" marR="41185" marT="0" marB="0"/>
                </a:tc>
                <a:tc>
                  <a:txBody>
                    <a:bodyPr/>
                    <a:lstStyle/>
                    <a:p>
                      <a:pPr marL="342900" lvl="0" indent="-342900" algn="r" rtl="1">
                        <a:spcAft>
                          <a:spcPts val="0"/>
                        </a:spcAft>
                        <a:buFont typeface="Arial" pitchFamily="34" charset="0"/>
                        <a:buChar char="•"/>
                        <a:tabLst>
                          <a:tab pos="457200" algn="l"/>
                          <a:tab pos="1676400" algn="l"/>
                        </a:tabLst>
                      </a:pPr>
                      <a:r>
                        <a:rPr lang="fr-FR" sz="2400" dirty="0"/>
                        <a:t>Txt</a:t>
                      </a:r>
                      <a:endParaRPr lang="fr-FR" sz="2400" b="1" dirty="0">
                        <a:latin typeface="Times New Roman"/>
                        <a:ea typeface="Times New Roman"/>
                        <a:cs typeface="Sultan normal" pitchFamily="2" charset="-78"/>
                      </a:endParaRPr>
                    </a:p>
                  </a:txBody>
                  <a:tcPr marL="41185" marR="41185" marT="0" marB="0"/>
                </a:tc>
              </a:tr>
              <a:tr h="385414">
                <a:tc>
                  <a:txBody>
                    <a:bodyPr/>
                    <a:lstStyle/>
                    <a:p>
                      <a:pPr algn="l" rtl="0">
                        <a:spcAft>
                          <a:spcPts val="0"/>
                        </a:spcAft>
                        <a:tabLst>
                          <a:tab pos="1676400" algn="l"/>
                        </a:tabLst>
                      </a:pPr>
                      <a:r>
                        <a:rPr lang="fr-FR" sz="2400" dirty="0"/>
                        <a:t>Word/Word Pad</a:t>
                      </a:r>
                      <a:endParaRPr lang="fr-FR" sz="2400" b="1" dirty="0">
                        <a:latin typeface="Times New Roman"/>
                        <a:ea typeface="Times New Roman"/>
                        <a:cs typeface="Sultan normal" pitchFamily="2" charset="-78"/>
                      </a:endParaRPr>
                    </a:p>
                  </a:txBody>
                  <a:tcPr marL="41185" marR="41185" marT="0" marB="0"/>
                </a:tc>
                <a:tc>
                  <a:txBody>
                    <a:bodyPr/>
                    <a:lstStyle/>
                    <a:p>
                      <a:pPr algn="r" rtl="1">
                        <a:spcAft>
                          <a:spcPts val="0"/>
                        </a:spcAft>
                        <a:tabLst>
                          <a:tab pos="1676400" algn="l"/>
                        </a:tabLst>
                      </a:pPr>
                      <a:r>
                        <a:rPr lang="ar-SA" sz="2400" dirty="0" smtClean="0"/>
                        <a:t>مستند</a:t>
                      </a:r>
                      <a:endParaRPr lang="fr-FR" sz="2400" b="1" dirty="0">
                        <a:latin typeface="Times New Roman"/>
                        <a:ea typeface="Times New Roman"/>
                        <a:cs typeface="Sultan normal" pitchFamily="2" charset="-78"/>
                      </a:endParaRPr>
                    </a:p>
                  </a:txBody>
                  <a:tcPr marL="41185" marR="41185" marT="0" marB="0"/>
                </a:tc>
                <a:tc>
                  <a:txBody>
                    <a:bodyPr/>
                    <a:lstStyle/>
                    <a:p>
                      <a:pPr marL="342900" lvl="0" indent="-342900" algn="r" rtl="1">
                        <a:spcAft>
                          <a:spcPts val="0"/>
                        </a:spcAft>
                        <a:buFont typeface="Arial" pitchFamily="34" charset="0"/>
                        <a:buChar char="•"/>
                        <a:tabLst>
                          <a:tab pos="457200" algn="l"/>
                          <a:tab pos="1676400" algn="l"/>
                        </a:tabLst>
                      </a:pPr>
                      <a:r>
                        <a:rPr lang="fr-FR" sz="2400" dirty="0"/>
                        <a:t>Doc</a:t>
                      </a:r>
                      <a:endParaRPr lang="fr-FR" sz="2400" b="1" dirty="0">
                        <a:latin typeface="Times New Roman"/>
                        <a:ea typeface="Times New Roman"/>
                        <a:cs typeface="Sultan normal" pitchFamily="2" charset="-78"/>
                      </a:endParaRPr>
                    </a:p>
                  </a:txBody>
                  <a:tcPr marL="41185" marR="41185" marT="0" marB="0"/>
                </a:tc>
              </a:tr>
              <a:tr h="452477">
                <a:tc>
                  <a:txBody>
                    <a:bodyPr/>
                    <a:lstStyle/>
                    <a:p>
                      <a:pPr algn="l" rtl="0">
                        <a:spcAft>
                          <a:spcPts val="0"/>
                        </a:spcAft>
                        <a:tabLst>
                          <a:tab pos="1676400" algn="l"/>
                        </a:tabLst>
                      </a:pPr>
                      <a:r>
                        <a:rPr lang="fr-FR" sz="2400" dirty="0"/>
                        <a:t>Excel</a:t>
                      </a:r>
                      <a:endParaRPr lang="fr-FR" sz="2400" b="1" dirty="0">
                        <a:latin typeface="Times New Roman"/>
                        <a:ea typeface="Times New Roman"/>
                        <a:cs typeface="Sultan normal" pitchFamily="2" charset="-78"/>
                      </a:endParaRPr>
                    </a:p>
                  </a:txBody>
                  <a:tcPr marL="41185" marR="41185" marT="0" marB="0"/>
                </a:tc>
                <a:tc>
                  <a:txBody>
                    <a:bodyPr/>
                    <a:lstStyle/>
                    <a:p>
                      <a:pPr algn="r" rtl="1">
                        <a:spcAft>
                          <a:spcPts val="0"/>
                        </a:spcAft>
                        <a:tabLst>
                          <a:tab pos="1676400" algn="l"/>
                        </a:tabLst>
                      </a:pPr>
                      <a:r>
                        <a:rPr lang="ar-SA" sz="2400" dirty="0" smtClean="0"/>
                        <a:t>ورقة حساب</a:t>
                      </a:r>
                      <a:endParaRPr lang="fr-FR" sz="2400" b="1" dirty="0">
                        <a:latin typeface="Times New Roman"/>
                        <a:ea typeface="Times New Roman"/>
                        <a:cs typeface="Sultan normal" pitchFamily="2" charset="-78"/>
                      </a:endParaRPr>
                    </a:p>
                  </a:txBody>
                  <a:tcPr marL="41185" marR="41185" marT="0" marB="0"/>
                </a:tc>
                <a:tc>
                  <a:txBody>
                    <a:bodyPr/>
                    <a:lstStyle/>
                    <a:p>
                      <a:pPr marL="342900" lvl="0" indent="-342900" algn="r" rtl="1">
                        <a:spcAft>
                          <a:spcPts val="0"/>
                        </a:spcAft>
                        <a:buFont typeface="Arial" pitchFamily="34" charset="0"/>
                        <a:buChar char="•"/>
                        <a:tabLst>
                          <a:tab pos="457200" algn="l"/>
                          <a:tab pos="1676400" algn="l"/>
                        </a:tabLst>
                      </a:pPr>
                      <a:r>
                        <a:rPr lang="fr-FR" sz="2400" dirty="0" err="1"/>
                        <a:t>Xls</a:t>
                      </a:r>
                      <a:endParaRPr lang="fr-FR" sz="2400" b="1" dirty="0">
                        <a:latin typeface="Times New Roman"/>
                        <a:ea typeface="Times New Roman"/>
                        <a:cs typeface="Sultan normal" pitchFamily="2" charset="-78"/>
                      </a:endParaRPr>
                    </a:p>
                  </a:txBody>
                  <a:tcPr marL="41185" marR="41185" marT="0" marB="0"/>
                </a:tc>
              </a:tr>
              <a:tr h="481089">
                <a:tc>
                  <a:txBody>
                    <a:bodyPr/>
                    <a:lstStyle/>
                    <a:p>
                      <a:pPr algn="l" rtl="0">
                        <a:spcAft>
                          <a:spcPts val="0"/>
                        </a:spcAft>
                        <a:tabLst>
                          <a:tab pos="1676400" algn="l"/>
                        </a:tabLst>
                      </a:pPr>
                      <a:r>
                        <a:rPr lang="fr-FR" sz="2400" dirty="0"/>
                        <a:t>Image </a:t>
                      </a:r>
                      <a:r>
                        <a:rPr lang="fr-FR" sz="2400" dirty="0" err="1"/>
                        <a:t>viewer</a:t>
                      </a:r>
                      <a:endParaRPr lang="fr-FR" sz="2400" b="1" dirty="0">
                        <a:latin typeface="Times New Roman"/>
                        <a:ea typeface="Times New Roman"/>
                        <a:cs typeface="Sultan normal" pitchFamily="2" charset="-78"/>
                      </a:endParaRPr>
                    </a:p>
                  </a:txBody>
                  <a:tcPr marL="41185" marR="41185" marT="0" marB="0"/>
                </a:tc>
                <a:tc>
                  <a:txBody>
                    <a:bodyPr/>
                    <a:lstStyle/>
                    <a:p>
                      <a:pPr algn="r" rtl="1">
                        <a:spcAft>
                          <a:spcPts val="0"/>
                        </a:spcAft>
                        <a:tabLst>
                          <a:tab pos="1676400" algn="l"/>
                        </a:tabLst>
                      </a:pPr>
                      <a:r>
                        <a:rPr lang="ar-SA" sz="2400" dirty="0" smtClean="0"/>
                        <a:t>صورة</a:t>
                      </a:r>
                      <a:endParaRPr lang="fr-FR" sz="2400" b="1" dirty="0">
                        <a:latin typeface="Times New Roman"/>
                        <a:ea typeface="Times New Roman"/>
                        <a:cs typeface="Sultan normal" pitchFamily="2" charset="-78"/>
                      </a:endParaRPr>
                    </a:p>
                  </a:txBody>
                  <a:tcPr marL="41185" marR="41185" marT="0" marB="0"/>
                </a:tc>
                <a:tc>
                  <a:txBody>
                    <a:bodyPr/>
                    <a:lstStyle/>
                    <a:p>
                      <a:pPr marL="342900" lvl="0" indent="-342900" algn="r" rtl="1">
                        <a:spcAft>
                          <a:spcPts val="0"/>
                        </a:spcAft>
                        <a:buFont typeface="Arial" pitchFamily="34" charset="0"/>
                        <a:buChar char="•"/>
                        <a:tabLst>
                          <a:tab pos="457200" algn="l"/>
                          <a:tab pos="1676400" algn="l"/>
                        </a:tabLst>
                      </a:pPr>
                      <a:r>
                        <a:rPr lang="fr-FR" sz="2400" dirty="0" err="1"/>
                        <a:t>Jpg</a:t>
                      </a:r>
                      <a:endParaRPr lang="fr-FR" sz="2400" b="1" dirty="0">
                        <a:latin typeface="Times New Roman"/>
                        <a:ea typeface="Times New Roman"/>
                        <a:cs typeface="Sultan normal" pitchFamily="2" charset="-78"/>
                      </a:endParaRPr>
                    </a:p>
                  </a:txBody>
                  <a:tcPr marL="41185" marR="41185" marT="0" marB="0"/>
                </a:tc>
              </a:tr>
              <a:tr h="490330">
                <a:tc>
                  <a:txBody>
                    <a:bodyPr/>
                    <a:lstStyle/>
                    <a:p>
                      <a:pPr algn="l" rtl="0">
                        <a:spcAft>
                          <a:spcPts val="0"/>
                        </a:spcAft>
                        <a:tabLst>
                          <a:tab pos="1676400" algn="l"/>
                        </a:tabLst>
                      </a:pPr>
                      <a:r>
                        <a:rPr lang="fr-FR" sz="2400" dirty="0"/>
                        <a:t>M Player</a:t>
                      </a:r>
                      <a:endParaRPr lang="fr-FR" sz="2400" b="1" dirty="0">
                        <a:latin typeface="Times New Roman"/>
                        <a:ea typeface="Times New Roman"/>
                        <a:cs typeface="Sultan normal" pitchFamily="2" charset="-78"/>
                      </a:endParaRPr>
                    </a:p>
                  </a:txBody>
                  <a:tcPr marL="41185" marR="41185" marT="0" marB="0"/>
                </a:tc>
                <a:tc>
                  <a:txBody>
                    <a:bodyPr/>
                    <a:lstStyle/>
                    <a:p>
                      <a:pPr algn="r" rtl="1">
                        <a:spcAft>
                          <a:spcPts val="0"/>
                        </a:spcAft>
                        <a:tabLst>
                          <a:tab pos="1676400" algn="l"/>
                        </a:tabLst>
                      </a:pPr>
                      <a:r>
                        <a:rPr lang="ar-SA" sz="2400" dirty="0" smtClean="0"/>
                        <a:t>صوت مضغوط</a:t>
                      </a:r>
                      <a:endParaRPr lang="fr-FR" sz="2400" b="1" dirty="0">
                        <a:latin typeface="Times New Roman"/>
                        <a:ea typeface="Times New Roman"/>
                        <a:cs typeface="Sultan normal" pitchFamily="2" charset="-78"/>
                      </a:endParaRPr>
                    </a:p>
                  </a:txBody>
                  <a:tcPr marL="41185" marR="41185" marT="0" marB="0"/>
                </a:tc>
                <a:tc>
                  <a:txBody>
                    <a:bodyPr/>
                    <a:lstStyle/>
                    <a:p>
                      <a:pPr marL="342900" lvl="0" indent="-342900" algn="r" rtl="1">
                        <a:spcAft>
                          <a:spcPts val="0"/>
                        </a:spcAft>
                        <a:buFont typeface="Arial" pitchFamily="34" charset="0"/>
                        <a:buChar char="•"/>
                        <a:tabLst>
                          <a:tab pos="457200" algn="l"/>
                          <a:tab pos="1676400" algn="l"/>
                        </a:tabLst>
                      </a:pPr>
                      <a:r>
                        <a:rPr lang="fr-FR" sz="2400" dirty="0"/>
                        <a:t>Mp3 </a:t>
                      </a:r>
                      <a:endParaRPr lang="fr-FR" sz="2400" b="1" dirty="0">
                        <a:latin typeface="Times New Roman"/>
                        <a:ea typeface="Times New Roman"/>
                        <a:cs typeface="Sultan normal" pitchFamily="2" charset="-78"/>
                      </a:endParaRPr>
                    </a:p>
                  </a:txBody>
                  <a:tcPr marL="41185" marR="41185" marT="0" marB="0"/>
                </a:tc>
              </a:tr>
              <a:tr h="477284">
                <a:tc>
                  <a:txBody>
                    <a:bodyPr/>
                    <a:lstStyle/>
                    <a:p>
                      <a:pPr algn="l" rtl="0">
                        <a:spcAft>
                          <a:spcPts val="0"/>
                        </a:spcAft>
                        <a:tabLst>
                          <a:tab pos="1676400" algn="l"/>
                        </a:tabLst>
                      </a:pPr>
                      <a:r>
                        <a:rPr lang="fr-FR" sz="2400" dirty="0" err="1"/>
                        <a:t>MPlayer</a:t>
                      </a:r>
                      <a:endParaRPr lang="fr-FR" sz="2400" b="1" dirty="0">
                        <a:latin typeface="Times New Roman"/>
                        <a:ea typeface="Times New Roman"/>
                        <a:cs typeface="Sultan normal" pitchFamily="2" charset="-78"/>
                      </a:endParaRPr>
                    </a:p>
                  </a:txBody>
                  <a:tcPr marL="41185" marR="41185" marT="0" marB="0"/>
                </a:tc>
                <a:tc>
                  <a:txBody>
                    <a:bodyPr/>
                    <a:lstStyle/>
                    <a:p>
                      <a:pPr algn="r" rtl="1">
                        <a:spcAft>
                          <a:spcPts val="0"/>
                        </a:spcAft>
                        <a:tabLst>
                          <a:tab pos="1676400" algn="l"/>
                        </a:tabLst>
                      </a:pPr>
                      <a:r>
                        <a:rPr lang="ar-SA" sz="2400" dirty="0" smtClean="0"/>
                        <a:t>صوت عادي</a:t>
                      </a:r>
                      <a:endParaRPr lang="fr-FR" sz="2400" b="1" dirty="0">
                        <a:latin typeface="Times New Roman"/>
                        <a:ea typeface="Times New Roman"/>
                        <a:cs typeface="Sultan normal" pitchFamily="2" charset="-78"/>
                      </a:endParaRPr>
                    </a:p>
                  </a:txBody>
                  <a:tcPr marL="41185" marR="41185" marT="0" marB="0"/>
                </a:tc>
                <a:tc>
                  <a:txBody>
                    <a:bodyPr/>
                    <a:lstStyle/>
                    <a:p>
                      <a:pPr marL="342900" lvl="0" indent="-342900" algn="r" rtl="1">
                        <a:spcAft>
                          <a:spcPts val="0"/>
                        </a:spcAft>
                        <a:buFont typeface="Arial" pitchFamily="34" charset="0"/>
                        <a:buChar char="•"/>
                        <a:tabLst>
                          <a:tab pos="457200" algn="l"/>
                          <a:tab pos="1676400" algn="l"/>
                        </a:tabLst>
                      </a:pPr>
                      <a:r>
                        <a:rPr lang="fr-FR" sz="2400" dirty="0" err="1"/>
                        <a:t>Wav</a:t>
                      </a:r>
                      <a:endParaRPr lang="fr-FR" sz="2400" b="1" dirty="0">
                        <a:latin typeface="Times New Roman"/>
                        <a:ea typeface="Times New Roman"/>
                        <a:cs typeface="Sultan normal" pitchFamily="2" charset="-78"/>
                      </a:endParaRPr>
                    </a:p>
                  </a:txBody>
                  <a:tcPr marL="41185" marR="41185" marT="0" marB="0"/>
                </a:tc>
              </a:tr>
              <a:tr h="750909">
                <a:tc>
                  <a:txBody>
                    <a:bodyPr/>
                    <a:lstStyle/>
                    <a:p>
                      <a:pPr algn="l" rtl="0">
                        <a:spcAft>
                          <a:spcPts val="0"/>
                        </a:spcAft>
                        <a:tabLst>
                          <a:tab pos="1676400" algn="l"/>
                        </a:tabLst>
                      </a:pPr>
                      <a:r>
                        <a:rPr lang="fr-FR" sz="2400" dirty="0" err="1"/>
                        <a:t>MPlayer</a:t>
                      </a:r>
                      <a:endParaRPr lang="fr-FR" sz="2400" b="1" dirty="0">
                        <a:latin typeface="Times New Roman"/>
                        <a:ea typeface="Times New Roman"/>
                        <a:cs typeface="Sultan normal" pitchFamily="2" charset="-78"/>
                      </a:endParaRPr>
                    </a:p>
                  </a:txBody>
                  <a:tcPr marL="41185" marR="41185" marT="0" marB="0"/>
                </a:tc>
                <a:tc>
                  <a:txBody>
                    <a:bodyPr/>
                    <a:lstStyle/>
                    <a:p>
                      <a:pPr algn="r" rtl="1">
                        <a:spcAft>
                          <a:spcPts val="0"/>
                        </a:spcAft>
                        <a:tabLst>
                          <a:tab pos="1676400" algn="l"/>
                        </a:tabLst>
                      </a:pPr>
                      <a:r>
                        <a:rPr lang="ar-SA" sz="2400" dirty="0" smtClean="0"/>
                        <a:t>فيديو</a:t>
                      </a:r>
                      <a:endParaRPr lang="fr-FR" sz="2400" b="1" dirty="0">
                        <a:latin typeface="Times New Roman"/>
                        <a:ea typeface="Times New Roman"/>
                        <a:cs typeface="Sultan normal" pitchFamily="2" charset="-78"/>
                      </a:endParaRPr>
                    </a:p>
                  </a:txBody>
                  <a:tcPr marL="41185" marR="41185" marT="0" marB="0"/>
                </a:tc>
                <a:tc>
                  <a:txBody>
                    <a:bodyPr/>
                    <a:lstStyle/>
                    <a:p>
                      <a:pPr marL="342900" lvl="0" indent="-342900" algn="r" rtl="1">
                        <a:spcAft>
                          <a:spcPts val="0"/>
                        </a:spcAft>
                        <a:buFont typeface="Arial" pitchFamily="34" charset="0"/>
                        <a:buChar char="•"/>
                        <a:tabLst>
                          <a:tab pos="457200" algn="l"/>
                          <a:tab pos="1676400" algn="l"/>
                        </a:tabLst>
                      </a:pPr>
                      <a:r>
                        <a:rPr lang="fr-FR" sz="2400" dirty="0"/>
                        <a:t>MPG</a:t>
                      </a:r>
                    </a:p>
                    <a:p>
                      <a:pPr marL="342900" lvl="0" indent="-342900" algn="r" rtl="1">
                        <a:spcAft>
                          <a:spcPts val="0"/>
                        </a:spcAft>
                        <a:buFont typeface="Arial" pitchFamily="34" charset="0"/>
                        <a:buChar char="•"/>
                        <a:tabLst>
                          <a:tab pos="457200" algn="l"/>
                          <a:tab pos="1676400" algn="l"/>
                        </a:tabLst>
                      </a:pPr>
                      <a:r>
                        <a:rPr lang="fr-FR" sz="2400" dirty="0"/>
                        <a:t>AVI</a:t>
                      </a:r>
                      <a:endParaRPr lang="fr-FR" sz="2400" b="1" dirty="0">
                        <a:latin typeface="Times New Roman"/>
                        <a:ea typeface="Times New Roman"/>
                        <a:cs typeface="Sultan normal" pitchFamily="2" charset="-78"/>
                      </a:endParaRPr>
                    </a:p>
                  </a:txBody>
                  <a:tcPr marL="41185" marR="41185" marT="0" marB="0"/>
                </a:tc>
              </a:tr>
              <a:tr h="474021">
                <a:tc>
                  <a:txBody>
                    <a:bodyPr/>
                    <a:lstStyle/>
                    <a:p>
                      <a:pPr algn="l" rtl="0">
                        <a:spcAft>
                          <a:spcPts val="0"/>
                        </a:spcAft>
                        <a:tabLst>
                          <a:tab pos="1676400" algn="l"/>
                        </a:tabLst>
                      </a:pPr>
                      <a:r>
                        <a:rPr lang="fr-FR" sz="2400" dirty="0" err="1"/>
                        <a:t>Div</a:t>
                      </a:r>
                      <a:r>
                        <a:rPr lang="fr-FR" sz="2400" dirty="0"/>
                        <a:t> X </a:t>
                      </a:r>
                      <a:endParaRPr lang="fr-FR" sz="2400" b="1" dirty="0">
                        <a:latin typeface="Times New Roman"/>
                        <a:ea typeface="Times New Roman"/>
                        <a:cs typeface="Sultan normal" pitchFamily="2" charset="-78"/>
                      </a:endParaRPr>
                    </a:p>
                  </a:txBody>
                  <a:tcPr marL="41185" marR="41185" marT="0" marB="0"/>
                </a:tc>
                <a:tc>
                  <a:txBody>
                    <a:bodyPr/>
                    <a:lstStyle/>
                    <a:p>
                      <a:pPr algn="r" rtl="1">
                        <a:spcAft>
                          <a:spcPts val="0"/>
                        </a:spcAft>
                        <a:tabLst>
                          <a:tab pos="1676400" algn="l"/>
                        </a:tabLst>
                      </a:pPr>
                      <a:r>
                        <a:rPr lang="ar-SA" sz="2400" dirty="0" smtClean="0"/>
                        <a:t>فيديو مضغوط</a:t>
                      </a:r>
                      <a:endParaRPr lang="fr-FR" sz="2400" b="1" dirty="0">
                        <a:latin typeface="Times New Roman"/>
                        <a:ea typeface="Times New Roman"/>
                        <a:cs typeface="Sultan normal" pitchFamily="2" charset="-78"/>
                      </a:endParaRPr>
                    </a:p>
                  </a:txBody>
                  <a:tcPr marL="41185" marR="41185" marT="0" marB="0"/>
                </a:tc>
                <a:tc>
                  <a:txBody>
                    <a:bodyPr/>
                    <a:lstStyle/>
                    <a:p>
                      <a:pPr marL="342900" lvl="0" indent="-342900" algn="r" rtl="1">
                        <a:spcAft>
                          <a:spcPts val="0"/>
                        </a:spcAft>
                        <a:buFont typeface="Arial" pitchFamily="34" charset="0"/>
                        <a:buChar char="•"/>
                        <a:tabLst>
                          <a:tab pos="457200" algn="l"/>
                          <a:tab pos="1676400" algn="l"/>
                        </a:tabLst>
                      </a:pPr>
                      <a:r>
                        <a:rPr lang="fr-FR" sz="2400" dirty="0"/>
                        <a:t>MP4</a:t>
                      </a:r>
                      <a:endParaRPr lang="fr-FR" sz="2400" b="1" dirty="0">
                        <a:latin typeface="Times New Roman"/>
                        <a:ea typeface="Times New Roman"/>
                        <a:cs typeface="Sultan normal" pitchFamily="2" charset="-78"/>
                      </a:endParaRPr>
                    </a:p>
                  </a:txBody>
                  <a:tcPr marL="41185" marR="41185" marT="0" marB="0"/>
                </a:tc>
              </a:tr>
              <a:tr h="483808">
                <a:tc>
                  <a:txBody>
                    <a:bodyPr/>
                    <a:lstStyle/>
                    <a:p>
                      <a:pPr algn="l" rtl="0">
                        <a:spcAft>
                          <a:spcPts val="0"/>
                        </a:spcAft>
                        <a:tabLst>
                          <a:tab pos="1676400" algn="l"/>
                        </a:tabLst>
                      </a:pPr>
                      <a:r>
                        <a:rPr lang="fr-FR" sz="2400" dirty="0"/>
                        <a:t>Internet explorer</a:t>
                      </a:r>
                      <a:endParaRPr lang="fr-FR" sz="2400" b="1" dirty="0">
                        <a:latin typeface="Times New Roman"/>
                        <a:ea typeface="Times New Roman"/>
                        <a:cs typeface="Sultan normal" pitchFamily="2" charset="-78"/>
                      </a:endParaRPr>
                    </a:p>
                  </a:txBody>
                  <a:tcPr marL="41185" marR="41185" marT="0" marB="0"/>
                </a:tc>
                <a:tc>
                  <a:txBody>
                    <a:bodyPr/>
                    <a:lstStyle/>
                    <a:p>
                      <a:pPr algn="r" rtl="1">
                        <a:spcAft>
                          <a:spcPts val="0"/>
                        </a:spcAft>
                        <a:tabLst>
                          <a:tab pos="1676400" algn="l"/>
                        </a:tabLst>
                      </a:pPr>
                      <a:r>
                        <a:rPr lang="ar-SA" sz="2400" dirty="0" smtClean="0"/>
                        <a:t>صفحة</a:t>
                      </a:r>
                      <a:r>
                        <a:rPr lang="ar-SA" sz="2400" baseline="0" dirty="0" smtClean="0"/>
                        <a:t> انترنيت</a:t>
                      </a:r>
                      <a:endParaRPr lang="fr-FR" sz="2400" b="1" dirty="0">
                        <a:latin typeface="Times New Roman"/>
                        <a:ea typeface="Times New Roman"/>
                        <a:cs typeface="Sultan normal" pitchFamily="2" charset="-78"/>
                      </a:endParaRPr>
                    </a:p>
                  </a:txBody>
                  <a:tcPr marL="41185" marR="41185" marT="0" marB="0"/>
                </a:tc>
                <a:tc>
                  <a:txBody>
                    <a:bodyPr/>
                    <a:lstStyle/>
                    <a:p>
                      <a:pPr marL="342900" lvl="0" indent="-342900" algn="r" rtl="1">
                        <a:spcAft>
                          <a:spcPts val="0"/>
                        </a:spcAft>
                        <a:buFont typeface="Arial" pitchFamily="34" charset="0"/>
                        <a:buChar char="•"/>
                        <a:tabLst>
                          <a:tab pos="457200" algn="l"/>
                          <a:tab pos="1676400" algn="l"/>
                        </a:tabLst>
                      </a:pPr>
                      <a:r>
                        <a:rPr lang="fr-FR" sz="2400" dirty="0"/>
                        <a:t>HTM </a:t>
                      </a:r>
                      <a:endParaRPr lang="fr-FR" sz="2400" b="1" dirty="0">
                        <a:latin typeface="Times New Roman"/>
                        <a:ea typeface="Times New Roman"/>
                        <a:cs typeface="Sultan normal" pitchFamily="2" charset="-78"/>
                      </a:endParaRPr>
                    </a:p>
                  </a:txBody>
                  <a:tcPr marL="41185" marR="41185" marT="0" marB="0"/>
                </a:tc>
              </a:tr>
              <a:tr h="527083">
                <a:tc>
                  <a:txBody>
                    <a:bodyPr/>
                    <a:lstStyle/>
                    <a:p>
                      <a:pPr algn="l" rtl="0">
                        <a:spcAft>
                          <a:spcPts val="0"/>
                        </a:spcAft>
                        <a:tabLst>
                          <a:tab pos="1676400" algn="l"/>
                        </a:tabLst>
                      </a:pPr>
                      <a:r>
                        <a:rPr lang="fr-FR" sz="2400" dirty="0"/>
                        <a:t>Acrobate </a:t>
                      </a:r>
                      <a:r>
                        <a:rPr lang="fr-FR" sz="2400" dirty="0" err="1"/>
                        <a:t>reader</a:t>
                      </a:r>
                      <a:endParaRPr lang="fr-FR" sz="2400" b="1" dirty="0">
                        <a:latin typeface="Times New Roman"/>
                        <a:ea typeface="Times New Roman"/>
                        <a:cs typeface="Sultan normal" pitchFamily="2" charset="-78"/>
                      </a:endParaRPr>
                    </a:p>
                  </a:txBody>
                  <a:tcPr marL="41185" marR="41185" marT="0" marB="0"/>
                </a:tc>
                <a:tc>
                  <a:txBody>
                    <a:bodyPr/>
                    <a:lstStyle/>
                    <a:p>
                      <a:pPr algn="r" rtl="1">
                        <a:spcAft>
                          <a:spcPts val="0"/>
                        </a:spcAft>
                        <a:tabLst>
                          <a:tab pos="1676400" algn="l"/>
                        </a:tabLst>
                      </a:pPr>
                      <a:r>
                        <a:rPr lang="ar-SA" sz="2400" dirty="0" smtClean="0"/>
                        <a:t>مستند محمول</a:t>
                      </a:r>
                      <a:endParaRPr lang="fr-FR" sz="2400" b="1" dirty="0">
                        <a:latin typeface="Times New Roman"/>
                        <a:ea typeface="Times New Roman"/>
                        <a:cs typeface="Sultan normal" pitchFamily="2" charset="-78"/>
                      </a:endParaRPr>
                    </a:p>
                  </a:txBody>
                  <a:tcPr marL="41185" marR="41185" marT="0" marB="0"/>
                </a:tc>
                <a:tc>
                  <a:txBody>
                    <a:bodyPr/>
                    <a:lstStyle/>
                    <a:p>
                      <a:pPr marL="342900" lvl="0" indent="-342900" algn="r" rtl="1">
                        <a:spcAft>
                          <a:spcPts val="0"/>
                        </a:spcAft>
                        <a:buFont typeface="Arial" pitchFamily="34" charset="0"/>
                        <a:buChar char="•"/>
                        <a:tabLst>
                          <a:tab pos="457200" algn="l"/>
                          <a:tab pos="1676400" algn="l"/>
                        </a:tabLst>
                      </a:pPr>
                      <a:r>
                        <a:rPr lang="fr-FR" sz="2400" dirty="0"/>
                        <a:t>PDF</a:t>
                      </a:r>
                      <a:endParaRPr lang="fr-FR" sz="2400" b="1" dirty="0">
                        <a:latin typeface="Times New Roman"/>
                        <a:ea typeface="Times New Roman"/>
                        <a:cs typeface="Sultan normal" pitchFamily="2" charset="-78"/>
                      </a:endParaRPr>
                    </a:p>
                  </a:txBody>
                  <a:tcPr marL="41185" marR="41185" marT="0" marB="0"/>
                </a:tc>
              </a:tr>
              <a:tr h="481089">
                <a:tc>
                  <a:txBody>
                    <a:bodyPr/>
                    <a:lstStyle/>
                    <a:p>
                      <a:pPr algn="l" rtl="0">
                        <a:spcAft>
                          <a:spcPts val="0"/>
                        </a:spcAft>
                        <a:tabLst>
                          <a:tab pos="1676400" algn="l"/>
                        </a:tabLst>
                      </a:pPr>
                      <a:r>
                        <a:rPr lang="fr-FR" sz="2400" dirty="0"/>
                        <a:t>MS </a:t>
                      </a:r>
                      <a:r>
                        <a:rPr lang="fr-FR" sz="2400" dirty="0" err="1"/>
                        <a:t>Paint</a:t>
                      </a:r>
                      <a:endParaRPr lang="fr-FR" sz="2400" b="1" dirty="0">
                        <a:latin typeface="Times New Roman"/>
                        <a:ea typeface="Times New Roman"/>
                        <a:cs typeface="Sultan normal" pitchFamily="2" charset="-78"/>
                      </a:endParaRPr>
                    </a:p>
                  </a:txBody>
                  <a:tcPr marL="41185" marR="41185" marT="0" marB="0"/>
                </a:tc>
                <a:tc>
                  <a:txBody>
                    <a:bodyPr/>
                    <a:lstStyle/>
                    <a:p>
                      <a:pPr algn="r" rtl="1">
                        <a:spcAft>
                          <a:spcPts val="0"/>
                        </a:spcAft>
                        <a:tabLst>
                          <a:tab pos="1676400" algn="l"/>
                        </a:tabLst>
                      </a:pPr>
                      <a:r>
                        <a:rPr lang="ar-SA" sz="2400" dirty="0" smtClean="0"/>
                        <a:t>رسم</a:t>
                      </a:r>
                      <a:endParaRPr lang="fr-FR" sz="2400" b="1" dirty="0">
                        <a:latin typeface="Times New Roman"/>
                        <a:ea typeface="Times New Roman"/>
                        <a:cs typeface="Sultan normal" pitchFamily="2" charset="-78"/>
                      </a:endParaRPr>
                    </a:p>
                  </a:txBody>
                  <a:tcPr marL="41185" marR="41185" marT="0" marB="0"/>
                </a:tc>
                <a:tc>
                  <a:txBody>
                    <a:bodyPr/>
                    <a:lstStyle/>
                    <a:p>
                      <a:pPr marL="342900" lvl="0" indent="-342900" algn="r" rtl="1">
                        <a:spcAft>
                          <a:spcPts val="0"/>
                        </a:spcAft>
                        <a:buFont typeface="Arial" pitchFamily="34" charset="0"/>
                        <a:buChar char="•"/>
                        <a:tabLst>
                          <a:tab pos="457200" algn="l"/>
                          <a:tab pos="1676400" algn="l"/>
                        </a:tabLst>
                      </a:pPr>
                      <a:r>
                        <a:rPr lang="fr-FR" sz="2400" dirty="0" err="1"/>
                        <a:t>Bmp</a:t>
                      </a:r>
                      <a:endParaRPr lang="fr-FR" sz="2400" b="1" dirty="0">
                        <a:latin typeface="Times New Roman"/>
                        <a:ea typeface="Times New Roman"/>
                        <a:cs typeface="Sultan normal" pitchFamily="2" charset="-78"/>
                      </a:endParaRPr>
                    </a:p>
                  </a:txBody>
                  <a:tcPr marL="41185" marR="41185" marT="0" marB="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a:stretch>
        </a:blip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417" name="Rectangle 1"/>
          <p:cNvSpPr>
            <a:spLocks noChangeArrowheads="1"/>
          </p:cNvSpPr>
          <p:nvPr/>
        </p:nvSpPr>
        <p:spPr bwMode="auto">
          <a:xfrm>
            <a:off x="285720" y="428604"/>
            <a:ext cx="885828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1" eaLnBrk="1" fontAlgn="base" latinLnBrk="0" hangingPunct="1">
              <a:lnSpc>
                <a:spcPct val="100000"/>
              </a:lnSpc>
              <a:spcBef>
                <a:spcPct val="0"/>
              </a:spcBef>
              <a:spcAft>
                <a:spcPct val="0"/>
              </a:spcAft>
              <a:buClrTx/>
              <a:buSzTx/>
              <a:buFontTx/>
              <a:buChar char="•"/>
              <a:tabLst/>
            </a:pPr>
            <a:r>
              <a:rPr kumimoji="0" lang="ar-DZ" sz="2800" b="1" i="0" u="none" strike="noStrike" cap="none" normalizeH="0" baseline="0" dirty="0" smtClean="0">
                <a:ln>
                  <a:noFill/>
                </a:ln>
                <a:solidFill>
                  <a:srgbClr val="0070C0"/>
                </a:solidFill>
                <a:effectLst>
                  <a:outerShdw blurRad="38100" dist="38100" dir="2700000" algn="tl">
                    <a:srgbClr val="000000">
                      <a:alpha val="43137"/>
                    </a:srgbClr>
                  </a:outerShdw>
                </a:effectLst>
                <a:latin typeface="Calibri" pitchFamily="34" charset="0"/>
                <a:ea typeface="Calibri" pitchFamily="34" charset="0"/>
                <a:cs typeface="Sultan normal" pitchFamily="2" charset="-78"/>
              </a:rPr>
              <a:t>المجلدات: </a:t>
            </a:r>
            <a:r>
              <a:rPr kumimoji="0" lang="fr-FR" sz="2400" b="1" i="0" u="none" strike="noStrike" cap="none" normalizeH="0" baseline="0" dirty="0" smtClean="0">
                <a:ln>
                  <a:noFill/>
                </a:ln>
                <a:solidFill>
                  <a:srgbClr val="0070C0"/>
                </a:solidFill>
                <a:effectLst/>
                <a:latin typeface="Calibri" pitchFamily="34" charset="0"/>
                <a:ea typeface="Calibri" pitchFamily="34" charset="0"/>
                <a:cs typeface="Sultan normal" pitchFamily="2" charset="-78"/>
              </a:rPr>
              <a:t>dossier</a:t>
            </a:r>
            <a:r>
              <a:rPr kumimoji="0" lang="fr-FR" sz="2400" b="0" i="0" u="none" strike="noStrike" cap="none" normalizeH="0" baseline="0" dirty="0" smtClean="0">
                <a:ln>
                  <a:noFill/>
                </a:ln>
                <a:solidFill>
                  <a:srgbClr val="0070C0"/>
                </a:solidFill>
                <a:effectLst/>
                <a:latin typeface="Calibri" pitchFamily="34" charset="0"/>
                <a:ea typeface="Calibri" pitchFamily="34" charset="0"/>
                <a:cs typeface="Sultan normal" pitchFamily="2" charset="-78"/>
              </a:rPr>
              <a:t>  </a:t>
            </a:r>
            <a:endParaRPr kumimoji="0" lang="fr-FR" sz="2400" b="0" i="0" u="none" strike="noStrike" cap="none" normalizeH="0" baseline="0" dirty="0" smtClean="0">
              <a:ln>
                <a:noFill/>
              </a:ln>
              <a:solidFill>
                <a:schemeClr val="tx1"/>
              </a:solidFill>
              <a:effectLst/>
              <a:latin typeface="Arial" pitchFamily="34" charset="0"/>
              <a:cs typeface="Sultan normal" pitchFamily="2" charset="-78"/>
            </a:endParaRPr>
          </a:p>
          <a:p>
            <a:pPr marL="0" marR="0" lvl="0" indent="228600" algn="just"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Arial" pitchFamily="34" charset="0"/>
                <a:cs typeface="Sultan normal" pitchFamily="2" charset="-78"/>
              </a:rPr>
              <a:t>	</a:t>
            </a:r>
            <a:r>
              <a:rPr kumimoji="0" lang="ar-DZ" sz="2400" b="1" i="0" u="none" strike="noStrike" cap="none" normalizeH="0" baseline="0" dirty="0" smtClean="0">
                <a:ln>
                  <a:noFill/>
                </a:ln>
                <a:solidFill>
                  <a:schemeClr val="tx1"/>
                </a:solidFill>
                <a:effectLst/>
                <a:latin typeface="Arial" pitchFamily="34" charset="0"/>
                <a:cs typeface="Sultan normal" pitchFamily="2" charset="-78"/>
              </a:rPr>
              <a:t>لتنظيم القرص </a:t>
            </a:r>
            <a:r>
              <a:rPr kumimoji="0" lang="ar-DZ" sz="2400" b="1" i="0" u="none" strike="noStrike" cap="none" normalizeH="0" baseline="0" dirty="0" err="1" smtClean="0">
                <a:ln>
                  <a:noFill/>
                </a:ln>
                <a:solidFill>
                  <a:schemeClr val="tx1"/>
                </a:solidFill>
                <a:effectLst/>
                <a:latin typeface="Arial" pitchFamily="34" charset="0"/>
                <a:cs typeface="Sultan normal" pitchFamily="2" charset="-78"/>
              </a:rPr>
              <a:t>و</a:t>
            </a:r>
            <a:r>
              <a:rPr kumimoji="0" lang="ar-DZ" sz="2400" b="1" i="0" u="none" strike="noStrike" cap="none" normalizeH="0" baseline="0" dirty="0" smtClean="0">
                <a:ln>
                  <a:noFill/>
                </a:ln>
                <a:solidFill>
                  <a:schemeClr val="tx1"/>
                </a:solidFill>
                <a:effectLst/>
                <a:latin typeface="Arial" pitchFamily="34" charset="0"/>
                <a:cs typeface="Sultan normal" pitchFamily="2" charset="-78"/>
              </a:rPr>
              <a:t> تسهيل البحث عن ملف أو معلومة يسمح لنا نظام التشغيل بإنشاء مجلدات في القرص حيث نضع فيها ملفات  لها علاقة مع بعضها في نفس المجلد.</a:t>
            </a:r>
            <a:endParaRPr kumimoji="0" lang="fr-FR" sz="2400" b="1" i="0" u="none" strike="noStrike" cap="none" normalizeH="0" baseline="0" dirty="0" smtClean="0">
              <a:ln>
                <a:noFill/>
              </a:ln>
              <a:solidFill>
                <a:schemeClr val="tx1"/>
              </a:solidFill>
              <a:effectLst/>
              <a:latin typeface="Arial" pitchFamily="34" charset="0"/>
              <a:cs typeface="Sultan normal" pitchFamily="2" charset="-78"/>
            </a:endParaRPr>
          </a:p>
          <a:p>
            <a:pPr marL="0" marR="0" lvl="0" indent="228600" algn="just" defTabSz="914400" rtl="1" eaLnBrk="0" fontAlgn="base" latinLnBrk="0" hangingPunct="0">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tx1"/>
                </a:solidFill>
                <a:effectLst/>
                <a:latin typeface="Arial" pitchFamily="34" charset="0"/>
                <a:cs typeface="Sultan normal" pitchFamily="2" charset="-78"/>
              </a:rPr>
              <a:t> ويرمز للمجلد بالرمز</a:t>
            </a:r>
            <a:r>
              <a:rPr kumimoji="0" lang="ar-DZ" sz="2400" b="1" i="0" u="none" strike="noStrike" cap="none" normalizeH="0" baseline="0" dirty="0" smtClean="0">
                <a:ln>
                  <a:noFill/>
                </a:ln>
                <a:solidFill>
                  <a:srgbClr val="0070C0"/>
                </a:solidFill>
                <a:effectLst/>
                <a:latin typeface="Arial" pitchFamily="34" charset="0"/>
                <a:cs typeface="Sultan normal" pitchFamily="2" charset="-78"/>
              </a:rPr>
              <a:t>: </a:t>
            </a:r>
            <a:endParaRPr kumimoji="0" lang="ar-DZ" sz="2400" b="1" i="0" u="none" strike="noStrike" cap="none" normalizeH="0" baseline="0" dirty="0" smtClean="0">
              <a:ln>
                <a:noFill/>
              </a:ln>
              <a:solidFill>
                <a:schemeClr val="tx1"/>
              </a:solidFill>
              <a:effectLst/>
              <a:latin typeface="Arial" pitchFamily="34" charset="0"/>
              <a:cs typeface="Sultan normal" pitchFamily="2" charset="-78"/>
            </a:endParaRPr>
          </a:p>
        </p:txBody>
      </p:sp>
      <p:pic>
        <p:nvPicPr>
          <p:cNvPr id="5" name="Image 4"/>
          <p:cNvPicPr/>
          <p:nvPr/>
        </p:nvPicPr>
        <p:blipFill>
          <a:blip r:embed="rId3">
            <a:clrChange>
              <a:clrFrom>
                <a:srgbClr val="FFFFFF"/>
              </a:clrFrom>
              <a:clrTo>
                <a:srgbClr val="FFFFFF">
                  <a:alpha val="0"/>
                </a:srgbClr>
              </a:clrTo>
            </a:clrChange>
          </a:blip>
          <a:srcRect l="81244" t="31706" r="12808" b="63000"/>
          <a:stretch>
            <a:fillRect/>
          </a:stretch>
        </p:blipFill>
        <p:spPr bwMode="auto">
          <a:xfrm>
            <a:off x="6786578" y="1857364"/>
            <a:ext cx="1071570" cy="1071570"/>
          </a:xfrm>
          <a:prstGeom prst="rect">
            <a:avLst/>
          </a:prstGeom>
          <a:noFill/>
        </p:spPr>
      </p:pic>
      <p:sp>
        <p:nvSpPr>
          <p:cNvPr id="60418" name="Rectangle 2"/>
          <p:cNvSpPr>
            <a:spLocks noChangeArrowheads="1"/>
          </p:cNvSpPr>
          <p:nvPr/>
        </p:nvSpPr>
        <p:spPr bwMode="auto">
          <a:xfrm>
            <a:off x="1071538" y="3214686"/>
            <a:ext cx="7715304"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tab pos="457200" algn="l"/>
              </a:tabLst>
            </a:pPr>
            <a:r>
              <a:rPr kumimoji="0" lang="ar-DZ" sz="2400" b="1" i="0" u="sng" strike="noStrike" cap="none" normalizeH="0" baseline="0" dirty="0" smtClean="0">
                <a:ln>
                  <a:noFill/>
                </a:ln>
                <a:solidFill>
                  <a:srgbClr val="A52182"/>
                </a:solidFill>
                <a:latin typeface="Calibri" pitchFamily="34" charset="0"/>
                <a:ea typeface="Calibri" pitchFamily="34" charset="0"/>
                <a:cs typeface="Sultan normal" pitchFamily="2" charset="-78"/>
              </a:rPr>
              <a:t>العمليات المختلفة على المجلدات </a:t>
            </a:r>
            <a:r>
              <a:rPr kumimoji="0" lang="ar-DZ" sz="2400" b="1" i="0" u="sng" strike="noStrike" cap="none" normalizeH="0" baseline="0" dirty="0" err="1" smtClean="0">
                <a:ln>
                  <a:noFill/>
                </a:ln>
                <a:solidFill>
                  <a:srgbClr val="A52182"/>
                </a:solidFill>
                <a:latin typeface="Calibri" pitchFamily="34" charset="0"/>
                <a:ea typeface="Calibri" pitchFamily="34" charset="0"/>
                <a:cs typeface="Sultan normal" pitchFamily="2" charset="-78"/>
              </a:rPr>
              <a:t>و</a:t>
            </a:r>
            <a:r>
              <a:rPr kumimoji="0" lang="ar-DZ" sz="2400" b="1" i="0" u="sng" strike="noStrike" cap="none" normalizeH="0" baseline="0" dirty="0" smtClean="0">
                <a:ln>
                  <a:noFill/>
                </a:ln>
                <a:solidFill>
                  <a:srgbClr val="A52182"/>
                </a:solidFill>
                <a:latin typeface="Calibri" pitchFamily="34" charset="0"/>
                <a:ea typeface="Calibri" pitchFamily="34" charset="0"/>
                <a:cs typeface="Sultan normal" pitchFamily="2" charset="-78"/>
              </a:rPr>
              <a:t> الملفات : </a:t>
            </a:r>
            <a:endParaRPr kumimoji="0" lang="fr-FR" sz="2400" b="1" i="0" u="none" strike="noStrike" cap="none" normalizeH="0" baseline="0" dirty="0" smtClean="0">
              <a:ln>
                <a:noFill/>
              </a:ln>
              <a:solidFill>
                <a:srgbClr val="A52182"/>
              </a:solidFill>
              <a:latin typeface="Arial" pitchFamily="34" charset="0"/>
              <a:cs typeface="Sultan normal"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tab pos="457200" algn="l"/>
              </a:tabLst>
            </a:pPr>
            <a:r>
              <a:rPr kumimoji="0" lang="ar-DZ" sz="2400" b="1" i="0" u="none" strike="noStrike" cap="none" normalizeH="0" baseline="0" dirty="0" smtClean="0">
                <a:ln>
                  <a:noFill/>
                </a:ln>
                <a:solidFill>
                  <a:schemeClr val="tx1"/>
                </a:solidFill>
                <a:effectLst/>
                <a:latin typeface="Calibri" pitchFamily="34" charset="0"/>
                <a:ea typeface="Calibri" pitchFamily="34" charset="0"/>
                <a:cs typeface="Sultan normal" pitchFamily="2" charset="-78"/>
              </a:rPr>
              <a:t>إنشاء مجلد أو ملف جديد.</a:t>
            </a:r>
            <a:endParaRPr kumimoji="0" lang="ar-SA" sz="2400" b="1" i="0" u="none" strike="noStrike" cap="none" normalizeH="0" baseline="0" dirty="0" smtClean="0">
              <a:ln>
                <a:noFill/>
              </a:ln>
              <a:solidFill>
                <a:schemeClr val="tx1"/>
              </a:solidFill>
              <a:effectLst/>
              <a:latin typeface="Calibri" pitchFamily="34" charset="0"/>
              <a:ea typeface="Calibri" pitchFamily="34" charset="0"/>
              <a:cs typeface="Sultan normal"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tab pos="457200" algn="l"/>
              </a:tabLst>
            </a:pPr>
            <a:r>
              <a:rPr lang="ar-SA" sz="2400" b="1" dirty="0" smtClean="0">
                <a:latin typeface="Calibri" pitchFamily="34" charset="0"/>
                <a:cs typeface="Sultan normal" pitchFamily="2" charset="-78"/>
              </a:rPr>
              <a:t>معرفة خصائص ملف أو مجلد</a:t>
            </a:r>
            <a:endParaRPr kumimoji="0" lang="fr-FR" sz="2400" b="1" i="0" u="none" strike="noStrike" cap="none" normalizeH="0" baseline="0" dirty="0" smtClean="0">
              <a:ln>
                <a:noFill/>
              </a:ln>
              <a:solidFill>
                <a:schemeClr val="tx1"/>
              </a:solidFill>
              <a:effectLst/>
              <a:latin typeface="Arial" pitchFamily="34" charset="0"/>
              <a:cs typeface="Sultan normal"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tab pos="457200" algn="l"/>
              </a:tabLst>
            </a:pPr>
            <a:r>
              <a:rPr kumimoji="0" lang="ar-DZ" sz="2400" b="1" i="0" u="none" strike="noStrike" cap="none" normalizeH="0" baseline="0" dirty="0" smtClean="0">
                <a:ln>
                  <a:noFill/>
                </a:ln>
                <a:solidFill>
                  <a:schemeClr val="tx1"/>
                </a:solidFill>
                <a:effectLst/>
                <a:latin typeface="Calibri" pitchFamily="34" charset="0"/>
                <a:ea typeface="Calibri" pitchFamily="34" charset="0"/>
                <a:cs typeface="Sultan normal" pitchFamily="2" charset="-78"/>
              </a:rPr>
              <a:t>تغيير اسم مجلد أو ملف. </a:t>
            </a:r>
            <a:endParaRPr kumimoji="0" lang="fr-FR" sz="2400" b="1" i="0" u="none" strike="noStrike" cap="none" normalizeH="0" baseline="0" dirty="0" smtClean="0">
              <a:ln>
                <a:noFill/>
              </a:ln>
              <a:solidFill>
                <a:schemeClr val="tx1"/>
              </a:solidFill>
              <a:effectLst/>
              <a:latin typeface="Arial" pitchFamily="34" charset="0"/>
              <a:cs typeface="Sultan normal"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tab pos="457200" algn="l"/>
              </a:tabLst>
            </a:pPr>
            <a:r>
              <a:rPr kumimoji="0" lang="ar-DZ" sz="2400" b="1" i="0" u="none" strike="noStrike" cap="none" normalizeH="0" baseline="0" dirty="0" smtClean="0">
                <a:ln>
                  <a:noFill/>
                </a:ln>
                <a:solidFill>
                  <a:schemeClr val="tx1"/>
                </a:solidFill>
                <a:effectLst/>
                <a:latin typeface="Calibri" pitchFamily="34" charset="0"/>
                <a:ea typeface="Calibri" pitchFamily="34" charset="0"/>
                <a:cs typeface="Sultan normal" pitchFamily="2" charset="-78"/>
              </a:rPr>
              <a:t>حذف مجلد أو ملف. </a:t>
            </a:r>
            <a:endParaRPr kumimoji="0" lang="fr-FR" sz="2400" b="1" i="0" u="none" strike="noStrike" cap="none" normalizeH="0" baseline="0" dirty="0" smtClean="0">
              <a:ln>
                <a:noFill/>
              </a:ln>
              <a:solidFill>
                <a:schemeClr val="tx1"/>
              </a:solidFill>
              <a:effectLst/>
              <a:latin typeface="Arial" pitchFamily="34" charset="0"/>
              <a:cs typeface="Sultan normal"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tab pos="457200" algn="l"/>
              </a:tabLst>
            </a:pPr>
            <a:r>
              <a:rPr kumimoji="0" lang="ar-DZ" sz="2400" b="1" i="0" u="none" strike="noStrike" cap="none" normalizeH="0" baseline="0" dirty="0" smtClean="0">
                <a:ln>
                  <a:noFill/>
                </a:ln>
                <a:solidFill>
                  <a:schemeClr val="tx1"/>
                </a:solidFill>
                <a:effectLst/>
                <a:latin typeface="Calibri" pitchFamily="34" charset="0"/>
                <a:ea typeface="Calibri" pitchFamily="34" charset="0"/>
                <a:cs typeface="Sultan normal" pitchFamily="2" charset="-78"/>
              </a:rPr>
              <a:t>نسخ أو نقل مجلد أو ملف</a:t>
            </a:r>
            <a:r>
              <a:rPr lang="ar-SA" sz="2400" b="1" baseline="0" dirty="0" smtClean="0">
                <a:latin typeface="Calibri" pitchFamily="34" charset="0"/>
                <a:ea typeface="Calibri" pitchFamily="34" charset="0"/>
                <a:cs typeface="Sultan normal" pitchFamily="2" charset="-78"/>
              </a:rPr>
              <a:t>.</a:t>
            </a:r>
            <a:endParaRPr kumimoji="0" lang="fr-FR" sz="2400" b="1" i="0" u="none" strike="noStrike" cap="none" normalizeH="0" baseline="0" dirty="0" smtClean="0">
              <a:ln>
                <a:noFill/>
              </a:ln>
              <a:solidFill>
                <a:schemeClr val="tx1"/>
              </a:solidFill>
              <a:effectLst/>
              <a:latin typeface="Arial" pitchFamily="34" charset="0"/>
              <a:cs typeface="Sultan normal"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tab pos="457200" algn="l"/>
              </a:tabLst>
            </a:pPr>
            <a:r>
              <a:rPr kumimoji="0" lang="ar-DZ" sz="2400" b="1" i="0" u="none" strike="noStrike" cap="none" normalizeH="0" baseline="0" dirty="0" smtClean="0">
                <a:ln>
                  <a:noFill/>
                </a:ln>
                <a:solidFill>
                  <a:schemeClr val="tx1"/>
                </a:solidFill>
                <a:effectLst/>
                <a:latin typeface="Calibri" pitchFamily="34" charset="0"/>
                <a:ea typeface="Calibri" pitchFamily="34" charset="0"/>
                <a:cs typeface="Sultan normal" pitchFamily="2" charset="-78"/>
              </a:rPr>
              <a:t>البحث عن مجلد أو ملف.</a:t>
            </a:r>
            <a:endParaRPr kumimoji="0" lang="fr-FR" sz="2400" b="1" i="0" u="none" strike="noStrike" cap="none" normalizeH="0" baseline="0" dirty="0" smtClean="0">
              <a:ln>
                <a:noFill/>
              </a:ln>
              <a:solidFill>
                <a:schemeClr val="tx1"/>
              </a:solidFill>
              <a:effectLst/>
              <a:latin typeface="Arial" pitchFamily="34" charset="0"/>
              <a:cs typeface="Sultan normal"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tab pos="457200" algn="l"/>
              </a:tabLst>
            </a:pPr>
            <a:r>
              <a:rPr kumimoji="0" lang="ar-DZ" sz="2400" b="1" i="0" u="none" strike="noStrike" cap="none" normalizeH="0" baseline="0" dirty="0" smtClean="0">
                <a:ln>
                  <a:noFill/>
                </a:ln>
                <a:solidFill>
                  <a:schemeClr val="tx1"/>
                </a:solidFill>
                <a:effectLst/>
                <a:latin typeface="Calibri" pitchFamily="34" charset="0"/>
                <a:ea typeface="Calibri" pitchFamily="34" charset="0"/>
                <a:cs typeface="Sultan normal" pitchFamily="2" charset="-78"/>
              </a:rPr>
              <a:t>إنشاء اختصار لملف أو مجلد.</a:t>
            </a:r>
            <a:endParaRPr kumimoji="0" lang="ar-SA" sz="2400" b="1" i="0" u="none" strike="noStrike" cap="none" normalizeH="0" baseline="0" dirty="0" smtClean="0">
              <a:ln>
                <a:noFill/>
              </a:ln>
              <a:solidFill>
                <a:schemeClr val="tx1"/>
              </a:solidFill>
              <a:effectLst/>
              <a:latin typeface="Calibri" pitchFamily="34" charset="0"/>
              <a:ea typeface="Calibri" pitchFamily="34" charset="0"/>
              <a:cs typeface="Sultan normal"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tab pos="457200" algn="l"/>
              </a:tabLst>
            </a:pPr>
            <a:r>
              <a:rPr lang="ar-SA" sz="2400" b="1" dirty="0" smtClean="0">
                <a:latin typeface="Calibri" pitchFamily="34" charset="0"/>
                <a:cs typeface="Sultan normal" pitchFamily="2" charset="-78"/>
              </a:rPr>
              <a:t>طريقة عرض الملفات </a:t>
            </a:r>
            <a:r>
              <a:rPr lang="ar-SA" sz="2400" b="1" dirty="0" err="1" smtClean="0">
                <a:latin typeface="Calibri" pitchFamily="34" charset="0"/>
                <a:cs typeface="Sultan normal" pitchFamily="2" charset="-78"/>
              </a:rPr>
              <a:t>و</a:t>
            </a:r>
            <a:r>
              <a:rPr lang="ar-SA" sz="2400" b="1" dirty="0" smtClean="0">
                <a:latin typeface="Calibri" pitchFamily="34" charset="0"/>
                <a:cs typeface="Sultan normal" pitchFamily="2" charset="-78"/>
              </a:rPr>
              <a:t> المجلدات.</a:t>
            </a:r>
            <a:endParaRPr kumimoji="0" lang="ar-DZ" sz="2400" b="1" i="0" u="none" strike="noStrike" cap="none" normalizeH="0" baseline="0" dirty="0" smtClean="0">
              <a:ln>
                <a:noFill/>
              </a:ln>
              <a:solidFill>
                <a:schemeClr val="tx1"/>
              </a:solidFill>
              <a:effectLst/>
              <a:latin typeface="Arial" pitchFamily="34" charset="0"/>
              <a:cs typeface="Sultan normal" pitchFamily="2" charset="-78"/>
            </a:endParaRPr>
          </a:p>
        </p:txBody>
      </p:sp>
      <p:sp>
        <p:nvSpPr>
          <p:cNvPr id="7" name="Rectangle 6"/>
          <p:cNvSpPr/>
          <p:nvPr/>
        </p:nvSpPr>
        <p:spPr>
          <a:xfrm>
            <a:off x="1000100" y="2357430"/>
            <a:ext cx="4993675" cy="461665"/>
          </a:xfrm>
          <a:prstGeom prst="rect">
            <a:avLst/>
          </a:prstGeom>
        </p:spPr>
        <p:txBody>
          <a:bodyPr wrap="none">
            <a:spAutoFit/>
          </a:bodyPr>
          <a:lstStyle/>
          <a:p>
            <a:pPr lvl="0" algn="r" rtl="1" fontAlgn="base">
              <a:spcBef>
                <a:spcPct val="0"/>
              </a:spcBef>
              <a:spcAft>
                <a:spcPct val="0"/>
              </a:spcAft>
              <a:tabLst>
                <a:tab pos="457200" algn="l"/>
              </a:tabLst>
            </a:pPr>
            <a:r>
              <a:rPr lang="ar-DZ" sz="2400" b="1" dirty="0" smtClean="0">
                <a:latin typeface="Calibri" pitchFamily="34" charset="0"/>
                <a:ea typeface="Calibri" pitchFamily="34" charset="0"/>
                <a:cs typeface="Sultan normal" pitchFamily="2" charset="-78"/>
              </a:rPr>
              <a:t>ويمكن أن ننشأ مجلدات فرعية داخل هذا المجلد</a:t>
            </a:r>
            <a:r>
              <a:rPr lang="ar-DZ" b="1" dirty="0" smtClean="0">
                <a:latin typeface="Calibri" pitchFamily="34" charset="0"/>
                <a:ea typeface="Calibri" pitchFamily="34" charset="0"/>
                <a:cs typeface="Sultan normal" pitchFamily="2" charset="-78"/>
              </a:rPr>
              <a:t>.</a:t>
            </a:r>
            <a:endParaRPr lang="fr-FR" b="1" dirty="0" smtClean="0">
              <a:latin typeface="Arial" pitchFamily="34" charset="0"/>
              <a:cs typeface="Sultan normal"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0417"/>
                                        </p:tgtEl>
                                        <p:attrNameLst>
                                          <p:attrName>style.visibility</p:attrName>
                                        </p:attrNameLst>
                                      </p:cBhvr>
                                      <p:to>
                                        <p:strVal val="visible"/>
                                      </p:to>
                                    </p:set>
                                    <p:anim calcmode="lin" valueType="num">
                                      <p:cBhvr>
                                        <p:cTn id="7" dur="500" fill="hold"/>
                                        <p:tgtEl>
                                          <p:spTgt spid="60417"/>
                                        </p:tgtEl>
                                        <p:attrNameLst>
                                          <p:attrName>ppt_w</p:attrName>
                                        </p:attrNameLst>
                                      </p:cBhvr>
                                      <p:tavLst>
                                        <p:tav tm="0">
                                          <p:val>
                                            <p:fltVal val="0"/>
                                          </p:val>
                                        </p:tav>
                                        <p:tav tm="100000">
                                          <p:val>
                                            <p:strVal val="#ppt_w"/>
                                          </p:val>
                                        </p:tav>
                                      </p:tavLst>
                                    </p:anim>
                                    <p:anim calcmode="lin" valueType="num">
                                      <p:cBhvr>
                                        <p:cTn id="8" dur="500" fill="hold"/>
                                        <p:tgtEl>
                                          <p:spTgt spid="60417"/>
                                        </p:tgtEl>
                                        <p:attrNameLst>
                                          <p:attrName>ppt_h</p:attrName>
                                        </p:attrNameLst>
                                      </p:cBhvr>
                                      <p:tavLst>
                                        <p:tav tm="0">
                                          <p:val>
                                            <p:fltVal val="0"/>
                                          </p:val>
                                        </p:tav>
                                        <p:tav tm="100000">
                                          <p:val>
                                            <p:strVal val="#ppt_h"/>
                                          </p:val>
                                        </p:tav>
                                      </p:tavLst>
                                    </p:anim>
                                    <p:animEffect transition="in" filter="fade">
                                      <p:cBhvr>
                                        <p:cTn id="9" dur="500"/>
                                        <p:tgtEl>
                                          <p:spTgt spid="60417"/>
                                        </p:tgtEl>
                                      </p:cBhvr>
                                    </p:animEffect>
                                  </p:childTnLst>
                                </p:cTn>
                              </p:par>
                              <p:par>
                                <p:cTn id="10" presetID="21" presetClass="entr" presetSubtype="4"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par>
                          <p:cTn id="13" fill="hold">
                            <p:stCondLst>
                              <p:cond delay="2000"/>
                            </p:stCondLst>
                            <p:childTnLst>
                              <p:par>
                                <p:cTn id="14" presetID="8"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amond(in)">
                                      <p:cBhvr>
                                        <p:cTn id="16" dur="2000"/>
                                        <p:tgtEl>
                                          <p:spTgt spid="7"/>
                                        </p:tgtEl>
                                      </p:cBhvr>
                                    </p:animEffect>
                                  </p:childTnLst>
                                </p:cTn>
                              </p:par>
                            </p:childTnLst>
                          </p:cTn>
                        </p:par>
                        <p:par>
                          <p:cTn id="17" fill="hold">
                            <p:stCondLst>
                              <p:cond delay="4000"/>
                            </p:stCondLst>
                            <p:childTnLst>
                              <p:par>
                                <p:cTn id="18" presetID="51" presetClass="entr" presetSubtype="0" fill="hold" grpId="0" nodeType="afterEffect">
                                  <p:stCondLst>
                                    <p:cond delay="0"/>
                                  </p:stCondLst>
                                  <p:childTnLst>
                                    <p:set>
                                      <p:cBhvr>
                                        <p:cTn id="19" dur="1" fill="hold">
                                          <p:stCondLst>
                                            <p:cond delay="0"/>
                                          </p:stCondLst>
                                        </p:cTn>
                                        <p:tgtEl>
                                          <p:spTgt spid="60418"/>
                                        </p:tgtEl>
                                        <p:attrNameLst>
                                          <p:attrName>style.visibility</p:attrName>
                                        </p:attrNameLst>
                                      </p:cBhvr>
                                      <p:to>
                                        <p:strVal val="visible"/>
                                      </p:to>
                                    </p:set>
                                    <p:animEffect transition="in" filter="fade">
                                      <p:cBhvr>
                                        <p:cTn id="20" dur="770" decel="100000"/>
                                        <p:tgtEl>
                                          <p:spTgt spid="60418"/>
                                        </p:tgtEl>
                                      </p:cBhvr>
                                    </p:animEffect>
                                    <p:animScale>
                                      <p:cBhvr>
                                        <p:cTn id="21" dur="770" decel="100000"/>
                                        <p:tgtEl>
                                          <p:spTgt spid="60418"/>
                                        </p:tgtEl>
                                      </p:cBhvr>
                                      <p:from x="10000" y="10000"/>
                                      <p:to x="200000" y="450000"/>
                                    </p:animScale>
                                    <p:animScale>
                                      <p:cBhvr>
                                        <p:cTn id="22" dur="1230" accel="100000" fill="hold">
                                          <p:stCondLst>
                                            <p:cond delay="770"/>
                                          </p:stCondLst>
                                        </p:cTn>
                                        <p:tgtEl>
                                          <p:spTgt spid="60418"/>
                                        </p:tgtEl>
                                      </p:cBhvr>
                                      <p:from x="200000" y="450000"/>
                                      <p:to x="100000" y="100000"/>
                                    </p:animScale>
                                    <p:set>
                                      <p:cBhvr>
                                        <p:cTn id="23" dur="770" fill="hold"/>
                                        <p:tgtEl>
                                          <p:spTgt spid="60418"/>
                                        </p:tgtEl>
                                        <p:attrNameLst>
                                          <p:attrName>ppt_x</p:attrName>
                                        </p:attrNameLst>
                                      </p:cBhvr>
                                      <p:to>
                                        <p:strVal val="(0.5)"/>
                                      </p:to>
                                    </p:set>
                                    <p:anim from="(0.5)" to="(#ppt_x)" calcmode="lin" valueType="num">
                                      <p:cBhvr>
                                        <p:cTn id="24" dur="1230" accel="100000" fill="hold">
                                          <p:stCondLst>
                                            <p:cond delay="770"/>
                                          </p:stCondLst>
                                        </p:cTn>
                                        <p:tgtEl>
                                          <p:spTgt spid="60418"/>
                                        </p:tgtEl>
                                        <p:attrNameLst>
                                          <p:attrName>ppt_x</p:attrName>
                                        </p:attrNameLst>
                                      </p:cBhvr>
                                    </p:anim>
                                    <p:set>
                                      <p:cBhvr>
                                        <p:cTn id="25" dur="770" fill="hold"/>
                                        <p:tgtEl>
                                          <p:spTgt spid="60418"/>
                                        </p:tgtEl>
                                        <p:attrNameLst>
                                          <p:attrName>ppt_y</p:attrName>
                                        </p:attrNameLst>
                                      </p:cBhvr>
                                      <p:to>
                                        <p:strVal val="(#ppt_y+0.4)"/>
                                      </p:to>
                                    </p:set>
                                    <p:anim from="(#ppt_y+0.4)" to="(#ppt_y)" calcmode="lin" valueType="num">
                                      <p:cBhvr>
                                        <p:cTn id="26" dur="1230" accel="100000" fill="hold">
                                          <p:stCondLst>
                                            <p:cond delay="770"/>
                                          </p:stCondLst>
                                        </p:cTn>
                                        <p:tgtEl>
                                          <p:spTgt spid="6041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7" grpId="0"/>
      <p:bldP spid="60418" grpId="0"/>
      <p:bldP spid="7" grpId="0"/>
    </p:bldLst>
  </p:timing>
</p:sld>
</file>

<file path=ppt/slides/slide1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a:stretch>
        </a:blipFill>
        <a:effectLst/>
      </p:bgPr>
    </p:bg>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2214546" y="428604"/>
            <a:ext cx="435765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Char char="•"/>
              <a:tabLst>
                <a:tab pos="457200" algn="l"/>
              </a:tabLst>
            </a:pPr>
            <a:r>
              <a:rPr kumimoji="0" lang="ar-DZ" sz="2800" b="1" i="0" u="none" strike="noStrike" cap="none" normalizeH="0" baseline="0" dirty="0" smtClean="0">
                <a:ln>
                  <a:noFill/>
                </a:ln>
                <a:solidFill>
                  <a:srgbClr val="C00000"/>
                </a:solidFill>
                <a:effectLst/>
                <a:latin typeface="Calibri" pitchFamily="34" charset="0"/>
                <a:ea typeface="Calibri" pitchFamily="34" charset="0"/>
                <a:cs typeface="Sultan Medium" pitchFamily="2" charset="-78"/>
              </a:rPr>
              <a:t>لوحة المفاتيح: </a:t>
            </a:r>
            <a:endParaRPr kumimoji="0" lang="ar-DZ"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Image 3"/>
          <p:cNvPicPr/>
          <p:nvPr/>
        </p:nvPicPr>
        <p:blipFill>
          <a:blip r:embed="rId3"/>
          <a:srcRect/>
          <a:stretch>
            <a:fillRect/>
          </a:stretch>
        </p:blipFill>
        <p:spPr bwMode="auto">
          <a:xfrm>
            <a:off x="428596" y="1071546"/>
            <a:ext cx="8001056" cy="5429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8369"/>
                                        </p:tgtEl>
                                        <p:attrNameLst>
                                          <p:attrName>style.visibility</p:attrName>
                                        </p:attrNameLst>
                                      </p:cBhvr>
                                      <p:to>
                                        <p:strVal val="visible"/>
                                      </p:to>
                                    </p:set>
                                    <p:anim calcmode="lin" valueType="num">
                                      <p:cBhvr>
                                        <p:cTn id="7" dur="500" fill="hold"/>
                                        <p:tgtEl>
                                          <p:spTgt spid="5836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8369"/>
                                        </p:tgtEl>
                                        <p:attrNameLst>
                                          <p:attrName>ppt_y</p:attrName>
                                        </p:attrNameLst>
                                      </p:cBhvr>
                                      <p:tavLst>
                                        <p:tav tm="0">
                                          <p:val>
                                            <p:strVal val="#ppt_y"/>
                                          </p:val>
                                        </p:tav>
                                        <p:tav tm="100000">
                                          <p:val>
                                            <p:strVal val="#ppt_y"/>
                                          </p:val>
                                        </p:tav>
                                      </p:tavLst>
                                    </p:anim>
                                    <p:anim calcmode="lin" valueType="num">
                                      <p:cBhvr>
                                        <p:cTn id="9" dur="500" fill="hold"/>
                                        <p:tgtEl>
                                          <p:spTgt spid="5836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836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8369"/>
                                        </p:tgtEl>
                                      </p:cBhvr>
                                    </p:animEffect>
                                  </p:childTnLst>
                                </p:cTn>
                              </p:par>
                            </p:childTnLst>
                          </p:cTn>
                        </p:par>
                        <p:par>
                          <p:cTn id="12" fill="hold">
                            <p:stCondLst>
                              <p:cond delay="1100"/>
                            </p:stCondLst>
                            <p:childTnLst>
                              <p:par>
                                <p:cTn id="13" presetID="34"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from="(-#ppt_w/2)" to="(#ppt_x)" calcmode="lin" valueType="num">
                                      <p:cBhvr>
                                        <p:cTn id="15" dur="600" fill="hold">
                                          <p:stCondLst>
                                            <p:cond delay="0"/>
                                          </p:stCondLst>
                                        </p:cTn>
                                        <p:tgtEl>
                                          <p:spTgt spid="4"/>
                                        </p:tgtEl>
                                        <p:attrNameLst>
                                          <p:attrName>ppt_x</p:attrName>
                                        </p:attrNameLst>
                                      </p:cBhvr>
                                    </p:anim>
                                    <p:anim from="0" to="-1.0" calcmode="lin" valueType="num">
                                      <p:cBhvr>
                                        <p:cTn id="16" dur="200" decel="50000" autoRev="1" fill="hold">
                                          <p:stCondLst>
                                            <p:cond delay="600"/>
                                          </p:stCondLst>
                                        </p:cTn>
                                        <p:tgtEl>
                                          <p:spTgt spid="4"/>
                                        </p:tgtEl>
                                        <p:attrNameLst>
                                          <p:attrName>xshear</p:attrName>
                                        </p:attrNameLst>
                                      </p:cBhvr>
                                    </p:anim>
                                    <p:animScale>
                                      <p:cBhvr>
                                        <p:cTn id="17" dur="200" decel="100000" autoRev="1" fill="hold">
                                          <p:stCondLst>
                                            <p:cond delay="600"/>
                                          </p:stCondLst>
                                        </p:cTn>
                                        <p:tgtEl>
                                          <p:spTgt spid="4"/>
                                        </p:tgtEl>
                                      </p:cBhvr>
                                      <p:from x="100000" y="100000"/>
                                      <p:to x="80000" y="100000"/>
                                    </p:animScale>
                                    <p:anim by="(#ppt_h/3+#ppt_w*0.1)" calcmode="lin" valueType="num">
                                      <p:cBhvr additive="sum">
                                        <p:cTn id="18"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57158" y="1571612"/>
            <a:ext cx="8215370" cy="3697166"/>
          </a:xfrm>
          <a:prstGeom prst="rect">
            <a:avLst/>
          </a:prstGeom>
        </p:spPr>
        <p:txBody>
          <a:bodyPr wrap="square">
            <a:spAutoFit/>
          </a:bodyPr>
          <a:lstStyle/>
          <a:p>
            <a:pPr algn="just" rtl="1">
              <a:lnSpc>
                <a:spcPct val="150000"/>
              </a:lnSpc>
            </a:pPr>
            <a:r>
              <a:rPr lang="ar-SA" sz="3200" b="1" dirty="0" smtClean="0">
                <a:cs typeface="Sultan normal" pitchFamily="2" charset="-78"/>
              </a:rPr>
              <a:t>	</a:t>
            </a:r>
            <a:r>
              <a:rPr lang="ar-DZ" sz="3200" b="1" dirty="0" smtClean="0">
                <a:latin typeface="Times New Roman" pitchFamily="18" charset="0"/>
                <a:cs typeface="Times New Roman" pitchFamily="18" charset="0"/>
              </a:rPr>
              <a:t>ظ</a:t>
            </a:r>
            <a:r>
              <a:rPr lang="ar-SA" sz="3200" b="1" dirty="0" smtClean="0">
                <a:latin typeface="Times New Roman" pitchFamily="18" charset="0"/>
                <a:cs typeface="Times New Roman" pitchFamily="18" charset="0"/>
              </a:rPr>
              <a:t>ه</a:t>
            </a:r>
            <a:r>
              <a:rPr lang="ar-DZ" sz="3200" b="1" dirty="0" smtClean="0">
                <a:latin typeface="Times New Roman" pitchFamily="18" charset="0"/>
                <a:cs typeface="Times New Roman" pitchFamily="18" charset="0"/>
              </a:rPr>
              <a:t>ر أول </a:t>
            </a:r>
            <a:r>
              <a:rPr lang="ar-DZ" sz="3200" b="1" dirty="0" err="1" smtClean="0">
                <a:latin typeface="Times New Roman" pitchFamily="18" charset="0"/>
                <a:cs typeface="Times New Roman" pitchFamily="18" charset="0"/>
              </a:rPr>
              <a:t>كمب</a:t>
            </a:r>
            <a:r>
              <a:rPr lang="ar-SA" sz="3200" b="1" dirty="0" smtClean="0">
                <a:latin typeface="Times New Roman" pitchFamily="18" charset="0"/>
                <a:cs typeface="Times New Roman" pitchFamily="18" charset="0"/>
              </a:rPr>
              <a:t>ي</a:t>
            </a:r>
            <a:r>
              <a:rPr lang="ar-DZ" sz="3200" b="1" dirty="0" smtClean="0">
                <a:latin typeface="Times New Roman" pitchFamily="18" charset="0"/>
                <a:cs typeface="Times New Roman" pitchFamily="18" charset="0"/>
              </a:rPr>
              <a:t>وتر بعد الحرب العالم</a:t>
            </a:r>
            <a:r>
              <a:rPr lang="ar-SA" sz="3200" b="1" dirty="0" smtClean="0">
                <a:latin typeface="Times New Roman" pitchFamily="18" charset="0"/>
                <a:cs typeface="Times New Roman" pitchFamily="18" charset="0"/>
              </a:rPr>
              <a:t>ي</a:t>
            </a:r>
            <a:r>
              <a:rPr lang="ar-DZ" sz="3200" b="1" dirty="0" smtClean="0">
                <a:latin typeface="Times New Roman" pitchFamily="18" charset="0"/>
                <a:cs typeface="Times New Roman" pitchFamily="18" charset="0"/>
              </a:rPr>
              <a:t>ة </a:t>
            </a:r>
            <a:r>
              <a:rPr lang="ar-DZ" sz="3200" b="1" dirty="0" err="1" smtClean="0">
                <a:latin typeface="Times New Roman" pitchFamily="18" charset="0"/>
                <a:cs typeface="Times New Roman" pitchFamily="18" charset="0"/>
              </a:rPr>
              <a:t>الثان</a:t>
            </a:r>
            <a:r>
              <a:rPr lang="ar-SA" sz="3200" b="1" dirty="0" smtClean="0">
                <a:latin typeface="Times New Roman" pitchFamily="18" charset="0"/>
                <a:cs typeface="Times New Roman" pitchFamily="18" charset="0"/>
              </a:rPr>
              <a:t>ي</a:t>
            </a:r>
            <a:r>
              <a:rPr lang="ar-DZ" sz="3200" b="1" dirty="0" smtClean="0">
                <a:latin typeface="Times New Roman" pitchFamily="18" charset="0"/>
                <a:cs typeface="Times New Roman" pitchFamily="18" charset="0"/>
              </a:rPr>
              <a:t>ة و بفضل </a:t>
            </a:r>
            <a:r>
              <a:rPr lang="ar-DZ" sz="3200" b="1" dirty="0" err="1" smtClean="0">
                <a:latin typeface="Times New Roman" pitchFamily="18" charset="0"/>
                <a:cs typeface="Times New Roman" pitchFamily="18" charset="0"/>
              </a:rPr>
              <a:t>ج</a:t>
            </a:r>
            <a:r>
              <a:rPr lang="ar-SA" sz="3200" b="1" dirty="0" smtClean="0">
                <a:latin typeface="Times New Roman" pitchFamily="18" charset="0"/>
                <a:cs typeface="Times New Roman" pitchFamily="18" charset="0"/>
              </a:rPr>
              <a:t>ه</a:t>
            </a:r>
            <a:r>
              <a:rPr lang="ar-DZ" sz="3200" b="1" dirty="0" smtClean="0">
                <a:latin typeface="Times New Roman" pitchFamily="18" charset="0"/>
                <a:cs typeface="Times New Roman" pitchFamily="18" charset="0"/>
              </a:rPr>
              <a:t>ود العلماء وصل إلى الشكل الذي نش</a:t>
            </a:r>
            <a:r>
              <a:rPr lang="ar-SA" sz="3200" b="1" dirty="0" smtClean="0">
                <a:latin typeface="Times New Roman" pitchFamily="18" charset="0"/>
                <a:cs typeface="Times New Roman" pitchFamily="18" charset="0"/>
              </a:rPr>
              <a:t>ه</a:t>
            </a:r>
            <a:r>
              <a:rPr lang="ar-DZ" sz="3200" b="1" dirty="0" err="1" smtClean="0">
                <a:latin typeface="Times New Roman" pitchFamily="18" charset="0"/>
                <a:cs typeface="Times New Roman" pitchFamily="18" charset="0"/>
              </a:rPr>
              <a:t>ده</a:t>
            </a:r>
            <a:r>
              <a:rPr lang="ar-SA" sz="3200" b="1" dirty="0" smtClean="0">
                <a:latin typeface="Times New Roman" pitchFamily="18" charset="0"/>
                <a:cs typeface="Times New Roman" pitchFamily="18" charset="0"/>
              </a:rPr>
              <a:t> اليوم </a:t>
            </a:r>
            <a:r>
              <a:rPr lang="ar-SA" sz="3200" b="1" dirty="0" err="1" smtClean="0">
                <a:latin typeface="Times New Roman" pitchFamily="18" charset="0"/>
                <a:cs typeface="Times New Roman" pitchFamily="18" charset="0"/>
              </a:rPr>
              <a:t>و</a:t>
            </a:r>
            <a:r>
              <a:rPr lang="ar-DZ" sz="3200" b="1" dirty="0" smtClean="0">
                <a:latin typeface="Times New Roman" pitchFamily="18" charset="0"/>
                <a:cs typeface="Times New Roman" pitchFamily="18" charset="0"/>
              </a:rPr>
              <a:t>لقد مر بمراحل متتابعة من </a:t>
            </a:r>
            <a:r>
              <a:rPr lang="ar-DZ" sz="3200" b="1" dirty="0" err="1" smtClean="0">
                <a:latin typeface="Times New Roman" pitchFamily="18" charset="0"/>
                <a:cs typeface="Times New Roman" pitchFamily="18" charset="0"/>
              </a:rPr>
              <a:t>التطو</a:t>
            </a:r>
            <a:r>
              <a:rPr lang="ar-SA" sz="3200" b="1" dirty="0" smtClean="0">
                <a:latin typeface="Times New Roman" pitchFamily="18" charset="0"/>
                <a:cs typeface="Times New Roman" pitchFamily="18" charset="0"/>
              </a:rPr>
              <a:t>ي</a:t>
            </a:r>
            <a:r>
              <a:rPr lang="ar-DZ" sz="3200" b="1" dirty="0" smtClean="0">
                <a:latin typeface="Times New Roman" pitchFamily="18" charset="0"/>
                <a:cs typeface="Times New Roman" pitchFamily="18" charset="0"/>
              </a:rPr>
              <a:t>ر </a:t>
            </a:r>
            <a:r>
              <a:rPr lang="ar-SA" sz="3200" b="1" dirty="0" smtClean="0">
                <a:latin typeface="Times New Roman" pitchFamily="18" charset="0"/>
                <a:cs typeface="Times New Roman" pitchFamily="18" charset="0"/>
              </a:rPr>
              <a:t>يمكننا التمييز بينها من حيث التقنية المعتمدة, الفترة الزمنية, الحجم, السرعة, التكلفة, السعة  التخزينية</a:t>
            </a:r>
            <a:r>
              <a:rPr lang="ar-DZ" sz="3200" b="1" dirty="0" smtClean="0">
                <a:latin typeface="Times New Roman" pitchFamily="18" charset="0"/>
                <a:cs typeface="Times New Roman" pitchFamily="18" charset="0"/>
              </a:rPr>
              <a:t> </a:t>
            </a:r>
            <a:r>
              <a:rPr lang="ar-SA" sz="3200" b="1" dirty="0" smtClean="0">
                <a:latin typeface="Times New Roman" pitchFamily="18" charset="0"/>
                <a:cs typeface="Times New Roman" pitchFamily="18" charset="0"/>
              </a:rPr>
              <a:t> و اسم </a:t>
            </a:r>
            <a:r>
              <a:rPr lang="ar-SA" sz="3200" b="1" dirty="0" err="1" smtClean="0">
                <a:latin typeface="Times New Roman" pitchFamily="18" charset="0"/>
                <a:cs typeface="Times New Roman" pitchFamily="18" charset="0"/>
              </a:rPr>
              <a:t>المنتوج</a:t>
            </a:r>
            <a:r>
              <a:rPr lang="ar-SA" sz="3200" b="1" dirty="0" smtClean="0">
                <a:latin typeface="Times New Roman" pitchFamily="18" charset="0"/>
                <a:cs typeface="Times New Roman" pitchFamily="18" charset="0"/>
              </a:rPr>
              <a:t>.</a:t>
            </a:r>
            <a:endParaRPr lang="fr-FR" dirty="0">
              <a:latin typeface="Times New Roman" pitchFamily="18" charset="0"/>
              <a:cs typeface="Times New Roman" pitchFamily="18" charset="0"/>
            </a:endParaRPr>
          </a:p>
        </p:txBody>
      </p:sp>
      <p:sp>
        <p:nvSpPr>
          <p:cNvPr id="6" name="Rectangle 5"/>
          <p:cNvSpPr/>
          <p:nvPr/>
        </p:nvSpPr>
        <p:spPr>
          <a:xfrm>
            <a:off x="2357422" y="500042"/>
            <a:ext cx="4857784" cy="92869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DZ" sz="5400" b="1" dirty="0" smtClean="0">
                <a:solidFill>
                  <a:srgbClr val="C00000"/>
                </a:solidFill>
                <a:effectLst>
                  <a:outerShdw blurRad="38100" dist="38100" dir="2700000" algn="tl">
                    <a:srgbClr val="000000">
                      <a:alpha val="43137"/>
                    </a:srgbClr>
                  </a:outerShdw>
                </a:effectLst>
              </a:rPr>
              <a:t>أجیال الكمبیوتر :</a:t>
            </a:r>
            <a:endParaRPr lang="fr-FR" sz="5400" b="1" cap="none" spc="50" dirty="0">
              <a:ln w="11430"/>
              <a:solidFill>
                <a:srgbClr val="C0000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ppt_y-#ppt_h/2"/>
                                          </p:val>
                                        </p:tav>
                                        <p:tav tm="100000">
                                          <p:val>
                                            <p:strVal val="#ppt_y"/>
                                          </p:val>
                                        </p:tav>
                                      </p:tavLst>
                                    </p:anim>
                                    <p:anim calcmode="lin" valueType="num">
                                      <p:cBhvr>
                                        <p:cTn id="9" dur="500" fill="hold"/>
                                        <p:tgtEl>
                                          <p:spTgt spid="6"/>
                                        </p:tgtEl>
                                        <p:attrNameLst>
                                          <p:attrName>ppt_w</p:attrName>
                                        </p:attrNameLst>
                                      </p:cBhvr>
                                      <p:tavLst>
                                        <p:tav tm="0">
                                          <p:val>
                                            <p:strVal val="#ppt_w"/>
                                          </p:val>
                                        </p:tav>
                                        <p:tav tm="100000">
                                          <p:val>
                                            <p:strVal val="#ppt_w"/>
                                          </p:val>
                                        </p:tav>
                                      </p:tavLst>
                                    </p:anim>
                                    <p:anim calcmode="lin" valueType="num">
                                      <p:cBhvr>
                                        <p:cTn id="10" dur="500" fill="hold"/>
                                        <p:tgtEl>
                                          <p:spTgt spid="6"/>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7000"/>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428728" y="500042"/>
            <a:ext cx="6500858" cy="923330"/>
          </a:xfrm>
          <a:prstGeom prst="rect">
            <a:avLst/>
          </a:prstGeom>
          <a:noFill/>
          <a:ln>
            <a:noFill/>
          </a:ln>
          <a:effectLst>
            <a:glow rad="101600">
              <a:schemeClr val="accent4">
                <a:satMod val="175000"/>
                <a:alpha val="40000"/>
              </a:schemeClr>
            </a:glow>
          </a:effectLst>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5400" b="1" dirty="0" smtClean="0">
                <a:solidFill>
                  <a:srgbClr val="A52182"/>
                </a:solidFill>
                <a:effectLst>
                  <a:outerShdw blurRad="38100" dist="38100" dir="2700000" algn="tl">
                    <a:srgbClr val="000000">
                      <a:alpha val="43137"/>
                    </a:srgbClr>
                  </a:outerShdw>
                </a:effectLst>
              </a:rPr>
              <a:t>الجيل الأول 1945-1959</a:t>
            </a:r>
            <a:r>
              <a:rPr lang="ar-DZ" sz="5400" b="1" dirty="0" smtClean="0">
                <a:solidFill>
                  <a:srgbClr val="A52182"/>
                </a:solidFill>
                <a:effectLst>
                  <a:outerShdw blurRad="38100" dist="38100" dir="2700000" algn="tl">
                    <a:srgbClr val="000000">
                      <a:alpha val="43137"/>
                    </a:srgbClr>
                  </a:outerShdw>
                </a:effectLst>
              </a:rPr>
              <a:t>:</a:t>
            </a:r>
            <a:endParaRPr lang="fr-FR" sz="5400" b="1" cap="none" spc="50" dirty="0">
              <a:ln w="11430"/>
              <a:solidFill>
                <a:srgbClr val="A52182"/>
              </a:solidFill>
              <a:effectLst>
                <a:outerShdw blurRad="38100" dist="38100" dir="2700000" algn="tl">
                  <a:srgbClr val="000000">
                    <a:alpha val="43137"/>
                  </a:srgbClr>
                </a:outerShdw>
              </a:effectLst>
            </a:endParaRPr>
          </a:p>
        </p:txBody>
      </p:sp>
      <p:sp>
        <p:nvSpPr>
          <p:cNvPr id="4" name="ZoneTexte 3"/>
          <p:cNvSpPr txBox="1"/>
          <p:nvPr/>
        </p:nvSpPr>
        <p:spPr>
          <a:xfrm>
            <a:off x="4214810" y="1714488"/>
            <a:ext cx="4143404" cy="3816429"/>
          </a:xfrm>
          <a:prstGeom prst="rect">
            <a:avLst/>
          </a:prstGeom>
          <a:noFill/>
        </p:spPr>
        <p:txBody>
          <a:bodyPr wrap="square" rtlCol="0">
            <a:spAutoFit/>
          </a:bodyPr>
          <a:lstStyle/>
          <a:p>
            <a:pPr algn="r" rtl="1">
              <a:buFont typeface="Wingdings" pitchFamily="2" charset="2"/>
              <a:buChar char="ü"/>
            </a:pPr>
            <a:r>
              <a:rPr lang="ar-SA" sz="3200" b="1" dirty="0" smtClean="0">
                <a:latin typeface="Times New Roman" pitchFamily="18" charset="0"/>
                <a:cs typeface="Times New Roman" pitchFamily="18" charset="0"/>
              </a:rPr>
              <a:t>الصمامات المفرغة</a:t>
            </a:r>
          </a:p>
          <a:p>
            <a:pPr algn="r" rtl="1">
              <a:buFont typeface="Wingdings" pitchFamily="2" charset="2"/>
              <a:buChar char="ü"/>
            </a:pPr>
            <a:r>
              <a:rPr lang="ar-SA" sz="3200" b="1" dirty="0" smtClean="0">
                <a:latin typeface="Times New Roman" pitchFamily="18" charset="0"/>
                <a:cs typeface="Times New Roman" pitchFamily="18" charset="0"/>
              </a:rPr>
              <a:t>حجم كبير </a:t>
            </a:r>
            <a:r>
              <a:rPr lang="ar-SA" sz="3200" b="1" dirty="0" err="1" smtClean="0">
                <a:latin typeface="Times New Roman" pitchFamily="18" charset="0"/>
                <a:cs typeface="Times New Roman" pitchFamily="18" charset="0"/>
              </a:rPr>
              <a:t>و</a:t>
            </a:r>
            <a:r>
              <a:rPr lang="ar-SA" sz="3200" b="1" dirty="0" smtClean="0">
                <a:latin typeface="Times New Roman" pitchFamily="18" charset="0"/>
                <a:cs typeface="Times New Roman" pitchFamily="18" charset="0"/>
              </a:rPr>
              <a:t> وزن ثقيل</a:t>
            </a:r>
          </a:p>
          <a:p>
            <a:pPr algn="r" rtl="1">
              <a:buFont typeface="Wingdings" pitchFamily="2" charset="2"/>
              <a:buChar char="ü"/>
            </a:pPr>
            <a:r>
              <a:rPr lang="ar-SA" sz="3200" b="1" dirty="0" smtClean="0">
                <a:latin typeface="Times New Roman" pitchFamily="18" charset="0"/>
                <a:cs typeface="Times New Roman" pitchFamily="18" charset="0"/>
              </a:rPr>
              <a:t>التكلفة مرتفعة جدا</a:t>
            </a:r>
          </a:p>
          <a:p>
            <a:pPr algn="r" rtl="1">
              <a:buFont typeface="Wingdings" pitchFamily="2" charset="2"/>
              <a:buChar char="ü"/>
            </a:pPr>
            <a:r>
              <a:rPr lang="ar-SA" sz="3200" b="1" dirty="0" smtClean="0">
                <a:latin typeface="Times New Roman" pitchFamily="18" charset="0"/>
                <a:cs typeface="Times New Roman" pitchFamily="18" charset="0"/>
              </a:rPr>
              <a:t>سرعة بطيئة جدا</a:t>
            </a:r>
          </a:p>
          <a:p>
            <a:pPr algn="r" rtl="1">
              <a:buFont typeface="Wingdings" pitchFamily="2" charset="2"/>
              <a:buChar char="ü"/>
            </a:pPr>
            <a:r>
              <a:rPr lang="ar-SA" sz="3200" b="1" dirty="0" smtClean="0">
                <a:latin typeface="Times New Roman" pitchFamily="18" charset="0"/>
                <a:cs typeface="Times New Roman" pitchFamily="18" charset="0"/>
              </a:rPr>
              <a:t>سعة التخزين صغيرة</a:t>
            </a:r>
          </a:p>
          <a:p>
            <a:pPr algn="r" rtl="1">
              <a:buFont typeface="Wingdings" pitchFamily="2" charset="2"/>
              <a:buChar char="ü"/>
            </a:pPr>
            <a:r>
              <a:rPr lang="ar-SA" sz="3200" b="1" dirty="0" smtClean="0">
                <a:latin typeface="Times New Roman" pitchFamily="18" charset="0"/>
                <a:cs typeface="Times New Roman" pitchFamily="18" charset="0"/>
              </a:rPr>
              <a:t>لغة الآلة</a:t>
            </a:r>
          </a:p>
          <a:p>
            <a:pPr algn="r" rtl="1">
              <a:buFont typeface="Wingdings" pitchFamily="2" charset="2"/>
              <a:buChar char="ü"/>
            </a:pPr>
            <a:r>
              <a:rPr lang="fr-FR" sz="3200" b="1" dirty="0" smtClean="0">
                <a:latin typeface="Times New Roman" pitchFamily="18" charset="0"/>
                <a:cs typeface="Times New Roman" pitchFamily="18" charset="0"/>
              </a:rPr>
              <a:t>UNIAC</a:t>
            </a:r>
            <a:endParaRPr lang="ar-SA" sz="3200" b="1" dirty="0" smtClean="0">
              <a:latin typeface="Times New Roman" pitchFamily="18" charset="0"/>
              <a:cs typeface="Times New Roman" pitchFamily="18" charset="0"/>
            </a:endParaRPr>
          </a:p>
          <a:p>
            <a:pPr algn="r" rtl="1"/>
            <a:endParaRPr lang="ar-SA" dirty="0" smtClean="0"/>
          </a:p>
        </p:txBody>
      </p:sp>
      <p:pic>
        <p:nvPicPr>
          <p:cNvPr id="2051" name="Picture 3"/>
          <p:cNvPicPr>
            <a:picLocks noChangeAspect="1" noChangeArrowheads="1"/>
          </p:cNvPicPr>
          <p:nvPr/>
        </p:nvPicPr>
        <p:blipFill>
          <a:blip r:embed="rId4"/>
          <a:srcRect/>
          <a:stretch>
            <a:fillRect/>
          </a:stretch>
        </p:blipFill>
        <p:spPr bwMode="auto">
          <a:xfrm>
            <a:off x="4214810" y="4572008"/>
            <a:ext cx="1214446" cy="2143140"/>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a:srcRect/>
          <a:stretch>
            <a:fillRect/>
          </a:stretch>
        </p:blipFill>
        <p:spPr bwMode="auto">
          <a:xfrm>
            <a:off x="214282" y="1714488"/>
            <a:ext cx="3786214" cy="4164835"/>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05"/>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 calcmode="lin" valueType="num">
                                      <p:cBhvr>
                                        <p:cTn id="9" dur="500" fill="hold"/>
                                        <p:tgtEl>
                                          <p:spTgt spid="6"/>
                                        </p:tgtEl>
                                        <p:attrNameLst>
                                          <p:attrName>ppt_x</p:attrName>
                                        </p:attrNameLst>
                                      </p:cBhvr>
                                      <p:tavLst>
                                        <p:tav tm="0">
                                          <p:val>
                                            <p:strVal val="#ppt_x-.2"/>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animEffect transition="in" filter="fade">
                                      <p:cBhvr>
                                        <p:cTn id="11" dur="500"/>
                                        <p:tgtEl>
                                          <p:spTgt spid="6"/>
                                        </p:tgtEl>
                                      </p:cBhvr>
                                    </p:animEffect>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3" presetClass="entr" presetSubtype="16" fill="hold" nodeType="after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plus(in)">
                                      <p:cBhvr>
                                        <p:cTn id="21" dur="2000"/>
                                        <p:tgtEl>
                                          <p:spTgt spid="2052"/>
                                        </p:tgtEl>
                                      </p:cBhvr>
                                    </p:animEffect>
                                  </p:childTnLst>
                                </p:cTn>
                              </p:par>
                            </p:childTnLst>
                          </p:cTn>
                        </p:par>
                        <p:par>
                          <p:cTn id="22" fill="hold">
                            <p:stCondLst>
                              <p:cond delay="3500"/>
                            </p:stCondLst>
                            <p:childTnLst>
                              <p:par>
                                <p:cTn id="23" presetID="20" presetClass="entr" presetSubtype="0" fill="hold" nodeType="afterEffect">
                                  <p:stCondLst>
                                    <p:cond delay="0"/>
                                  </p:stCondLst>
                                  <p:childTnLst>
                                    <p:set>
                                      <p:cBhvr>
                                        <p:cTn id="24" dur="1" fill="hold">
                                          <p:stCondLst>
                                            <p:cond delay="0"/>
                                          </p:stCondLst>
                                        </p:cTn>
                                        <p:tgtEl>
                                          <p:spTgt spid="2051"/>
                                        </p:tgtEl>
                                        <p:attrNameLst>
                                          <p:attrName>style.visibility</p:attrName>
                                        </p:attrNameLst>
                                      </p:cBhvr>
                                      <p:to>
                                        <p:strVal val="visible"/>
                                      </p:to>
                                    </p:set>
                                    <p:animEffect transition="in" filter="wedge">
                                      <p:cBhvr>
                                        <p:cTn id="25"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475656" y="122707"/>
            <a:ext cx="6500858"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5400" b="1" dirty="0" smtClean="0">
                <a:solidFill>
                  <a:srgbClr val="A52182"/>
                </a:solidFill>
                <a:effectLst>
                  <a:outerShdw blurRad="38100" dist="38100" dir="2700000" algn="tl">
                    <a:srgbClr val="000000">
                      <a:alpha val="43137"/>
                    </a:srgbClr>
                  </a:outerShdw>
                </a:effectLst>
              </a:rPr>
              <a:t>الجيل الثاني 1959-1965</a:t>
            </a:r>
            <a:r>
              <a:rPr lang="ar-DZ" sz="5400" b="1" dirty="0" smtClean="0">
                <a:solidFill>
                  <a:srgbClr val="A52182"/>
                </a:solidFill>
                <a:effectLst>
                  <a:outerShdw blurRad="38100" dist="38100" dir="2700000" algn="tl">
                    <a:srgbClr val="000000">
                      <a:alpha val="43137"/>
                    </a:srgbClr>
                  </a:outerShdw>
                </a:effectLst>
              </a:rPr>
              <a:t>:</a:t>
            </a:r>
            <a:endParaRPr lang="fr-FR" sz="5400" b="1" cap="none" spc="50" dirty="0">
              <a:ln w="11430"/>
              <a:solidFill>
                <a:srgbClr val="A52182"/>
              </a:solidFill>
              <a:effectLst>
                <a:outerShdw blurRad="38100" dist="38100" dir="2700000" algn="tl">
                  <a:srgbClr val="000000">
                    <a:alpha val="43137"/>
                  </a:srgbClr>
                </a:outerShdw>
              </a:effectLst>
            </a:endParaRPr>
          </a:p>
        </p:txBody>
      </p:sp>
      <p:sp>
        <p:nvSpPr>
          <p:cNvPr id="4" name="ZoneTexte 3"/>
          <p:cNvSpPr txBox="1"/>
          <p:nvPr/>
        </p:nvSpPr>
        <p:spPr>
          <a:xfrm>
            <a:off x="3714744" y="1500174"/>
            <a:ext cx="5143536" cy="5016758"/>
          </a:xfrm>
          <a:prstGeom prst="rect">
            <a:avLst/>
          </a:prstGeom>
          <a:noFill/>
        </p:spPr>
        <p:txBody>
          <a:bodyPr wrap="square" rtlCol="0">
            <a:spAutoFit/>
          </a:bodyPr>
          <a:lstStyle/>
          <a:p>
            <a:pPr algn="r" rtl="1">
              <a:spcAft>
                <a:spcPts val="600"/>
              </a:spcAft>
              <a:buFont typeface="Wingdings" pitchFamily="2" charset="2"/>
              <a:buChar char="ü"/>
            </a:pPr>
            <a:r>
              <a:rPr lang="ar-SA" sz="3200" b="1" dirty="0" smtClean="0">
                <a:latin typeface="Times New Roman" pitchFamily="18" charset="0"/>
                <a:cs typeface="Times New Roman" pitchFamily="18" charset="0"/>
              </a:rPr>
              <a:t>الترانزستور</a:t>
            </a:r>
          </a:p>
          <a:p>
            <a:pPr algn="r" rtl="1">
              <a:spcAft>
                <a:spcPts val="600"/>
              </a:spcAft>
              <a:buFont typeface="Wingdings" pitchFamily="2" charset="2"/>
              <a:buChar char="ü"/>
            </a:pPr>
            <a:r>
              <a:rPr lang="ar-SA" sz="3200" b="1" dirty="0" smtClean="0">
                <a:latin typeface="Times New Roman" pitchFamily="18" charset="0"/>
                <a:cs typeface="Times New Roman" pitchFamily="18" charset="0"/>
              </a:rPr>
              <a:t>حجم أقل من الجيل 1</a:t>
            </a:r>
          </a:p>
          <a:p>
            <a:pPr algn="r" rtl="1">
              <a:spcAft>
                <a:spcPts val="600"/>
              </a:spcAft>
              <a:buFont typeface="Wingdings" pitchFamily="2" charset="2"/>
              <a:buChar char="ü"/>
            </a:pPr>
            <a:r>
              <a:rPr lang="ar-SA" sz="3200" b="1" dirty="0" smtClean="0">
                <a:latin typeface="Times New Roman" pitchFamily="18" charset="0"/>
                <a:cs typeface="Times New Roman" pitchFamily="18" charset="0"/>
              </a:rPr>
              <a:t>انخفاض التكلفة</a:t>
            </a:r>
          </a:p>
          <a:p>
            <a:pPr algn="r" rtl="1">
              <a:spcAft>
                <a:spcPts val="600"/>
              </a:spcAft>
              <a:buFont typeface="Wingdings" pitchFamily="2" charset="2"/>
              <a:buChar char="ü"/>
            </a:pPr>
            <a:r>
              <a:rPr lang="ar-SA" sz="3200" b="1" dirty="0" smtClean="0">
                <a:latin typeface="Times New Roman" pitchFamily="18" charset="0"/>
                <a:cs typeface="Times New Roman" pitchFamily="18" charset="0"/>
              </a:rPr>
              <a:t>زيادة كبيرة في السرعة</a:t>
            </a:r>
          </a:p>
          <a:p>
            <a:pPr algn="r" rtl="1">
              <a:spcAft>
                <a:spcPts val="600"/>
              </a:spcAft>
              <a:buFont typeface="Wingdings" pitchFamily="2" charset="2"/>
              <a:buChar char="ü"/>
            </a:pPr>
            <a:r>
              <a:rPr lang="ar-SA" sz="3200" b="1" dirty="0" smtClean="0">
                <a:latin typeface="Times New Roman" pitchFamily="18" charset="0"/>
                <a:cs typeface="Times New Roman" pitchFamily="18" charset="0"/>
              </a:rPr>
              <a:t>زيادة في سعة التخزين</a:t>
            </a:r>
          </a:p>
          <a:p>
            <a:pPr algn="r" rtl="1">
              <a:spcAft>
                <a:spcPts val="600"/>
              </a:spcAft>
              <a:buFont typeface="Wingdings" pitchFamily="2" charset="2"/>
              <a:buChar char="ü"/>
            </a:pPr>
            <a:r>
              <a:rPr lang="ar-SA" sz="3200" b="1" dirty="0" smtClean="0">
                <a:latin typeface="Times New Roman" pitchFamily="18" charset="0"/>
                <a:cs typeface="Times New Roman" pitchFamily="18" charset="0"/>
              </a:rPr>
              <a:t>ظهور لغات البرمجة: </a:t>
            </a:r>
            <a:r>
              <a:rPr lang="fr-FR" sz="3200" b="1" dirty="0" smtClean="0">
                <a:latin typeface="Times New Roman" pitchFamily="18" charset="0"/>
                <a:cs typeface="Times New Roman" pitchFamily="18" charset="0"/>
              </a:rPr>
              <a:t>Fortran, Cobol</a:t>
            </a:r>
            <a:endParaRPr lang="ar-SA" sz="3200" b="1" dirty="0" smtClean="0">
              <a:latin typeface="Times New Roman" pitchFamily="18" charset="0"/>
              <a:cs typeface="Times New Roman" pitchFamily="18" charset="0"/>
            </a:endParaRPr>
          </a:p>
          <a:p>
            <a:pPr algn="r" rtl="1">
              <a:lnSpc>
                <a:spcPct val="150000"/>
              </a:lnSpc>
              <a:buFont typeface="Wingdings" pitchFamily="2" charset="2"/>
              <a:buChar char="ü"/>
            </a:pPr>
            <a:r>
              <a:rPr lang="fr-FR" sz="3200" b="1" dirty="0" smtClean="0">
                <a:latin typeface="Times New Roman" pitchFamily="18" charset="0"/>
                <a:cs typeface="Times New Roman" pitchFamily="18" charset="0"/>
              </a:rPr>
              <a:t>IBM 1301</a:t>
            </a:r>
            <a:endParaRPr lang="ar-SA" sz="3200" b="1" dirty="0" smtClean="0">
              <a:latin typeface="Times New Roman" pitchFamily="18" charset="0"/>
              <a:cs typeface="Times New Roman" pitchFamily="18" charset="0"/>
            </a:endParaRPr>
          </a:p>
          <a:p>
            <a:pPr algn="r" rtl="1"/>
            <a:endParaRPr lang="ar-SA" dirty="0" smtClean="0"/>
          </a:p>
        </p:txBody>
      </p:sp>
      <p:pic>
        <p:nvPicPr>
          <p:cNvPr id="9" name="Image 8"/>
          <p:cNvPicPr/>
          <p:nvPr/>
        </p:nvPicPr>
        <p:blipFill>
          <a:blip r:embed="rId3">
            <a:clrChange>
              <a:clrFrom>
                <a:srgbClr val="FFFFFF"/>
              </a:clrFrom>
              <a:clrTo>
                <a:srgbClr val="FFFFFF">
                  <a:alpha val="0"/>
                </a:srgbClr>
              </a:clrTo>
            </a:clrChange>
          </a:blip>
          <a:srcRect/>
          <a:stretch>
            <a:fillRect/>
          </a:stretch>
        </p:blipFill>
        <p:spPr bwMode="auto">
          <a:xfrm>
            <a:off x="326378" y="836712"/>
            <a:ext cx="3929090" cy="3000396"/>
          </a:xfrm>
          <a:prstGeom prst="rect">
            <a:avLst/>
          </a:prstGeom>
          <a:ln>
            <a:noFill/>
          </a:ln>
          <a:effectLst>
            <a:outerShdw blurRad="292100" dist="139700" dir="2700000" algn="tl" rotWithShape="0">
              <a:srgbClr val="333333">
                <a:alpha val="65000"/>
              </a:srgbClr>
            </a:outerShdw>
          </a:effectLst>
        </p:spPr>
      </p:pic>
      <p:pic>
        <p:nvPicPr>
          <p:cNvPr id="3076" name="Picture 4"/>
          <p:cNvPicPr>
            <a:picLocks noChangeAspect="1" noChangeArrowheads="1"/>
          </p:cNvPicPr>
          <p:nvPr/>
        </p:nvPicPr>
        <p:blipFill>
          <a:blip r:embed="rId4"/>
          <a:srcRect/>
          <a:stretch>
            <a:fillRect/>
          </a:stretch>
        </p:blipFill>
        <p:spPr bwMode="auto">
          <a:xfrm>
            <a:off x="683568" y="3837108"/>
            <a:ext cx="3214710" cy="3035451"/>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05"/>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 calcmode="lin" valueType="num">
                                      <p:cBhvr>
                                        <p:cTn id="9" dur="500" fill="hold"/>
                                        <p:tgtEl>
                                          <p:spTgt spid="6"/>
                                        </p:tgtEl>
                                        <p:attrNameLst>
                                          <p:attrName>ppt_x</p:attrName>
                                        </p:attrNameLst>
                                      </p:cBhvr>
                                      <p:tavLst>
                                        <p:tav tm="0">
                                          <p:val>
                                            <p:strVal val="#ppt_x-.2"/>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animEffect transition="in" filter="fade">
                                      <p:cBhvr>
                                        <p:cTn id="11" dur="500"/>
                                        <p:tgtEl>
                                          <p:spTgt spid="6"/>
                                        </p:tgtEl>
                                      </p:cBhvr>
                                    </p:animEffect>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34"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from="(-#ppt_w/2)" to="(#ppt_x)" calcmode="lin" valueType="num">
                                      <p:cBhvr>
                                        <p:cTn id="21" dur="600" fill="hold">
                                          <p:stCondLst>
                                            <p:cond delay="0"/>
                                          </p:stCondLst>
                                        </p:cTn>
                                        <p:tgtEl>
                                          <p:spTgt spid="9"/>
                                        </p:tgtEl>
                                        <p:attrNameLst>
                                          <p:attrName>ppt_x</p:attrName>
                                        </p:attrNameLst>
                                      </p:cBhvr>
                                    </p:anim>
                                    <p:anim from="0" to="-1.0" calcmode="lin" valueType="num">
                                      <p:cBhvr>
                                        <p:cTn id="22" dur="200" decel="50000" autoRev="1" fill="hold">
                                          <p:stCondLst>
                                            <p:cond delay="600"/>
                                          </p:stCondLst>
                                        </p:cTn>
                                        <p:tgtEl>
                                          <p:spTgt spid="9"/>
                                        </p:tgtEl>
                                        <p:attrNameLst>
                                          <p:attrName>xshear</p:attrName>
                                        </p:attrNameLst>
                                      </p:cBhvr>
                                    </p:anim>
                                    <p:animScale>
                                      <p:cBhvr>
                                        <p:cTn id="23" dur="200" decel="100000" autoRev="1" fill="hold">
                                          <p:stCondLst>
                                            <p:cond delay="600"/>
                                          </p:stCondLst>
                                        </p:cTn>
                                        <p:tgtEl>
                                          <p:spTgt spid="9"/>
                                        </p:tgtEl>
                                      </p:cBhvr>
                                      <p:from x="100000" y="100000"/>
                                      <p:to x="80000" y="100000"/>
                                    </p:animScale>
                                    <p:anim by="(#ppt_h/3+#ppt_w*0.1)" calcmode="lin" valueType="num">
                                      <p:cBhvr additive="sum">
                                        <p:cTn id="24" dur="200" decel="100000" autoRev="1" fill="hold">
                                          <p:stCondLst>
                                            <p:cond delay="600"/>
                                          </p:stCondLst>
                                        </p:cTn>
                                        <p:tgtEl>
                                          <p:spTgt spid="9"/>
                                        </p:tgtEl>
                                        <p:attrNameLst>
                                          <p:attrName>ppt_x</p:attrName>
                                        </p:attrNameLst>
                                      </p:cBhvr>
                                    </p:anim>
                                  </p:childTnLst>
                                </p:cTn>
                              </p:par>
                            </p:childTnLst>
                          </p:cTn>
                        </p:par>
                        <p:par>
                          <p:cTn id="25" fill="hold">
                            <p:stCondLst>
                              <p:cond delay="2500"/>
                            </p:stCondLst>
                            <p:childTnLst>
                              <p:par>
                                <p:cTn id="26" presetID="8" presetClass="entr" presetSubtype="16" fill="hold" nodeType="afterEffect">
                                  <p:stCondLst>
                                    <p:cond delay="0"/>
                                  </p:stCondLst>
                                  <p:childTnLst>
                                    <p:set>
                                      <p:cBhvr>
                                        <p:cTn id="27" dur="1" fill="hold">
                                          <p:stCondLst>
                                            <p:cond delay="0"/>
                                          </p:stCondLst>
                                        </p:cTn>
                                        <p:tgtEl>
                                          <p:spTgt spid="3076"/>
                                        </p:tgtEl>
                                        <p:attrNameLst>
                                          <p:attrName>style.visibility</p:attrName>
                                        </p:attrNameLst>
                                      </p:cBhvr>
                                      <p:to>
                                        <p:strVal val="visible"/>
                                      </p:to>
                                    </p:set>
                                    <p:animEffect transition="in" filter="diamond(in)">
                                      <p:cBhvr>
                                        <p:cTn id="28"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428728" y="500042"/>
            <a:ext cx="6500858"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5400" b="1" dirty="0" smtClean="0">
                <a:solidFill>
                  <a:srgbClr val="A52182"/>
                </a:solidFill>
                <a:effectLst>
                  <a:outerShdw blurRad="38100" dist="38100" dir="2700000" algn="tl">
                    <a:srgbClr val="000000">
                      <a:alpha val="43137"/>
                    </a:srgbClr>
                  </a:outerShdw>
                </a:effectLst>
              </a:rPr>
              <a:t>الجيل الثالث 1965-1970</a:t>
            </a:r>
            <a:r>
              <a:rPr lang="ar-DZ" sz="5400" b="1" dirty="0" smtClean="0">
                <a:solidFill>
                  <a:srgbClr val="A52182"/>
                </a:solidFill>
                <a:effectLst>
                  <a:outerShdw blurRad="38100" dist="38100" dir="2700000" algn="tl">
                    <a:srgbClr val="000000">
                      <a:alpha val="43137"/>
                    </a:srgbClr>
                  </a:outerShdw>
                </a:effectLst>
              </a:rPr>
              <a:t>:</a:t>
            </a:r>
            <a:endParaRPr lang="fr-FR" sz="5400" b="1" cap="none" spc="50" dirty="0">
              <a:ln w="11430"/>
              <a:solidFill>
                <a:srgbClr val="A52182"/>
              </a:solidFill>
              <a:effectLst>
                <a:outerShdw blurRad="38100" dist="38100" dir="2700000" algn="tl">
                  <a:srgbClr val="000000">
                    <a:alpha val="43137"/>
                  </a:srgbClr>
                </a:outerShdw>
              </a:effectLst>
            </a:endParaRPr>
          </a:p>
        </p:txBody>
      </p:sp>
      <p:sp>
        <p:nvSpPr>
          <p:cNvPr id="5" name="ZoneTexte 4"/>
          <p:cNvSpPr txBox="1"/>
          <p:nvPr/>
        </p:nvSpPr>
        <p:spPr>
          <a:xfrm>
            <a:off x="3428992" y="1318022"/>
            <a:ext cx="5715008" cy="5216813"/>
          </a:xfrm>
          <a:prstGeom prst="rect">
            <a:avLst/>
          </a:prstGeom>
          <a:noFill/>
        </p:spPr>
        <p:txBody>
          <a:bodyPr wrap="square" rtlCol="0">
            <a:spAutoFit/>
          </a:bodyPr>
          <a:lstStyle/>
          <a:p>
            <a:pPr algn="r" rtl="1">
              <a:lnSpc>
                <a:spcPct val="150000"/>
              </a:lnSpc>
              <a:buFont typeface="Wingdings" pitchFamily="2" charset="2"/>
              <a:buChar char="ü"/>
            </a:pPr>
            <a:r>
              <a:rPr lang="ar-SA" sz="3000" b="1" dirty="0" smtClean="0">
                <a:latin typeface="Times New Roman" pitchFamily="18" charset="0"/>
                <a:cs typeface="Times New Roman" pitchFamily="18" charset="0"/>
              </a:rPr>
              <a:t>الدوائر المتكاملة</a:t>
            </a:r>
          </a:p>
          <a:p>
            <a:pPr algn="r" rtl="1">
              <a:lnSpc>
                <a:spcPct val="150000"/>
              </a:lnSpc>
              <a:buFont typeface="Wingdings" pitchFamily="2" charset="2"/>
              <a:buChar char="ü"/>
            </a:pPr>
            <a:r>
              <a:rPr lang="ar-SA" sz="3000" b="1" dirty="0" smtClean="0">
                <a:latin typeface="Times New Roman" pitchFamily="18" charset="0"/>
                <a:cs typeface="Times New Roman" pitchFamily="18" charset="0"/>
              </a:rPr>
              <a:t>حجم أقل من الجيل 2</a:t>
            </a:r>
          </a:p>
          <a:p>
            <a:pPr algn="r" rtl="1">
              <a:lnSpc>
                <a:spcPct val="150000"/>
              </a:lnSpc>
              <a:buFont typeface="Wingdings" pitchFamily="2" charset="2"/>
              <a:buChar char="ü"/>
            </a:pPr>
            <a:r>
              <a:rPr lang="ar-SA" sz="3000" b="1" dirty="0" smtClean="0">
                <a:latin typeface="Times New Roman" pitchFamily="18" charset="0"/>
                <a:cs typeface="Times New Roman" pitchFamily="18" charset="0"/>
              </a:rPr>
              <a:t>انخفاض التكلفة</a:t>
            </a:r>
          </a:p>
          <a:p>
            <a:pPr algn="r" rtl="1">
              <a:lnSpc>
                <a:spcPct val="150000"/>
              </a:lnSpc>
              <a:buFont typeface="Wingdings" pitchFamily="2" charset="2"/>
              <a:buChar char="ü"/>
            </a:pPr>
            <a:r>
              <a:rPr lang="ar-SA" sz="3000" b="1" dirty="0" smtClean="0">
                <a:latin typeface="Times New Roman" pitchFamily="18" charset="0"/>
                <a:cs typeface="Times New Roman" pitchFamily="18" charset="0"/>
              </a:rPr>
              <a:t>زيادة هائلة في السرعة</a:t>
            </a:r>
          </a:p>
          <a:p>
            <a:pPr algn="r" rtl="1">
              <a:lnSpc>
                <a:spcPct val="150000"/>
              </a:lnSpc>
              <a:buFont typeface="Wingdings" pitchFamily="2" charset="2"/>
              <a:buChar char="ü"/>
            </a:pPr>
            <a:r>
              <a:rPr lang="ar-SA" sz="3000" b="1" dirty="0" smtClean="0">
                <a:latin typeface="Times New Roman" pitchFamily="18" charset="0"/>
                <a:cs typeface="Times New Roman" pitchFamily="18" charset="0"/>
              </a:rPr>
              <a:t>زيادة كبيرة في سعة التخزين</a:t>
            </a:r>
          </a:p>
          <a:p>
            <a:pPr algn="r" rtl="1">
              <a:lnSpc>
                <a:spcPct val="150000"/>
              </a:lnSpc>
              <a:buFont typeface="Wingdings" pitchFamily="2" charset="2"/>
              <a:buChar char="ü"/>
            </a:pPr>
            <a:r>
              <a:rPr lang="ar-SA" sz="3000" b="1" dirty="0" smtClean="0">
                <a:latin typeface="Times New Roman" pitchFamily="18" charset="0"/>
                <a:cs typeface="Times New Roman" pitchFamily="18" charset="0"/>
              </a:rPr>
              <a:t>ظهور </a:t>
            </a:r>
            <a:r>
              <a:rPr lang="fr-FR" sz="3000" b="1" dirty="0" smtClean="0">
                <a:latin typeface="Times New Roman" pitchFamily="18" charset="0"/>
                <a:cs typeface="Times New Roman" pitchFamily="18" charset="0"/>
              </a:rPr>
              <a:t>Les Miniordinateurs</a:t>
            </a:r>
          </a:p>
          <a:p>
            <a:pPr algn="r" rtl="1">
              <a:lnSpc>
                <a:spcPct val="150000"/>
              </a:lnSpc>
              <a:buFont typeface="Wingdings" pitchFamily="2" charset="2"/>
              <a:buChar char="ü"/>
            </a:pPr>
            <a:r>
              <a:rPr lang="fr-FR" sz="3000" b="1" dirty="0" smtClean="0">
                <a:latin typeface="Times New Roman" pitchFamily="18" charset="0"/>
                <a:cs typeface="Times New Roman" pitchFamily="18" charset="0"/>
              </a:rPr>
              <a:t>IBM 360</a:t>
            </a:r>
            <a:endParaRPr lang="ar-SA" sz="3000" b="1" dirty="0" smtClean="0">
              <a:latin typeface="Times New Roman" pitchFamily="18" charset="0"/>
              <a:cs typeface="Times New Roman" pitchFamily="18" charset="0"/>
            </a:endParaRPr>
          </a:p>
          <a:p>
            <a:pPr algn="r" rtl="1"/>
            <a:endParaRPr lang="ar-SA" dirty="0" smtClean="0"/>
          </a:p>
        </p:txBody>
      </p:sp>
      <p:pic>
        <p:nvPicPr>
          <p:cNvPr id="4099" name="Picture 3"/>
          <p:cNvPicPr>
            <a:picLocks noChangeAspect="1" noChangeArrowheads="1"/>
          </p:cNvPicPr>
          <p:nvPr/>
        </p:nvPicPr>
        <p:blipFill>
          <a:blip r:embed="rId3"/>
          <a:srcRect/>
          <a:stretch>
            <a:fillRect/>
          </a:stretch>
        </p:blipFill>
        <p:spPr bwMode="auto">
          <a:xfrm>
            <a:off x="214282" y="1277272"/>
            <a:ext cx="3214710" cy="2383942"/>
          </a:xfrm>
          <a:prstGeom prst="rect">
            <a:avLst/>
          </a:prstGeom>
          <a:ln>
            <a:noFill/>
          </a:ln>
          <a:effectLst>
            <a:outerShdw blurRad="292100" dist="139700" dir="2700000" algn="tl" rotWithShape="0">
              <a:srgbClr val="333333">
                <a:alpha val="65000"/>
              </a:srgbClr>
            </a:outerShdw>
          </a:effectLst>
        </p:spPr>
      </p:pic>
      <p:pic>
        <p:nvPicPr>
          <p:cNvPr id="6" name="Picture 2"/>
          <p:cNvPicPr>
            <a:picLocks noChangeAspect="1" noChangeArrowheads="1"/>
          </p:cNvPicPr>
          <p:nvPr/>
        </p:nvPicPr>
        <p:blipFill>
          <a:blip r:embed="rId4"/>
          <a:srcRect/>
          <a:stretch>
            <a:fillRect/>
          </a:stretch>
        </p:blipFill>
        <p:spPr bwMode="auto">
          <a:xfrm>
            <a:off x="683568" y="3789040"/>
            <a:ext cx="3699637" cy="285752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85" decel="100000"/>
                                        <p:tgtEl>
                                          <p:spTgt spid="3"/>
                                        </p:tgtEl>
                                      </p:cBhvr>
                                    </p:animEffect>
                                    <p:animScale>
                                      <p:cBhvr>
                                        <p:cTn id="8" dur="385" decel="100000"/>
                                        <p:tgtEl>
                                          <p:spTgt spid="3"/>
                                        </p:tgtEl>
                                      </p:cBhvr>
                                      <p:from x="10000" y="10000"/>
                                      <p:to x="200000" y="450000"/>
                                    </p:animScale>
                                    <p:animScale>
                                      <p:cBhvr>
                                        <p:cTn id="9" dur="615" accel="100000" fill="hold">
                                          <p:stCondLst>
                                            <p:cond delay="385"/>
                                          </p:stCondLst>
                                        </p:cTn>
                                        <p:tgtEl>
                                          <p:spTgt spid="3"/>
                                        </p:tgtEl>
                                      </p:cBhvr>
                                      <p:from x="200000" y="450000"/>
                                      <p:to x="100000" y="100000"/>
                                    </p:animScale>
                                    <p:set>
                                      <p:cBhvr>
                                        <p:cTn id="10" dur="385" fill="hold"/>
                                        <p:tgtEl>
                                          <p:spTgt spid="3"/>
                                        </p:tgtEl>
                                        <p:attrNameLst>
                                          <p:attrName>ppt_x</p:attrName>
                                        </p:attrNameLst>
                                      </p:cBhvr>
                                      <p:to>
                                        <p:strVal val="(0.5)"/>
                                      </p:to>
                                    </p:set>
                                    <p:anim from="(0.5)" to="(#ppt_x)" calcmode="lin" valueType="num">
                                      <p:cBhvr>
                                        <p:cTn id="11" dur="615" accel="100000" fill="hold">
                                          <p:stCondLst>
                                            <p:cond delay="385"/>
                                          </p:stCondLst>
                                        </p:cTn>
                                        <p:tgtEl>
                                          <p:spTgt spid="3"/>
                                        </p:tgtEl>
                                        <p:attrNameLst>
                                          <p:attrName>ppt_x</p:attrName>
                                        </p:attrNameLst>
                                      </p:cBhvr>
                                    </p:anim>
                                    <p:set>
                                      <p:cBhvr>
                                        <p:cTn id="12" dur="385" fill="hold"/>
                                        <p:tgtEl>
                                          <p:spTgt spid="3"/>
                                        </p:tgtEl>
                                        <p:attrNameLst>
                                          <p:attrName>ppt_y</p:attrName>
                                        </p:attrNameLst>
                                      </p:cBhvr>
                                      <p:to>
                                        <p:strVal val="(#ppt_y+0.4)"/>
                                      </p:to>
                                    </p:set>
                                    <p:anim from="(#ppt_y+0.4)" to="(#ppt_y)" calcmode="lin" valueType="num">
                                      <p:cBhvr>
                                        <p:cTn id="13" dur="615" accel="100000" fill="hold">
                                          <p:stCondLst>
                                            <p:cond delay="385"/>
                                          </p:stCondLst>
                                        </p:cTn>
                                        <p:tgtEl>
                                          <p:spTgt spid="3"/>
                                        </p:tgtEl>
                                        <p:attrNameLst>
                                          <p:attrName>ppt_y</p:attrName>
                                        </p:attrNameLst>
                                      </p:cBhvr>
                                    </p:anim>
                                  </p:childTnLst>
                                </p:cTn>
                              </p:par>
                            </p:childTnLst>
                          </p:cTn>
                        </p:par>
                        <p:par>
                          <p:cTn id="14" fill="hold">
                            <p:stCondLst>
                              <p:cond delay="1000"/>
                            </p:stCondLst>
                            <p:childTnLst>
                              <p:par>
                                <p:cTn id="15" presetID="54" presetClass="entr" presetSubtype="0" accel="10000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05"/>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 calcmode="lin" valueType="num">
                                      <p:cBhvr>
                                        <p:cTn id="19" dur="1000" fill="hold"/>
                                        <p:tgtEl>
                                          <p:spTgt spid="5"/>
                                        </p:tgtEl>
                                        <p:attrNameLst>
                                          <p:attrName>ppt_x</p:attrName>
                                        </p:attrNameLst>
                                      </p:cBhvr>
                                      <p:tavLst>
                                        <p:tav tm="0">
                                          <p:val>
                                            <p:strVal val="#ppt_x-.2"/>
                                          </p:val>
                                        </p:tav>
                                        <p:tav tm="100000">
                                          <p:val>
                                            <p:strVal val="#ppt_x"/>
                                          </p:val>
                                        </p:tav>
                                      </p:tavLst>
                                    </p:anim>
                                    <p:anim calcmode="lin" valueType="num">
                                      <p:cBhvr>
                                        <p:cTn id="20" dur="1000" fill="hold"/>
                                        <p:tgtEl>
                                          <p:spTgt spid="5"/>
                                        </p:tgtEl>
                                        <p:attrNameLst>
                                          <p:attrName>ppt_y</p:attrName>
                                        </p:attrNameLst>
                                      </p:cBhvr>
                                      <p:tavLst>
                                        <p:tav tm="0">
                                          <p:val>
                                            <p:strVal val="#ppt_y"/>
                                          </p:val>
                                        </p:tav>
                                        <p:tav tm="100000">
                                          <p:val>
                                            <p:strVal val="#ppt_y"/>
                                          </p:val>
                                        </p:tav>
                                      </p:tavLst>
                                    </p:anim>
                                    <p:animEffect transition="in" filter="fade">
                                      <p:cBhvr>
                                        <p:cTn id="21" dur="1000"/>
                                        <p:tgtEl>
                                          <p:spTgt spid="5"/>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4099"/>
                                        </p:tgtEl>
                                        <p:attrNameLst>
                                          <p:attrName>style.visibility</p:attrName>
                                        </p:attrNameLst>
                                      </p:cBhvr>
                                      <p:to>
                                        <p:strVal val="visible"/>
                                      </p:to>
                                    </p:set>
                                    <p:animEffect transition="in" filter="fade">
                                      <p:cBhvr>
                                        <p:cTn id="25" dur="1000"/>
                                        <p:tgtEl>
                                          <p:spTgt spid="4099"/>
                                        </p:tgtEl>
                                      </p:cBhvr>
                                    </p:animEffect>
                                    <p:anim calcmode="lin" valueType="num">
                                      <p:cBhvr>
                                        <p:cTn id="26" dur="1000" fill="hold"/>
                                        <p:tgtEl>
                                          <p:spTgt spid="4099"/>
                                        </p:tgtEl>
                                        <p:attrNameLst>
                                          <p:attrName>ppt_x</p:attrName>
                                        </p:attrNameLst>
                                      </p:cBhvr>
                                      <p:tavLst>
                                        <p:tav tm="0">
                                          <p:val>
                                            <p:strVal val="#ppt_x"/>
                                          </p:val>
                                        </p:tav>
                                        <p:tav tm="100000">
                                          <p:val>
                                            <p:strVal val="#ppt_x"/>
                                          </p:val>
                                        </p:tav>
                                      </p:tavLst>
                                    </p:anim>
                                    <p:anim calcmode="lin" valueType="num">
                                      <p:cBhvr>
                                        <p:cTn id="27" dur="1000" fill="hold"/>
                                        <p:tgtEl>
                                          <p:spTgt spid="409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42"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8000"/>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1500166" y="357166"/>
            <a:ext cx="6500858"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5400" b="1" dirty="0" smtClean="0">
                <a:solidFill>
                  <a:srgbClr val="A52182"/>
                </a:solidFill>
                <a:effectLst>
                  <a:outerShdw blurRad="38100" dist="38100" dir="2700000" algn="tl">
                    <a:srgbClr val="000000">
                      <a:alpha val="43137"/>
                    </a:srgbClr>
                  </a:outerShdw>
                </a:effectLst>
              </a:rPr>
              <a:t>الجيل الرابع 1970-1980</a:t>
            </a:r>
            <a:r>
              <a:rPr lang="ar-DZ" sz="5400" b="1" dirty="0" smtClean="0">
                <a:solidFill>
                  <a:srgbClr val="A52182"/>
                </a:solidFill>
                <a:effectLst>
                  <a:outerShdw blurRad="38100" dist="38100" dir="2700000" algn="tl">
                    <a:srgbClr val="000000">
                      <a:alpha val="43137"/>
                    </a:srgbClr>
                  </a:outerShdw>
                </a:effectLst>
              </a:rPr>
              <a:t>:</a:t>
            </a:r>
            <a:endParaRPr lang="fr-FR" sz="5400" b="1" cap="none" spc="50" dirty="0">
              <a:ln w="11430"/>
              <a:solidFill>
                <a:srgbClr val="A52182"/>
              </a:solidFill>
              <a:effectLst>
                <a:outerShdw blurRad="38100" dist="38100" dir="2700000" algn="tl">
                  <a:srgbClr val="000000">
                    <a:alpha val="43137"/>
                  </a:srgbClr>
                </a:outerShdw>
              </a:effectLst>
            </a:endParaRPr>
          </a:p>
        </p:txBody>
      </p:sp>
      <p:sp>
        <p:nvSpPr>
          <p:cNvPr id="3" name="ZoneTexte 2"/>
          <p:cNvSpPr txBox="1"/>
          <p:nvPr/>
        </p:nvSpPr>
        <p:spPr>
          <a:xfrm>
            <a:off x="3714744" y="1643050"/>
            <a:ext cx="5429256" cy="4985980"/>
          </a:xfrm>
          <a:prstGeom prst="rect">
            <a:avLst/>
          </a:prstGeom>
          <a:noFill/>
        </p:spPr>
        <p:txBody>
          <a:bodyPr wrap="square" rtlCol="0">
            <a:spAutoFit/>
          </a:bodyPr>
          <a:lstStyle/>
          <a:p>
            <a:pPr algn="r" rtl="1">
              <a:lnSpc>
                <a:spcPts val="4500"/>
              </a:lnSpc>
              <a:buFont typeface="Wingdings" pitchFamily="2" charset="2"/>
              <a:buChar char="ü"/>
            </a:pPr>
            <a:r>
              <a:rPr lang="ar-SA" sz="2800" b="1" dirty="0" smtClean="0">
                <a:latin typeface="Times New Roman" pitchFamily="18" charset="0"/>
                <a:cs typeface="Times New Roman" pitchFamily="18" charset="0"/>
              </a:rPr>
              <a:t>ظهور أول معالج </a:t>
            </a:r>
            <a:endParaRPr lang="fr-FR" sz="2800" b="1" dirty="0" smtClean="0">
              <a:latin typeface="Times New Roman" pitchFamily="18" charset="0"/>
              <a:cs typeface="Times New Roman" pitchFamily="18" charset="0"/>
            </a:endParaRPr>
          </a:p>
          <a:p>
            <a:pPr algn="r" rtl="1">
              <a:lnSpc>
                <a:spcPts val="4500"/>
              </a:lnSpc>
            </a:pPr>
            <a:r>
              <a:rPr lang="ar-SA" sz="2800" b="1" dirty="0" smtClean="0">
                <a:latin typeface="Times New Roman" pitchFamily="18" charset="0"/>
                <a:cs typeface="Times New Roman" pitchFamily="18" charset="0"/>
              </a:rPr>
              <a:t>(</a:t>
            </a:r>
            <a:r>
              <a:rPr lang="fr-FR" sz="2800" b="1" dirty="0" smtClean="0">
                <a:latin typeface="Times New Roman" pitchFamily="18" charset="0"/>
                <a:cs typeface="Times New Roman" pitchFamily="18" charset="0"/>
              </a:rPr>
              <a:t>Intel 4004</a:t>
            </a:r>
            <a:r>
              <a:rPr lang="ar-SA" sz="2800" b="1" dirty="0" smtClean="0">
                <a:latin typeface="Times New Roman" pitchFamily="18" charset="0"/>
                <a:cs typeface="Times New Roman" pitchFamily="18" charset="0"/>
              </a:rPr>
              <a:t>  </a:t>
            </a:r>
            <a:r>
              <a:rPr lang="fr-FR" sz="2800" b="1" dirty="0" smtClean="0">
                <a:latin typeface="Times New Roman" pitchFamily="18" charset="0"/>
                <a:cs typeface="Times New Roman" pitchFamily="18" charset="0"/>
              </a:rPr>
              <a:t> Microprocesseur</a:t>
            </a:r>
            <a:r>
              <a:rPr lang="ar-SA" sz="2800" b="1" dirty="0" smtClean="0">
                <a:latin typeface="Times New Roman" pitchFamily="18" charset="0"/>
                <a:cs typeface="Times New Roman" pitchFamily="18" charset="0"/>
              </a:rPr>
              <a:t>)</a:t>
            </a:r>
            <a:r>
              <a:rPr lang="fr-FR"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 </a:t>
            </a:r>
          </a:p>
          <a:p>
            <a:pPr algn="r" rtl="1">
              <a:lnSpc>
                <a:spcPts val="4500"/>
              </a:lnSpc>
              <a:buFont typeface="Wingdings" pitchFamily="2" charset="2"/>
              <a:buChar char="ü"/>
            </a:pPr>
            <a:r>
              <a:rPr lang="ar-SA" sz="2800" b="1" dirty="0" smtClean="0">
                <a:latin typeface="Times New Roman" pitchFamily="18" charset="0"/>
                <a:cs typeface="Times New Roman" pitchFamily="18" charset="0"/>
              </a:rPr>
              <a:t>حجم أقل من الجيل 3</a:t>
            </a:r>
          </a:p>
          <a:p>
            <a:pPr algn="r" rtl="1">
              <a:lnSpc>
                <a:spcPts val="4500"/>
              </a:lnSpc>
              <a:buFont typeface="Wingdings" pitchFamily="2" charset="2"/>
              <a:buChar char="ü"/>
            </a:pPr>
            <a:r>
              <a:rPr lang="ar-SA" sz="2800" b="1" dirty="0" smtClean="0">
                <a:latin typeface="Times New Roman" pitchFamily="18" charset="0"/>
                <a:cs typeface="Times New Roman" pitchFamily="18" charset="0"/>
              </a:rPr>
              <a:t>انخفاض  كبير في التكلفة</a:t>
            </a:r>
          </a:p>
          <a:p>
            <a:pPr algn="r" rtl="1">
              <a:lnSpc>
                <a:spcPts val="4500"/>
              </a:lnSpc>
              <a:buFont typeface="Wingdings" pitchFamily="2" charset="2"/>
              <a:buChar char="ü"/>
            </a:pPr>
            <a:r>
              <a:rPr lang="ar-SA" sz="2800" b="1" dirty="0" smtClean="0">
                <a:latin typeface="Times New Roman" pitchFamily="18" charset="0"/>
                <a:cs typeface="Times New Roman" pitchFamily="18" charset="0"/>
              </a:rPr>
              <a:t>زيادة هائلة في السرعة</a:t>
            </a:r>
          </a:p>
          <a:p>
            <a:pPr algn="r" rtl="1">
              <a:lnSpc>
                <a:spcPts val="4500"/>
              </a:lnSpc>
              <a:buFont typeface="Wingdings" pitchFamily="2" charset="2"/>
              <a:buChar char="ü"/>
            </a:pPr>
            <a:r>
              <a:rPr lang="ar-SA" sz="2800" b="1" dirty="0" smtClean="0">
                <a:latin typeface="Times New Roman" pitchFamily="18" charset="0"/>
                <a:cs typeface="Times New Roman" pitchFamily="18" charset="0"/>
              </a:rPr>
              <a:t>زيادة كبيرة في سعة التخزين</a:t>
            </a:r>
          </a:p>
          <a:p>
            <a:pPr algn="r" rtl="1">
              <a:lnSpc>
                <a:spcPts val="4500"/>
              </a:lnSpc>
              <a:buFont typeface="Wingdings" pitchFamily="2" charset="2"/>
              <a:buChar char="ü"/>
            </a:pPr>
            <a:r>
              <a:rPr lang="ar-SA" sz="2800" b="1" dirty="0" smtClean="0">
                <a:latin typeface="Times New Roman" pitchFamily="18" charset="0"/>
                <a:cs typeface="Times New Roman" pitchFamily="18" charset="0"/>
              </a:rPr>
              <a:t> لغات برمجة راقية</a:t>
            </a:r>
            <a:endParaRPr lang="fr-FR" sz="2800" b="1" dirty="0" smtClean="0">
              <a:latin typeface="Times New Roman" pitchFamily="18" charset="0"/>
              <a:cs typeface="Times New Roman" pitchFamily="18" charset="0"/>
            </a:endParaRPr>
          </a:p>
          <a:p>
            <a:pPr algn="r" rtl="1">
              <a:lnSpc>
                <a:spcPts val="4500"/>
              </a:lnSpc>
              <a:buFont typeface="Wingdings" pitchFamily="2" charset="2"/>
              <a:buChar char="ü"/>
            </a:pPr>
            <a:r>
              <a:rPr lang="fr-FR" sz="2800" b="1" dirty="0" smtClean="0">
                <a:latin typeface="Times New Roman" pitchFamily="18" charset="0"/>
                <a:cs typeface="Times New Roman" pitchFamily="18" charset="0"/>
              </a:rPr>
              <a:t>ZX80 </a:t>
            </a:r>
            <a:r>
              <a:rPr lang="ar-SA" sz="2800" b="1" dirty="0" smtClean="0">
                <a:latin typeface="Times New Roman" pitchFamily="18" charset="0"/>
                <a:cs typeface="Times New Roman" pitchFamily="18" charset="0"/>
              </a:rPr>
              <a:t>  و </a:t>
            </a:r>
            <a:r>
              <a:rPr lang="fr-FR" sz="2800" b="1" dirty="0" smtClean="0">
                <a:latin typeface="Times New Roman" pitchFamily="18" charset="0"/>
                <a:cs typeface="Times New Roman" pitchFamily="18" charset="0"/>
              </a:rPr>
              <a:t>APPLE II</a:t>
            </a:r>
            <a:endParaRPr lang="ar-SA" sz="2800" b="1" dirty="0" smtClean="0">
              <a:latin typeface="Times New Roman" pitchFamily="18" charset="0"/>
              <a:cs typeface="Times New Roman" pitchFamily="18" charset="0"/>
            </a:endParaRPr>
          </a:p>
          <a:p>
            <a:pPr algn="r" rtl="1"/>
            <a:endParaRPr lang="ar-SA" dirty="0" smtClean="0"/>
          </a:p>
        </p:txBody>
      </p:sp>
      <p:pic>
        <p:nvPicPr>
          <p:cNvPr id="5124" name="Picture 4"/>
          <p:cNvPicPr>
            <a:picLocks noChangeAspect="1" noChangeArrowheads="1"/>
          </p:cNvPicPr>
          <p:nvPr/>
        </p:nvPicPr>
        <p:blipFill>
          <a:blip r:embed="rId4"/>
          <a:srcRect/>
          <a:stretch>
            <a:fillRect/>
          </a:stretch>
        </p:blipFill>
        <p:spPr bwMode="auto">
          <a:xfrm>
            <a:off x="857224" y="1214422"/>
            <a:ext cx="2714644" cy="2060345"/>
          </a:xfrm>
          <a:prstGeom prst="rect">
            <a:avLst/>
          </a:prstGeom>
          <a:noFill/>
          <a:ln w="9525">
            <a:noFill/>
            <a:miter lim="800000"/>
            <a:headEnd/>
            <a:tailEnd/>
          </a:ln>
          <a:effectLst/>
        </p:spPr>
      </p:pic>
      <p:pic>
        <p:nvPicPr>
          <p:cNvPr id="4" name="Image 3"/>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6256" y="3573015"/>
            <a:ext cx="3241687" cy="32122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5124"/>
                                        </p:tgtEl>
                                        <p:attrNameLst>
                                          <p:attrName>style.visibility</p:attrName>
                                        </p:attrNameLst>
                                      </p:cBhvr>
                                      <p:to>
                                        <p:strVal val="visible"/>
                                      </p:to>
                                    </p:set>
                                    <p:animEffect transition="in" filter="fade">
                                      <p:cBhvr>
                                        <p:cTn id="19" dur="1000"/>
                                        <p:tgtEl>
                                          <p:spTgt spid="5124"/>
                                        </p:tgtEl>
                                      </p:cBhvr>
                                    </p:animEffect>
                                    <p:anim calcmode="lin" valueType="num">
                                      <p:cBhvr>
                                        <p:cTn id="20" dur="1000" fill="hold"/>
                                        <p:tgtEl>
                                          <p:spTgt spid="5124"/>
                                        </p:tgtEl>
                                        <p:attrNameLst>
                                          <p:attrName>ppt_x</p:attrName>
                                        </p:attrNameLst>
                                      </p:cBhvr>
                                      <p:tavLst>
                                        <p:tav tm="0">
                                          <p:val>
                                            <p:strVal val="#ppt_x"/>
                                          </p:val>
                                        </p:tav>
                                        <p:tav tm="100000">
                                          <p:val>
                                            <p:strVal val="#ppt_x"/>
                                          </p:val>
                                        </p:tav>
                                      </p:tavLst>
                                    </p:anim>
                                    <p:anim calcmode="lin" valueType="num">
                                      <p:cBhvr>
                                        <p:cTn id="21" dur="900" decel="100000" fill="hold"/>
                                        <p:tgtEl>
                                          <p:spTgt spid="512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124"/>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57224" y="357166"/>
            <a:ext cx="71438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5400" b="1" dirty="0" smtClean="0">
                <a:solidFill>
                  <a:srgbClr val="A52182"/>
                </a:solidFill>
                <a:effectLst>
                  <a:outerShdw blurRad="38100" dist="38100" dir="2700000" algn="tl">
                    <a:srgbClr val="000000">
                      <a:alpha val="43137"/>
                    </a:srgbClr>
                  </a:outerShdw>
                </a:effectLst>
              </a:rPr>
              <a:t>الجيل الخامس 1980-الآن</a:t>
            </a:r>
            <a:r>
              <a:rPr lang="ar-DZ" sz="5400" b="1" dirty="0" smtClean="0">
                <a:solidFill>
                  <a:srgbClr val="A52182"/>
                </a:solidFill>
                <a:effectLst>
                  <a:outerShdw blurRad="38100" dist="38100" dir="2700000" algn="tl">
                    <a:srgbClr val="000000">
                      <a:alpha val="43137"/>
                    </a:srgbClr>
                  </a:outerShdw>
                </a:effectLst>
              </a:rPr>
              <a:t>:</a:t>
            </a:r>
            <a:endParaRPr lang="fr-FR" sz="5400" b="1" cap="none" spc="50" dirty="0">
              <a:ln w="11430"/>
              <a:solidFill>
                <a:srgbClr val="A52182"/>
              </a:solidFill>
              <a:effectLst>
                <a:outerShdw blurRad="38100" dist="38100" dir="2700000" algn="tl">
                  <a:srgbClr val="000000">
                    <a:alpha val="43137"/>
                  </a:srgbClr>
                </a:outerShdw>
              </a:effectLst>
            </a:endParaRPr>
          </a:p>
        </p:txBody>
      </p:sp>
      <p:sp>
        <p:nvSpPr>
          <p:cNvPr id="3" name="ZoneTexte 2"/>
          <p:cNvSpPr txBox="1"/>
          <p:nvPr/>
        </p:nvSpPr>
        <p:spPr>
          <a:xfrm>
            <a:off x="3714744" y="1357298"/>
            <a:ext cx="5429256" cy="4031873"/>
          </a:xfrm>
          <a:prstGeom prst="rect">
            <a:avLst/>
          </a:prstGeom>
          <a:noFill/>
        </p:spPr>
        <p:txBody>
          <a:bodyPr wrap="square" rtlCol="0">
            <a:spAutoFit/>
          </a:bodyPr>
          <a:lstStyle/>
          <a:p>
            <a:pPr algn="r" rtl="1">
              <a:buFont typeface="Wingdings" pitchFamily="2" charset="2"/>
              <a:buChar char="ü"/>
            </a:pPr>
            <a:r>
              <a:rPr lang="ar-SA" sz="3200" b="1" dirty="0" smtClean="0">
                <a:latin typeface="Times New Roman" pitchFamily="18" charset="0"/>
                <a:cs typeface="Times New Roman" pitchFamily="18" charset="0"/>
              </a:rPr>
              <a:t>الدوائر المتكاملة الكبيرة جدا</a:t>
            </a:r>
          </a:p>
          <a:p>
            <a:pPr algn="r" rtl="1">
              <a:buFont typeface="Wingdings" pitchFamily="2" charset="2"/>
              <a:buChar char="ü"/>
            </a:pPr>
            <a:r>
              <a:rPr lang="ar-SA" sz="3200" b="1" dirty="0" smtClean="0">
                <a:latin typeface="Times New Roman" pitchFamily="18" charset="0"/>
                <a:cs typeface="Times New Roman" pitchFamily="18" charset="0"/>
              </a:rPr>
              <a:t>حجم صغير جدا</a:t>
            </a:r>
          </a:p>
          <a:p>
            <a:pPr algn="r" rtl="1">
              <a:buFont typeface="Wingdings" pitchFamily="2" charset="2"/>
              <a:buChar char="ü"/>
            </a:pPr>
            <a:r>
              <a:rPr lang="ar-SA" sz="3200" b="1" dirty="0" smtClean="0">
                <a:latin typeface="Times New Roman" pitchFamily="18" charset="0"/>
                <a:cs typeface="Times New Roman" pitchFamily="18" charset="0"/>
              </a:rPr>
              <a:t>انخفاض  كبير في التكلفة</a:t>
            </a:r>
          </a:p>
          <a:p>
            <a:pPr algn="r" rtl="1">
              <a:buFont typeface="Wingdings" pitchFamily="2" charset="2"/>
              <a:buChar char="ü"/>
            </a:pPr>
            <a:r>
              <a:rPr lang="ar-SA" sz="3200" b="1" dirty="0" smtClean="0">
                <a:latin typeface="Times New Roman" pitchFamily="18" charset="0"/>
                <a:cs typeface="Times New Roman" pitchFamily="18" charset="0"/>
              </a:rPr>
              <a:t>سرعة هائلة جدا</a:t>
            </a:r>
          </a:p>
          <a:p>
            <a:pPr algn="r" rtl="1">
              <a:buFont typeface="Wingdings" pitchFamily="2" charset="2"/>
              <a:buChar char="ü"/>
            </a:pPr>
            <a:r>
              <a:rPr lang="ar-SA" sz="3200" b="1" dirty="0" smtClean="0">
                <a:latin typeface="Times New Roman" pitchFamily="18" charset="0"/>
                <a:cs typeface="Times New Roman" pitchFamily="18" charset="0"/>
              </a:rPr>
              <a:t>سعة التخزين هائلة</a:t>
            </a:r>
          </a:p>
          <a:p>
            <a:pPr algn="r" rtl="1">
              <a:buFont typeface="Wingdings" pitchFamily="2" charset="2"/>
              <a:buChar char="ü"/>
            </a:pPr>
            <a:r>
              <a:rPr lang="ar-SA" sz="3200" b="1" dirty="0" smtClean="0">
                <a:latin typeface="Times New Roman" pitchFamily="18" charset="0"/>
                <a:cs typeface="Times New Roman" pitchFamily="18" charset="0"/>
              </a:rPr>
              <a:t> لغات برمجة متطورة</a:t>
            </a:r>
          </a:p>
          <a:p>
            <a:pPr algn="r" rtl="1">
              <a:buFont typeface="Wingdings" pitchFamily="2" charset="2"/>
              <a:buChar char="ü"/>
            </a:pPr>
            <a:r>
              <a:rPr lang="ar-SA" sz="3200" b="1" dirty="0" smtClean="0">
                <a:latin typeface="Times New Roman" pitchFamily="18" charset="0"/>
                <a:cs typeface="Times New Roman" pitchFamily="18" charset="0"/>
              </a:rPr>
              <a:t>أول حاسوب شخصي </a:t>
            </a:r>
            <a:r>
              <a:rPr lang="fr-FR" sz="3200" b="1" dirty="0" smtClean="0">
                <a:latin typeface="Times New Roman" pitchFamily="18" charset="0"/>
                <a:cs typeface="Times New Roman" pitchFamily="18" charset="0"/>
              </a:rPr>
              <a:t>IBM PC </a:t>
            </a:r>
            <a:r>
              <a:rPr lang="ar-SA" sz="3200" b="1" dirty="0" smtClean="0">
                <a:latin typeface="Times New Roman" pitchFamily="18" charset="0"/>
                <a:cs typeface="Times New Roman" pitchFamily="18" charset="0"/>
              </a:rPr>
              <a:t>سنة 1981</a:t>
            </a:r>
            <a:endParaRPr lang="fr-FR" sz="3200" b="1" dirty="0" smtClean="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3"/>
          <a:srcRect/>
          <a:stretch>
            <a:fillRect/>
          </a:stretch>
        </p:blipFill>
        <p:spPr bwMode="auto">
          <a:xfrm>
            <a:off x="571472" y="1785926"/>
            <a:ext cx="3071834" cy="2981041"/>
          </a:xfrm>
          <a:prstGeom prst="rect">
            <a:avLst/>
          </a:prstGeom>
          <a:noFill/>
          <a:ln w="9525">
            <a:noFill/>
            <a:miter lim="800000"/>
            <a:headEnd/>
            <a:tailEnd/>
          </a:ln>
          <a:effectLst/>
        </p:spPr>
      </p:pic>
      <p:sp>
        <p:nvSpPr>
          <p:cNvPr id="7" name="Rectangle 3"/>
          <p:cNvSpPr>
            <a:spLocks noChangeArrowheads="1"/>
          </p:cNvSpPr>
          <p:nvPr/>
        </p:nvSpPr>
        <p:spPr bwMode="auto">
          <a:xfrm>
            <a:off x="214282" y="5072074"/>
            <a:ext cx="6286544"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eaLnBrk="0" fontAlgn="base" hangingPunct="0">
              <a:spcBef>
                <a:spcPct val="0"/>
              </a:spcBef>
              <a:spcAft>
                <a:spcPct val="0"/>
              </a:spcAft>
              <a:buFontTx/>
              <a:buChar char="•"/>
            </a:pPr>
            <a:r>
              <a:rPr kumimoji="0" lang="fr-FR" sz="2800" b="1" i="0" u="none" strike="noStrike" cap="none" normalizeH="0" baseline="0" dirty="0" smtClean="0">
                <a:ln>
                  <a:noFill/>
                </a:ln>
                <a:solidFill>
                  <a:srgbClr val="3333CC"/>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4,77Mhz,</a:t>
            </a:r>
            <a:endParaRPr kumimoji="0" lang="fr-FR" sz="2800" b="1" i="0" u="none" strike="noStrike" cap="none" normalizeH="0" baseline="0" dirty="0" smtClean="0">
              <a:ln>
                <a:noFill/>
              </a:ln>
              <a:solidFill>
                <a:srgbClr val="3333CC"/>
              </a:solidFill>
              <a:effectLst>
                <a:outerShdw blurRad="38100" dist="38100" dir="2700000" algn="tl">
                  <a:srgbClr val="000000">
                    <a:alpha val="43137"/>
                  </a:srgbClr>
                </a:outerShdw>
              </a:effectLst>
              <a:latin typeface="Times New Roman" pitchFamily="18" charset="0"/>
              <a:cs typeface="Times New Roman" pitchFamily="18" charset="0"/>
            </a:endParaRPr>
          </a:p>
          <a:p>
            <a:pPr lvl="1" eaLnBrk="0" fontAlgn="base" hangingPunct="0">
              <a:spcBef>
                <a:spcPct val="0"/>
              </a:spcBef>
              <a:spcAft>
                <a:spcPct val="0"/>
              </a:spcAft>
              <a:buFontTx/>
              <a:buChar char="•"/>
            </a:pPr>
            <a:r>
              <a:rPr kumimoji="0" lang="fr-FR" sz="2800" b="1" i="0" u="none" strike="noStrike" cap="none" normalizeH="0" baseline="0" dirty="0" smtClean="0">
                <a:ln>
                  <a:noFill/>
                </a:ln>
                <a:solidFill>
                  <a:srgbClr val="3333CC"/>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16Ko de RAM extensible à 256Ko,</a:t>
            </a:r>
            <a:endParaRPr kumimoji="0" lang="fr-FR" sz="2800" b="1" i="0" u="none" strike="noStrike" cap="none" normalizeH="0" baseline="0" dirty="0" smtClean="0">
              <a:ln>
                <a:noFill/>
              </a:ln>
              <a:solidFill>
                <a:srgbClr val="3333CC"/>
              </a:solidFill>
              <a:effectLst>
                <a:outerShdw blurRad="38100" dist="38100" dir="2700000" algn="tl">
                  <a:srgbClr val="000000">
                    <a:alpha val="43137"/>
                  </a:srgbClr>
                </a:outerShdw>
              </a:effectLst>
              <a:latin typeface="Times New Roman" pitchFamily="18" charset="0"/>
              <a:cs typeface="Times New Roman" pitchFamily="18" charset="0"/>
            </a:endParaRPr>
          </a:p>
          <a:p>
            <a:pPr lvl="1" eaLnBrk="0" fontAlgn="base" hangingPunct="0">
              <a:spcBef>
                <a:spcPct val="0"/>
              </a:spcBef>
              <a:spcAft>
                <a:spcPct val="0"/>
              </a:spcAft>
              <a:buFontTx/>
              <a:buChar char="•"/>
            </a:pPr>
            <a:r>
              <a:rPr kumimoji="0" lang="fr-FR" sz="2800" b="1" i="0" u="none" strike="noStrike" cap="none" normalizeH="0" baseline="0" dirty="0" smtClean="0">
                <a:ln>
                  <a:noFill/>
                </a:ln>
                <a:solidFill>
                  <a:srgbClr val="3333CC"/>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1 ou 2 lecteurs de disquettes 160Ko</a:t>
            </a:r>
            <a:r>
              <a:rPr kumimoji="0" lang="fr-FR"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
            </a:r>
            <a:endParaRPr kumimoji="0" lang="fr-FR"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3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800" decel="100000"/>
                                        <p:tgtEl>
                                          <p:spTgt spid="3"/>
                                        </p:tgtEl>
                                      </p:cBhvr>
                                    </p:animEffect>
                                    <p:anim calcmode="lin" valueType="num">
                                      <p:cBhvr>
                                        <p:cTn id="13" dur="800" decel="100000" fill="hold"/>
                                        <p:tgtEl>
                                          <p:spTgt spid="3"/>
                                        </p:tgtEl>
                                        <p:attrNameLst>
                                          <p:attrName>style.rotation</p:attrName>
                                        </p:attrNameLst>
                                      </p:cBhvr>
                                      <p:tavLst>
                                        <p:tav tm="0">
                                          <p:val>
                                            <p:fltVal val="-90"/>
                                          </p:val>
                                        </p:tav>
                                        <p:tav tm="100000">
                                          <p:val>
                                            <p:fltVal val="0"/>
                                          </p:val>
                                        </p:tav>
                                      </p:tavLst>
                                    </p:anim>
                                    <p:anim calcmode="lin" valueType="num">
                                      <p:cBhvr>
                                        <p:cTn id="14" dur="800" decel="100000" fill="hold"/>
                                        <p:tgtEl>
                                          <p:spTgt spid="3"/>
                                        </p:tgtEl>
                                        <p:attrNameLst>
                                          <p:attrName>ppt_x</p:attrName>
                                        </p:attrNameLst>
                                      </p:cBhvr>
                                      <p:tavLst>
                                        <p:tav tm="0">
                                          <p:val>
                                            <p:strVal val="#ppt_x+0.4"/>
                                          </p:val>
                                        </p:tav>
                                        <p:tav tm="100000">
                                          <p:val>
                                            <p:strVal val="#ppt_x-0.05"/>
                                          </p:val>
                                        </p:tav>
                                      </p:tavLst>
                                    </p:anim>
                                    <p:anim calcmode="lin" valueType="num">
                                      <p:cBhvr>
                                        <p:cTn id="15" dur="800" decel="100000" fill="hold"/>
                                        <p:tgtEl>
                                          <p:spTgt spid="3"/>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146"/>
                                        </p:tgtEl>
                                        <p:attrNameLst>
                                          <p:attrName>style.visibility</p:attrName>
                                        </p:attrNameLst>
                                      </p:cBhvr>
                                      <p:to>
                                        <p:strVal val="visible"/>
                                      </p:to>
                                    </p:set>
                                    <p:animEffect transition="in" filter="wipe(up)">
                                      <p:cBhvr>
                                        <p:cTn id="22" dur="1000"/>
                                        <p:tgtEl>
                                          <p:spTgt spid="6146"/>
                                        </p:tgtEl>
                                      </p:cBhvr>
                                    </p:animEffect>
                                  </p:childTnLst>
                                </p:cTn>
                              </p:par>
                            </p:childTnLst>
                          </p:cTn>
                        </p:par>
                        <p:par>
                          <p:cTn id="23" fill="hold">
                            <p:stCondLst>
                              <p:cond delay="1000"/>
                            </p:stCondLst>
                            <p:childTnLst>
                              <p:par>
                                <p:cTn id="24" presetID="30"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800" decel="100000"/>
                                        <p:tgtEl>
                                          <p:spTgt spid="7"/>
                                        </p:tgtEl>
                                      </p:cBhvr>
                                    </p:animEffect>
                                    <p:anim calcmode="lin" valueType="num">
                                      <p:cBhvr>
                                        <p:cTn id="27" dur="800" decel="100000" fill="hold"/>
                                        <p:tgtEl>
                                          <p:spTgt spid="7"/>
                                        </p:tgtEl>
                                        <p:attrNameLst>
                                          <p:attrName>style.rotation</p:attrName>
                                        </p:attrNameLst>
                                      </p:cBhvr>
                                      <p:tavLst>
                                        <p:tav tm="0">
                                          <p:val>
                                            <p:fltVal val="-90"/>
                                          </p:val>
                                        </p:tav>
                                        <p:tav tm="100000">
                                          <p:val>
                                            <p:fltVal val="0"/>
                                          </p:val>
                                        </p:tav>
                                      </p:tavLst>
                                    </p:anim>
                                    <p:anim calcmode="lin" valueType="num">
                                      <p:cBhvr>
                                        <p:cTn id="28" dur="800" decel="100000" fill="hold"/>
                                        <p:tgtEl>
                                          <p:spTgt spid="7"/>
                                        </p:tgtEl>
                                        <p:attrNameLst>
                                          <p:attrName>ppt_x</p:attrName>
                                        </p:attrNameLst>
                                      </p:cBhvr>
                                      <p:tavLst>
                                        <p:tav tm="0">
                                          <p:val>
                                            <p:strVal val="#ppt_x+0.4"/>
                                          </p:val>
                                        </p:tav>
                                        <p:tav tm="100000">
                                          <p:val>
                                            <p:strVal val="#ppt_x-0.05"/>
                                          </p:val>
                                        </p:tav>
                                      </p:tavLst>
                                    </p:anim>
                                    <p:anim calcmode="lin" valueType="num">
                                      <p:cBhvr>
                                        <p:cTn id="29" dur="800" decel="100000" fill="hold"/>
                                        <p:tgtEl>
                                          <p:spTgt spid="7"/>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lstStyle/>
          <a:p>
            <a:pPr eaLnBrk="1" fontAlgn="auto" hangingPunct="1">
              <a:spcAft>
                <a:spcPts val="0"/>
              </a:spcAft>
              <a:defRPr/>
            </a:pPr>
            <a:endParaRPr lang="en-US" dirty="0" smtClean="0">
              <a:effectLst>
                <a:outerShdw blurRad="38100" dist="38100" dir="2700000" algn="tl">
                  <a:srgbClr val="C0C0C0"/>
                </a:outerShdw>
              </a:effectLst>
            </a:endParaRPr>
          </a:p>
        </p:txBody>
      </p:sp>
      <p:sp>
        <p:nvSpPr>
          <p:cNvPr id="20483" name="Content Placeholder 18"/>
          <p:cNvSpPr>
            <a:spLocks noGrp="1"/>
          </p:cNvSpPr>
          <p:nvPr>
            <p:ph idx="1"/>
          </p:nvPr>
        </p:nvSpPr>
        <p:spPr>
          <a:xfrm>
            <a:off x="0" y="0"/>
            <a:ext cx="9144000" cy="6858000"/>
          </a:xfrm>
          <a:gradFill flip="none" rotWithShape="1">
            <a:gsLst>
              <a:gs pos="0">
                <a:srgbClr val="FFC000"/>
              </a:gs>
              <a:gs pos="35000">
                <a:schemeClr val="accent3">
                  <a:tint val="37000"/>
                  <a:satMod val="300000"/>
                </a:schemeClr>
              </a:gs>
              <a:gs pos="100000">
                <a:schemeClr val="accent3">
                  <a:tint val="15000"/>
                  <a:satMod val="350000"/>
                </a:schemeClr>
              </a:gs>
            </a:gsLst>
            <a:lin ang="16200000" scaled="1"/>
            <a:tileRect/>
          </a:gradFill>
        </p:spPr>
        <p:style>
          <a:lnRef idx="1">
            <a:schemeClr val="accent3"/>
          </a:lnRef>
          <a:fillRef idx="2">
            <a:schemeClr val="accent3"/>
          </a:fillRef>
          <a:effectRef idx="1">
            <a:schemeClr val="accent3"/>
          </a:effectRef>
          <a:fontRef idx="minor">
            <a:schemeClr val="dk1"/>
          </a:fontRef>
        </p:style>
        <p:txBody>
          <a:bodyPr/>
          <a:lstStyle/>
          <a:p>
            <a:pPr marL="0" indent="0" algn="r" rtl="1" eaLnBrk="1" hangingPunct="1">
              <a:buNone/>
            </a:pPr>
            <a:endParaRPr lang="en-US" dirty="0" smtClean="0">
              <a:latin typeface="Arial" charset="0"/>
              <a:cs typeface="Arial" charset="0"/>
            </a:endParaRPr>
          </a:p>
        </p:txBody>
      </p:sp>
      <p:cxnSp>
        <p:nvCxnSpPr>
          <p:cNvPr id="20485" name="_s210949"/>
          <p:cNvCxnSpPr>
            <a:cxnSpLocks noChangeShapeType="1"/>
            <a:stCxn id="18" idx="0"/>
            <a:endCxn id="12" idx="2"/>
          </p:cNvCxnSpPr>
          <p:nvPr/>
        </p:nvCxnSpPr>
        <p:spPr bwMode="auto">
          <a:xfrm rot="16200000" flipV="1">
            <a:off x="5613970" y="1667897"/>
            <a:ext cx="1484448" cy="3744850"/>
          </a:xfrm>
          <a:prstGeom prst="bentConnector3">
            <a:avLst>
              <a:gd name="adj1" fmla="val 50000"/>
            </a:avLst>
          </a:prstGeom>
          <a:ln w="28575">
            <a:solidFill>
              <a:srgbClr val="122A4F"/>
            </a:solidFill>
            <a:miter lim="800000"/>
            <a:headEnd/>
            <a:tailEnd/>
          </a:ln>
        </p:spPr>
        <p:style>
          <a:lnRef idx="0">
            <a:scrgbClr r="0" g="0" b="0"/>
          </a:lnRef>
          <a:fillRef idx="1003">
            <a:schemeClr val="dk2"/>
          </a:fillRef>
          <a:effectRef idx="0">
            <a:scrgbClr r="0" g="0" b="0"/>
          </a:effectRef>
          <a:fontRef idx="major"/>
        </p:style>
      </p:cxnSp>
      <p:cxnSp>
        <p:nvCxnSpPr>
          <p:cNvPr id="20486" name="_s210950"/>
          <p:cNvCxnSpPr>
            <a:cxnSpLocks noChangeShapeType="1"/>
            <a:stCxn id="17" idx="0"/>
            <a:endCxn id="12" idx="2"/>
          </p:cNvCxnSpPr>
          <p:nvPr/>
        </p:nvCxnSpPr>
        <p:spPr bwMode="auto">
          <a:xfrm rot="16200000" flipV="1">
            <a:off x="4824126" y="2457742"/>
            <a:ext cx="1515457" cy="2196169"/>
          </a:xfrm>
          <a:prstGeom prst="bentConnector3">
            <a:avLst>
              <a:gd name="adj1" fmla="val 50000"/>
            </a:avLst>
          </a:prstGeom>
          <a:ln w="28575">
            <a:solidFill>
              <a:srgbClr val="122A4F"/>
            </a:solidFill>
            <a:miter lim="800000"/>
            <a:headEnd/>
            <a:tailEnd/>
          </a:ln>
        </p:spPr>
        <p:style>
          <a:lnRef idx="0">
            <a:scrgbClr r="0" g="0" b="0"/>
          </a:lnRef>
          <a:fillRef idx="1003">
            <a:schemeClr val="dk2"/>
          </a:fillRef>
          <a:effectRef idx="0">
            <a:scrgbClr r="0" g="0" b="0"/>
          </a:effectRef>
          <a:fontRef idx="major"/>
        </p:style>
      </p:cxnSp>
      <p:cxnSp>
        <p:nvCxnSpPr>
          <p:cNvPr id="20487" name="_s210951"/>
          <p:cNvCxnSpPr>
            <a:cxnSpLocks noChangeShapeType="1"/>
            <a:stCxn id="16" idx="0"/>
            <a:endCxn id="12" idx="2"/>
          </p:cNvCxnSpPr>
          <p:nvPr/>
        </p:nvCxnSpPr>
        <p:spPr bwMode="auto">
          <a:xfrm rot="16200000" flipV="1">
            <a:off x="4121828" y="3160040"/>
            <a:ext cx="1515457" cy="791574"/>
          </a:xfrm>
          <a:prstGeom prst="bentConnector3">
            <a:avLst>
              <a:gd name="adj1" fmla="val 50914"/>
            </a:avLst>
          </a:prstGeom>
          <a:ln w="28575">
            <a:solidFill>
              <a:srgbClr val="122A4F"/>
            </a:solidFill>
            <a:miter lim="800000"/>
            <a:headEnd/>
            <a:tailEnd/>
          </a:ln>
        </p:spPr>
        <p:style>
          <a:lnRef idx="0">
            <a:scrgbClr r="0" g="0" b="0"/>
          </a:lnRef>
          <a:fillRef idx="1003">
            <a:schemeClr val="dk2"/>
          </a:fillRef>
          <a:effectRef idx="0">
            <a:scrgbClr r="0" g="0" b="0"/>
          </a:effectRef>
          <a:fontRef idx="major"/>
        </p:style>
      </p:cxnSp>
      <p:cxnSp>
        <p:nvCxnSpPr>
          <p:cNvPr id="20488" name="_s210952"/>
          <p:cNvCxnSpPr>
            <a:cxnSpLocks noChangeShapeType="1"/>
            <a:stCxn id="15" idx="0"/>
            <a:endCxn id="12" idx="2"/>
          </p:cNvCxnSpPr>
          <p:nvPr/>
        </p:nvCxnSpPr>
        <p:spPr bwMode="auto">
          <a:xfrm rot="5400000" flipH="1" flipV="1">
            <a:off x="1939703" y="1766334"/>
            <a:ext cx="1512302" cy="3575830"/>
          </a:xfrm>
          <a:prstGeom prst="bentConnector3">
            <a:avLst>
              <a:gd name="adj1" fmla="val 50000"/>
            </a:avLst>
          </a:prstGeom>
          <a:ln w="28575">
            <a:solidFill>
              <a:srgbClr val="122A4F"/>
            </a:solidFill>
            <a:miter lim="800000"/>
            <a:headEnd/>
            <a:tailEnd/>
          </a:ln>
        </p:spPr>
        <p:style>
          <a:lnRef idx="0">
            <a:scrgbClr r="0" g="0" b="0"/>
          </a:lnRef>
          <a:fillRef idx="1003">
            <a:schemeClr val="dk2"/>
          </a:fillRef>
          <a:effectRef idx="0">
            <a:scrgbClr r="0" g="0" b="0"/>
          </a:effectRef>
          <a:fontRef idx="major"/>
        </p:style>
      </p:cxnSp>
      <p:cxnSp>
        <p:nvCxnSpPr>
          <p:cNvPr id="20489" name="_s210953"/>
          <p:cNvCxnSpPr>
            <a:cxnSpLocks noChangeShapeType="1"/>
            <a:stCxn id="14" idx="0"/>
            <a:endCxn id="12" idx="2"/>
          </p:cNvCxnSpPr>
          <p:nvPr/>
        </p:nvCxnSpPr>
        <p:spPr bwMode="auto">
          <a:xfrm rot="5400000" flipH="1" flipV="1">
            <a:off x="2648100" y="2474732"/>
            <a:ext cx="1512302" cy="2159035"/>
          </a:xfrm>
          <a:prstGeom prst="bentConnector3">
            <a:avLst>
              <a:gd name="adj1" fmla="val 50000"/>
            </a:avLst>
          </a:prstGeom>
          <a:ln w="28575">
            <a:solidFill>
              <a:srgbClr val="122A4F"/>
            </a:solidFill>
            <a:miter lim="800000"/>
            <a:headEnd/>
            <a:tailEnd/>
          </a:ln>
        </p:spPr>
        <p:style>
          <a:lnRef idx="0">
            <a:scrgbClr r="0" g="0" b="0"/>
          </a:lnRef>
          <a:fillRef idx="1003">
            <a:schemeClr val="dk2"/>
          </a:fillRef>
          <a:effectRef idx="0">
            <a:scrgbClr r="0" g="0" b="0"/>
          </a:effectRef>
          <a:fontRef idx="major"/>
        </p:style>
      </p:cxnSp>
      <p:cxnSp>
        <p:nvCxnSpPr>
          <p:cNvPr id="20490" name="_s210954"/>
          <p:cNvCxnSpPr>
            <a:cxnSpLocks noChangeShapeType="1"/>
          </p:cNvCxnSpPr>
          <p:nvPr/>
        </p:nvCxnSpPr>
        <p:spPr bwMode="auto">
          <a:xfrm rot="5400000" flipH="1" flipV="1">
            <a:off x="3797595" y="3624227"/>
            <a:ext cx="770080" cy="602269"/>
          </a:xfrm>
          <a:prstGeom prst="bentConnector3">
            <a:avLst>
              <a:gd name="adj1" fmla="val 98576"/>
            </a:avLst>
          </a:prstGeom>
          <a:ln w="28575">
            <a:solidFill>
              <a:srgbClr val="122A4F"/>
            </a:solidFill>
            <a:miter lim="800000"/>
            <a:headEnd/>
            <a:tailEnd/>
          </a:ln>
        </p:spPr>
        <p:style>
          <a:lnRef idx="0">
            <a:scrgbClr r="0" g="0" b="0"/>
          </a:lnRef>
          <a:fillRef idx="1003">
            <a:schemeClr val="dk2"/>
          </a:fillRef>
          <a:effectRef idx="0">
            <a:scrgbClr r="0" g="0" b="0"/>
          </a:effectRef>
          <a:fontRef idx="major"/>
        </p:style>
      </p:cxnSp>
      <p:sp>
        <p:nvSpPr>
          <p:cNvPr id="12" name="_s210955"/>
          <p:cNvSpPr>
            <a:spLocks noChangeArrowheads="1"/>
          </p:cNvSpPr>
          <p:nvPr/>
        </p:nvSpPr>
        <p:spPr bwMode="auto">
          <a:xfrm>
            <a:off x="2578678" y="980728"/>
            <a:ext cx="3810181" cy="1817370"/>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a:defRPr/>
            </a:pPr>
            <a:r>
              <a:rPr lang="ar-SA" sz="4800" b="1" dirty="0" smtClean="0">
                <a:solidFill>
                  <a:schemeClr val="bg1"/>
                </a:solidFill>
              </a:rPr>
              <a:t>أنواع </a:t>
            </a:r>
            <a:r>
              <a:rPr lang="ar-DZ" sz="4800" b="1" dirty="0" smtClean="0">
                <a:solidFill>
                  <a:schemeClr val="bg1"/>
                </a:solidFill>
              </a:rPr>
              <a:t>الحاسوب</a:t>
            </a:r>
            <a:endParaRPr lang="ar-SA" sz="4800" b="1" dirty="0" smtClean="0">
              <a:solidFill>
                <a:schemeClr val="bg1"/>
              </a:solidFill>
            </a:endParaRPr>
          </a:p>
        </p:txBody>
      </p:sp>
      <p:sp>
        <p:nvSpPr>
          <p:cNvPr id="13" name="_s210956"/>
          <p:cNvSpPr>
            <a:spLocks noChangeArrowheads="1"/>
          </p:cNvSpPr>
          <p:nvPr/>
        </p:nvSpPr>
        <p:spPr bwMode="auto">
          <a:xfrm>
            <a:off x="3279233" y="4310400"/>
            <a:ext cx="1204536" cy="1817370"/>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a:defRPr/>
            </a:pPr>
            <a:r>
              <a:rPr lang="ar-DZ" sz="2000" b="1" dirty="0">
                <a:solidFill>
                  <a:schemeClr val="bg1"/>
                </a:solidFill>
              </a:rPr>
              <a:t>الخادم</a:t>
            </a:r>
            <a:endParaRPr lang="ar-SA" sz="2000" b="1" dirty="0">
              <a:solidFill>
                <a:schemeClr val="bg1"/>
              </a:solidFill>
            </a:endParaRPr>
          </a:p>
          <a:p>
            <a:pPr algn="ctr">
              <a:defRPr/>
            </a:pPr>
            <a:r>
              <a:rPr lang="fr-FR" sz="1600" dirty="0">
                <a:solidFill>
                  <a:schemeClr val="bg1"/>
                </a:solidFill>
              </a:rPr>
              <a:t>Server</a:t>
            </a:r>
            <a:endParaRPr lang="en-GB" sz="1600" dirty="0">
              <a:solidFill>
                <a:schemeClr val="bg1"/>
              </a:solidFill>
            </a:endParaRPr>
          </a:p>
        </p:txBody>
      </p:sp>
      <p:sp>
        <p:nvSpPr>
          <p:cNvPr id="14" name="_s210957"/>
          <p:cNvSpPr>
            <a:spLocks noChangeArrowheads="1"/>
          </p:cNvSpPr>
          <p:nvPr/>
        </p:nvSpPr>
        <p:spPr bwMode="auto">
          <a:xfrm>
            <a:off x="1722466" y="4310400"/>
            <a:ext cx="1204536" cy="1817370"/>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a:defRPr/>
            </a:pPr>
            <a:r>
              <a:rPr lang="ar-SA" dirty="0">
                <a:solidFill>
                  <a:schemeClr val="bg1"/>
                </a:solidFill>
              </a:rPr>
              <a:t>محطات العمل</a:t>
            </a:r>
          </a:p>
          <a:p>
            <a:pPr algn="ctr">
              <a:defRPr/>
            </a:pPr>
            <a:r>
              <a:rPr lang="en-GB" sz="1400" dirty="0">
                <a:solidFill>
                  <a:schemeClr val="bg1"/>
                </a:solidFill>
              </a:rPr>
              <a:t>workstation</a:t>
            </a:r>
            <a:endParaRPr lang="en-US" sz="1400" dirty="0">
              <a:solidFill>
                <a:schemeClr val="bg1"/>
              </a:solidFill>
            </a:endParaRPr>
          </a:p>
        </p:txBody>
      </p:sp>
      <p:sp>
        <p:nvSpPr>
          <p:cNvPr id="15" name="_s210958"/>
          <p:cNvSpPr>
            <a:spLocks noChangeArrowheads="1"/>
          </p:cNvSpPr>
          <p:nvPr/>
        </p:nvSpPr>
        <p:spPr bwMode="auto">
          <a:xfrm>
            <a:off x="305671" y="4310400"/>
            <a:ext cx="1204536" cy="1817370"/>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a:defRPr/>
            </a:pPr>
            <a:r>
              <a:rPr lang="ar-SA" sz="2100" dirty="0">
                <a:solidFill>
                  <a:schemeClr val="bg1"/>
                </a:solidFill>
              </a:rPr>
              <a:t>الحاسبات</a:t>
            </a:r>
          </a:p>
          <a:p>
            <a:pPr algn="ctr">
              <a:defRPr/>
            </a:pPr>
            <a:r>
              <a:rPr lang="ar-DZ" sz="2100" dirty="0" smtClean="0">
                <a:solidFill>
                  <a:schemeClr val="bg1"/>
                </a:solidFill>
              </a:rPr>
              <a:t>الصغيرة</a:t>
            </a:r>
            <a:endParaRPr lang="ar-SA" sz="2100" dirty="0">
              <a:solidFill>
                <a:schemeClr val="bg1"/>
              </a:solidFill>
            </a:endParaRPr>
          </a:p>
          <a:p>
            <a:pPr algn="ctr">
              <a:defRPr/>
            </a:pPr>
            <a:r>
              <a:rPr lang="ar-SA" sz="1600" dirty="0">
                <a:solidFill>
                  <a:schemeClr val="bg1"/>
                </a:solidFill>
              </a:rPr>
              <a:t> </a:t>
            </a:r>
            <a:r>
              <a:rPr lang="en-US" sz="1600" dirty="0">
                <a:solidFill>
                  <a:schemeClr val="bg1"/>
                </a:solidFill>
              </a:rPr>
              <a:t>Micro</a:t>
            </a:r>
            <a:endParaRPr lang="ar-SA" sz="1600" dirty="0">
              <a:solidFill>
                <a:schemeClr val="bg1"/>
              </a:solidFill>
            </a:endParaRPr>
          </a:p>
          <a:p>
            <a:pPr algn="ctr">
              <a:defRPr/>
            </a:pPr>
            <a:r>
              <a:rPr lang="en-US" sz="1600" dirty="0">
                <a:solidFill>
                  <a:schemeClr val="bg1"/>
                </a:solidFill>
              </a:rPr>
              <a:t>Computers</a:t>
            </a:r>
          </a:p>
        </p:txBody>
      </p:sp>
      <p:sp>
        <p:nvSpPr>
          <p:cNvPr id="16" name="_s210959"/>
          <p:cNvSpPr>
            <a:spLocks noChangeArrowheads="1"/>
          </p:cNvSpPr>
          <p:nvPr/>
        </p:nvSpPr>
        <p:spPr bwMode="auto">
          <a:xfrm>
            <a:off x="4673075" y="4313555"/>
            <a:ext cx="1204536" cy="1817370"/>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a:defRPr/>
            </a:pPr>
            <a:r>
              <a:rPr lang="ar-SA" sz="2100" dirty="0">
                <a:solidFill>
                  <a:schemeClr val="bg1"/>
                </a:solidFill>
              </a:rPr>
              <a:t>الحاسبات</a:t>
            </a:r>
          </a:p>
          <a:p>
            <a:pPr algn="ctr">
              <a:defRPr/>
            </a:pPr>
            <a:r>
              <a:rPr lang="ar-SA" sz="2100" dirty="0">
                <a:solidFill>
                  <a:schemeClr val="bg1"/>
                </a:solidFill>
              </a:rPr>
              <a:t>المتوسطة</a:t>
            </a:r>
          </a:p>
          <a:p>
            <a:pPr algn="ctr">
              <a:defRPr/>
            </a:pPr>
            <a:r>
              <a:rPr lang="ar-SA" sz="1400" dirty="0">
                <a:solidFill>
                  <a:schemeClr val="bg1"/>
                </a:solidFill>
              </a:rPr>
              <a:t> </a:t>
            </a:r>
            <a:r>
              <a:rPr lang="en-US" sz="1400" dirty="0">
                <a:solidFill>
                  <a:schemeClr val="bg1"/>
                </a:solidFill>
              </a:rPr>
              <a:t>Mini</a:t>
            </a:r>
            <a:endParaRPr lang="ar-SA" sz="1400" dirty="0">
              <a:solidFill>
                <a:schemeClr val="bg1"/>
              </a:solidFill>
            </a:endParaRPr>
          </a:p>
          <a:p>
            <a:pPr algn="ctr">
              <a:defRPr/>
            </a:pPr>
            <a:r>
              <a:rPr lang="en-US" sz="1400" dirty="0">
                <a:solidFill>
                  <a:schemeClr val="bg1"/>
                </a:solidFill>
              </a:rPr>
              <a:t>Computers</a:t>
            </a:r>
          </a:p>
        </p:txBody>
      </p:sp>
      <p:sp>
        <p:nvSpPr>
          <p:cNvPr id="17" name="_s210960"/>
          <p:cNvSpPr>
            <a:spLocks noChangeArrowheads="1"/>
          </p:cNvSpPr>
          <p:nvPr/>
        </p:nvSpPr>
        <p:spPr bwMode="auto">
          <a:xfrm>
            <a:off x="6078367" y="4313555"/>
            <a:ext cx="1203142" cy="1817370"/>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a:defRPr/>
            </a:pPr>
            <a:r>
              <a:rPr lang="ar-SA" sz="2100" dirty="0">
                <a:solidFill>
                  <a:schemeClr val="bg1"/>
                </a:solidFill>
              </a:rPr>
              <a:t>الحاسبات</a:t>
            </a:r>
          </a:p>
          <a:p>
            <a:pPr algn="ctr">
              <a:defRPr/>
            </a:pPr>
            <a:r>
              <a:rPr lang="ar-SA" sz="2100" dirty="0">
                <a:solidFill>
                  <a:schemeClr val="bg1"/>
                </a:solidFill>
              </a:rPr>
              <a:t>الكبيرة</a:t>
            </a:r>
          </a:p>
          <a:p>
            <a:pPr algn="ctr">
              <a:defRPr/>
            </a:pPr>
            <a:r>
              <a:rPr lang="ar-SA" sz="2100" dirty="0">
                <a:solidFill>
                  <a:schemeClr val="bg1"/>
                </a:solidFill>
              </a:rPr>
              <a:t> </a:t>
            </a:r>
            <a:r>
              <a:rPr lang="en-US" sz="1400" dirty="0">
                <a:solidFill>
                  <a:schemeClr val="bg1"/>
                </a:solidFill>
              </a:rPr>
              <a:t>Main</a:t>
            </a:r>
            <a:endParaRPr lang="ar-SA" sz="1400" dirty="0">
              <a:solidFill>
                <a:schemeClr val="bg1"/>
              </a:solidFill>
            </a:endParaRPr>
          </a:p>
          <a:p>
            <a:pPr algn="ctr">
              <a:defRPr/>
            </a:pPr>
            <a:r>
              <a:rPr lang="en-US" sz="1400" dirty="0">
                <a:solidFill>
                  <a:schemeClr val="bg1"/>
                </a:solidFill>
              </a:rPr>
              <a:t>Frames</a:t>
            </a:r>
          </a:p>
        </p:txBody>
      </p:sp>
      <p:sp>
        <p:nvSpPr>
          <p:cNvPr id="18" name="_s210961"/>
          <p:cNvSpPr>
            <a:spLocks noChangeArrowheads="1"/>
          </p:cNvSpPr>
          <p:nvPr/>
        </p:nvSpPr>
        <p:spPr bwMode="auto">
          <a:xfrm>
            <a:off x="7626351" y="4282546"/>
            <a:ext cx="1204536" cy="1817370"/>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a:defRPr/>
            </a:pPr>
            <a:r>
              <a:rPr lang="ar-SA" sz="2100" dirty="0">
                <a:solidFill>
                  <a:schemeClr val="bg1"/>
                </a:solidFill>
              </a:rPr>
              <a:t>الحاسبات</a:t>
            </a:r>
          </a:p>
          <a:p>
            <a:pPr algn="ctr">
              <a:defRPr/>
            </a:pPr>
            <a:r>
              <a:rPr lang="ar-SA" sz="2100" dirty="0">
                <a:solidFill>
                  <a:schemeClr val="bg1"/>
                </a:solidFill>
              </a:rPr>
              <a:t>العملاقة</a:t>
            </a:r>
          </a:p>
          <a:p>
            <a:pPr algn="ctr">
              <a:defRPr/>
            </a:pPr>
            <a:r>
              <a:rPr lang="ar-SA" sz="2100" dirty="0">
                <a:solidFill>
                  <a:schemeClr val="bg1"/>
                </a:solidFill>
              </a:rPr>
              <a:t> </a:t>
            </a:r>
            <a:r>
              <a:rPr lang="en-US" sz="1400" dirty="0">
                <a:solidFill>
                  <a:schemeClr val="bg1"/>
                </a:solidFill>
              </a:rPr>
              <a:t>Super</a:t>
            </a:r>
            <a:endParaRPr lang="ar-SA" sz="1400" dirty="0">
              <a:solidFill>
                <a:schemeClr val="bg1"/>
              </a:solidFill>
            </a:endParaRPr>
          </a:p>
          <a:p>
            <a:pPr algn="ctr">
              <a:defRPr/>
            </a:pPr>
            <a:r>
              <a:rPr lang="en-US" sz="1400" dirty="0">
                <a:solidFill>
                  <a:schemeClr val="bg1"/>
                </a:solidFill>
              </a:rPr>
              <a:t>Computer</a:t>
            </a:r>
          </a:p>
        </p:txBody>
      </p:sp>
    </p:spTree>
    <p:extLst>
      <p:ext uri="{BB962C8B-B14F-4D97-AF65-F5344CB8AC3E}">
        <p14:creationId xmlns:p14="http://schemas.microsoft.com/office/powerpoint/2010/main" val="32981299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1)">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14000" b="-14000"/>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p:nvSpPr>
        <p:spPr>
          <a:xfrm>
            <a:off x="572525" y="260648"/>
            <a:ext cx="8064896" cy="61926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lnSpc>
                <a:spcPct val="90000"/>
              </a:lnSpc>
              <a:buClr>
                <a:srgbClr val="7B1717"/>
              </a:buClr>
              <a:buNone/>
              <a:defRPr/>
            </a:pPr>
            <a:r>
              <a:rPr lang="ar-DZ" sz="3600" b="1" dirty="0">
                <a:solidFill>
                  <a:srgbClr val="0000FF"/>
                </a:solidFill>
                <a:hlinkClick r:id="rId4"/>
              </a:rPr>
              <a:t>حاسوب </a:t>
            </a:r>
            <a:r>
              <a:rPr lang="ar-DZ" sz="3600" b="1" dirty="0">
                <a:solidFill>
                  <a:srgbClr val="0000FF"/>
                </a:solidFill>
              </a:rPr>
              <a:t>عملاق </a:t>
            </a:r>
            <a:r>
              <a:rPr lang="fr-FR" sz="3600" b="1" dirty="0">
                <a:solidFill>
                  <a:srgbClr val="0000FF"/>
                </a:solidFill>
              </a:rPr>
              <a:t>Super Computer</a:t>
            </a:r>
            <a:endParaRPr lang="ar-DZ" sz="3600" b="1" dirty="0">
              <a:solidFill>
                <a:srgbClr val="0000FF"/>
              </a:solidFill>
            </a:endParaRPr>
          </a:p>
          <a:p>
            <a:pPr marL="609600" indent="-609600" algn="just" rtl="1">
              <a:lnSpc>
                <a:spcPct val="90000"/>
              </a:lnSpc>
              <a:buClr>
                <a:srgbClr val="7B1717"/>
              </a:buClr>
              <a:buFont typeface="Wingdings" pitchFamily="2" charset="2"/>
              <a:buAutoNum type="arabicPeriod"/>
              <a:defRPr/>
            </a:pPr>
            <a:r>
              <a:rPr lang="ar-DZ" sz="3400" dirty="0" smtClean="0"/>
              <a:t>ي</a:t>
            </a:r>
            <a:r>
              <a:rPr lang="ar-SA" sz="3400" dirty="0" smtClean="0"/>
              <a:t>تميز </a:t>
            </a:r>
            <a:r>
              <a:rPr lang="ar-DZ" sz="3400" dirty="0" smtClean="0"/>
              <a:t>ب</a:t>
            </a:r>
            <a:r>
              <a:rPr lang="ar-SA" sz="3400" dirty="0" smtClean="0"/>
              <a:t>الحجم الكبير والقدرة الفائقة والسرعة على المعالجة، حيث أنها تعتبر آلات سريعة جداً و لديها القدرة على تشغيل العشرات من البرامج في وقت واحد</a:t>
            </a:r>
            <a:r>
              <a:rPr lang="ar-DZ" sz="3400" dirty="0" smtClean="0"/>
              <a:t> و تخزين كم هائل من البيانات و المعلومات</a:t>
            </a:r>
            <a:r>
              <a:rPr lang="ar-SA" sz="3400" dirty="0" smtClean="0"/>
              <a:t>.</a:t>
            </a:r>
            <a:endParaRPr lang="ar-DZ" sz="3400" dirty="0" smtClean="0"/>
          </a:p>
          <a:p>
            <a:pPr marL="609600" indent="-609600" algn="just" rtl="1">
              <a:lnSpc>
                <a:spcPct val="90000"/>
              </a:lnSpc>
              <a:buClr>
                <a:srgbClr val="7B1717"/>
              </a:buClr>
              <a:buFont typeface="Wingdings" pitchFamily="2" charset="2"/>
              <a:buAutoNum type="arabicPeriod"/>
              <a:defRPr/>
            </a:pPr>
            <a:r>
              <a:rPr lang="ar-DZ" sz="3400" dirty="0" smtClean="0"/>
              <a:t>لا يصلح للاستخدام الشخصي</a:t>
            </a:r>
            <a:r>
              <a:rPr lang="ar-DZ" sz="3600" dirty="0"/>
              <a:t> أو على مستوى مؤسسة محدودة </a:t>
            </a:r>
            <a:endParaRPr lang="ar-SA" sz="3400" dirty="0" smtClean="0"/>
          </a:p>
          <a:p>
            <a:pPr marL="609600" indent="-609600" algn="just" rtl="1">
              <a:lnSpc>
                <a:spcPct val="90000"/>
              </a:lnSpc>
              <a:buClr>
                <a:srgbClr val="7B1717"/>
              </a:buClr>
              <a:buFont typeface="Wingdings" pitchFamily="2" charset="2"/>
              <a:buAutoNum type="arabicPeriod"/>
              <a:defRPr/>
            </a:pPr>
            <a:r>
              <a:rPr lang="ar-SA" sz="3400" dirty="0" smtClean="0"/>
              <a:t>تتميز </a:t>
            </a:r>
            <a:r>
              <a:rPr lang="ar-SA" sz="3400" dirty="0" err="1" smtClean="0"/>
              <a:t>بامكانية</a:t>
            </a:r>
            <a:r>
              <a:rPr lang="ar-SA" sz="3400" dirty="0" smtClean="0"/>
              <a:t> ربطها بالمئات من الوحدات الطرفية.</a:t>
            </a:r>
          </a:p>
          <a:p>
            <a:pPr marL="609600" indent="-609600" algn="just" rtl="1">
              <a:lnSpc>
                <a:spcPct val="90000"/>
              </a:lnSpc>
              <a:buClr>
                <a:srgbClr val="7B1717"/>
              </a:buClr>
              <a:buFont typeface="Wingdings" pitchFamily="2" charset="2"/>
              <a:buAutoNum type="arabicPeriod"/>
              <a:defRPr/>
            </a:pPr>
            <a:r>
              <a:rPr lang="ar-SA" sz="3400" dirty="0" smtClean="0"/>
              <a:t>تكلفتها باهظة جدا لذلك نجدها في الشركات الكبيرة مثل </a:t>
            </a:r>
            <a:r>
              <a:rPr lang="ar-DZ" sz="3400" dirty="0" smtClean="0"/>
              <a:t>شركات ا</a:t>
            </a:r>
            <a:r>
              <a:rPr lang="ar-SA" sz="3400" dirty="0" smtClean="0"/>
              <a:t>لتنقيب عن البترول.</a:t>
            </a:r>
          </a:p>
        </p:txBody>
      </p:sp>
    </p:spTree>
    <p:extLst>
      <p:ext uri="{BB962C8B-B14F-4D97-AF65-F5344CB8AC3E}">
        <p14:creationId xmlns:p14="http://schemas.microsoft.com/office/powerpoint/2010/main" val="2029538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6000"/>
            <a:lum/>
          </a:blip>
          <a:srcRect/>
          <a:stretch>
            <a:fillRect t="-16000" b="-16000"/>
          </a:stretch>
        </a:blipFill>
        <a:effectLst/>
      </p:bgPr>
    </p:bg>
    <p:spTree>
      <p:nvGrpSpPr>
        <p:cNvPr id="1" name=""/>
        <p:cNvGrpSpPr/>
        <p:nvPr/>
      </p:nvGrpSpPr>
      <p:grpSpPr>
        <a:xfrm>
          <a:off x="0" y="0"/>
          <a:ext cx="0" cy="0"/>
          <a:chOff x="0" y="0"/>
          <a:chExt cx="0" cy="0"/>
        </a:xfrm>
      </p:grpSpPr>
      <p:sp>
        <p:nvSpPr>
          <p:cNvPr id="5" name="Sous-titre 4"/>
          <p:cNvSpPr>
            <a:spLocks noGrp="1"/>
          </p:cNvSpPr>
          <p:nvPr>
            <p:ph type="subTitle" idx="1"/>
          </p:nvPr>
        </p:nvSpPr>
        <p:spPr>
          <a:xfrm>
            <a:off x="714348" y="1857364"/>
            <a:ext cx="7643866" cy="3299828"/>
          </a:xfrm>
        </p:spPr>
        <p:txBody>
          <a:bodyPr>
            <a:normAutofit/>
          </a:bodyPr>
          <a:lstStyle/>
          <a:p>
            <a:pPr algn="just" rtl="1">
              <a:lnSpc>
                <a:spcPct val="220000"/>
              </a:lnSpc>
            </a:pPr>
            <a:r>
              <a:rPr lang="ar-SA" sz="4000" dirty="0" smtClean="0">
                <a:solidFill>
                  <a:schemeClr val="tx1"/>
                </a:solidFill>
                <a:cs typeface="Sultan Medium" pitchFamily="2" charset="-78"/>
              </a:rPr>
              <a:t>	</a:t>
            </a:r>
            <a:endParaRPr lang="fr-FR" sz="4400" dirty="0">
              <a:cs typeface="Sultan Medium" pitchFamily="2" charset="-78"/>
            </a:endParaRPr>
          </a:p>
        </p:txBody>
      </p:sp>
      <p:sp>
        <p:nvSpPr>
          <p:cNvPr id="7" name="Rectangle 6"/>
          <p:cNvSpPr/>
          <p:nvPr/>
        </p:nvSpPr>
        <p:spPr>
          <a:xfrm>
            <a:off x="2770000" y="404664"/>
            <a:ext cx="367600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ar-SA" sz="5400" dirty="0" smtClean="0">
                <a:solidFill>
                  <a:srgbClr val="C00000"/>
                </a:solidFill>
                <a:effectLst>
                  <a:outerShdw blurRad="38100" dist="38100" dir="2700000" algn="tl">
                    <a:srgbClr val="000000">
                      <a:alpha val="43137"/>
                    </a:srgbClr>
                  </a:outerShdw>
                </a:effectLst>
              </a:rPr>
              <a:t>تعريف المعلومة</a:t>
            </a:r>
            <a:endParaRPr lang="fr-F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ectangle 3"/>
          <p:cNvSpPr/>
          <p:nvPr/>
        </p:nvSpPr>
        <p:spPr>
          <a:xfrm>
            <a:off x="1144825" y="3717032"/>
            <a:ext cx="7344816" cy="2462213"/>
          </a:xfrm>
          <a:prstGeom prst="rect">
            <a:avLst/>
          </a:prstGeom>
          <a:noFill/>
        </p:spPr>
        <p:style>
          <a:lnRef idx="2">
            <a:schemeClr val="accent2"/>
          </a:lnRef>
          <a:fillRef idx="1">
            <a:schemeClr val="lt1"/>
          </a:fillRef>
          <a:effectRef idx="0">
            <a:schemeClr val="accent2"/>
          </a:effectRef>
          <a:fontRef idx="minor">
            <a:schemeClr val="dk1"/>
          </a:fontRef>
        </p:style>
        <p:txBody>
          <a:bodyPr wrap="square">
            <a:spAutoFit/>
          </a:bodyPr>
          <a:lstStyle/>
          <a:p>
            <a:pPr algn="just" rtl="1">
              <a:lnSpc>
                <a:spcPct val="150000"/>
              </a:lnSpc>
            </a:pPr>
            <a:r>
              <a:rPr lang="fr-FR" sz="2800" dirty="0" smtClean="0">
                <a:solidFill>
                  <a:srgbClr val="FF0000"/>
                </a:solidFill>
                <a:cs typeface="Sultan Medium" pitchFamily="2" charset="-78"/>
              </a:rPr>
              <a:t>	</a:t>
            </a:r>
            <a:r>
              <a:rPr lang="ar-DZ" sz="2800" dirty="0" smtClean="0">
                <a:solidFill>
                  <a:srgbClr val="FF0000"/>
                </a:solidFill>
                <a:cs typeface="Sultan Medium" pitchFamily="2" charset="-78"/>
              </a:rPr>
              <a:t>المعلومة: </a:t>
            </a:r>
            <a:r>
              <a:rPr lang="ar-DZ" sz="2800" b="1" dirty="0" smtClean="0">
                <a:effectLst>
                  <a:outerShdw blurRad="38100" dist="38100" dir="2700000" algn="tl">
                    <a:srgbClr val="000000">
                      <a:alpha val="43137"/>
                    </a:srgbClr>
                  </a:outerShdw>
                </a:effectLst>
                <a:cs typeface="Sultan Medium" pitchFamily="2" charset="-78"/>
              </a:rPr>
              <a:t>هي</a:t>
            </a:r>
            <a:r>
              <a:rPr lang="ar-SA" sz="2800" b="1" dirty="0" smtClean="0">
                <a:effectLst>
                  <a:outerShdw blurRad="38100" dist="38100" dir="2700000" algn="tl">
                    <a:srgbClr val="000000">
                      <a:alpha val="43137"/>
                    </a:srgbClr>
                  </a:outerShdw>
                </a:effectLst>
                <a:cs typeface="Sultan Medium" pitchFamily="2" charset="-78"/>
              </a:rPr>
              <a:t> البيانات المتمثلة في </a:t>
            </a:r>
            <a:r>
              <a:rPr lang="ar-DZ" sz="2800" b="1" dirty="0" smtClean="0">
                <a:effectLst>
                  <a:outerShdw blurRad="38100" dist="38100" dir="2700000" algn="tl">
                    <a:srgbClr val="000000">
                      <a:alpha val="43137"/>
                    </a:srgbClr>
                  </a:outerShdw>
                </a:effectLst>
                <a:cs typeface="Sultan Medium" pitchFamily="2" charset="-78"/>
              </a:rPr>
              <a:t> الأرقام أو الحروف أو الرموز أو الكلمات القابلة للمعالجة بواسطة الحاسب مثل :الرقم( </a:t>
            </a:r>
            <a:r>
              <a:rPr lang="ar-DZ" sz="2800" b="1" dirty="0" smtClean="0">
                <a:effectLst>
                  <a:outerShdw blurRad="38100" dist="38100" dir="2700000" algn="tl">
                    <a:srgbClr val="000000">
                      <a:alpha val="43137"/>
                    </a:srgbClr>
                  </a:outerShdw>
                </a:effectLst>
                <a:latin typeface="Times New Roman" pitchFamily="18" charset="0"/>
                <a:cs typeface="Times New Roman" pitchFamily="18" charset="0"/>
              </a:rPr>
              <a:t>65 </a:t>
            </a:r>
            <a:r>
              <a:rPr lang="ar-DZ" sz="2800" b="1" dirty="0" smtClean="0">
                <a:effectLst>
                  <a:outerShdw blurRad="38100" dist="38100" dir="2700000" algn="tl">
                    <a:srgbClr val="000000">
                      <a:alpha val="43137"/>
                    </a:srgbClr>
                  </a:outerShdw>
                </a:effectLst>
                <a:cs typeface="Sultan Medium" pitchFamily="2" charset="-78"/>
              </a:rPr>
              <a:t>) أو كلمة </a:t>
            </a:r>
            <a:r>
              <a:rPr lang="ar-SA" sz="2800" b="1" dirty="0" smtClean="0">
                <a:effectLst>
                  <a:outerShdw blurRad="38100" dist="38100" dir="2700000" algn="tl">
                    <a:srgbClr val="000000">
                      <a:alpha val="43137"/>
                    </a:srgbClr>
                  </a:outerShdw>
                </a:effectLst>
                <a:cs typeface="Sultan Medium" pitchFamily="2" charset="-78"/>
              </a:rPr>
              <a:t>حاسوب</a:t>
            </a:r>
            <a:r>
              <a:rPr lang="ar-DZ" sz="2800" dirty="0" smtClean="0"/>
              <a:t>.</a:t>
            </a:r>
            <a:endParaRPr lang="fr-FR" sz="2800" dirty="0" smtClean="0">
              <a:cs typeface="Sultan Medium" pitchFamily="2" charset="-78"/>
            </a:endParaRPr>
          </a:p>
          <a:p>
            <a:pPr algn="r" rtl="1"/>
            <a:r>
              <a:rPr lang="fr-FR" sz="2800" dirty="0" smtClean="0">
                <a:cs typeface="Sultan Medium" pitchFamily="2" charset="-78"/>
              </a:rPr>
              <a:t>	</a:t>
            </a:r>
            <a:endParaRPr lang="fr-FR" sz="2800" dirty="0">
              <a:cs typeface="Sultan Medium" pitchFamily="2" charset="-78"/>
            </a:endParaRPr>
          </a:p>
        </p:txBody>
      </p:sp>
      <p:sp>
        <p:nvSpPr>
          <p:cNvPr id="2" name="Rectangle 1"/>
          <p:cNvSpPr/>
          <p:nvPr/>
        </p:nvSpPr>
        <p:spPr>
          <a:xfrm>
            <a:off x="484163" y="1365784"/>
            <a:ext cx="8136904" cy="2000548"/>
          </a:xfrm>
          <a:prstGeom prst="rect">
            <a:avLst/>
          </a:prstGeom>
        </p:spPr>
        <p:txBody>
          <a:bodyPr wrap="square">
            <a:spAutoFit/>
          </a:bodyPr>
          <a:lstStyle/>
          <a:p>
            <a:pPr algn="r" rtl="1">
              <a:buClr>
                <a:schemeClr val="tx1"/>
              </a:buClr>
            </a:pPr>
            <a:r>
              <a:rPr lang="ar-DZ" sz="3600" b="1" u="sng" dirty="0">
                <a:solidFill>
                  <a:srgbClr val="C3461F"/>
                </a:solidFill>
                <a:effectLst>
                  <a:outerShdw blurRad="38100" dist="38100" dir="2700000" algn="tl">
                    <a:srgbClr val="C0C0C0"/>
                  </a:outerShdw>
                </a:effectLst>
                <a:cs typeface="Arial" charset="0"/>
              </a:rPr>
              <a:t>المعلومة</a:t>
            </a:r>
            <a:r>
              <a:rPr lang="ar-DZ" sz="2800" b="1" dirty="0">
                <a:effectLst>
                  <a:outerShdw blurRad="38100" dist="38100" dir="2700000" algn="tl">
                    <a:srgbClr val="C0C0C0"/>
                  </a:outerShdw>
                </a:effectLst>
                <a:cs typeface="Arial" charset="0"/>
              </a:rPr>
              <a:t> </a:t>
            </a:r>
            <a:r>
              <a:rPr lang="ar-DZ" sz="2800" b="1" dirty="0" smtClean="0">
                <a:effectLst>
                  <a:outerShdw blurRad="38100" dist="38100" dir="2700000" algn="tl">
                    <a:srgbClr val="C0C0C0"/>
                  </a:outerShdw>
                </a:effectLst>
                <a:cs typeface="Arial" charset="0"/>
              </a:rPr>
              <a:t>:    </a:t>
            </a:r>
            <a:r>
              <a:rPr lang="ar-DZ" sz="3200" b="1" u="sng" dirty="0" smtClean="0">
                <a:solidFill>
                  <a:schemeClr val="hlink"/>
                </a:solidFill>
                <a:effectLst>
                  <a:outerShdw blurRad="38100" dist="38100" dir="2700000" algn="tl">
                    <a:srgbClr val="C0C0C0"/>
                  </a:outerShdw>
                </a:effectLst>
                <a:cs typeface="Arial" charset="0"/>
              </a:rPr>
              <a:t>لغة</a:t>
            </a:r>
            <a:r>
              <a:rPr lang="ar-DZ" sz="2800" b="1" dirty="0" smtClean="0">
                <a:solidFill>
                  <a:schemeClr val="hlink"/>
                </a:solidFill>
                <a:effectLst>
                  <a:outerShdw blurRad="38100" dist="38100" dir="2700000" algn="tl">
                    <a:srgbClr val="C0C0C0"/>
                  </a:outerShdw>
                </a:effectLst>
                <a:cs typeface="Arial" charset="0"/>
              </a:rPr>
              <a:t> </a:t>
            </a:r>
            <a:r>
              <a:rPr lang="ar-DZ" sz="2800" b="1" dirty="0">
                <a:solidFill>
                  <a:schemeClr val="tx2"/>
                </a:solidFill>
                <a:effectLst>
                  <a:outerShdw blurRad="38100" dist="38100" dir="2700000" algn="tl">
                    <a:srgbClr val="C0C0C0"/>
                  </a:outerShdw>
                </a:effectLst>
                <a:cs typeface="Arial" charset="0"/>
              </a:rPr>
              <a:t>:</a:t>
            </a:r>
            <a:r>
              <a:rPr lang="ar-DZ" sz="2800" b="1" dirty="0">
                <a:effectLst>
                  <a:outerShdw blurRad="38100" dist="38100" dir="2700000" algn="tl">
                    <a:srgbClr val="C0C0C0"/>
                  </a:outerShdw>
                </a:effectLst>
                <a:cs typeface="Arial" charset="0"/>
              </a:rPr>
              <a:t>هي خبر</a:t>
            </a:r>
            <a:r>
              <a:rPr lang="ar-DZ" sz="2800" b="1" dirty="0" smtClean="0">
                <a:effectLst>
                  <a:outerShdw blurRad="38100" dist="38100" dir="2700000" algn="tl">
                    <a:srgbClr val="C0C0C0"/>
                  </a:outerShdw>
                </a:effectLst>
                <a:cs typeface="Arial" charset="0"/>
              </a:rPr>
              <a:t>، نبأ </a:t>
            </a:r>
            <a:r>
              <a:rPr lang="ar-DZ" sz="2800" b="1" dirty="0">
                <a:effectLst>
                  <a:outerShdw blurRad="38100" dist="38100" dir="2700000" algn="tl">
                    <a:srgbClr val="C0C0C0"/>
                  </a:outerShdw>
                </a:effectLst>
                <a:cs typeface="Arial" charset="0"/>
              </a:rPr>
              <a:t>أو معرفة تنتقل عبر وسائل </a:t>
            </a:r>
            <a:r>
              <a:rPr lang="ar-DZ" sz="2800" b="1" dirty="0" smtClean="0">
                <a:effectLst>
                  <a:outerShdw blurRad="38100" dist="38100" dir="2700000" algn="tl">
                    <a:srgbClr val="C0C0C0"/>
                  </a:outerShdw>
                </a:effectLst>
                <a:cs typeface="Arial" charset="0"/>
              </a:rPr>
              <a:t>الاتصال</a:t>
            </a:r>
            <a:endParaRPr lang="ar-DZ" sz="2800" b="1" dirty="0">
              <a:effectLst>
                <a:outerShdw blurRad="38100" dist="38100" dir="2700000" algn="tl">
                  <a:srgbClr val="C0C0C0"/>
                </a:outerShdw>
              </a:effectLst>
              <a:cs typeface="Arial" charset="0"/>
            </a:endParaRPr>
          </a:p>
          <a:p>
            <a:pPr marL="533400" indent="-533400" algn="r" rtl="1">
              <a:buClr>
                <a:schemeClr val="tx1"/>
              </a:buClr>
              <a:buFont typeface="Wingdings" pitchFamily="2" charset="2"/>
              <a:buNone/>
            </a:pPr>
            <a:r>
              <a:rPr lang="ar-DZ" sz="2800" b="1" dirty="0">
                <a:effectLst>
                  <a:outerShdw blurRad="38100" dist="38100" dir="2700000" algn="tl">
                    <a:srgbClr val="C0C0C0"/>
                  </a:outerShdw>
                </a:effectLst>
                <a:cs typeface="Arial" charset="0"/>
              </a:rPr>
              <a:t>			 </a:t>
            </a:r>
            <a:r>
              <a:rPr lang="ar-DZ" sz="3200" b="1" u="sng" dirty="0">
                <a:solidFill>
                  <a:schemeClr val="hlink"/>
                </a:solidFill>
                <a:effectLst>
                  <a:outerShdw blurRad="38100" dist="38100" dir="2700000" algn="tl">
                    <a:srgbClr val="C0C0C0"/>
                  </a:outerShdw>
                </a:effectLst>
                <a:cs typeface="Arial" charset="0"/>
              </a:rPr>
              <a:t>اصطلاحا</a:t>
            </a:r>
            <a:r>
              <a:rPr lang="ar-DZ" sz="2800" b="1" dirty="0">
                <a:effectLst>
                  <a:outerShdw blurRad="38100" dist="38100" dir="2700000" algn="tl">
                    <a:srgbClr val="C0C0C0"/>
                  </a:outerShdw>
                </a:effectLst>
                <a:cs typeface="Arial" charset="0"/>
              </a:rPr>
              <a:t> : هي </a:t>
            </a:r>
            <a:r>
              <a:rPr lang="ar-DZ" sz="2800" b="1" dirty="0">
                <a:solidFill>
                  <a:srgbClr val="C3461F"/>
                </a:solidFill>
                <a:effectLst>
                  <a:outerShdw blurRad="38100" dist="38100" dir="2700000" algn="tl">
                    <a:srgbClr val="C0C0C0"/>
                  </a:outerShdw>
                </a:effectLst>
                <a:cs typeface="Arial" charset="0"/>
              </a:rPr>
              <a:t>معطيات</a:t>
            </a:r>
            <a:r>
              <a:rPr lang="ar-DZ" sz="2800" b="1" dirty="0">
                <a:effectLst>
                  <a:outerShdw blurRad="38100" dist="38100" dir="2700000" algn="tl">
                    <a:srgbClr val="C0C0C0"/>
                  </a:outerShdw>
                </a:effectLst>
                <a:cs typeface="Arial" charset="0"/>
              </a:rPr>
              <a:t> أو </a:t>
            </a:r>
            <a:r>
              <a:rPr lang="ar-DZ" sz="2800" b="1" dirty="0">
                <a:solidFill>
                  <a:srgbClr val="C3461F"/>
                </a:solidFill>
                <a:effectLst>
                  <a:outerShdw blurRad="38100" dist="38100" dir="2700000" algn="tl">
                    <a:srgbClr val="C0C0C0"/>
                  </a:outerShdw>
                </a:effectLst>
                <a:cs typeface="Arial" charset="0"/>
              </a:rPr>
              <a:t>تعليمات</a:t>
            </a:r>
            <a:r>
              <a:rPr lang="ar-DZ" sz="2800" b="1" dirty="0">
                <a:effectLst>
                  <a:outerShdw blurRad="38100" dist="38100" dir="2700000" algn="tl">
                    <a:srgbClr val="C0C0C0"/>
                  </a:outerShdw>
                </a:effectLst>
                <a:cs typeface="Arial" charset="0"/>
              </a:rPr>
              <a:t> تنتقل داخل الجهاز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edge">
                                      <p:cBhvr>
                                        <p:cTn id="15" dur="20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p:cTn id="20"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strVal val="#ppt_w*0.70"/>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Effect transition="in" filter="fade">
                                      <p:cBhvr>
                                        <p:cTn id="2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679" y="548680"/>
            <a:ext cx="9392347" cy="5400600"/>
          </a:xfrm>
        </p:spPr>
      </p:pic>
    </p:spTree>
    <p:extLst>
      <p:ext uri="{BB962C8B-B14F-4D97-AF65-F5344CB8AC3E}">
        <p14:creationId xmlns:p14="http://schemas.microsoft.com/office/powerpoint/2010/main" val="38957721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DZ"/>
          </a:p>
        </p:txBody>
      </p:sp>
      <p:pic>
        <p:nvPicPr>
          <p:cNvPr id="4" name="Picture 4" descr="Super Computer.jpg"/>
          <p:cNvPicPr>
            <a:picLocks noGrp="1" noChangeAspect="1"/>
          </p:cNvPicPr>
          <p:nvPr>
            <p:ph idx="1"/>
          </p:nvPr>
        </p:nvPicPr>
        <p:blipFill>
          <a:blip r:embed="rId2" cstate="print"/>
          <a:srcRect/>
          <a:stretch>
            <a:fillRect/>
          </a:stretch>
        </p:blipFill>
        <p:spPr bwMode="auto">
          <a:xfrm>
            <a:off x="2195736" y="404664"/>
            <a:ext cx="4320480" cy="5760640"/>
          </a:xfrm>
          <a:prstGeom prst="rect">
            <a:avLst/>
          </a:prstGeom>
          <a:noFill/>
          <a:ln w="9525">
            <a:noFill/>
            <a:miter lim="800000"/>
            <a:headEnd/>
            <a:tailEnd/>
          </a:ln>
        </p:spPr>
      </p:pic>
    </p:spTree>
    <p:extLst>
      <p:ext uri="{BB962C8B-B14F-4D97-AF65-F5344CB8AC3E}">
        <p14:creationId xmlns:p14="http://schemas.microsoft.com/office/powerpoint/2010/main" val="704017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4000" b="-14000"/>
          </a:stretch>
        </a:blipFill>
        <a:effectLst/>
      </p:bgPr>
    </p:bg>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3347864" y="548680"/>
            <a:ext cx="5338935" cy="5577483"/>
          </a:xfrm>
        </p:spPr>
        <p:txBody>
          <a:bodyPr>
            <a:normAutofit/>
          </a:bodyPr>
          <a:lstStyle/>
          <a:p>
            <a:pPr marL="0" indent="0" algn="r" rtl="1">
              <a:buNone/>
            </a:pPr>
            <a:r>
              <a:rPr lang="ar-DZ" b="1" dirty="0">
                <a:solidFill>
                  <a:srgbClr val="0000FF"/>
                </a:solidFill>
              </a:rPr>
              <a:t>الحاسب الآلي </a:t>
            </a:r>
            <a:r>
              <a:rPr lang="ar-DZ" b="1" dirty="0" smtClean="0">
                <a:solidFill>
                  <a:srgbClr val="0000FF"/>
                </a:solidFill>
              </a:rPr>
              <a:t>الكبير</a:t>
            </a:r>
            <a:r>
              <a:rPr lang="ar-DZ" b="1" dirty="0">
                <a:solidFill>
                  <a:srgbClr val="0000FF"/>
                </a:solidFill>
              </a:rPr>
              <a:t> </a:t>
            </a:r>
            <a:r>
              <a:rPr lang="fr-FR" b="1" dirty="0">
                <a:solidFill>
                  <a:srgbClr val="0000FF"/>
                </a:solidFill>
                <a:hlinkClick r:id="rId3" tooltip="Mainframe (الصفحة غير موجودة)"/>
              </a:rPr>
              <a:t>Mainframe</a:t>
            </a:r>
            <a:endParaRPr lang="fr-FR" b="1" dirty="0">
              <a:solidFill>
                <a:srgbClr val="0000FF"/>
              </a:solidFill>
            </a:endParaRPr>
          </a:p>
          <a:p>
            <a:pPr marL="0" indent="0" algn="just" rtl="1">
              <a:buNone/>
            </a:pPr>
            <a:r>
              <a:rPr lang="ar-DZ" dirty="0"/>
              <a:t>ويسمى الحاسب الآلي المركزي حيث يستخدم لربط شبكة من الحاسبات الآلية على نطاق واسع قد يكون على مستوى مدينة كاملة أو شركة كبيرة وبه إمكانيات هائلة إلا أنها لا تصل إلى مستوى إمكانيات الحاسب الآلي </a:t>
            </a:r>
            <a:r>
              <a:rPr lang="ar-DZ" dirty="0" smtClean="0"/>
              <a:t>العملاق. </a:t>
            </a:r>
            <a:r>
              <a:rPr lang="ar-SA" dirty="0" smtClean="0"/>
              <a:t>وهو </a:t>
            </a:r>
            <a:r>
              <a:rPr lang="ar-SA" dirty="0"/>
              <a:t>النوع الشائع في الجامعات وشركات الطيران والاتصالات.</a:t>
            </a:r>
          </a:p>
        </p:txBody>
      </p:sp>
      <p:pic>
        <p:nvPicPr>
          <p:cNvPr id="1026" name="Picture 2" descr="https://2.bp.blogspot.com/-n3YWV-mRZro/V0yso4GgrRI/AAAAAAAABTE/ac1jO1G-0d89ZB9EUZ957zCAGd_9WrpBgCK4B/s320/Mainfram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0" y="1484784"/>
            <a:ext cx="3312368" cy="3826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5165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4000" b="-14000"/>
          </a:stretch>
        </a:blipFill>
        <a:effectLst/>
      </p:bgPr>
    </p:bg>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518508" y="764704"/>
            <a:ext cx="8229600" cy="4857403"/>
          </a:xfrm>
        </p:spPr>
        <p:txBody>
          <a:bodyPr>
            <a:normAutofit/>
          </a:bodyPr>
          <a:lstStyle/>
          <a:p>
            <a:pPr marL="0" indent="0" algn="just" rtl="1">
              <a:buNone/>
            </a:pPr>
            <a:r>
              <a:rPr lang="ar-DZ" b="1" dirty="0">
                <a:solidFill>
                  <a:srgbClr val="0000FF"/>
                </a:solidFill>
              </a:rPr>
              <a:t>الحاسب الآلي </a:t>
            </a:r>
            <a:r>
              <a:rPr lang="ar-DZ" b="1" dirty="0" smtClean="0">
                <a:solidFill>
                  <a:srgbClr val="0000FF"/>
                </a:solidFill>
              </a:rPr>
              <a:t>المتوسط</a:t>
            </a:r>
            <a:r>
              <a:rPr lang="ar-DZ" b="1" dirty="0">
                <a:solidFill>
                  <a:srgbClr val="0000FF"/>
                </a:solidFill>
              </a:rPr>
              <a:t> </a:t>
            </a:r>
            <a:r>
              <a:rPr lang="fr-FR" b="1" dirty="0" smtClean="0">
                <a:solidFill>
                  <a:srgbClr val="0000FF"/>
                </a:solidFill>
                <a:hlinkClick r:id="rId3" tooltip="Minicomputer (الصفحة غير موجودة)"/>
              </a:rPr>
              <a:t>Mini computer</a:t>
            </a:r>
            <a:endParaRPr lang="fr-FR" b="1" dirty="0">
              <a:solidFill>
                <a:srgbClr val="0000FF"/>
              </a:solidFill>
            </a:endParaRPr>
          </a:p>
          <a:p>
            <a:pPr marL="0" indent="0" algn="just" rtl="1">
              <a:buNone/>
            </a:pPr>
            <a:r>
              <a:rPr lang="ar-DZ" dirty="0"/>
              <a:t>هو حاسب آلي ذو إمكانيات تؤهله لخدمة شبكة من الحاسبات الآلية على نطاق مؤسسة أو شركة صغيرة </a:t>
            </a:r>
            <a:r>
              <a:rPr lang="ar-DZ" dirty="0" smtClean="0"/>
              <a:t> مميزاته:</a:t>
            </a:r>
            <a:endParaRPr lang="ar-DZ" dirty="0"/>
          </a:p>
          <a:p>
            <a:pPr marL="533400" indent="-533400" algn="r" rtl="1">
              <a:buClr>
                <a:srgbClr val="7B1717"/>
              </a:buClr>
              <a:buFont typeface="Wingdings" pitchFamily="2" charset="2"/>
              <a:buAutoNum type="arabicPeriod"/>
              <a:defRPr/>
            </a:pPr>
            <a:r>
              <a:rPr lang="ar-SA" dirty="0"/>
              <a:t>أقل حجما و قدرة تخزينية و سرعة تشغيل من التي قبلها.</a:t>
            </a:r>
          </a:p>
          <a:p>
            <a:pPr marL="533400" indent="-533400" algn="r" rtl="1">
              <a:buClr>
                <a:srgbClr val="7B1717"/>
              </a:buClr>
              <a:buFont typeface="Wingdings" pitchFamily="2" charset="2"/>
              <a:buAutoNum type="arabicPeriod"/>
              <a:defRPr/>
            </a:pPr>
            <a:r>
              <a:rPr lang="ar-SA" dirty="0"/>
              <a:t>مناسبة للاستعمال للأعمال التجارية الصغيرة و المتوسطة.</a:t>
            </a:r>
          </a:p>
          <a:p>
            <a:pPr marL="533400" indent="-533400" algn="r" rtl="1">
              <a:buClr>
                <a:srgbClr val="7B1717"/>
              </a:buClr>
              <a:buFont typeface="Wingdings" pitchFamily="2" charset="2"/>
              <a:buAutoNum type="arabicPeriod"/>
              <a:defRPr/>
            </a:pPr>
            <a:r>
              <a:rPr lang="ar-SA" dirty="0"/>
              <a:t>تحتاج إلى عدد لا يتجاوز الثماني أفراد تقريبا للعمل عليها.</a:t>
            </a:r>
          </a:p>
          <a:p>
            <a:pPr marL="533400" indent="-533400" algn="r" rtl="1">
              <a:buClr>
                <a:srgbClr val="7B1717"/>
              </a:buClr>
              <a:buNone/>
              <a:defRPr/>
            </a:pPr>
            <a:r>
              <a:rPr lang="ar-SA" dirty="0"/>
              <a:t> لكنه اصبح مهملا لأن الحاسوب الدقيق أصبح ذا قدرة فائقة توازي الحاسوب المتوسط.</a:t>
            </a:r>
            <a:endParaRPr lang="en-US" dirty="0"/>
          </a:p>
          <a:p>
            <a:pPr marL="0" indent="0" algn="just" rtl="1">
              <a:buNone/>
            </a:pPr>
            <a:endParaRPr lang="fr-FR" dirty="0"/>
          </a:p>
        </p:txBody>
      </p:sp>
    </p:spTree>
    <p:extLst>
      <p:ext uri="{BB962C8B-B14F-4D97-AF65-F5344CB8AC3E}">
        <p14:creationId xmlns:p14="http://schemas.microsoft.com/office/powerpoint/2010/main" val="1724919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4000" b="-14000"/>
          </a:stretch>
        </a:blip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1560" y="2113431"/>
            <a:ext cx="7344816" cy="4705273"/>
          </a:xfrm>
          <a:prstGeom prst="rect">
            <a:avLst/>
          </a:prstGeom>
        </p:spPr>
      </p:pic>
      <p:sp>
        <p:nvSpPr>
          <p:cNvPr id="3" name="Rectangle 2"/>
          <p:cNvSpPr/>
          <p:nvPr/>
        </p:nvSpPr>
        <p:spPr>
          <a:xfrm>
            <a:off x="323528" y="538970"/>
            <a:ext cx="8424936" cy="1569660"/>
          </a:xfrm>
          <a:prstGeom prst="rect">
            <a:avLst/>
          </a:prstGeom>
        </p:spPr>
        <p:txBody>
          <a:bodyPr wrap="square">
            <a:spAutoFit/>
          </a:bodyPr>
          <a:lstStyle/>
          <a:p>
            <a:pPr algn="just" rtl="1"/>
            <a:r>
              <a:rPr lang="ar-DZ" sz="3200" b="1" dirty="0">
                <a:solidFill>
                  <a:srgbClr val="0000FF"/>
                </a:solidFill>
              </a:rPr>
              <a:t>الحاسوب الخادِم </a:t>
            </a:r>
            <a:r>
              <a:rPr lang="fr-FR" sz="3200" b="1" dirty="0" smtClean="0">
                <a:solidFill>
                  <a:srgbClr val="0000FF"/>
                </a:solidFill>
              </a:rPr>
              <a:t>Server</a:t>
            </a:r>
            <a:r>
              <a:rPr lang="fr-FR" sz="3200" b="1" dirty="0">
                <a:solidFill>
                  <a:srgbClr val="0000FF"/>
                </a:solidFill>
              </a:rPr>
              <a:t>): </a:t>
            </a:r>
            <a:r>
              <a:rPr lang="ar-DZ" sz="3200" b="1" dirty="0" smtClean="0">
                <a:solidFill>
                  <a:srgbClr val="0000FF"/>
                </a:solidFill>
              </a:rPr>
              <a:t>)</a:t>
            </a:r>
            <a:r>
              <a:rPr lang="ar-DZ" sz="3200" dirty="0" smtClean="0"/>
              <a:t>هو </a:t>
            </a:r>
            <a:r>
              <a:rPr lang="ar-DZ" sz="3200" dirty="0"/>
              <a:t>الجهاز الرئيسيّ في الشّركات، والمصانع، والمؤسَّسات التعليميّة والطبيّة والأمنيّة، وتكون مواصفات الخادم الرئيسيّ عاليةً، أمّا سعره </a:t>
            </a:r>
            <a:r>
              <a:rPr lang="ar-DZ" sz="3200" dirty="0" smtClean="0"/>
              <a:t>فباهِظ </a:t>
            </a:r>
            <a:r>
              <a:rPr lang="ar-DZ" sz="3200" dirty="0"/>
              <a:t>نوعاً </a:t>
            </a:r>
            <a:r>
              <a:rPr lang="ar-DZ" sz="3200" dirty="0" smtClean="0"/>
              <a:t>ما</a:t>
            </a:r>
            <a:r>
              <a:rPr lang="ar-DZ" sz="3200" dirty="0"/>
              <a:t>.</a:t>
            </a:r>
            <a:endParaRPr lang="fr-FR" sz="3200" dirty="0"/>
          </a:p>
        </p:txBody>
      </p:sp>
    </p:spTree>
    <p:extLst>
      <p:ext uri="{BB962C8B-B14F-4D97-AF65-F5344CB8AC3E}">
        <p14:creationId xmlns:p14="http://schemas.microsoft.com/office/powerpoint/2010/main" val="39133487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bg>
      <p:bgPr>
        <a:blipFill dpi="0" rotWithShape="1">
          <a:blip r:embed="rId2">
            <a:alphaModFix amt="20000"/>
            <a:lum/>
          </a:blip>
          <a:srcRect/>
          <a:stretch>
            <a:fillRect t="-14000" b="-14000"/>
          </a:stretch>
        </a:blipFill>
        <a:effectLst/>
      </p:bgPr>
    </p:bg>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260648"/>
            <a:ext cx="7200800" cy="6336704"/>
          </a:xfrm>
          <a:prstGeom prst="rect">
            <a:avLst/>
          </a:prstGeom>
        </p:spPr>
      </p:pic>
    </p:spTree>
    <p:extLst>
      <p:ext uri="{BB962C8B-B14F-4D97-AF65-F5344CB8AC3E}">
        <p14:creationId xmlns:p14="http://schemas.microsoft.com/office/powerpoint/2010/main" val="3975697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4000" b="-14000"/>
          </a:stretch>
        </a:blip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extLst>
              <a:ext uri="{28A0092B-C50C-407E-A947-70E740481C1C}">
                <a14:useLocalDpi xmlns:a14="http://schemas.microsoft.com/office/drawing/2010/main" val="0"/>
              </a:ext>
            </a:extLst>
          </a:blip>
          <a:srcRect t="8536"/>
          <a:stretch/>
        </p:blipFill>
        <p:spPr>
          <a:xfrm>
            <a:off x="1331640" y="2564904"/>
            <a:ext cx="6096000" cy="4181737"/>
          </a:xfrm>
          <a:prstGeom prst="rect">
            <a:avLst/>
          </a:prstGeom>
        </p:spPr>
      </p:pic>
      <p:sp>
        <p:nvSpPr>
          <p:cNvPr id="5" name="Espace réservé du contenu 4"/>
          <p:cNvSpPr>
            <a:spLocks noGrp="1"/>
          </p:cNvSpPr>
          <p:nvPr>
            <p:ph idx="1"/>
          </p:nvPr>
        </p:nvSpPr>
        <p:spPr>
          <a:xfrm>
            <a:off x="539552" y="188640"/>
            <a:ext cx="8229600" cy="3096344"/>
          </a:xfrm>
        </p:spPr>
        <p:txBody>
          <a:bodyPr>
            <a:normAutofit/>
          </a:bodyPr>
          <a:lstStyle/>
          <a:p>
            <a:pPr marL="0" indent="0" algn="just" rtl="1">
              <a:buNone/>
            </a:pPr>
            <a:r>
              <a:rPr lang="ar-DZ" sz="2800" b="1" dirty="0">
                <a:solidFill>
                  <a:srgbClr val="0000FF"/>
                </a:solidFill>
              </a:rPr>
              <a:t>حاسوب محطّة العمل </a:t>
            </a:r>
            <a:r>
              <a:rPr lang="fr-FR" sz="2800" b="1" dirty="0">
                <a:solidFill>
                  <a:srgbClr val="0000FF"/>
                </a:solidFill>
              </a:rPr>
              <a:t>(</a:t>
            </a:r>
            <a:r>
              <a:rPr lang="fr-FR" sz="2800" b="1" dirty="0" smtClean="0">
                <a:solidFill>
                  <a:srgbClr val="0000FF"/>
                </a:solidFill>
              </a:rPr>
              <a:t>Workstation</a:t>
            </a:r>
            <a:r>
              <a:rPr lang="fr-FR" sz="2800" b="1" dirty="0">
                <a:solidFill>
                  <a:srgbClr val="0000FF"/>
                </a:solidFill>
              </a:rPr>
              <a:t>): </a:t>
            </a:r>
            <a:r>
              <a:rPr lang="ar-DZ" sz="2800" dirty="0"/>
              <a:t>هو حاسوب مواصفاته عالية </a:t>
            </a:r>
            <a:r>
              <a:rPr lang="ar-DZ" sz="2800" dirty="0">
                <a:cs typeface="+mj-cs"/>
              </a:rPr>
              <a:t>جدّاً؛ نظراً لاستخدامه في مجالات تتطلّب معالجة بيانات كبيرة الحجم، وسُرعةً كبيرةً في الأداء وإظهار النتائج، ويكون سعر هذا النّوع باهِظاً إلى حدٍّ ما، ويُستخدَم عادةً في تشغيل ألعاب </a:t>
            </a:r>
            <a:r>
              <a:rPr lang="ar-DZ" sz="2800" dirty="0" smtClean="0">
                <a:cs typeface="+mj-cs"/>
              </a:rPr>
              <a:t>الفيديو نظرا لأنه يمتاز</a:t>
            </a:r>
            <a:r>
              <a:rPr lang="ar-SA" sz="2800" b="1" u="sng" dirty="0" smtClean="0">
                <a:solidFill>
                  <a:srgbClr val="FF0000"/>
                </a:solidFill>
                <a:cs typeface="+mj-cs"/>
              </a:rPr>
              <a:t> </a:t>
            </a:r>
            <a:r>
              <a:rPr lang="ar-DZ" sz="2800" dirty="0" smtClean="0">
                <a:cs typeface="+mj-cs"/>
              </a:rPr>
              <a:t>ب</a:t>
            </a:r>
            <a:r>
              <a:rPr lang="ar-SA" sz="2800" dirty="0" smtClean="0">
                <a:cs typeface="+mj-cs"/>
              </a:rPr>
              <a:t>إمكانية </a:t>
            </a:r>
            <a:r>
              <a:rPr lang="ar-SA" sz="2800" dirty="0">
                <a:cs typeface="+mj-cs"/>
              </a:rPr>
              <a:t>عرض الرسوم أو الألوان بدقة عالية على شاشة عرض الجهاز</a:t>
            </a:r>
            <a:r>
              <a:rPr lang="ar-DZ" sz="2800" dirty="0" smtClean="0">
                <a:cs typeface="+mj-cs"/>
              </a:rPr>
              <a:t>.</a:t>
            </a:r>
            <a:endParaRPr lang="fr-FR" sz="2800" dirty="0">
              <a:cs typeface="+mj-cs"/>
            </a:endParaRPr>
          </a:p>
        </p:txBody>
      </p:sp>
    </p:spTree>
    <p:extLst>
      <p:ext uri="{BB962C8B-B14F-4D97-AF65-F5344CB8AC3E}">
        <p14:creationId xmlns:p14="http://schemas.microsoft.com/office/powerpoint/2010/main" val="27259438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14000" b="-14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354162"/>
          </a:xfrm>
        </p:spPr>
        <p:txBody>
          <a:bodyPr>
            <a:noAutofit/>
          </a:bodyPr>
          <a:lstStyle/>
          <a:p>
            <a:pPr algn="just" rtl="1"/>
            <a:r>
              <a:rPr lang="ar-DZ" sz="3200" b="1" dirty="0">
                <a:solidFill>
                  <a:srgbClr val="0000FF"/>
                </a:solidFill>
              </a:rPr>
              <a:t>الحاسب الآلي </a:t>
            </a:r>
            <a:r>
              <a:rPr lang="ar-DZ" sz="3200" b="1" dirty="0" smtClean="0">
                <a:solidFill>
                  <a:srgbClr val="0000FF"/>
                </a:solidFill>
              </a:rPr>
              <a:t>الصغير او الدقيق</a:t>
            </a:r>
            <a:r>
              <a:rPr lang="ar-DZ" sz="3200" b="1" dirty="0">
                <a:solidFill>
                  <a:srgbClr val="0000FF"/>
                </a:solidFill>
              </a:rPr>
              <a:t> </a:t>
            </a:r>
            <a:r>
              <a:rPr lang="fr-FR" sz="3200" b="1" dirty="0" err="1" smtClean="0">
                <a:solidFill>
                  <a:srgbClr val="0000FF"/>
                </a:solidFill>
                <a:hlinkClick r:id="rId4" tooltip="Microcomputer (الصفحة غير موجودة)"/>
              </a:rPr>
              <a:t>Microcomputer</a:t>
            </a:r>
            <a:r>
              <a:rPr lang="fr-FR" sz="3200" dirty="0"/>
              <a:t/>
            </a:r>
            <a:br>
              <a:rPr lang="fr-FR" sz="3200" dirty="0"/>
            </a:br>
            <a:r>
              <a:rPr lang="ar-DZ" sz="3200" dirty="0"/>
              <a:t>الحاسبات الآلية الصغير لها عدة أشكال هي :</a:t>
            </a:r>
          </a:p>
        </p:txBody>
      </p:sp>
      <p:sp>
        <p:nvSpPr>
          <p:cNvPr id="3" name="Espace réservé du contenu 2"/>
          <p:cNvSpPr>
            <a:spLocks noGrp="1"/>
          </p:cNvSpPr>
          <p:nvPr>
            <p:ph idx="1"/>
          </p:nvPr>
        </p:nvSpPr>
        <p:spPr>
          <a:xfrm>
            <a:off x="539552" y="1772816"/>
            <a:ext cx="8229600" cy="1440159"/>
          </a:xfrm>
        </p:spPr>
        <p:txBody>
          <a:bodyPr>
            <a:normAutofit fontScale="92500" lnSpcReduction="10000"/>
          </a:bodyPr>
          <a:lstStyle/>
          <a:p>
            <a:pPr marL="0" indent="0" algn="just" rtl="1">
              <a:buNone/>
            </a:pPr>
            <a:r>
              <a:rPr lang="ar-DZ" b="1" dirty="0">
                <a:solidFill>
                  <a:srgbClr val="FF0066"/>
                </a:solidFill>
              </a:rPr>
              <a:t>الحاسوب الشخصيّ </a:t>
            </a:r>
            <a:r>
              <a:rPr lang="fr-FR" b="1" dirty="0" err="1" smtClean="0">
                <a:solidFill>
                  <a:srgbClr val="FF0066"/>
                </a:solidFill>
              </a:rPr>
              <a:t>Personal</a:t>
            </a:r>
            <a:r>
              <a:rPr lang="fr-FR" b="1" dirty="0" smtClean="0">
                <a:solidFill>
                  <a:srgbClr val="FF0066"/>
                </a:solidFill>
              </a:rPr>
              <a:t> </a:t>
            </a:r>
            <a:r>
              <a:rPr lang="fr-FR" b="1" dirty="0">
                <a:solidFill>
                  <a:srgbClr val="FF0066"/>
                </a:solidFill>
              </a:rPr>
              <a:t>Computer): </a:t>
            </a:r>
            <a:r>
              <a:rPr lang="ar-DZ" b="1" dirty="0" smtClean="0">
                <a:solidFill>
                  <a:srgbClr val="FF0066"/>
                </a:solidFill>
              </a:rPr>
              <a:t>) </a:t>
            </a:r>
            <a:r>
              <a:rPr lang="ar-DZ" dirty="0" smtClean="0"/>
              <a:t>هو </a:t>
            </a:r>
            <a:r>
              <a:rPr lang="ar-DZ" dirty="0"/>
              <a:t>الحاسوب الخاصّ بشخص واحد؛ أي أنّ استعماله يتمّ من قِبَل فرد واحد، وتكون مواصفات هذا الجهاز قليلةً ومنخفضةً نوعاً ما</a:t>
            </a:r>
            <a:r>
              <a:rPr lang="ar-DZ" dirty="0" smtClean="0"/>
              <a:t>.</a:t>
            </a:r>
          </a:p>
        </p:txBody>
      </p:sp>
      <p:pic>
        <p:nvPicPr>
          <p:cNvPr id="4" name="Image 3"/>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19672" y="3212975"/>
            <a:ext cx="5650995" cy="3390597"/>
          </a:xfrm>
          <a:prstGeom prst="rect">
            <a:avLst/>
          </a:prstGeom>
        </p:spPr>
      </p:pic>
    </p:spTree>
    <p:extLst>
      <p:ext uri="{BB962C8B-B14F-4D97-AF65-F5344CB8AC3E}">
        <p14:creationId xmlns:p14="http://schemas.microsoft.com/office/powerpoint/2010/main" val="21880266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4000" b="-14000"/>
          </a:stretch>
        </a:blipFill>
        <a:effectLst/>
      </p:bgPr>
    </p:bg>
    <p:spTree>
      <p:nvGrpSpPr>
        <p:cNvPr id="1" name=""/>
        <p:cNvGrpSpPr/>
        <p:nvPr/>
      </p:nvGrpSpPr>
      <p:grpSpPr>
        <a:xfrm>
          <a:off x="0" y="0"/>
          <a:ext cx="0" cy="0"/>
          <a:chOff x="0" y="0"/>
          <a:chExt cx="0" cy="0"/>
        </a:xfrm>
      </p:grpSpPr>
      <p:sp>
        <p:nvSpPr>
          <p:cNvPr id="9" name="Rectangle 8"/>
          <p:cNvSpPr/>
          <p:nvPr/>
        </p:nvSpPr>
        <p:spPr>
          <a:xfrm>
            <a:off x="395536" y="548680"/>
            <a:ext cx="8424936" cy="1384995"/>
          </a:xfrm>
          <a:prstGeom prst="rect">
            <a:avLst/>
          </a:prstGeom>
        </p:spPr>
        <p:txBody>
          <a:bodyPr wrap="square">
            <a:spAutoFit/>
          </a:bodyPr>
          <a:lstStyle/>
          <a:p>
            <a:pPr algn="just" rtl="1"/>
            <a:r>
              <a:rPr lang="ar-DZ" sz="2800" b="1" dirty="0">
                <a:solidFill>
                  <a:srgbClr val="FF0066"/>
                </a:solidFill>
              </a:rPr>
              <a:t>الحاسوب المكتبيّ </a:t>
            </a:r>
            <a:r>
              <a:rPr lang="fr-FR" sz="2800" b="1" dirty="0">
                <a:solidFill>
                  <a:srgbClr val="FF0066"/>
                </a:solidFill>
              </a:rPr>
              <a:t>(</a:t>
            </a:r>
            <a:r>
              <a:rPr lang="fr-FR" sz="2800" b="1" dirty="0" smtClean="0">
                <a:solidFill>
                  <a:srgbClr val="FF0066"/>
                </a:solidFill>
              </a:rPr>
              <a:t>Desktop</a:t>
            </a:r>
            <a:r>
              <a:rPr lang="fr-FR" sz="2800" b="1" dirty="0">
                <a:solidFill>
                  <a:srgbClr val="FF0066"/>
                </a:solidFill>
              </a:rPr>
              <a:t>): </a:t>
            </a:r>
            <a:r>
              <a:rPr lang="ar-DZ" sz="2800" dirty="0"/>
              <a:t>هو نوع من أنواع الحواسيب المُستعمَلة في المكاتب، وهو يشبه الحاسوب الشخصيّ إلى حدٍّ ما، لكنّ مواصفاته تكون أعلى منه</a:t>
            </a:r>
            <a:r>
              <a:rPr lang="ar-DZ" sz="2800" dirty="0" smtClean="0"/>
              <a:t>.</a:t>
            </a:r>
            <a:endParaRPr lang="fr-FR" sz="2800" dirty="0"/>
          </a:p>
        </p:txBody>
      </p:sp>
      <p:pic>
        <p:nvPicPr>
          <p:cNvPr id="5" name="Imag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60004" y="2420888"/>
            <a:ext cx="6096000" cy="3705225"/>
          </a:xfrm>
          <a:prstGeom prst="rect">
            <a:avLst/>
          </a:prstGeom>
        </p:spPr>
      </p:pic>
    </p:spTree>
    <p:extLst>
      <p:ext uri="{BB962C8B-B14F-4D97-AF65-F5344CB8AC3E}">
        <p14:creationId xmlns:p14="http://schemas.microsoft.com/office/powerpoint/2010/main" val="24074684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323528" y="548680"/>
            <a:ext cx="8028384" cy="1815882"/>
          </a:xfrm>
          <a:prstGeom prst="rect">
            <a:avLst/>
          </a:prstGeom>
        </p:spPr>
        <p:txBody>
          <a:bodyPr wrap="square">
            <a:spAutoFit/>
          </a:bodyPr>
          <a:lstStyle/>
          <a:p>
            <a:pPr algn="just" rtl="1"/>
            <a:r>
              <a:rPr lang="ar-DZ" sz="2800" b="1" dirty="0">
                <a:solidFill>
                  <a:srgbClr val="FF0066"/>
                </a:solidFill>
              </a:rPr>
              <a:t>الحاسوب المحمول </a:t>
            </a:r>
            <a:r>
              <a:rPr lang="fr-FR" sz="2800" b="1" dirty="0" err="1" smtClean="0">
                <a:solidFill>
                  <a:srgbClr val="FF0066"/>
                </a:solidFill>
              </a:rPr>
              <a:t>Laptop</a:t>
            </a:r>
            <a:r>
              <a:rPr lang="fr-FR" sz="2800" b="1" dirty="0" smtClean="0">
                <a:solidFill>
                  <a:srgbClr val="FF0066"/>
                </a:solidFill>
              </a:rPr>
              <a:t>): </a:t>
            </a:r>
            <a:r>
              <a:rPr lang="ar-DZ" sz="2800" b="1" dirty="0" smtClean="0">
                <a:solidFill>
                  <a:srgbClr val="FF0066"/>
                </a:solidFill>
              </a:rPr>
              <a:t>) </a:t>
            </a:r>
            <a:r>
              <a:rPr lang="ar-DZ" sz="2800" dirty="0" smtClean="0"/>
              <a:t>هو </a:t>
            </a:r>
            <a:r>
              <a:rPr lang="ar-DZ" sz="2800" dirty="0"/>
              <a:t>حاسوب يتميّز بصِغَر حجمه وخِفّة وزنه مُقارنةً ببقيّة الأنواع، ويمكن حمله في أيّ مكان، ويكون هذا النّوع مُزوَّداً ببطاريّة قابلة للشّحن؛ أي أنّه يعمل فترةً زمنيّةً محدودةً دون وصْلِه بتيّار كهربائيّ</a:t>
            </a:r>
            <a:r>
              <a:rPr lang="ar-DZ" sz="2800" dirty="0" smtClean="0"/>
              <a:t>.</a:t>
            </a:r>
            <a:endParaRPr lang="fr-FR" sz="2800" dirty="0"/>
          </a:p>
        </p:txBody>
      </p:sp>
      <p:pic>
        <p:nvPicPr>
          <p:cNvPr id="7" name="Image 6"/>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512" y="2053758"/>
            <a:ext cx="6096000" cy="4838700"/>
          </a:xfrm>
          <a:prstGeom prst="rect">
            <a:avLst/>
          </a:prstGeom>
        </p:spPr>
      </p:pic>
      <p:pic>
        <p:nvPicPr>
          <p:cNvPr id="8" name="Image 7"/>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40152" y="2636912"/>
            <a:ext cx="2743200" cy="2743200"/>
          </a:xfrm>
          <a:prstGeom prst="rect">
            <a:avLst/>
          </a:prstGeom>
        </p:spPr>
      </p:pic>
    </p:spTree>
    <p:extLst>
      <p:ext uri="{BB962C8B-B14F-4D97-AF65-F5344CB8AC3E}">
        <p14:creationId xmlns:p14="http://schemas.microsoft.com/office/powerpoint/2010/main" val="158039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26000"/>
            <a:lum/>
          </a:blip>
          <a:srcRect/>
          <a:stretch>
            <a:fillRect t="-16000" b="-16000"/>
          </a:stretch>
        </a:blipFill>
        <a:effectLst/>
      </p:bgPr>
    </p:bg>
    <p:spTree>
      <p:nvGrpSpPr>
        <p:cNvPr id="1" name=""/>
        <p:cNvGrpSpPr/>
        <p:nvPr/>
      </p:nvGrpSpPr>
      <p:grpSpPr>
        <a:xfrm>
          <a:off x="0" y="0"/>
          <a:ext cx="0" cy="0"/>
          <a:chOff x="0" y="0"/>
          <a:chExt cx="0" cy="0"/>
        </a:xfrm>
      </p:grpSpPr>
      <p:sp>
        <p:nvSpPr>
          <p:cNvPr id="176132" name="Rectangle 4"/>
          <p:cNvSpPr>
            <a:spLocks noGrp="1" noChangeArrowheads="1"/>
          </p:cNvSpPr>
          <p:nvPr>
            <p:ph type="body" idx="1"/>
          </p:nvPr>
        </p:nvSpPr>
        <p:spPr>
          <a:xfrm>
            <a:off x="827087" y="332656"/>
            <a:ext cx="7489825" cy="5762625"/>
          </a:xfrm>
        </p:spPr>
        <p:txBody>
          <a:bodyPr/>
          <a:lstStyle/>
          <a:p>
            <a:pPr marL="0" indent="0" algn="r" rtl="1">
              <a:buClr>
                <a:schemeClr val="tx1"/>
              </a:buClr>
              <a:buSzTx/>
              <a:buNone/>
            </a:pPr>
            <a:r>
              <a:rPr lang="ar-DZ" sz="4800" b="1" u="sng" dirty="0" smtClean="0">
                <a:solidFill>
                  <a:srgbClr val="FF0000"/>
                </a:solidFill>
                <a:effectLst>
                  <a:outerShdw blurRad="38100" dist="38100" dir="2700000" algn="tl">
                    <a:srgbClr val="C0C0C0"/>
                  </a:outerShdw>
                </a:effectLst>
                <a:cs typeface="Al-Hadith2" pitchFamily="2" charset="-78"/>
              </a:rPr>
              <a:t>تعريف </a:t>
            </a:r>
            <a:r>
              <a:rPr lang="ar-DZ" sz="4800" b="1" u="sng" dirty="0">
                <a:solidFill>
                  <a:srgbClr val="FF0000"/>
                </a:solidFill>
                <a:effectLst>
                  <a:outerShdw blurRad="38100" dist="38100" dir="2700000" algn="tl">
                    <a:srgbClr val="C0C0C0"/>
                  </a:outerShdw>
                </a:effectLst>
                <a:cs typeface="Al-Hadith2" pitchFamily="2" charset="-78"/>
              </a:rPr>
              <a:t>الإعلام الآلي :</a:t>
            </a:r>
            <a:endParaRPr lang="fr-FR" sz="4800" b="1" u="sng" dirty="0">
              <a:solidFill>
                <a:srgbClr val="FF0000"/>
              </a:solidFill>
              <a:effectLst>
                <a:outerShdw blurRad="38100" dist="38100" dir="2700000" algn="tl">
                  <a:srgbClr val="C0C0C0"/>
                </a:outerShdw>
              </a:effectLst>
              <a:cs typeface="Al-Hadith2" pitchFamily="2" charset="-78"/>
            </a:endParaRPr>
          </a:p>
          <a:p>
            <a:pPr marL="533400" indent="-533400" algn="r" rtl="1"/>
            <a:endParaRPr lang="fr-FR" dirty="0"/>
          </a:p>
        </p:txBody>
      </p:sp>
      <p:sp>
        <p:nvSpPr>
          <p:cNvPr id="176133" name="WordArt 5"/>
          <p:cNvSpPr>
            <a:spLocks noChangeArrowheads="1" noChangeShapeType="1" noTextEdit="1"/>
          </p:cNvSpPr>
          <p:nvPr/>
        </p:nvSpPr>
        <p:spPr bwMode="auto">
          <a:xfrm>
            <a:off x="2511425" y="1322388"/>
            <a:ext cx="4681538" cy="109061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1"/>
            <a:r>
              <a:rPr lang="ar-DZ" sz="4000" b="1" kern="10" spc="800" dirty="0" smtClean="0">
                <a:solidFill>
                  <a:schemeClr val="tx1">
                    <a:alpha val="69000"/>
                  </a:schemeClr>
                </a:solidFill>
                <a:effectLst>
                  <a:outerShdw dist="45791" dir="3378596" algn="ctr" rotWithShape="0">
                    <a:srgbClr val="4D4D4D">
                      <a:alpha val="80000"/>
                    </a:srgbClr>
                  </a:outerShdw>
                </a:effectLst>
                <a:latin typeface="Arabic Transparent"/>
                <a:cs typeface="Al-Kharashi 1" pitchFamily="2" charset="-78"/>
              </a:rPr>
              <a:t>الإع</a:t>
            </a:r>
            <a:r>
              <a:rPr lang="ar-DZ" sz="4000" b="1" kern="10" spc="800" dirty="0">
                <a:solidFill>
                  <a:schemeClr val="tx1">
                    <a:alpha val="69000"/>
                  </a:schemeClr>
                </a:solidFill>
                <a:effectLst>
                  <a:outerShdw dist="45791" dir="3378596" algn="ctr" rotWithShape="0">
                    <a:srgbClr val="4D4D4D">
                      <a:alpha val="80000"/>
                    </a:srgbClr>
                  </a:outerShdw>
                </a:effectLst>
                <a:latin typeface="Arabic Transparent"/>
                <a:cs typeface="Al-Kharashi 1" pitchFamily="2" charset="-78"/>
              </a:rPr>
              <a:t>ل</a:t>
            </a:r>
            <a:r>
              <a:rPr lang="ar-DZ" sz="4000" b="1" kern="10" spc="800" dirty="0" smtClean="0">
                <a:solidFill>
                  <a:schemeClr val="tx1">
                    <a:alpha val="69000"/>
                  </a:schemeClr>
                </a:solidFill>
                <a:effectLst>
                  <a:outerShdw dist="45791" dir="3378596" algn="ctr" rotWithShape="0">
                    <a:srgbClr val="4D4D4D">
                      <a:alpha val="80000"/>
                    </a:srgbClr>
                  </a:outerShdw>
                </a:effectLst>
                <a:latin typeface="Arabic Transparent"/>
                <a:cs typeface="Al-Kharashi 1" pitchFamily="2" charset="-78"/>
              </a:rPr>
              <a:t>ام </a:t>
            </a:r>
            <a:r>
              <a:rPr lang="ar-DZ" sz="4000" b="1" kern="10" spc="800" dirty="0">
                <a:solidFill>
                  <a:schemeClr val="tx1">
                    <a:alpha val="69000"/>
                  </a:schemeClr>
                </a:solidFill>
                <a:effectLst>
                  <a:outerShdw dist="45791" dir="3378596" algn="ctr" rotWithShape="0">
                    <a:srgbClr val="4D4D4D">
                      <a:alpha val="80000"/>
                    </a:srgbClr>
                  </a:outerShdw>
                </a:effectLst>
                <a:latin typeface="Arabic Transparent"/>
                <a:cs typeface="Al-Kharashi 1" pitchFamily="2" charset="-78"/>
              </a:rPr>
              <a:t>الآلي</a:t>
            </a:r>
            <a:endParaRPr lang="fr-FR" sz="4000" b="1" kern="10" spc="800" dirty="0">
              <a:solidFill>
                <a:schemeClr val="tx1">
                  <a:alpha val="69000"/>
                </a:schemeClr>
              </a:solidFill>
              <a:effectLst>
                <a:outerShdw dist="45791" dir="3378596" algn="ctr" rotWithShape="0">
                  <a:srgbClr val="4D4D4D">
                    <a:alpha val="80000"/>
                  </a:srgbClr>
                </a:outerShdw>
              </a:effectLst>
              <a:latin typeface="Arabic Transparent"/>
              <a:cs typeface="Al-Kharashi 1" pitchFamily="2" charset="-78"/>
            </a:endParaRPr>
          </a:p>
        </p:txBody>
      </p:sp>
      <p:sp>
        <p:nvSpPr>
          <p:cNvPr id="176134" name="Line 6"/>
          <p:cNvSpPr>
            <a:spLocks noChangeShapeType="1"/>
          </p:cNvSpPr>
          <p:nvPr/>
        </p:nvSpPr>
        <p:spPr bwMode="auto">
          <a:xfrm>
            <a:off x="5940425" y="2276475"/>
            <a:ext cx="792163" cy="1368425"/>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176135" name="Line 7"/>
          <p:cNvSpPr>
            <a:spLocks noChangeShapeType="1"/>
          </p:cNvSpPr>
          <p:nvPr/>
        </p:nvSpPr>
        <p:spPr bwMode="auto">
          <a:xfrm flipH="1">
            <a:off x="2627313" y="2349500"/>
            <a:ext cx="865187" cy="136683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176136" name="Text Box 8"/>
          <p:cNvSpPr txBox="1">
            <a:spLocks noChangeArrowheads="1"/>
          </p:cNvSpPr>
          <p:nvPr/>
        </p:nvSpPr>
        <p:spPr bwMode="auto">
          <a:xfrm>
            <a:off x="6588125" y="3573463"/>
            <a:ext cx="431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DZ" sz="4400" b="1" dirty="0">
                <a:effectLst>
                  <a:outerShdw blurRad="38100" dist="38100" dir="2700000" algn="tl">
                    <a:srgbClr val="C0C0C0"/>
                  </a:outerShdw>
                </a:effectLst>
                <a:cs typeface="Arial" charset="0"/>
              </a:rPr>
              <a:t>؟</a:t>
            </a:r>
            <a:endParaRPr lang="fr-FR" sz="4400" b="1" dirty="0">
              <a:effectLst>
                <a:outerShdw blurRad="38100" dist="38100" dir="2700000" algn="tl">
                  <a:srgbClr val="C0C0C0"/>
                </a:outerShdw>
              </a:effectLst>
              <a:cs typeface="Arial" charset="0"/>
            </a:endParaRPr>
          </a:p>
        </p:txBody>
      </p:sp>
      <p:sp>
        <p:nvSpPr>
          <p:cNvPr id="176137" name="Text Box 9"/>
          <p:cNvSpPr txBox="1">
            <a:spLocks noChangeArrowheads="1"/>
          </p:cNvSpPr>
          <p:nvPr/>
        </p:nvSpPr>
        <p:spPr bwMode="auto">
          <a:xfrm>
            <a:off x="2411413" y="3616325"/>
            <a:ext cx="431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DZ" sz="4400" b="1" dirty="0">
                <a:effectLst>
                  <a:outerShdw blurRad="38100" dist="38100" dir="2700000" algn="tl">
                    <a:srgbClr val="C0C0C0"/>
                  </a:outerShdw>
                </a:effectLst>
                <a:cs typeface="Arial" charset="0"/>
              </a:rPr>
              <a:t>؟</a:t>
            </a:r>
            <a:endParaRPr lang="fr-FR" sz="4400" b="1" dirty="0">
              <a:effectLst>
                <a:outerShdw blurRad="38100" dist="38100" dir="2700000" algn="tl">
                  <a:srgbClr val="C0C0C0"/>
                </a:outerShdw>
              </a:effectLst>
              <a:cs typeface="Arial" charset="0"/>
            </a:endParaRPr>
          </a:p>
        </p:txBody>
      </p:sp>
      <p:sp>
        <p:nvSpPr>
          <p:cNvPr id="176138" name="Text Box 10"/>
          <p:cNvSpPr txBox="1">
            <a:spLocks noChangeArrowheads="1"/>
          </p:cNvSpPr>
          <p:nvPr/>
        </p:nvSpPr>
        <p:spPr bwMode="auto">
          <a:xfrm>
            <a:off x="5894388" y="3968750"/>
            <a:ext cx="16192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ar-DZ" sz="4000" b="1" dirty="0">
                <a:solidFill>
                  <a:srgbClr val="FF0000"/>
                </a:solidFill>
                <a:effectLst>
                  <a:outerShdw blurRad="38100" dist="38100" dir="2700000" algn="tl">
                    <a:srgbClr val="000000">
                      <a:alpha val="43137"/>
                    </a:srgbClr>
                  </a:outerShdw>
                </a:effectLst>
                <a:cs typeface="Arial" charset="0"/>
              </a:rPr>
              <a:t>معلــومة</a:t>
            </a:r>
            <a:endParaRPr lang="fr-FR" sz="4000" b="1" dirty="0">
              <a:solidFill>
                <a:srgbClr val="FF0000"/>
              </a:solidFill>
              <a:effectLst>
                <a:outerShdw blurRad="38100" dist="38100" dir="2700000" algn="tl">
                  <a:srgbClr val="000000">
                    <a:alpha val="43137"/>
                  </a:srgbClr>
                </a:outerShdw>
              </a:effectLst>
              <a:cs typeface="Arial" charset="0"/>
            </a:endParaRPr>
          </a:p>
        </p:txBody>
      </p:sp>
      <p:sp>
        <p:nvSpPr>
          <p:cNvPr id="176139" name="Text Box 11"/>
          <p:cNvSpPr txBox="1">
            <a:spLocks noChangeArrowheads="1"/>
          </p:cNvSpPr>
          <p:nvPr/>
        </p:nvSpPr>
        <p:spPr bwMode="auto">
          <a:xfrm>
            <a:off x="1866900" y="3992563"/>
            <a:ext cx="1295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ar-DZ" sz="4000" b="1" dirty="0">
                <a:solidFill>
                  <a:srgbClr val="FF0000"/>
                </a:solidFill>
                <a:effectLst>
                  <a:outerShdw blurRad="38100" dist="38100" dir="2700000" algn="tl">
                    <a:srgbClr val="000000">
                      <a:alpha val="43137"/>
                    </a:srgbClr>
                  </a:outerShdw>
                </a:effectLst>
                <a:cs typeface="Arial" charset="0"/>
              </a:rPr>
              <a:t>آليــــــا</a:t>
            </a:r>
            <a:endParaRPr lang="fr-FR" sz="4000" b="1" dirty="0">
              <a:solidFill>
                <a:srgbClr val="FF0000"/>
              </a:solidFill>
              <a:effectLst>
                <a:outerShdw blurRad="38100" dist="38100" dir="2700000" algn="tl">
                  <a:srgbClr val="000000">
                    <a:alpha val="43137"/>
                  </a:srgbClr>
                </a:outerShdw>
              </a:effectLst>
              <a:cs typeface="Arial" charset="0"/>
            </a:endParaRPr>
          </a:p>
        </p:txBody>
      </p:sp>
      <p:sp>
        <p:nvSpPr>
          <p:cNvPr id="176140" name="Text Box 12"/>
          <p:cNvSpPr txBox="1">
            <a:spLocks noChangeArrowheads="1"/>
          </p:cNvSpPr>
          <p:nvPr/>
        </p:nvSpPr>
        <p:spPr bwMode="auto">
          <a:xfrm>
            <a:off x="3492500" y="5272088"/>
            <a:ext cx="2303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000" b="1" dirty="0">
                <a:cs typeface="Arabic Transparent" pitchFamily="2" charset="0"/>
              </a:rPr>
              <a:t>…………………….</a:t>
            </a:r>
          </a:p>
        </p:txBody>
      </p:sp>
      <p:sp>
        <p:nvSpPr>
          <p:cNvPr id="176141" name="Text Box 13"/>
          <p:cNvSpPr txBox="1">
            <a:spLocks noChangeArrowheads="1"/>
          </p:cNvSpPr>
          <p:nvPr/>
        </p:nvSpPr>
        <p:spPr bwMode="auto">
          <a:xfrm>
            <a:off x="3924300" y="5099050"/>
            <a:ext cx="1295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ar-DZ" sz="4000" b="1" dirty="0">
                <a:solidFill>
                  <a:srgbClr val="FF0000"/>
                </a:solidFill>
                <a:effectLst>
                  <a:outerShdw blurRad="38100" dist="38100" dir="2700000" algn="tl">
                    <a:srgbClr val="000000">
                      <a:alpha val="43137"/>
                    </a:srgbClr>
                  </a:outerShdw>
                </a:effectLst>
                <a:cs typeface="Arial" charset="0"/>
              </a:rPr>
              <a:t>تعالج</a:t>
            </a:r>
            <a:endParaRPr lang="fr-FR" sz="4000" b="1" dirty="0">
              <a:solidFill>
                <a:srgbClr val="FF0000"/>
              </a:solidFill>
              <a:effectLst>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val="116950499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76133"/>
                                        </p:tgtEl>
                                        <p:attrNameLst>
                                          <p:attrName>style.visibility</p:attrName>
                                        </p:attrNameLst>
                                      </p:cBhvr>
                                      <p:to>
                                        <p:strVal val="visible"/>
                                      </p:to>
                                    </p:set>
                                    <p:animEffect transition="in" filter="fade">
                                      <p:cBhvr>
                                        <p:cTn id="7" dur="770" decel="100000"/>
                                        <p:tgtEl>
                                          <p:spTgt spid="176133"/>
                                        </p:tgtEl>
                                      </p:cBhvr>
                                    </p:animEffect>
                                    <p:animScale>
                                      <p:cBhvr>
                                        <p:cTn id="8" dur="770" decel="100000"/>
                                        <p:tgtEl>
                                          <p:spTgt spid="176133"/>
                                        </p:tgtEl>
                                      </p:cBhvr>
                                      <p:from x="10000" y="10000"/>
                                      <p:to x="200000" y="450000"/>
                                    </p:animScale>
                                    <p:animScale>
                                      <p:cBhvr>
                                        <p:cTn id="9" dur="1230" accel="100000" fill="hold">
                                          <p:stCondLst>
                                            <p:cond delay="770"/>
                                          </p:stCondLst>
                                        </p:cTn>
                                        <p:tgtEl>
                                          <p:spTgt spid="176133"/>
                                        </p:tgtEl>
                                      </p:cBhvr>
                                      <p:from x="200000" y="450000"/>
                                      <p:to x="100000" y="100000"/>
                                    </p:animScale>
                                    <p:set>
                                      <p:cBhvr>
                                        <p:cTn id="10" dur="770" fill="hold"/>
                                        <p:tgtEl>
                                          <p:spTgt spid="176133"/>
                                        </p:tgtEl>
                                        <p:attrNameLst>
                                          <p:attrName>ppt_x</p:attrName>
                                        </p:attrNameLst>
                                      </p:cBhvr>
                                      <p:to>
                                        <p:strVal val="(0.5)"/>
                                      </p:to>
                                    </p:set>
                                    <p:anim from="(0.5)" to="(#ppt_x)" calcmode="lin" valueType="num">
                                      <p:cBhvr>
                                        <p:cTn id="11" dur="1230" accel="100000" fill="hold">
                                          <p:stCondLst>
                                            <p:cond delay="770"/>
                                          </p:stCondLst>
                                        </p:cTn>
                                        <p:tgtEl>
                                          <p:spTgt spid="176133"/>
                                        </p:tgtEl>
                                        <p:attrNameLst>
                                          <p:attrName>ppt_x</p:attrName>
                                        </p:attrNameLst>
                                      </p:cBhvr>
                                    </p:anim>
                                    <p:set>
                                      <p:cBhvr>
                                        <p:cTn id="12" dur="770" fill="hold"/>
                                        <p:tgtEl>
                                          <p:spTgt spid="176133"/>
                                        </p:tgtEl>
                                        <p:attrNameLst>
                                          <p:attrName>ppt_y</p:attrName>
                                        </p:attrNameLst>
                                      </p:cBhvr>
                                      <p:to>
                                        <p:strVal val="(#ppt_y+0.4)"/>
                                      </p:to>
                                    </p:set>
                                    <p:anim from="(#ppt_y+0.4)" to="(#ppt_y)" calcmode="lin" valueType="num">
                                      <p:cBhvr>
                                        <p:cTn id="13" dur="1230" accel="100000" fill="hold">
                                          <p:stCondLst>
                                            <p:cond delay="770"/>
                                          </p:stCondLst>
                                        </p:cTn>
                                        <p:tgtEl>
                                          <p:spTgt spid="176133"/>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76134"/>
                                        </p:tgtEl>
                                        <p:attrNameLst>
                                          <p:attrName>style.visibility</p:attrName>
                                        </p:attrNameLst>
                                      </p:cBhvr>
                                      <p:to>
                                        <p:strVal val="visible"/>
                                      </p:to>
                                    </p:set>
                                    <p:animEffect transition="in" filter="wipe(up)">
                                      <p:cBhvr>
                                        <p:cTn id="18" dur="500"/>
                                        <p:tgtEl>
                                          <p:spTgt spid="17613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176136"/>
                                        </p:tgtEl>
                                        <p:attrNameLst>
                                          <p:attrName>style.visibility</p:attrName>
                                        </p:attrNameLst>
                                      </p:cBhvr>
                                      <p:to>
                                        <p:strVal val="visible"/>
                                      </p:to>
                                    </p:set>
                                    <p:anim calcmode="lin" valueType="num">
                                      <p:cBhvr>
                                        <p:cTn id="23" dur="500" fill="hold"/>
                                        <p:tgtEl>
                                          <p:spTgt spid="176136"/>
                                        </p:tgtEl>
                                        <p:attrNameLst>
                                          <p:attrName>ppt_w</p:attrName>
                                        </p:attrNameLst>
                                      </p:cBhvr>
                                      <p:tavLst>
                                        <p:tav tm="0">
                                          <p:val>
                                            <p:fltVal val="0"/>
                                          </p:val>
                                        </p:tav>
                                        <p:tav tm="100000">
                                          <p:val>
                                            <p:strVal val="#ppt_w"/>
                                          </p:val>
                                        </p:tav>
                                      </p:tavLst>
                                    </p:anim>
                                    <p:anim calcmode="lin" valueType="num">
                                      <p:cBhvr>
                                        <p:cTn id="24" dur="500" fill="hold"/>
                                        <p:tgtEl>
                                          <p:spTgt spid="176136"/>
                                        </p:tgtEl>
                                        <p:attrNameLst>
                                          <p:attrName>ppt_h</p:attrName>
                                        </p:attrNameLst>
                                      </p:cBhvr>
                                      <p:tavLst>
                                        <p:tav tm="0">
                                          <p:val>
                                            <p:fltVal val="0"/>
                                          </p:val>
                                        </p:tav>
                                        <p:tav tm="100000">
                                          <p:val>
                                            <p:strVal val="#ppt_h"/>
                                          </p:val>
                                        </p:tav>
                                      </p:tavLst>
                                    </p:anim>
                                    <p:animEffect transition="in" filter="fade">
                                      <p:cBhvr>
                                        <p:cTn id="25" dur="500"/>
                                        <p:tgtEl>
                                          <p:spTgt spid="17613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76135"/>
                                        </p:tgtEl>
                                        <p:attrNameLst>
                                          <p:attrName>style.visibility</p:attrName>
                                        </p:attrNameLst>
                                      </p:cBhvr>
                                      <p:to>
                                        <p:strVal val="visible"/>
                                      </p:to>
                                    </p:set>
                                    <p:animEffect transition="in" filter="wipe(up)">
                                      <p:cBhvr>
                                        <p:cTn id="30" dur="500"/>
                                        <p:tgtEl>
                                          <p:spTgt spid="17613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76137"/>
                                        </p:tgtEl>
                                        <p:attrNameLst>
                                          <p:attrName>style.visibility</p:attrName>
                                        </p:attrNameLst>
                                      </p:cBhvr>
                                      <p:to>
                                        <p:strVal val="visible"/>
                                      </p:to>
                                    </p:set>
                                    <p:anim calcmode="lin" valueType="num">
                                      <p:cBhvr>
                                        <p:cTn id="35" dur="500" fill="hold"/>
                                        <p:tgtEl>
                                          <p:spTgt spid="176137"/>
                                        </p:tgtEl>
                                        <p:attrNameLst>
                                          <p:attrName>ppt_w</p:attrName>
                                        </p:attrNameLst>
                                      </p:cBhvr>
                                      <p:tavLst>
                                        <p:tav tm="0">
                                          <p:val>
                                            <p:fltVal val="0"/>
                                          </p:val>
                                        </p:tav>
                                        <p:tav tm="100000">
                                          <p:val>
                                            <p:strVal val="#ppt_w"/>
                                          </p:val>
                                        </p:tav>
                                      </p:tavLst>
                                    </p:anim>
                                    <p:anim calcmode="lin" valueType="num">
                                      <p:cBhvr>
                                        <p:cTn id="36" dur="500" fill="hold"/>
                                        <p:tgtEl>
                                          <p:spTgt spid="176137"/>
                                        </p:tgtEl>
                                        <p:attrNameLst>
                                          <p:attrName>ppt_h</p:attrName>
                                        </p:attrNameLst>
                                      </p:cBhvr>
                                      <p:tavLst>
                                        <p:tav tm="0">
                                          <p:val>
                                            <p:fltVal val="0"/>
                                          </p:val>
                                        </p:tav>
                                        <p:tav tm="100000">
                                          <p:val>
                                            <p:strVal val="#ppt_h"/>
                                          </p:val>
                                        </p:tav>
                                      </p:tavLst>
                                    </p:anim>
                                    <p:animEffect transition="in" filter="fade">
                                      <p:cBhvr>
                                        <p:cTn id="37" dur="500"/>
                                        <p:tgtEl>
                                          <p:spTgt spid="17613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3" presetClass="exit" presetSubtype="32" fill="hold" grpId="1" nodeType="clickEffect">
                                  <p:stCondLst>
                                    <p:cond delay="0"/>
                                  </p:stCondLst>
                                  <p:childTnLst>
                                    <p:anim calcmode="lin" valueType="num">
                                      <p:cBhvr>
                                        <p:cTn id="41" dur="500"/>
                                        <p:tgtEl>
                                          <p:spTgt spid="176136"/>
                                        </p:tgtEl>
                                        <p:attrNameLst>
                                          <p:attrName>ppt_w</p:attrName>
                                        </p:attrNameLst>
                                      </p:cBhvr>
                                      <p:tavLst>
                                        <p:tav tm="0">
                                          <p:val>
                                            <p:strVal val="ppt_w"/>
                                          </p:val>
                                        </p:tav>
                                        <p:tav tm="100000">
                                          <p:val>
                                            <p:fltVal val="0"/>
                                          </p:val>
                                        </p:tav>
                                      </p:tavLst>
                                    </p:anim>
                                    <p:anim calcmode="lin" valueType="num">
                                      <p:cBhvr>
                                        <p:cTn id="42" dur="500"/>
                                        <p:tgtEl>
                                          <p:spTgt spid="176136"/>
                                        </p:tgtEl>
                                        <p:attrNameLst>
                                          <p:attrName>ppt_h</p:attrName>
                                        </p:attrNameLst>
                                      </p:cBhvr>
                                      <p:tavLst>
                                        <p:tav tm="0">
                                          <p:val>
                                            <p:strVal val="ppt_h"/>
                                          </p:val>
                                        </p:tav>
                                        <p:tav tm="100000">
                                          <p:val>
                                            <p:fltVal val="0"/>
                                          </p:val>
                                        </p:tav>
                                      </p:tavLst>
                                    </p:anim>
                                    <p:set>
                                      <p:cBhvr>
                                        <p:cTn id="43" dur="1" fill="hold">
                                          <p:stCondLst>
                                            <p:cond delay="499"/>
                                          </p:stCondLst>
                                        </p:cTn>
                                        <p:tgtEl>
                                          <p:spTgt spid="176136"/>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176138"/>
                                        </p:tgtEl>
                                        <p:attrNameLst>
                                          <p:attrName>style.visibility</p:attrName>
                                        </p:attrNameLst>
                                      </p:cBhvr>
                                      <p:to>
                                        <p:strVal val="visible"/>
                                      </p:to>
                                    </p:set>
                                    <p:anim calcmode="lin" valueType="num">
                                      <p:cBhvr>
                                        <p:cTn id="48" dur="500" fill="hold"/>
                                        <p:tgtEl>
                                          <p:spTgt spid="176138"/>
                                        </p:tgtEl>
                                        <p:attrNameLst>
                                          <p:attrName>ppt_w</p:attrName>
                                        </p:attrNameLst>
                                      </p:cBhvr>
                                      <p:tavLst>
                                        <p:tav tm="0">
                                          <p:val>
                                            <p:fltVal val="0"/>
                                          </p:val>
                                        </p:tav>
                                        <p:tav tm="100000">
                                          <p:val>
                                            <p:strVal val="#ppt_w"/>
                                          </p:val>
                                        </p:tav>
                                      </p:tavLst>
                                    </p:anim>
                                    <p:anim calcmode="lin" valueType="num">
                                      <p:cBhvr>
                                        <p:cTn id="49" dur="500" fill="hold"/>
                                        <p:tgtEl>
                                          <p:spTgt spid="176138"/>
                                        </p:tgtEl>
                                        <p:attrNameLst>
                                          <p:attrName>ppt_h</p:attrName>
                                        </p:attrNameLst>
                                      </p:cBhvr>
                                      <p:tavLst>
                                        <p:tav tm="0">
                                          <p:val>
                                            <p:fltVal val="0"/>
                                          </p:val>
                                        </p:tav>
                                        <p:tav tm="100000">
                                          <p:val>
                                            <p:strVal val="#ppt_h"/>
                                          </p:val>
                                        </p:tav>
                                      </p:tavLst>
                                    </p:anim>
                                    <p:animEffect transition="in" filter="fade">
                                      <p:cBhvr>
                                        <p:cTn id="50" dur="500"/>
                                        <p:tgtEl>
                                          <p:spTgt spid="17613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xit" presetSubtype="32" fill="hold" grpId="1" nodeType="clickEffect">
                                  <p:stCondLst>
                                    <p:cond delay="0"/>
                                  </p:stCondLst>
                                  <p:childTnLst>
                                    <p:anim calcmode="lin" valueType="num">
                                      <p:cBhvr>
                                        <p:cTn id="54" dur="500"/>
                                        <p:tgtEl>
                                          <p:spTgt spid="176137"/>
                                        </p:tgtEl>
                                        <p:attrNameLst>
                                          <p:attrName>ppt_w</p:attrName>
                                        </p:attrNameLst>
                                      </p:cBhvr>
                                      <p:tavLst>
                                        <p:tav tm="0">
                                          <p:val>
                                            <p:strVal val="ppt_w"/>
                                          </p:val>
                                        </p:tav>
                                        <p:tav tm="100000">
                                          <p:val>
                                            <p:fltVal val="0"/>
                                          </p:val>
                                        </p:tav>
                                      </p:tavLst>
                                    </p:anim>
                                    <p:anim calcmode="lin" valueType="num">
                                      <p:cBhvr>
                                        <p:cTn id="55" dur="500"/>
                                        <p:tgtEl>
                                          <p:spTgt spid="176137"/>
                                        </p:tgtEl>
                                        <p:attrNameLst>
                                          <p:attrName>ppt_h</p:attrName>
                                        </p:attrNameLst>
                                      </p:cBhvr>
                                      <p:tavLst>
                                        <p:tav tm="0">
                                          <p:val>
                                            <p:strVal val="ppt_h"/>
                                          </p:val>
                                        </p:tav>
                                        <p:tav tm="100000">
                                          <p:val>
                                            <p:fltVal val="0"/>
                                          </p:val>
                                        </p:tav>
                                      </p:tavLst>
                                    </p:anim>
                                    <p:set>
                                      <p:cBhvr>
                                        <p:cTn id="56" dur="1" fill="hold">
                                          <p:stCondLst>
                                            <p:cond delay="499"/>
                                          </p:stCondLst>
                                        </p:cTn>
                                        <p:tgtEl>
                                          <p:spTgt spid="176137"/>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0" fill="hold" grpId="0" nodeType="clickEffect">
                                  <p:stCondLst>
                                    <p:cond delay="0"/>
                                  </p:stCondLst>
                                  <p:childTnLst>
                                    <p:set>
                                      <p:cBhvr>
                                        <p:cTn id="60" dur="1" fill="hold">
                                          <p:stCondLst>
                                            <p:cond delay="0"/>
                                          </p:stCondLst>
                                        </p:cTn>
                                        <p:tgtEl>
                                          <p:spTgt spid="176139"/>
                                        </p:tgtEl>
                                        <p:attrNameLst>
                                          <p:attrName>style.visibility</p:attrName>
                                        </p:attrNameLst>
                                      </p:cBhvr>
                                      <p:to>
                                        <p:strVal val="visible"/>
                                      </p:to>
                                    </p:set>
                                    <p:anim calcmode="lin" valueType="num">
                                      <p:cBhvr>
                                        <p:cTn id="61" dur="500" fill="hold"/>
                                        <p:tgtEl>
                                          <p:spTgt spid="176139"/>
                                        </p:tgtEl>
                                        <p:attrNameLst>
                                          <p:attrName>ppt_w</p:attrName>
                                        </p:attrNameLst>
                                      </p:cBhvr>
                                      <p:tavLst>
                                        <p:tav tm="0">
                                          <p:val>
                                            <p:fltVal val="0"/>
                                          </p:val>
                                        </p:tav>
                                        <p:tav tm="100000">
                                          <p:val>
                                            <p:strVal val="#ppt_w"/>
                                          </p:val>
                                        </p:tav>
                                      </p:tavLst>
                                    </p:anim>
                                    <p:anim calcmode="lin" valueType="num">
                                      <p:cBhvr>
                                        <p:cTn id="62" dur="500" fill="hold"/>
                                        <p:tgtEl>
                                          <p:spTgt spid="176139"/>
                                        </p:tgtEl>
                                        <p:attrNameLst>
                                          <p:attrName>ppt_h</p:attrName>
                                        </p:attrNameLst>
                                      </p:cBhvr>
                                      <p:tavLst>
                                        <p:tav tm="0">
                                          <p:val>
                                            <p:fltVal val="0"/>
                                          </p:val>
                                        </p:tav>
                                        <p:tav tm="100000">
                                          <p:val>
                                            <p:strVal val="#ppt_h"/>
                                          </p:val>
                                        </p:tav>
                                      </p:tavLst>
                                    </p:anim>
                                    <p:animEffect transition="in" filter="fade">
                                      <p:cBhvr>
                                        <p:cTn id="63" dur="500"/>
                                        <p:tgtEl>
                                          <p:spTgt spid="176139"/>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42" presetClass="path" presetSubtype="0" accel="50000" decel="50000" fill="hold" grpId="1" nodeType="clickEffect">
                                  <p:stCondLst>
                                    <p:cond delay="0"/>
                                  </p:stCondLst>
                                  <p:childTnLst>
                                    <p:animMotion origin="layout" path="M 2.77778E-7 -2.94798E-6 L 0.00312 0.17434 " pathEditMode="relative" rAng="0" ptsTypes="AA">
                                      <p:cBhvr>
                                        <p:cTn id="67" dur="2000" fill="hold"/>
                                        <p:tgtEl>
                                          <p:spTgt spid="176138"/>
                                        </p:tgtEl>
                                        <p:attrNameLst>
                                          <p:attrName>ppt_x</p:attrName>
                                          <p:attrName>ppt_y</p:attrName>
                                        </p:attrNameLst>
                                      </p:cBhvr>
                                      <p:rCtr x="156" y="8717"/>
                                    </p:animMotion>
                                  </p:childTnLst>
                                </p:cTn>
                              </p:par>
                            </p:childTnLst>
                          </p:cTn>
                        </p:par>
                      </p:childTnLst>
                    </p:cTn>
                  </p:par>
                  <p:par>
                    <p:cTn id="68" fill="hold" nodeType="clickPar">
                      <p:stCondLst>
                        <p:cond delay="indefinite"/>
                      </p:stCondLst>
                      <p:childTnLst>
                        <p:par>
                          <p:cTn id="69" fill="hold" nodeType="withGroup">
                            <p:stCondLst>
                              <p:cond delay="0"/>
                            </p:stCondLst>
                            <p:childTnLst>
                              <p:par>
                                <p:cTn id="70" presetID="42" presetClass="path" presetSubtype="0" accel="50000" decel="50000" fill="hold" grpId="1" nodeType="clickEffect">
                                  <p:stCondLst>
                                    <p:cond delay="0"/>
                                  </p:stCondLst>
                                  <p:childTnLst>
                                    <p:animMotion origin="layout" path="M 0 -1.15607E-6 L -0.0033 0.17087 " pathEditMode="relative" rAng="0" ptsTypes="AA">
                                      <p:cBhvr>
                                        <p:cTn id="71" dur="2000" fill="hold"/>
                                        <p:tgtEl>
                                          <p:spTgt spid="176139"/>
                                        </p:tgtEl>
                                        <p:attrNameLst>
                                          <p:attrName>ppt_x</p:attrName>
                                          <p:attrName>ppt_y</p:attrName>
                                        </p:attrNameLst>
                                      </p:cBhvr>
                                      <p:rCtr x="-174" y="8532"/>
                                    </p:animMotion>
                                  </p:child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10" fill="hold" grpId="2" nodeType="clickEffect">
                                  <p:stCondLst>
                                    <p:cond delay="0"/>
                                  </p:stCondLst>
                                  <p:childTnLst>
                                    <p:set>
                                      <p:cBhvr>
                                        <p:cTn id="75" dur="1" fill="hold">
                                          <p:stCondLst>
                                            <p:cond delay="0"/>
                                          </p:stCondLst>
                                        </p:cTn>
                                        <p:tgtEl>
                                          <p:spTgt spid="176140"/>
                                        </p:tgtEl>
                                        <p:attrNameLst>
                                          <p:attrName>style.visibility</p:attrName>
                                        </p:attrNameLst>
                                      </p:cBhvr>
                                      <p:to>
                                        <p:strVal val="visible"/>
                                      </p:to>
                                    </p:set>
                                    <p:animEffect transition="in" filter="blinds(horizontal)">
                                      <p:cBhvr>
                                        <p:cTn id="76" dur="500"/>
                                        <p:tgtEl>
                                          <p:spTgt spid="176140"/>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3" presetClass="emph" presetSubtype="10" fill="hold" grpId="0" nodeType="clickEffect">
                                  <p:stCondLst>
                                    <p:cond delay="0"/>
                                  </p:stCondLst>
                                  <p:childTnLst>
                                    <p:animClr clrSpc="hsl" dir="ccw">
                                      <p:cBhvr override="childStyle">
                                        <p:cTn id="80" dur="2000" fill="hold"/>
                                        <p:tgtEl>
                                          <p:spTgt spid="176140"/>
                                        </p:tgtEl>
                                        <p:attrNameLst>
                                          <p:attrName>style.color</p:attrName>
                                        </p:attrNameLst>
                                      </p:cBhvr>
                                      <p:to>
                                        <a:srgbClr val="F66740"/>
                                      </p:to>
                                    </p:animClr>
                                  </p:childTnLst>
                                </p:cTn>
                              </p:par>
                            </p:childTnLst>
                          </p:cTn>
                        </p:par>
                      </p:childTnLst>
                    </p:cTn>
                  </p:par>
                  <p:par>
                    <p:cTn id="81" fill="hold" nodeType="clickPar">
                      <p:stCondLst>
                        <p:cond delay="indefinite"/>
                      </p:stCondLst>
                      <p:childTnLst>
                        <p:par>
                          <p:cTn id="82" fill="hold" nodeType="withGroup">
                            <p:stCondLst>
                              <p:cond delay="0"/>
                            </p:stCondLst>
                            <p:childTnLst>
                              <p:par>
                                <p:cTn id="83" presetID="4" presetClass="exit" presetSubtype="16" fill="hold" grpId="1" nodeType="clickEffect">
                                  <p:stCondLst>
                                    <p:cond delay="0"/>
                                  </p:stCondLst>
                                  <p:childTnLst>
                                    <p:animEffect transition="out" filter="box(in)">
                                      <p:cBhvr>
                                        <p:cTn id="84" dur="500"/>
                                        <p:tgtEl>
                                          <p:spTgt spid="176140"/>
                                        </p:tgtEl>
                                      </p:cBhvr>
                                    </p:animEffect>
                                    <p:set>
                                      <p:cBhvr>
                                        <p:cTn id="85" dur="1" fill="hold">
                                          <p:stCondLst>
                                            <p:cond delay="499"/>
                                          </p:stCondLst>
                                        </p:cTn>
                                        <p:tgtEl>
                                          <p:spTgt spid="176140"/>
                                        </p:tgtEl>
                                        <p:attrNameLst>
                                          <p:attrName>style.visibility</p:attrName>
                                        </p:attrNameLst>
                                      </p:cBhvr>
                                      <p:to>
                                        <p:strVal val="hidden"/>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8" presetClass="entr" presetSubtype="16" fill="hold" grpId="0" nodeType="clickEffect">
                                  <p:stCondLst>
                                    <p:cond delay="0"/>
                                  </p:stCondLst>
                                  <p:childTnLst>
                                    <p:set>
                                      <p:cBhvr>
                                        <p:cTn id="89" dur="1" fill="hold">
                                          <p:stCondLst>
                                            <p:cond delay="0"/>
                                          </p:stCondLst>
                                        </p:cTn>
                                        <p:tgtEl>
                                          <p:spTgt spid="176141"/>
                                        </p:tgtEl>
                                        <p:attrNameLst>
                                          <p:attrName>style.visibility</p:attrName>
                                        </p:attrNameLst>
                                      </p:cBhvr>
                                      <p:to>
                                        <p:strVal val="visible"/>
                                      </p:to>
                                    </p:set>
                                    <p:animEffect transition="in" filter="diamond(in)">
                                      <p:cBhvr>
                                        <p:cTn id="90" dur="2000"/>
                                        <p:tgtEl>
                                          <p:spTgt spid="176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3" grpId="0" animBg="1"/>
      <p:bldP spid="176134" grpId="0" animBg="1"/>
      <p:bldP spid="176135" grpId="0" animBg="1"/>
      <p:bldP spid="176136" grpId="0"/>
      <p:bldP spid="176136" grpId="1"/>
      <p:bldP spid="176137" grpId="0"/>
      <p:bldP spid="176137" grpId="1"/>
      <p:bldP spid="176138" grpId="0"/>
      <p:bldP spid="176138" grpId="1"/>
      <p:bldP spid="176139" grpId="0"/>
      <p:bldP spid="176139" grpId="1"/>
      <p:bldP spid="176140" grpId="0"/>
      <p:bldP spid="176140" grpId="1"/>
      <p:bldP spid="176140" grpId="2"/>
      <p:bldP spid="1761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4000" b="-14000"/>
          </a:stretch>
        </a:blipFill>
        <a:effectLst/>
      </p:bgPr>
    </p:bg>
    <p:spTree>
      <p:nvGrpSpPr>
        <p:cNvPr id="1" name=""/>
        <p:cNvGrpSpPr/>
        <p:nvPr/>
      </p:nvGrpSpPr>
      <p:grpSpPr>
        <a:xfrm>
          <a:off x="0" y="0"/>
          <a:ext cx="0" cy="0"/>
          <a:chOff x="0" y="0"/>
          <a:chExt cx="0" cy="0"/>
        </a:xfrm>
      </p:grpSpPr>
      <p:sp>
        <p:nvSpPr>
          <p:cNvPr id="7" name="Rectangle 6"/>
          <p:cNvSpPr/>
          <p:nvPr/>
        </p:nvSpPr>
        <p:spPr>
          <a:xfrm>
            <a:off x="395536" y="476672"/>
            <a:ext cx="8208912" cy="1384995"/>
          </a:xfrm>
          <a:prstGeom prst="rect">
            <a:avLst/>
          </a:prstGeom>
        </p:spPr>
        <p:txBody>
          <a:bodyPr wrap="square">
            <a:spAutoFit/>
          </a:bodyPr>
          <a:lstStyle/>
          <a:p>
            <a:pPr algn="r" rtl="1"/>
            <a:r>
              <a:rPr lang="ar-DZ" sz="2800" b="1" dirty="0">
                <a:solidFill>
                  <a:srgbClr val="FF0066"/>
                </a:solidFill>
              </a:rPr>
              <a:t>الحاسوب اللّوحي </a:t>
            </a:r>
            <a:r>
              <a:rPr lang="fr-FR" sz="2800" b="1" dirty="0" smtClean="0">
                <a:solidFill>
                  <a:srgbClr val="FF0066"/>
                </a:solidFill>
              </a:rPr>
              <a:t>(Tables </a:t>
            </a:r>
            <a:r>
              <a:rPr lang="fr-FR" sz="2800" b="1" dirty="0">
                <a:solidFill>
                  <a:srgbClr val="FF0066"/>
                </a:solidFill>
              </a:rPr>
              <a:t>Computer): </a:t>
            </a:r>
            <a:r>
              <a:rPr lang="ar-DZ" sz="2800" dirty="0"/>
              <a:t>هذا النّوع عبارة عن شاشة تعمل باللّمس فقط، وتكون مكوّناته جميعها موجودةً داخلَها، أمّا مواصفاته فهي مُحدَّدة، وسعره رخيص نوعاً ما</a:t>
            </a:r>
            <a:r>
              <a:rPr lang="ar-DZ" sz="2800" dirty="0" smtClean="0"/>
              <a:t>.</a:t>
            </a:r>
            <a:endParaRPr lang="fr-FR" sz="2800" dirty="0"/>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2564904"/>
            <a:ext cx="4686970" cy="2797535"/>
          </a:xfrm>
          <a:prstGeom prst="rect">
            <a:avLst/>
          </a:prstGeom>
        </p:spPr>
      </p:pic>
    </p:spTree>
    <p:extLst>
      <p:ext uri="{BB962C8B-B14F-4D97-AF65-F5344CB8AC3E}">
        <p14:creationId xmlns:p14="http://schemas.microsoft.com/office/powerpoint/2010/main" val="14931111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395536" y="404664"/>
            <a:ext cx="8352928" cy="1815882"/>
          </a:xfrm>
          <a:prstGeom prst="rect">
            <a:avLst/>
          </a:prstGeom>
        </p:spPr>
        <p:txBody>
          <a:bodyPr wrap="square">
            <a:spAutoFit/>
          </a:bodyPr>
          <a:lstStyle/>
          <a:p>
            <a:pPr algn="just" rtl="1"/>
            <a:r>
              <a:rPr lang="ar-DZ" sz="2800" b="1" dirty="0">
                <a:solidFill>
                  <a:srgbClr val="FF0066"/>
                </a:solidFill>
              </a:rPr>
              <a:t>مساعد البيانات الشخصيّ </a:t>
            </a:r>
            <a:r>
              <a:rPr lang="fr-FR" sz="2800" b="1" dirty="0">
                <a:solidFill>
                  <a:srgbClr val="FF0066"/>
                </a:solidFill>
              </a:rPr>
              <a:t>(</a:t>
            </a:r>
            <a:r>
              <a:rPr lang="fr-FR" sz="2800" b="1" dirty="0" err="1" smtClean="0">
                <a:solidFill>
                  <a:srgbClr val="FF0066"/>
                </a:solidFill>
              </a:rPr>
              <a:t>Personal</a:t>
            </a:r>
            <a:r>
              <a:rPr lang="fr-FR" sz="2800" b="1" dirty="0" smtClean="0">
                <a:solidFill>
                  <a:srgbClr val="FF0066"/>
                </a:solidFill>
              </a:rPr>
              <a:t> </a:t>
            </a:r>
            <a:r>
              <a:rPr lang="fr-FR" sz="2800" b="1" dirty="0">
                <a:solidFill>
                  <a:srgbClr val="FF0066"/>
                </a:solidFill>
              </a:rPr>
              <a:t>Digital Assistants): </a:t>
            </a:r>
            <a:r>
              <a:rPr lang="ar-DZ" sz="2800" dirty="0"/>
              <a:t>هو حاسوب </a:t>
            </a:r>
            <a:r>
              <a:rPr lang="ar-DZ" sz="2800" dirty="0" smtClean="0"/>
              <a:t>ذو </a:t>
            </a:r>
            <a:r>
              <a:rPr lang="ar-DZ" sz="2800" dirty="0"/>
              <a:t>حجم صغير جدّاً، ويُستخدَم لحفظ العناوين والمُلاحَظات بشكل رئيسيّ، ويعمل ببطاريّة تدوم ساعاتٍ طويلةً وقابلةً للشّحن.</a:t>
            </a:r>
            <a:br>
              <a:rPr lang="ar-DZ" sz="2800" dirty="0"/>
            </a:br>
            <a:endParaRPr lang="fr-FR" sz="2800"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236684"/>
            <a:ext cx="6096000" cy="4229100"/>
          </a:xfrm>
          <a:prstGeom prst="rect">
            <a:avLst/>
          </a:prstGeom>
        </p:spPr>
      </p:pic>
    </p:spTree>
    <p:extLst>
      <p:ext uri="{BB962C8B-B14F-4D97-AF65-F5344CB8AC3E}">
        <p14:creationId xmlns:p14="http://schemas.microsoft.com/office/powerpoint/2010/main" val="34301635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16000" b="-16000"/>
          </a:stretch>
        </a:blipFill>
        <a:effectLst/>
      </p:bgPr>
    </p:bg>
    <p:spTree>
      <p:nvGrpSpPr>
        <p:cNvPr id="1" name=""/>
        <p:cNvGrpSpPr/>
        <p:nvPr/>
      </p:nvGrpSpPr>
      <p:grpSpPr>
        <a:xfrm>
          <a:off x="0" y="0"/>
          <a:ext cx="0" cy="0"/>
          <a:chOff x="0" y="0"/>
          <a:chExt cx="0" cy="0"/>
        </a:xfrm>
      </p:grpSpPr>
      <p:sp>
        <p:nvSpPr>
          <p:cNvPr id="8194" name="WordArt 2"/>
          <p:cNvSpPr>
            <a:spLocks noChangeArrowheads="1" noChangeShapeType="1" noTextEdit="1"/>
          </p:cNvSpPr>
          <p:nvPr/>
        </p:nvSpPr>
        <p:spPr bwMode="auto">
          <a:xfrm>
            <a:off x="683568" y="631845"/>
            <a:ext cx="7858180" cy="2143140"/>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a:r>
              <a:rPr lang="ar-SA" sz="3600" b="1" i="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a:rPr>
              <a:t>مكونات الحاسوب</a:t>
            </a:r>
            <a:endParaRPr lang="fr-FR" sz="3600" b="1" i="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a:endParaRPr>
          </a:p>
        </p:txBody>
      </p:sp>
      <p:sp>
        <p:nvSpPr>
          <p:cNvPr id="3" name="Rectangle 2"/>
          <p:cNvSpPr/>
          <p:nvPr/>
        </p:nvSpPr>
        <p:spPr>
          <a:xfrm>
            <a:off x="395536" y="3501007"/>
            <a:ext cx="7848872" cy="4031873"/>
          </a:xfrm>
          <a:prstGeom prst="rect">
            <a:avLst/>
          </a:prstGeom>
        </p:spPr>
        <p:txBody>
          <a:bodyPr wrap="square">
            <a:spAutoFit/>
          </a:bodyPr>
          <a:lstStyle/>
          <a:p>
            <a:pPr algn="r" rtl="1"/>
            <a:r>
              <a:rPr lang="ar-DZ" sz="3200" b="1" dirty="0" smtClean="0"/>
              <a:t>يتكون الحاسوب من:</a:t>
            </a:r>
          </a:p>
          <a:p>
            <a:pPr marL="514350" indent="-514350" algn="r" rtl="1">
              <a:buFont typeface="+mj-lt"/>
              <a:buAutoNum type="arabicPeriod"/>
            </a:pPr>
            <a:r>
              <a:rPr lang="ar-DZ" sz="3200" b="1" dirty="0" smtClean="0"/>
              <a:t>الوحدة </a:t>
            </a:r>
            <a:r>
              <a:rPr lang="ar-DZ" sz="3200" b="1" dirty="0"/>
              <a:t>المركزية </a:t>
            </a:r>
            <a:r>
              <a:rPr lang="fr-FR" sz="3200" b="1" dirty="0" smtClean="0"/>
              <a:t> Unité centrale</a:t>
            </a:r>
            <a:r>
              <a:rPr lang="ar-DZ" sz="3200" b="1" dirty="0" smtClean="0"/>
              <a:t>(</a:t>
            </a:r>
            <a:r>
              <a:rPr lang="fr-FR" sz="3200" b="1" dirty="0" smtClean="0"/>
              <a:t>central unit</a:t>
            </a:r>
            <a:r>
              <a:rPr lang="ar-DZ" sz="3200" b="1" dirty="0" smtClean="0"/>
              <a:t>)</a:t>
            </a:r>
          </a:p>
          <a:p>
            <a:pPr marL="514350" indent="-514350" algn="r" rtl="1">
              <a:buFont typeface="+mj-lt"/>
              <a:buAutoNum type="arabicPeriod"/>
            </a:pPr>
            <a:r>
              <a:rPr lang="ar-DZ" sz="3200" b="1" dirty="0" smtClean="0"/>
              <a:t>وحدات الادخال </a:t>
            </a:r>
            <a:r>
              <a:rPr lang="fr-FR" sz="3200" b="1" dirty="0" smtClean="0"/>
              <a:t>unité d’entrée</a:t>
            </a:r>
            <a:r>
              <a:rPr lang="ar-DZ" sz="3200" b="1" dirty="0" smtClean="0"/>
              <a:t>(</a:t>
            </a:r>
            <a:r>
              <a:rPr lang="fr-FR" sz="3200" b="1" dirty="0" smtClean="0"/>
              <a:t>input units</a:t>
            </a:r>
            <a:r>
              <a:rPr lang="ar-DZ" sz="3200" b="1" dirty="0" smtClean="0"/>
              <a:t>)</a:t>
            </a:r>
          </a:p>
          <a:p>
            <a:pPr marL="514350" indent="-514350" algn="r" rtl="1">
              <a:buFont typeface="+mj-lt"/>
              <a:buAutoNum type="arabicPeriod"/>
            </a:pPr>
            <a:r>
              <a:rPr lang="ar-DZ" sz="3200" b="1" dirty="0" smtClean="0"/>
              <a:t>وحدات الإخراج </a:t>
            </a:r>
            <a:r>
              <a:rPr lang="fr-FR" sz="3200" b="1" dirty="0" smtClean="0"/>
              <a:t>unité de sortie</a:t>
            </a:r>
            <a:r>
              <a:rPr lang="ar-DZ" sz="3200" b="1" dirty="0" smtClean="0"/>
              <a:t> (</a:t>
            </a:r>
            <a:r>
              <a:rPr lang="fr-FR" sz="3200" b="1" dirty="0" smtClean="0"/>
              <a:t>output </a:t>
            </a:r>
            <a:r>
              <a:rPr lang="fr-FR" sz="3200" b="1" dirty="0" err="1" smtClean="0"/>
              <a:t>units</a:t>
            </a:r>
            <a:r>
              <a:rPr lang="ar-DZ" sz="3200" b="1" dirty="0" smtClean="0"/>
              <a:t>)</a:t>
            </a:r>
          </a:p>
          <a:p>
            <a:pPr marL="514350" indent="-514350" algn="r" rtl="1">
              <a:buFont typeface="+mj-lt"/>
              <a:buAutoNum type="arabicPeriod"/>
            </a:pPr>
            <a:r>
              <a:rPr lang="ar-DZ" sz="3200" b="1" dirty="0" smtClean="0"/>
              <a:t>وحدات التخزين</a:t>
            </a:r>
            <a:r>
              <a:rPr lang="fr-FR" sz="3200" b="1" dirty="0" smtClean="0"/>
              <a:t> unité de stockage </a:t>
            </a:r>
            <a:r>
              <a:rPr lang="ar-DZ" sz="3200" b="1" dirty="0" smtClean="0"/>
              <a:t> (</a:t>
            </a:r>
            <a:r>
              <a:rPr lang="fr-FR" sz="3200" b="1" dirty="0" err="1" smtClean="0"/>
              <a:t>storeage</a:t>
            </a:r>
            <a:r>
              <a:rPr lang="fr-FR" sz="3200" b="1" dirty="0" smtClean="0"/>
              <a:t> </a:t>
            </a:r>
            <a:r>
              <a:rPr lang="fr-FR" sz="3200" b="1" dirty="0" err="1" smtClean="0"/>
              <a:t>units</a:t>
            </a:r>
            <a:r>
              <a:rPr lang="fr-FR" sz="3200" b="1" dirty="0"/>
              <a:t>)</a:t>
            </a:r>
            <a:endParaRPr lang="ar-DZ" sz="3200" b="1" dirty="0" smtClean="0"/>
          </a:p>
          <a:p>
            <a:pPr algn="r" rtl="1"/>
            <a:r>
              <a:rPr lang="fr-FR" sz="3200" dirty="0"/>
              <a:t/>
            </a:r>
            <a:br>
              <a:rPr lang="fr-FR" sz="3200" dirty="0"/>
            </a:br>
            <a:r>
              <a:rPr lang="ar-DZ" sz="3200" b="1" dirty="0"/>
              <a:t> </a:t>
            </a: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16000" b="-16000"/>
          </a:stretch>
        </a:blipFill>
        <a:effectLst/>
      </p:bgPr>
    </p:bg>
    <p:spTree>
      <p:nvGrpSpPr>
        <p:cNvPr id="1" name=""/>
        <p:cNvGrpSpPr/>
        <p:nvPr/>
      </p:nvGrpSpPr>
      <p:grpSpPr>
        <a:xfrm>
          <a:off x="0" y="0"/>
          <a:ext cx="0" cy="0"/>
          <a:chOff x="0" y="0"/>
          <a:chExt cx="0" cy="0"/>
        </a:xfrm>
      </p:grpSpPr>
      <p:sp>
        <p:nvSpPr>
          <p:cNvPr id="7170" name="WordArt 2"/>
          <p:cNvSpPr>
            <a:spLocks noChangeArrowheads="1" noChangeShapeType="1" noTextEdit="1"/>
          </p:cNvSpPr>
          <p:nvPr/>
        </p:nvSpPr>
        <p:spPr bwMode="auto">
          <a:xfrm>
            <a:off x="827584" y="696884"/>
            <a:ext cx="3486150" cy="677862"/>
          </a:xfrm>
          <a:prstGeom prst="rect">
            <a:avLst/>
          </a:prstGeom>
        </p:spPr>
        <p:txBody>
          <a:bodyPr wrap="none" fromWordArt="1">
            <a:prstTxWarp prst="textDeflate">
              <a:avLst>
                <a:gd name="adj" fmla="val 26227"/>
              </a:avLst>
            </a:prstTxWarp>
          </a:bodyPr>
          <a:lstStyle/>
          <a:p>
            <a:pPr algn="ctr" rtl="0"/>
            <a:r>
              <a:rPr lang="ar-SA" sz="3600" kern="10" spc="0" dirty="0" smtClean="0">
                <a:ln w="9525">
                  <a:solidFill>
                    <a:srgbClr val="000000"/>
                  </a:solidFill>
                  <a:round/>
                  <a:headEnd/>
                  <a:tailEnd/>
                </a:ln>
                <a:solidFill>
                  <a:srgbClr val="000000"/>
                </a:solidFill>
                <a:effectLst/>
                <a:latin typeface="Impact"/>
                <a:cs typeface="Sultan normal" pitchFamily="2" charset="-78"/>
              </a:rPr>
              <a:t>الوحدة المركزية</a:t>
            </a:r>
            <a:endParaRPr lang="fr-FR" sz="3600" kern="10" spc="0" dirty="0">
              <a:ln w="9525">
                <a:solidFill>
                  <a:srgbClr val="000000"/>
                </a:solidFill>
                <a:round/>
                <a:headEnd/>
                <a:tailEnd/>
              </a:ln>
              <a:solidFill>
                <a:srgbClr val="000000"/>
              </a:solidFill>
              <a:effectLst/>
              <a:latin typeface="Impact"/>
              <a:cs typeface="Sultan normal" pitchFamily="2" charset="-78"/>
            </a:endParaRPr>
          </a:p>
        </p:txBody>
      </p:sp>
      <p:pic>
        <p:nvPicPr>
          <p:cNvPr id="10" name="Image 9" descr="091027104152247473.jpg"/>
          <p:cNvPicPr>
            <a:picLocks noChangeAspect="1"/>
          </p:cNvPicPr>
          <p:nvPr/>
        </p:nvPicPr>
        <p:blipFill rotWithShape="1">
          <a:blip r:embed="rId3">
            <a:clrChange>
              <a:clrFrom>
                <a:srgbClr val="FFFFFF"/>
              </a:clrFrom>
              <a:clrTo>
                <a:srgbClr val="FFFFFF">
                  <a:alpha val="0"/>
                </a:srgbClr>
              </a:clrTo>
            </a:clrChange>
          </a:blip>
          <a:srcRect l="21248" r="16175"/>
          <a:stretch/>
        </p:blipFill>
        <p:spPr>
          <a:xfrm>
            <a:off x="5138337" y="1035815"/>
            <a:ext cx="4033466" cy="5715040"/>
          </a:xfrm>
          <a:prstGeom prst="rect">
            <a:avLst/>
          </a:prstGeom>
        </p:spPr>
      </p:pic>
      <p:sp>
        <p:nvSpPr>
          <p:cNvPr id="2" name="Rectangle 1"/>
          <p:cNvSpPr/>
          <p:nvPr/>
        </p:nvSpPr>
        <p:spPr>
          <a:xfrm>
            <a:off x="179511" y="1908176"/>
            <a:ext cx="4958825" cy="3970318"/>
          </a:xfrm>
          <a:prstGeom prst="rect">
            <a:avLst/>
          </a:prstGeom>
        </p:spPr>
        <p:txBody>
          <a:bodyPr wrap="square">
            <a:spAutoFit/>
          </a:bodyPr>
          <a:lstStyle/>
          <a:p>
            <a:pPr algn="just" rtl="1"/>
            <a:r>
              <a:rPr lang="ar-DZ" sz="2800" dirty="0"/>
              <a:t>يطلق هذا الاسم على </a:t>
            </a:r>
            <a:r>
              <a:rPr lang="ar-DZ" sz="2800" dirty="0" smtClean="0"/>
              <a:t>الصندوق الرئيسي الخاص بالحاسوب الشخصي </a:t>
            </a:r>
            <a:r>
              <a:rPr lang="ar-DZ" sz="2800" dirty="0"/>
              <a:t>والذي يحتوي على المكونات المختلفة التي يتألف منه </a:t>
            </a:r>
            <a:r>
              <a:rPr lang="ar-DZ" sz="2800" dirty="0" smtClean="0"/>
              <a:t>الجهاز فتوجد </a:t>
            </a:r>
            <a:r>
              <a:rPr lang="ar-DZ" sz="2800" dirty="0"/>
              <a:t>بهذه الوحدة </a:t>
            </a:r>
            <a:r>
              <a:rPr lang="ar-DZ" sz="2800" dirty="0" smtClean="0"/>
              <a:t>-اللوحة </a:t>
            </a:r>
            <a:r>
              <a:rPr lang="ar-DZ" sz="2800" dirty="0"/>
              <a:t>الأم</a:t>
            </a:r>
          </a:p>
          <a:p>
            <a:pPr algn="just" rtl="1"/>
            <a:r>
              <a:rPr lang="ar-DZ" sz="2800" dirty="0" smtClean="0"/>
              <a:t>التي </a:t>
            </a:r>
            <a:r>
              <a:rPr lang="ar-DZ" sz="2800" dirty="0"/>
              <a:t>تحتوى على الأجزاء الرئيسية مثل المعالج </a:t>
            </a:r>
            <a:r>
              <a:rPr lang="ar-DZ" sz="2800" dirty="0" smtClean="0"/>
              <a:t>وشرائح </a:t>
            </a:r>
            <a:r>
              <a:rPr lang="ar-DZ" sz="2800" dirty="0"/>
              <a:t>الذاكرة العشوائية ، </a:t>
            </a:r>
            <a:r>
              <a:rPr lang="ar-DZ" sz="2800"/>
              <a:t>ويوجد </a:t>
            </a:r>
            <a:r>
              <a:rPr lang="ar-DZ" sz="2800" smtClean="0"/>
              <a:t>به </a:t>
            </a:r>
            <a:r>
              <a:rPr lang="ar-DZ" sz="2800" dirty="0" smtClean="0"/>
              <a:t>أيضا </a:t>
            </a:r>
            <a:r>
              <a:rPr lang="ar-DZ" sz="2800" dirty="0"/>
              <a:t>مكونات أخرى </a:t>
            </a:r>
            <a:r>
              <a:rPr lang="ar-DZ" sz="2800" dirty="0" smtClean="0"/>
              <a:t>مثل وحدات </a:t>
            </a:r>
            <a:r>
              <a:rPr lang="ar-DZ" sz="2800" dirty="0"/>
              <a:t>التخزين كالقرص الصلب ومشغلات الأقراص </a:t>
            </a:r>
            <a:r>
              <a:rPr lang="ar-DZ" sz="2800" dirty="0" smtClean="0"/>
              <a:t>المرنة والمدمجة ...</a:t>
            </a:r>
            <a:endParaRPr lang="fr-FR" sz="2800" dirty="0"/>
          </a:p>
        </p:txBody>
      </p:sp>
    </p:spTree>
    <p:extLst>
      <p:ext uri="{BB962C8B-B14F-4D97-AF65-F5344CB8AC3E}">
        <p14:creationId xmlns:p14="http://schemas.microsoft.com/office/powerpoint/2010/main" val="293788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anim calcmode="lin" valueType="num">
                                      <p:cBhvr>
                                        <p:cTn id="9" dur="1000" fill="hold"/>
                                        <p:tgtEl>
                                          <p:spTgt spid="717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170"/>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par>
                          <p:cTn id="17" fill="hold">
                            <p:stCondLst>
                              <p:cond delay="1500"/>
                            </p:stCondLst>
                            <p:childTnLst>
                              <p:par>
                                <p:cTn id="18" presetID="21"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heel(8)">
                                      <p:cBhvr>
                                        <p:cTn id="2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16000" b="-16000"/>
          </a:stretch>
        </a:blipFill>
        <a:effectLst/>
      </p:bgPr>
    </p:bg>
    <p:spTree>
      <p:nvGrpSpPr>
        <p:cNvPr id="1" name=""/>
        <p:cNvGrpSpPr/>
        <p:nvPr/>
      </p:nvGrpSpPr>
      <p:grpSpPr>
        <a:xfrm>
          <a:off x="0" y="0"/>
          <a:ext cx="0" cy="0"/>
          <a:chOff x="0" y="0"/>
          <a:chExt cx="0" cy="0"/>
        </a:xfrm>
      </p:grpSpPr>
      <p:sp>
        <p:nvSpPr>
          <p:cNvPr id="7" name="ZoneTexte 6"/>
          <p:cNvSpPr txBox="1"/>
          <p:nvPr/>
        </p:nvSpPr>
        <p:spPr>
          <a:xfrm>
            <a:off x="395536" y="2354823"/>
            <a:ext cx="4214842" cy="2246769"/>
          </a:xfrm>
          <a:prstGeom prst="rect">
            <a:avLst/>
          </a:prstGeom>
          <a:noFill/>
        </p:spPr>
        <p:txBody>
          <a:bodyPr wrap="square" rtlCol="0">
            <a:spAutoFit/>
          </a:bodyPr>
          <a:lstStyle/>
          <a:p>
            <a:pPr algn="r" rtl="1"/>
            <a:r>
              <a:rPr lang="ar-SA" sz="2800" b="1" dirty="0" smtClean="0">
                <a:effectLst>
                  <a:outerShdw blurRad="38100" dist="38100" dir="2700000" algn="tl">
                    <a:srgbClr val="000000">
                      <a:alpha val="43137"/>
                    </a:srgbClr>
                  </a:outerShdw>
                </a:effectLst>
                <a:latin typeface="Times New Roman" pitchFamily="18" charset="0"/>
                <a:cs typeface="Times New Roman" pitchFamily="18" charset="0"/>
              </a:rPr>
              <a:t>من الأمام:</a:t>
            </a:r>
            <a:endParaRPr lang="fr-FR" sz="28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r" rtl="1">
              <a:buFont typeface="Wingdings" pitchFamily="2" charset="2"/>
              <a:buChar char="Ø"/>
            </a:pPr>
            <a:r>
              <a:rPr lang="ar-SA" sz="2800" b="1" dirty="0" smtClean="0">
                <a:latin typeface="Times New Roman" pitchFamily="18" charset="0"/>
                <a:cs typeface="Times New Roman" pitchFamily="18" charset="0"/>
              </a:rPr>
              <a:t>زر التشغيل</a:t>
            </a:r>
            <a:endParaRPr lang="fr-FR" sz="2800" b="1" dirty="0" smtClean="0">
              <a:latin typeface="Times New Roman" pitchFamily="18" charset="0"/>
              <a:cs typeface="Times New Roman" pitchFamily="18" charset="0"/>
            </a:endParaRPr>
          </a:p>
          <a:p>
            <a:pPr algn="r" rtl="1">
              <a:buFont typeface="Wingdings" pitchFamily="2" charset="2"/>
              <a:buChar char="Ø"/>
            </a:pPr>
            <a:r>
              <a:rPr lang="ar-SA" sz="2800" b="1" dirty="0" smtClean="0">
                <a:latin typeface="Times New Roman" pitchFamily="18" charset="0"/>
                <a:cs typeface="Times New Roman" pitchFamily="18" charset="0"/>
              </a:rPr>
              <a:t>زر إعادة التشغيل</a:t>
            </a:r>
            <a:endParaRPr lang="fr-FR" sz="2800" b="1" dirty="0" smtClean="0">
              <a:latin typeface="Times New Roman" pitchFamily="18" charset="0"/>
              <a:cs typeface="Times New Roman" pitchFamily="18" charset="0"/>
            </a:endParaRPr>
          </a:p>
          <a:p>
            <a:pPr algn="r" rtl="1">
              <a:buFont typeface="Wingdings" pitchFamily="2" charset="2"/>
              <a:buChar char="Ø"/>
            </a:pPr>
            <a:r>
              <a:rPr lang="ar-SA" sz="2800" b="1" dirty="0" err="1" smtClean="0">
                <a:latin typeface="Times New Roman" pitchFamily="18" charset="0"/>
                <a:cs typeface="Times New Roman" pitchFamily="18" charset="0"/>
              </a:rPr>
              <a:t>قاريء</a:t>
            </a:r>
            <a:r>
              <a:rPr lang="ar-SA" sz="2800" b="1" dirty="0" smtClean="0">
                <a:latin typeface="Times New Roman" pitchFamily="18" charset="0"/>
                <a:cs typeface="Times New Roman" pitchFamily="18" charset="0"/>
              </a:rPr>
              <a:t> الأقراص المرنة</a:t>
            </a:r>
            <a:endParaRPr lang="fr-FR" sz="2800" b="1" dirty="0" smtClean="0">
              <a:latin typeface="Times New Roman" pitchFamily="18" charset="0"/>
              <a:cs typeface="Times New Roman" pitchFamily="18" charset="0"/>
            </a:endParaRPr>
          </a:p>
          <a:p>
            <a:pPr algn="r" rtl="1">
              <a:buFont typeface="Wingdings" pitchFamily="2" charset="2"/>
              <a:buChar char="Ø"/>
            </a:pPr>
            <a:r>
              <a:rPr lang="ar-SA" sz="2800" b="1" dirty="0" err="1" smtClean="0">
                <a:latin typeface="Times New Roman" pitchFamily="18" charset="0"/>
                <a:cs typeface="Times New Roman" pitchFamily="18" charset="0"/>
              </a:rPr>
              <a:t>قاريء</a:t>
            </a:r>
            <a:r>
              <a:rPr lang="ar-SA" sz="2800" b="1" dirty="0" smtClean="0">
                <a:latin typeface="Times New Roman" pitchFamily="18" charset="0"/>
                <a:cs typeface="Times New Roman" pitchFamily="18" charset="0"/>
              </a:rPr>
              <a:t> الأقراص المضغوطة</a:t>
            </a:r>
            <a:endParaRPr lang="fr-FR" sz="2800" b="1" dirty="0">
              <a:latin typeface="Times New Roman" pitchFamily="18" charset="0"/>
              <a:cs typeface="Times New Roman" pitchFamily="18" charset="0"/>
            </a:endParaRPr>
          </a:p>
        </p:txBody>
      </p:sp>
      <p:pic>
        <p:nvPicPr>
          <p:cNvPr id="10" name="Image 9" descr="091027104152247473.jpg"/>
          <p:cNvPicPr>
            <a:picLocks noChangeAspect="1"/>
          </p:cNvPicPr>
          <p:nvPr/>
        </p:nvPicPr>
        <p:blipFill>
          <a:blip r:embed="rId3">
            <a:clrChange>
              <a:clrFrom>
                <a:srgbClr val="FFFFFF"/>
              </a:clrFrom>
              <a:clrTo>
                <a:srgbClr val="FFFFFF">
                  <a:alpha val="0"/>
                </a:srgbClr>
              </a:clrTo>
            </a:clrChange>
          </a:blip>
          <a:stretch>
            <a:fillRect/>
          </a:stretch>
        </p:blipFill>
        <p:spPr>
          <a:xfrm>
            <a:off x="3059832" y="620688"/>
            <a:ext cx="6445534" cy="57150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4)">
                                      <p:cBhvr>
                                        <p:cTn id="7" dur="2000"/>
                                        <p:tgtEl>
                                          <p:spTgt spid="10"/>
                                        </p:tgtEl>
                                      </p:cBhvr>
                                    </p:animEffect>
                                  </p:childTnLst>
                                </p:cTn>
                              </p:par>
                            </p:childTnLst>
                          </p:cTn>
                        </p:par>
                        <p:par>
                          <p:cTn id="8" fill="hold">
                            <p:stCondLst>
                              <p:cond delay="2000"/>
                            </p:stCondLst>
                            <p:childTnLst>
                              <p:par>
                                <p:cTn id="9" presetID="15"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16000" b="-16000"/>
          </a:stretch>
        </a:blipFill>
        <a:effectLst/>
      </p:bgPr>
    </p:bg>
    <p:spTree>
      <p:nvGrpSpPr>
        <p:cNvPr id="1" name=""/>
        <p:cNvGrpSpPr/>
        <p:nvPr/>
      </p:nvGrpSpPr>
      <p:grpSpPr>
        <a:xfrm>
          <a:off x="0" y="0"/>
          <a:ext cx="0" cy="0"/>
          <a:chOff x="0" y="0"/>
          <a:chExt cx="0" cy="0"/>
        </a:xfrm>
      </p:grpSpPr>
      <p:sp>
        <p:nvSpPr>
          <p:cNvPr id="6" name="ZoneTexte 5"/>
          <p:cNvSpPr txBox="1"/>
          <p:nvPr/>
        </p:nvSpPr>
        <p:spPr>
          <a:xfrm>
            <a:off x="357158" y="2500306"/>
            <a:ext cx="3643338" cy="2246769"/>
          </a:xfrm>
          <a:prstGeom prst="rect">
            <a:avLst/>
          </a:prstGeom>
          <a:noFill/>
        </p:spPr>
        <p:txBody>
          <a:bodyPr wrap="square" rtlCol="0">
            <a:spAutoFit/>
          </a:bodyPr>
          <a:lstStyle/>
          <a:p>
            <a:pPr algn="just" rtl="1"/>
            <a:r>
              <a:rPr lang="ar-SA" sz="2800" b="1" dirty="0" smtClean="0">
                <a:effectLst>
                  <a:outerShdw blurRad="38100" dist="38100" dir="2700000" algn="tl">
                    <a:srgbClr val="000000">
                      <a:alpha val="43137"/>
                    </a:srgbClr>
                  </a:outerShdw>
                </a:effectLst>
                <a:latin typeface="Times New Roman" pitchFamily="18" charset="0"/>
                <a:cs typeface="Times New Roman" pitchFamily="18" charset="0"/>
              </a:rPr>
              <a:t>من الخلف:</a:t>
            </a:r>
          </a:p>
          <a:p>
            <a:pPr algn="just" rtl="1"/>
            <a:r>
              <a:rPr lang="ar-DZ" sz="2800" b="1" dirty="0" smtClean="0">
                <a:latin typeface="Times New Roman" pitchFamily="18" charset="0"/>
                <a:cs typeface="Times New Roman" pitchFamily="18" charset="0"/>
              </a:rPr>
              <a:t>تحتوي الوحدة المركزية على مختلف الروابط اللازمة لربطها مع مختلف الوحدات الأخرى</a:t>
            </a:r>
            <a:r>
              <a:rPr lang="ar-SA" sz="2800" b="1" dirty="0" smtClean="0">
                <a:latin typeface="Times New Roman" pitchFamily="18" charset="0"/>
                <a:cs typeface="Times New Roman" pitchFamily="18" charset="0"/>
              </a:rPr>
              <a:t> مثل : الفأرة, لوحة المفاتيح...</a:t>
            </a:r>
            <a:endParaRPr lang="fr-FR" sz="2800" b="1" dirty="0" smtClean="0">
              <a:latin typeface="Times New Roman" pitchFamily="18" charset="0"/>
              <a:cs typeface="Times New Roman" pitchFamily="18" charset="0"/>
            </a:endParaRPr>
          </a:p>
        </p:txBody>
      </p:sp>
      <p:pic>
        <p:nvPicPr>
          <p:cNvPr id="9" name="Image 8" descr="acer-aspire-x1200.jpg"/>
          <p:cNvPicPr>
            <a:picLocks noChangeAspect="1"/>
          </p:cNvPicPr>
          <p:nvPr/>
        </p:nvPicPr>
        <p:blipFill>
          <a:blip r:embed="rId3">
            <a:clrChange>
              <a:clrFrom>
                <a:srgbClr val="FFFFFF"/>
              </a:clrFrom>
              <a:clrTo>
                <a:srgbClr val="FFFFFF">
                  <a:alpha val="0"/>
                </a:srgbClr>
              </a:clrTo>
            </a:clrChange>
          </a:blip>
          <a:stretch>
            <a:fillRect/>
          </a:stretch>
        </p:blipFill>
        <p:spPr>
          <a:xfrm>
            <a:off x="4786314" y="1605494"/>
            <a:ext cx="4016372" cy="50032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16000" b="-16000"/>
          </a:stretch>
        </a:blipFill>
        <a:effectLst/>
      </p:bgPr>
    </p:bg>
    <p:spTree>
      <p:nvGrpSpPr>
        <p:cNvPr id="1" name=""/>
        <p:cNvGrpSpPr/>
        <p:nvPr/>
      </p:nvGrpSpPr>
      <p:grpSpPr>
        <a:xfrm>
          <a:off x="0" y="0"/>
          <a:ext cx="0" cy="0"/>
          <a:chOff x="0" y="0"/>
          <a:chExt cx="0" cy="0"/>
        </a:xfrm>
      </p:grpSpPr>
      <p:sp>
        <p:nvSpPr>
          <p:cNvPr id="5" name="WordArt 1"/>
          <p:cNvSpPr>
            <a:spLocks noChangeArrowheads="1" noChangeShapeType="1" noTextEdit="1"/>
          </p:cNvSpPr>
          <p:nvPr/>
        </p:nvSpPr>
        <p:spPr bwMode="auto">
          <a:xfrm>
            <a:off x="1403648" y="2420888"/>
            <a:ext cx="6480720" cy="1656184"/>
          </a:xfrm>
          <a:prstGeom prst="rect">
            <a:avLst/>
          </a:prstGeom>
        </p:spPr>
        <p:txBody>
          <a:bodyPr wrap="none" fromWordArt="1">
            <a:prstTxWarp prst="textDeflate">
              <a:avLst>
                <a:gd name="adj" fmla="val 26227"/>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ar-SA" sz="3600" b="1" kern="1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Impact"/>
                <a:cs typeface="Al-Hadith1" pitchFamily="2" charset="-78"/>
              </a:rPr>
              <a:t>المكونات الداخلية</a:t>
            </a:r>
            <a:endParaRPr lang="fr-FR" sz="36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Impact"/>
              <a:cs typeface="Al-Hadith1"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16000" b="-16000"/>
          </a:stretch>
        </a:blip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0528" y="1076416"/>
            <a:ext cx="8986598" cy="5616624"/>
          </a:xfrm>
          <a:prstGeom prst="rect">
            <a:avLst/>
          </a:prstGeom>
        </p:spPr>
      </p:pic>
      <p:sp>
        <p:nvSpPr>
          <p:cNvPr id="4" name="Rectangle 3"/>
          <p:cNvSpPr/>
          <p:nvPr/>
        </p:nvSpPr>
        <p:spPr>
          <a:xfrm>
            <a:off x="179512" y="215331"/>
            <a:ext cx="8626558" cy="830997"/>
          </a:xfrm>
          <a:prstGeom prst="rect">
            <a:avLst/>
          </a:prstGeom>
        </p:spPr>
        <p:txBody>
          <a:bodyPr wrap="square">
            <a:spAutoFit/>
          </a:bodyPr>
          <a:lstStyle/>
          <a:p>
            <a:pPr algn="r" rtl="1"/>
            <a:r>
              <a:rPr lang="ar-DZ" sz="2400" b="1" dirty="0" smtClean="0">
                <a:solidFill>
                  <a:srgbClr val="FF0000"/>
                </a:solidFill>
                <a:effectLst>
                  <a:outerShdw blurRad="38100" dist="38100" dir="2700000" algn="tl">
                    <a:srgbClr val="C0C0C0"/>
                  </a:outerShdw>
                </a:effectLst>
                <a:cs typeface="Sultan Medium" pitchFamily="2" charset="-78"/>
              </a:rPr>
              <a:t> </a:t>
            </a:r>
            <a:r>
              <a:rPr lang="ar-SA" sz="2400" b="1" dirty="0">
                <a:solidFill>
                  <a:srgbClr val="FF0000"/>
                </a:solidFill>
                <a:effectLst>
                  <a:outerShdw blurRad="38100" dist="38100" dir="2700000" algn="tl">
                    <a:srgbClr val="000000">
                      <a:alpha val="43137"/>
                    </a:srgbClr>
                  </a:outerShdw>
                </a:effectLst>
                <a:cs typeface="Sultan Medium" pitchFamily="2" charset="-78"/>
              </a:rPr>
              <a:t>اللوحة </a:t>
            </a:r>
            <a:r>
              <a:rPr lang="ar-SA" sz="2400" b="1" dirty="0" smtClean="0">
                <a:solidFill>
                  <a:srgbClr val="FF0000"/>
                </a:solidFill>
                <a:effectLst>
                  <a:outerShdw blurRad="38100" dist="38100" dir="2700000" algn="tl">
                    <a:srgbClr val="000000">
                      <a:alpha val="43137"/>
                    </a:srgbClr>
                  </a:outerShdw>
                </a:effectLst>
                <a:cs typeface="Sultan Medium" pitchFamily="2" charset="-78"/>
              </a:rPr>
              <a:t>الأم</a:t>
            </a:r>
            <a:r>
              <a:rPr lang="ar-DZ" sz="2400" b="1" dirty="0" smtClean="0">
                <a:solidFill>
                  <a:srgbClr val="FF0000"/>
                </a:solidFill>
                <a:effectLst>
                  <a:outerShdw blurRad="38100" dist="38100" dir="2700000" algn="tl">
                    <a:srgbClr val="000000">
                      <a:alpha val="43137"/>
                    </a:srgbClr>
                  </a:outerShdw>
                </a:effectLst>
                <a:cs typeface="Sultan Medium" pitchFamily="2" charset="-78"/>
              </a:rPr>
              <a:t> </a:t>
            </a:r>
            <a:r>
              <a:rPr lang="ar-DZ" sz="2400" b="1" dirty="0" smtClean="0">
                <a:effectLst>
                  <a:outerShdw blurRad="38100" dist="38100" dir="2700000" algn="tl">
                    <a:srgbClr val="C0C0C0"/>
                  </a:outerShdw>
                </a:effectLst>
                <a:cs typeface="Sultan Medium" pitchFamily="2" charset="-78"/>
              </a:rPr>
              <a:t>و </a:t>
            </a:r>
            <a:r>
              <a:rPr lang="ar-DZ" sz="2400" b="1" dirty="0">
                <a:effectLst>
                  <a:outerShdw blurRad="38100" dist="38100" dir="2700000" algn="tl">
                    <a:srgbClr val="C0C0C0"/>
                  </a:outerShdw>
                </a:effectLst>
                <a:cs typeface="Sultan Medium" pitchFamily="2" charset="-78"/>
              </a:rPr>
              <a:t>هي بطاقة الكترونية كبيرة داخل الوحدة المركزية مهمتها ضم جميع العناصر لتسهيل نقل المعلومات </a:t>
            </a:r>
            <a:r>
              <a:rPr lang="ar-DZ" sz="2400" b="1" dirty="0" smtClean="0">
                <a:effectLst>
                  <a:outerShdw blurRad="38100" dist="38100" dir="2700000" algn="tl">
                    <a:srgbClr val="C0C0C0"/>
                  </a:outerShdw>
                </a:effectLst>
                <a:cs typeface="Sultan Medium" pitchFamily="2" charset="-78"/>
              </a:rPr>
              <a:t>بينها.</a:t>
            </a:r>
            <a:endParaRPr lang="fr-FR" sz="2400" dirty="0">
              <a:cs typeface="Sultan Medium" pitchFamily="2" charset="-78"/>
            </a:endParaRPr>
          </a:p>
        </p:txBody>
      </p:sp>
    </p:spTree>
    <p:extLst>
      <p:ext uri="{BB962C8B-B14F-4D97-AF65-F5344CB8AC3E}">
        <p14:creationId xmlns:p14="http://schemas.microsoft.com/office/powerpoint/2010/main" val="17873748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16000" b="-16000"/>
          </a:stretch>
        </a:blip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3">
            <a:clrChange>
              <a:clrFrom>
                <a:srgbClr val="F7F5F6"/>
              </a:clrFrom>
              <a:clrTo>
                <a:srgbClr val="F7F5F6">
                  <a:alpha val="0"/>
                </a:srgbClr>
              </a:clrTo>
            </a:clrChange>
            <a:extLst>
              <a:ext uri="{28A0092B-C50C-407E-A947-70E740481C1C}">
                <a14:useLocalDpi xmlns:a14="http://schemas.microsoft.com/office/drawing/2010/main" val="0"/>
              </a:ext>
            </a:extLst>
          </a:blip>
          <a:stretch>
            <a:fillRect/>
          </a:stretch>
        </p:blipFill>
        <p:spPr>
          <a:xfrm>
            <a:off x="24617" y="116632"/>
            <a:ext cx="9119383" cy="6737978"/>
          </a:xfrm>
          <a:prstGeom prst="rect">
            <a:avLst/>
          </a:prstGeom>
        </p:spPr>
      </p:pic>
      <p:cxnSp>
        <p:nvCxnSpPr>
          <p:cNvPr id="5" name="Connecteur droit 4"/>
          <p:cNvCxnSpPr/>
          <p:nvPr/>
        </p:nvCxnSpPr>
        <p:spPr>
          <a:xfrm flipH="1">
            <a:off x="5364088" y="4077072"/>
            <a:ext cx="720080" cy="864096"/>
          </a:xfrm>
          <a:prstGeom prst="line">
            <a:avLst/>
          </a:prstGeom>
          <a:ln>
            <a:solidFill>
              <a:srgbClr val="8AFA1A"/>
            </a:solidFill>
          </a:ln>
        </p:spPr>
        <p:style>
          <a:lnRef idx="3">
            <a:schemeClr val="accent3"/>
          </a:lnRef>
          <a:fillRef idx="0">
            <a:schemeClr val="accent3"/>
          </a:fillRef>
          <a:effectRef idx="2">
            <a:schemeClr val="accent3"/>
          </a:effectRef>
          <a:fontRef idx="minor">
            <a:schemeClr val="tx1"/>
          </a:fontRef>
        </p:style>
      </p:cxnSp>
      <p:cxnSp>
        <p:nvCxnSpPr>
          <p:cNvPr id="8" name="Connecteur droit 7"/>
          <p:cNvCxnSpPr/>
          <p:nvPr/>
        </p:nvCxnSpPr>
        <p:spPr>
          <a:xfrm flipH="1" flipV="1">
            <a:off x="5364088" y="5093568"/>
            <a:ext cx="512440" cy="351656"/>
          </a:xfrm>
          <a:prstGeom prst="line">
            <a:avLst/>
          </a:prstGeom>
          <a:ln>
            <a:solidFill>
              <a:srgbClr val="8AFA1A"/>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6374376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16000" b="-16000"/>
          </a:stretch>
        </a:blipFill>
        <a:effectLst/>
      </p:bgPr>
    </p:bg>
    <p:spTree>
      <p:nvGrpSpPr>
        <p:cNvPr id="1" name=""/>
        <p:cNvGrpSpPr/>
        <p:nvPr/>
      </p:nvGrpSpPr>
      <p:grpSpPr>
        <a:xfrm>
          <a:off x="0" y="0"/>
          <a:ext cx="0" cy="0"/>
          <a:chOff x="0" y="0"/>
          <a:chExt cx="0" cy="0"/>
        </a:xfrm>
      </p:grpSpPr>
      <p:cxnSp>
        <p:nvCxnSpPr>
          <p:cNvPr id="5" name="Connecteur droit 4"/>
          <p:cNvCxnSpPr/>
          <p:nvPr/>
        </p:nvCxnSpPr>
        <p:spPr>
          <a:xfrm flipH="1">
            <a:off x="5364088" y="4077072"/>
            <a:ext cx="720080" cy="864096"/>
          </a:xfrm>
          <a:prstGeom prst="line">
            <a:avLst/>
          </a:prstGeom>
          <a:ln>
            <a:solidFill>
              <a:srgbClr val="8AFA1A"/>
            </a:solidFill>
          </a:ln>
        </p:spPr>
        <p:style>
          <a:lnRef idx="3">
            <a:schemeClr val="accent3"/>
          </a:lnRef>
          <a:fillRef idx="0">
            <a:schemeClr val="accent3"/>
          </a:fillRef>
          <a:effectRef idx="2">
            <a:schemeClr val="accent3"/>
          </a:effectRef>
          <a:fontRef idx="minor">
            <a:schemeClr val="tx1"/>
          </a:fontRef>
        </p:style>
      </p:cxnSp>
      <p:cxnSp>
        <p:nvCxnSpPr>
          <p:cNvPr id="8" name="Connecteur droit 7"/>
          <p:cNvCxnSpPr/>
          <p:nvPr/>
        </p:nvCxnSpPr>
        <p:spPr>
          <a:xfrm flipH="1" flipV="1">
            <a:off x="5364088" y="5093568"/>
            <a:ext cx="512440" cy="351656"/>
          </a:xfrm>
          <a:prstGeom prst="line">
            <a:avLst/>
          </a:prstGeom>
          <a:ln>
            <a:solidFill>
              <a:srgbClr val="8AFA1A"/>
            </a:solidFill>
          </a:ln>
        </p:spPr>
        <p:style>
          <a:lnRef idx="3">
            <a:schemeClr val="accent3"/>
          </a:lnRef>
          <a:fillRef idx="0">
            <a:schemeClr val="accent3"/>
          </a:fillRef>
          <a:effectRef idx="2">
            <a:schemeClr val="accent3"/>
          </a:effectRef>
          <a:fontRef idx="minor">
            <a:schemeClr val="tx1"/>
          </a:fontRef>
        </p:style>
      </p:cxnSp>
      <p:pic>
        <p:nvPicPr>
          <p:cNvPr id="3" name="Imag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202" y="-9128"/>
            <a:ext cx="4366639" cy="3096344"/>
          </a:xfrm>
          <a:prstGeom prst="rect">
            <a:avLst/>
          </a:prstGeom>
        </p:spPr>
      </p:pic>
      <p:pic>
        <p:nvPicPr>
          <p:cNvPr id="4" name="Image 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63075" y="980728"/>
            <a:ext cx="5354703" cy="3780420"/>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468171"/>
            <a:ext cx="5079365" cy="3250794"/>
          </a:xfrm>
          <a:prstGeom prst="rect">
            <a:avLst/>
          </a:prstGeom>
        </p:spPr>
      </p:pic>
    </p:spTree>
    <p:extLst>
      <p:ext uri="{BB962C8B-B14F-4D97-AF65-F5344CB8AC3E}">
        <p14:creationId xmlns:p14="http://schemas.microsoft.com/office/powerpoint/2010/main" val="34794886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21000"/>
            <a:lum/>
          </a:blip>
          <a:srcRect/>
          <a:stretch>
            <a:fillRect t="-16000" b="-16000"/>
          </a:stretch>
        </a:blipFill>
        <a:effectLst/>
      </p:bgPr>
    </p:bg>
    <p:spTree>
      <p:nvGrpSpPr>
        <p:cNvPr id="1" name=""/>
        <p:cNvGrpSpPr/>
        <p:nvPr/>
      </p:nvGrpSpPr>
      <p:grpSpPr>
        <a:xfrm>
          <a:off x="0" y="0"/>
          <a:ext cx="0" cy="0"/>
          <a:chOff x="0" y="0"/>
          <a:chExt cx="0" cy="0"/>
        </a:xfrm>
      </p:grpSpPr>
      <p:sp>
        <p:nvSpPr>
          <p:cNvPr id="232451" name="Rectangle 3"/>
          <p:cNvSpPr>
            <a:spLocks noGrp="1" noChangeArrowheads="1"/>
          </p:cNvSpPr>
          <p:nvPr>
            <p:ph type="body" idx="1"/>
          </p:nvPr>
        </p:nvSpPr>
        <p:spPr>
          <a:xfrm>
            <a:off x="1403350" y="333375"/>
            <a:ext cx="7489825" cy="5762625"/>
          </a:xfrm>
        </p:spPr>
        <p:txBody>
          <a:bodyPr/>
          <a:lstStyle/>
          <a:p>
            <a:pPr marL="0" indent="0" algn="r" rtl="1">
              <a:buClr>
                <a:schemeClr val="tx1"/>
              </a:buClr>
              <a:buSzTx/>
              <a:buNone/>
            </a:pPr>
            <a:r>
              <a:rPr lang="ar-DZ" sz="4800" b="1" dirty="0" smtClean="0">
                <a:solidFill>
                  <a:srgbClr val="FF0000"/>
                </a:solidFill>
                <a:effectLst>
                  <a:outerShdw blurRad="38100" dist="38100" dir="2700000" algn="tl">
                    <a:srgbClr val="C0C0C0"/>
                  </a:outerShdw>
                </a:effectLst>
                <a:cs typeface="Sultan Medium" pitchFamily="2" charset="-78"/>
              </a:rPr>
              <a:t>تعريف </a:t>
            </a:r>
            <a:r>
              <a:rPr lang="ar-DZ" sz="4800" b="1" dirty="0">
                <a:solidFill>
                  <a:srgbClr val="FF0000"/>
                </a:solidFill>
                <a:effectLst>
                  <a:outerShdw blurRad="38100" dist="38100" dir="2700000" algn="tl">
                    <a:srgbClr val="C0C0C0"/>
                  </a:outerShdw>
                </a:effectLst>
                <a:cs typeface="Sultan Medium" pitchFamily="2" charset="-78"/>
              </a:rPr>
              <a:t>الإعلام الآلي :</a:t>
            </a:r>
            <a:endParaRPr lang="fr-FR" sz="4800" b="1" dirty="0">
              <a:solidFill>
                <a:srgbClr val="FF0000"/>
              </a:solidFill>
              <a:effectLst>
                <a:outerShdw blurRad="38100" dist="38100" dir="2700000" algn="tl">
                  <a:srgbClr val="C0C0C0"/>
                </a:outerShdw>
              </a:effectLst>
              <a:cs typeface="Sultan Medium" pitchFamily="2" charset="-78"/>
            </a:endParaRPr>
          </a:p>
          <a:p>
            <a:pPr marL="0" indent="0" algn="r" rtl="1">
              <a:buNone/>
            </a:pPr>
            <a:endParaRPr lang="fr-FR" dirty="0"/>
          </a:p>
        </p:txBody>
      </p:sp>
      <p:sp>
        <p:nvSpPr>
          <p:cNvPr id="232452" name="WordArt 4"/>
          <p:cNvSpPr>
            <a:spLocks noChangeArrowheads="1" noChangeShapeType="1" noTextEdit="1"/>
          </p:cNvSpPr>
          <p:nvPr/>
        </p:nvSpPr>
        <p:spPr bwMode="auto">
          <a:xfrm>
            <a:off x="1993763" y="1342449"/>
            <a:ext cx="5861323" cy="109061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fr-FR" sz="4000" kern="10" spc="800" dirty="0" smtClean="0">
                <a:solidFill>
                  <a:schemeClr val="tx1">
                    <a:alpha val="69000"/>
                  </a:schemeClr>
                </a:solidFill>
                <a:effectLst>
                  <a:outerShdw dist="45791" dir="3378596" algn="ctr" rotWithShape="0">
                    <a:srgbClr val="4D4D4D">
                      <a:alpha val="80000"/>
                    </a:srgbClr>
                  </a:outerShdw>
                </a:effectLst>
                <a:latin typeface="Arabic Transparent"/>
                <a:cs typeface="Arabic Transparent"/>
              </a:rPr>
              <a:t>INFOR   MATIQUE</a:t>
            </a:r>
            <a:endParaRPr lang="fr-FR" sz="4000" kern="10" spc="800" dirty="0">
              <a:solidFill>
                <a:schemeClr val="tx1">
                  <a:alpha val="69000"/>
                </a:schemeClr>
              </a:solidFill>
              <a:effectLst>
                <a:outerShdw dist="45791" dir="3378596" algn="ctr" rotWithShape="0">
                  <a:srgbClr val="4D4D4D">
                    <a:alpha val="80000"/>
                  </a:srgbClr>
                </a:outerShdw>
              </a:effectLst>
              <a:latin typeface="Arabic Transparent"/>
              <a:cs typeface="Arabic Transparent"/>
            </a:endParaRPr>
          </a:p>
        </p:txBody>
      </p:sp>
      <p:sp>
        <p:nvSpPr>
          <p:cNvPr id="232453" name="Line 5"/>
          <p:cNvSpPr>
            <a:spLocks noChangeShapeType="1"/>
          </p:cNvSpPr>
          <p:nvPr/>
        </p:nvSpPr>
        <p:spPr bwMode="auto">
          <a:xfrm>
            <a:off x="5940425" y="2276475"/>
            <a:ext cx="792163" cy="1368425"/>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232454" name="Line 6"/>
          <p:cNvSpPr>
            <a:spLocks noChangeShapeType="1"/>
          </p:cNvSpPr>
          <p:nvPr/>
        </p:nvSpPr>
        <p:spPr bwMode="auto">
          <a:xfrm flipH="1">
            <a:off x="2627313" y="2349500"/>
            <a:ext cx="865187" cy="136683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232455" name="Text Box 7"/>
          <p:cNvSpPr txBox="1">
            <a:spLocks noChangeArrowheads="1"/>
          </p:cNvSpPr>
          <p:nvPr/>
        </p:nvSpPr>
        <p:spPr bwMode="auto">
          <a:xfrm>
            <a:off x="6588125" y="3573463"/>
            <a:ext cx="431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DZ" sz="4400" b="1" dirty="0">
                <a:effectLst>
                  <a:outerShdw blurRad="38100" dist="38100" dir="2700000" algn="tl">
                    <a:srgbClr val="C0C0C0"/>
                  </a:outerShdw>
                </a:effectLst>
                <a:cs typeface="Arial" charset="0"/>
              </a:rPr>
              <a:t>؟</a:t>
            </a:r>
            <a:endParaRPr lang="fr-FR" sz="4400" b="1" dirty="0">
              <a:effectLst>
                <a:outerShdw blurRad="38100" dist="38100" dir="2700000" algn="tl">
                  <a:srgbClr val="C0C0C0"/>
                </a:outerShdw>
              </a:effectLst>
              <a:cs typeface="Arial" charset="0"/>
            </a:endParaRPr>
          </a:p>
        </p:txBody>
      </p:sp>
      <p:sp>
        <p:nvSpPr>
          <p:cNvPr id="232456" name="Text Box 8"/>
          <p:cNvSpPr txBox="1">
            <a:spLocks noChangeArrowheads="1"/>
          </p:cNvSpPr>
          <p:nvPr/>
        </p:nvSpPr>
        <p:spPr bwMode="auto">
          <a:xfrm>
            <a:off x="2411413" y="3616325"/>
            <a:ext cx="431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DZ" sz="4400" b="1" dirty="0">
                <a:effectLst>
                  <a:outerShdw blurRad="38100" dist="38100" dir="2700000" algn="tl">
                    <a:srgbClr val="C0C0C0"/>
                  </a:outerShdw>
                </a:effectLst>
                <a:cs typeface="Arial" charset="0"/>
              </a:rPr>
              <a:t>؟</a:t>
            </a:r>
            <a:endParaRPr lang="fr-FR" sz="4400" b="1" dirty="0">
              <a:effectLst>
                <a:outerShdw blurRad="38100" dist="38100" dir="2700000" algn="tl">
                  <a:srgbClr val="C0C0C0"/>
                </a:outerShdw>
              </a:effectLst>
              <a:cs typeface="Arial" charset="0"/>
            </a:endParaRPr>
          </a:p>
        </p:txBody>
      </p:sp>
      <p:sp>
        <p:nvSpPr>
          <p:cNvPr id="232457" name="Text Box 9"/>
          <p:cNvSpPr txBox="1">
            <a:spLocks noChangeArrowheads="1"/>
          </p:cNvSpPr>
          <p:nvPr/>
        </p:nvSpPr>
        <p:spPr bwMode="auto">
          <a:xfrm>
            <a:off x="5867400" y="3933825"/>
            <a:ext cx="28543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r-FR" sz="2800" b="1" dirty="0">
                <a:solidFill>
                  <a:srgbClr val="C3461F"/>
                </a:solidFill>
                <a:cs typeface="Arial" charset="0"/>
              </a:rPr>
              <a:t>AUTOMATIQUE</a:t>
            </a:r>
            <a:endParaRPr lang="en-US" sz="2800" b="1" dirty="0">
              <a:solidFill>
                <a:srgbClr val="C3461F"/>
              </a:solidFill>
              <a:cs typeface="Arial" charset="0"/>
            </a:endParaRPr>
          </a:p>
        </p:txBody>
      </p:sp>
      <p:sp>
        <p:nvSpPr>
          <p:cNvPr id="232458" name="Text Box 10"/>
          <p:cNvSpPr txBox="1">
            <a:spLocks noChangeArrowheads="1"/>
          </p:cNvSpPr>
          <p:nvPr/>
        </p:nvSpPr>
        <p:spPr bwMode="auto">
          <a:xfrm>
            <a:off x="1547813" y="3992563"/>
            <a:ext cx="28082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r-FR" sz="2800" b="1" dirty="0">
                <a:solidFill>
                  <a:srgbClr val="C3461F"/>
                </a:solidFill>
                <a:cs typeface="Arial" charset="0"/>
              </a:rPr>
              <a:t>INFORMATION</a:t>
            </a:r>
            <a:endParaRPr lang="en-US" sz="2800" b="1" dirty="0">
              <a:solidFill>
                <a:srgbClr val="C3461F"/>
              </a:solidFill>
              <a:cs typeface="Arial" charset="0"/>
            </a:endParaRPr>
          </a:p>
        </p:txBody>
      </p:sp>
      <p:sp>
        <p:nvSpPr>
          <p:cNvPr id="232459" name="Text Box 11"/>
          <p:cNvSpPr txBox="1">
            <a:spLocks noChangeArrowheads="1"/>
          </p:cNvSpPr>
          <p:nvPr/>
        </p:nvSpPr>
        <p:spPr bwMode="auto">
          <a:xfrm>
            <a:off x="3935413" y="5314950"/>
            <a:ext cx="23034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000" b="1" dirty="0">
                <a:cs typeface="Arabic Transparent" pitchFamily="2" charset="0"/>
              </a:rPr>
              <a:t>…………………….</a:t>
            </a:r>
          </a:p>
        </p:txBody>
      </p:sp>
      <p:sp>
        <p:nvSpPr>
          <p:cNvPr id="232460" name="Text Box 12"/>
          <p:cNvSpPr txBox="1">
            <a:spLocks noChangeArrowheads="1"/>
          </p:cNvSpPr>
          <p:nvPr/>
        </p:nvSpPr>
        <p:spPr bwMode="auto">
          <a:xfrm>
            <a:off x="4024313" y="5213350"/>
            <a:ext cx="1800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r-FR" sz="2800" b="1" dirty="0">
                <a:solidFill>
                  <a:srgbClr val="C3461F"/>
                </a:solidFill>
                <a:cs typeface="Arial" charset="0"/>
              </a:rPr>
              <a:t>TRAITER</a:t>
            </a:r>
          </a:p>
        </p:txBody>
      </p:sp>
      <p:cxnSp>
        <p:nvCxnSpPr>
          <p:cNvPr id="3" name="Connecteur droit 2"/>
          <p:cNvCxnSpPr/>
          <p:nvPr/>
        </p:nvCxnSpPr>
        <p:spPr>
          <a:xfrm>
            <a:off x="4283968" y="1196752"/>
            <a:ext cx="360040" cy="1512168"/>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8739569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32452"/>
                                        </p:tgtEl>
                                        <p:attrNameLst>
                                          <p:attrName>style.visibility</p:attrName>
                                        </p:attrNameLst>
                                      </p:cBhvr>
                                      <p:to>
                                        <p:strVal val="visible"/>
                                      </p:to>
                                    </p:set>
                                    <p:animEffect transition="in" filter="fade">
                                      <p:cBhvr>
                                        <p:cTn id="7" dur="770" decel="100000"/>
                                        <p:tgtEl>
                                          <p:spTgt spid="232452"/>
                                        </p:tgtEl>
                                      </p:cBhvr>
                                    </p:animEffect>
                                    <p:animScale>
                                      <p:cBhvr>
                                        <p:cTn id="8" dur="770" decel="100000"/>
                                        <p:tgtEl>
                                          <p:spTgt spid="232452"/>
                                        </p:tgtEl>
                                      </p:cBhvr>
                                      <p:from x="10000" y="10000"/>
                                      <p:to x="200000" y="450000"/>
                                    </p:animScale>
                                    <p:animScale>
                                      <p:cBhvr>
                                        <p:cTn id="9" dur="1230" accel="100000" fill="hold">
                                          <p:stCondLst>
                                            <p:cond delay="770"/>
                                          </p:stCondLst>
                                        </p:cTn>
                                        <p:tgtEl>
                                          <p:spTgt spid="232452"/>
                                        </p:tgtEl>
                                      </p:cBhvr>
                                      <p:from x="200000" y="450000"/>
                                      <p:to x="100000" y="100000"/>
                                    </p:animScale>
                                    <p:set>
                                      <p:cBhvr>
                                        <p:cTn id="10" dur="770" fill="hold"/>
                                        <p:tgtEl>
                                          <p:spTgt spid="232452"/>
                                        </p:tgtEl>
                                        <p:attrNameLst>
                                          <p:attrName>ppt_x</p:attrName>
                                        </p:attrNameLst>
                                      </p:cBhvr>
                                      <p:to>
                                        <p:strVal val="(0.5)"/>
                                      </p:to>
                                    </p:set>
                                    <p:anim from="(0.5)" to="(#ppt_x)" calcmode="lin" valueType="num">
                                      <p:cBhvr>
                                        <p:cTn id="11" dur="1230" accel="100000" fill="hold">
                                          <p:stCondLst>
                                            <p:cond delay="770"/>
                                          </p:stCondLst>
                                        </p:cTn>
                                        <p:tgtEl>
                                          <p:spTgt spid="232452"/>
                                        </p:tgtEl>
                                        <p:attrNameLst>
                                          <p:attrName>ppt_x</p:attrName>
                                        </p:attrNameLst>
                                      </p:cBhvr>
                                    </p:anim>
                                    <p:set>
                                      <p:cBhvr>
                                        <p:cTn id="12" dur="770" fill="hold"/>
                                        <p:tgtEl>
                                          <p:spTgt spid="232452"/>
                                        </p:tgtEl>
                                        <p:attrNameLst>
                                          <p:attrName>ppt_y</p:attrName>
                                        </p:attrNameLst>
                                      </p:cBhvr>
                                      <p:to>
                                        <p:strVal val="(#ppt_y+0.4)"/>
                                      </p:to>
                                    </p:set>
                                    <p:anim from="(#ppt_y+0.4)" to="(#ppt_y)" calcmode="lin" valueType="num">
                                      <p:cBhvr>
                                        <p:cTn id="13" dur="1230" accel="100000" fill="hold">
                                          <p:stCondLst>
                                            <p:cond delay="770"/>
                                          </p:stCondLst>
                                        </p:cTn>
                                        <p:tgtEl>
                                          <p:spTgt spid="232452"/>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232454"/>
                                        </p:tgtEl>
                                        <p:attrNameLst>
                                          <p:attrName>style.visibility</p:attrName>
                                        </p:attrNameLst>
                                      </p:cBhvr>
                                      <p:to>
                                        <p:strVal val="visible"/>
                                      </p:to>
                                    </p:set>
                                    <p:animEffect transition="in" filter="wipe(up)">
                                      <p:cBhvr>
                                        <p:cTn id="18" dur="500"/>
                                        <p:tgtEl>
                                          <p:spTgt spid="23245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232456"/>
                                        </p:tgtEl>
                                        <p:attrNameLst>
                                          <p:attrName>style.visibility</p:attrName>
                                        </p:attrNameLst>
                                      </p:cBhvr>
                                      <p:to>
                                        <p:strVal val="visible"/>
                                      </p:to>
                                    </p:set>
                                    <p:anim calcmode="lin" valueType="num">
                                      <p:cBhvr>
                                        <p:cTn id="23" dur="500" fill="hold"/>
                                        <p:tgtEl>
                                          <p:spTgt spid="232456"/>
                                        </p:tgtEl>
                                        <p:attrNameLst>
                                          <p:attrName>ppt_w</p:attrName>
                                        </p:attrNameLst>
                                      </p:cBhvr>
                                      <p:tavLst>
                                        <p:tav tm="0">
                                          <p:val>
                                            <p:fltVal val="0"/>
                                          </p:val>
                                        </p:tav>
                                        <p:tav tm="100000">
                                          <p:val>
                                            <p:strVal val="#ppt_w"/>
                                          </p:val>
                                        </p:tav>
                                      </p:tavLst>
                                    </p:anim>
                                    <p:anim calcmode="lin" valueType="num">
                                      <p:cBhvr>
                                        <p:cTn id="24" dur="500" fill="hold"/>
                                        <p:tgtEl>
                                          <p:spTgt spid="232456"/>
                                        </p:tgtEl>
                                        <p:attrNameLst>
                                          <p:attrName>ppt_h</p:attrName>
                                        </p:attrNameLst>
                                      </p:cBhvr>
                                      <p:tavLst>
                                        <p:tav tm="0">
                                          <p:val>
                                            <p:fltVal val="0"/>
                                          </p:val>
                                        </p:tav>
                                        <p:tav tm="100000">
                                          <p:val>
                                            <p:strVal val="#ppt_h"/>
                                          </p:val>
                                        </p:tav>
                                      </p:tavLst>
                                    </p:anim>
                                    <p:animEffect transition="in" filter="fade">
                                      <p:cBhvr>
                                        <p:cTn id="25" dur="500"/>
                                        <p:tgtEl>
                                          <p:spTgt spid="23245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232453"/>
                                        </p:tgtEl>
                                        <p:attrNameLst>
                                          <p:attrName>style.visibility</p:attrName>
                                        </p:attrNameLst>
                                      </p:cBhvr>
                                      <p:to>
                                        <p:strVal val="visible"/>
                                      </p:to>
                                    </p:set>
                                    <p:animEffect transition="in" filter="wipe(up)">
                                      <p:cBhvr>
                                        <p:cTn id="30" dur="500"/>
                                        <p:tgtEl>
                                          <p:spTgt spid="23245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232455"/>
                                        </p:tgtEl>
                                        <p:attrNameLst>
                                          <p:attrName>style.visibility</p:attrName>
                                        </p:attrNameLst>
                                      </p:cBhvr>
                                      <p:to>
                                        <p:strVal val="visible"/>
                                      </p:to>
                                    </p:set>
                                    <p:anim calcmode="lin" valueType="num">
                                      <p:cBhvr>
                                        <p:cTn id="35" dur="500" fill="hold"/>
                                        <p:tgtEl>
                                          <p:spTgt spid="232455"/>
                                        </p:tgtEl>
                                        <p:attrNameLst>
                                          <p:attrName>ppt_w</p:attrName>
                                        </p:attrNameLst>
                                      </p:cBhvr>
                                      <p:tavLst>
                                        <p:tav tm="0">
                                          <p:val>
                                            <p:fltVal val="0"/>
                                          </p:val>
                                        </p:tav>
                                        <p:tav tm="100000">
                                          <p:val>
                                            <p:strVal val="#ppt_w"/>
                                          </p:val>
                                        </p:tav>
                                      </p:tavLst>
                                    </p:anim>
                                    <p:anim calcmode="lin" valueType="num">
                                      <p:cBhvr>
                                        <p:cTn id="36" dur="500" fill="hold"/>
                                        <p:tgtEl>
                                          <p:spTgt spid="232455"/>
                                        </p:tgtEl>
                                        <p:attrNameLst>
                                          <p:attrName>ppt_h</p:attrName>
                                        </p:attrNameLst>
                                      </p:cBhvr>
                                      <p:tavLst>
                                        <p:tav tm="0">
                                          <p:val>
                                            <p:fltVal val="0"/>
                                          </p:val>
                                        </p:tav>
                                        <p:tav tm="100000">
                                          <p:val>
                                            <p:strVal val="#ppt_h"/>
                                          </p:val>
                                        </p:tav>
                                      </p:tavLst>
                                    </p:anim>
                                    <p:animEffect transition="in" filter="fade">
                                      <p:cBhvr>
                                        <p:cTn id="37" dur="500"/>
                                        <p:tgtEl>
                                          <p:spTgt spid="23245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3" presetClass="exit" presetSubtype="32" fill="hold" grpId="1" nodeType="clickEffect">
                                  <p:stCondLst>
                                    <p:cond delay="0"/>
                                  </p:stCondLst>
                                  <p:childTnLst>
                                    <p:anim calcmode="lin" valueType="num">
                                      <p:cBhvr>
                                        <p:cTn id="41" dur="500"/>
                                        <p:tgtEl>
                                          <p:spTgt spid="232456"/>
                                        </p:tgtEl>
                                        <p:attrNameLst>
                                          <p:attrName>ppt_w</p:attrName>
                                        </p:attrNameLst>
                                      </p:cBhvr>
                                      <p:tavLst>
                                        <p:tav tm="0">
                                          <p:val>
                                            <p:strVal val="ppt_w"/>
                                          </p:val>
                                        </p:tav>
                                        <p:tav tm="100000">
                                          <p:val>
                                            <p:fltVal val="0"/>
                                          </p:val>
                                        </p:tav>
                                      </p:tavLst>
                                    </p:anim>
                                    <p:anim calcmode="lin" valueType="num">
                                      <p:cBhvr>
                                        <p:cTn id="42" dur="500"/>
                                        <p:tgtEl>
                                          <p:spTgt spid="232456"/>
                                        </p:tgtEl>
                                        <p:attrNameLst>
                                          <p:attrName>ppt_h</p:attrName>
                                        </p:attrNameLst>
                                      </p:cBhvr>
                                      <p:tavLst>
                                        <p:tav tm="0">
                                          <p:val>
                                            <p:strVal val="ppt_h"/>
                                          </p:val>
                                        </p:tav>
                                        <p:tav tm="100000">
                                          <p:val>
                                            <p:fltVal val="0"/>
                                          </p:val>
                                        </p:tav>
                                      </p:tavLst>
                                    </p:anim>
                                    <p:set>
                                      <p:cBhvr>
                                        <p:cTn id="43" dur="1" fill="hold">
                                          <p:stCondLst>
                                            <p:cond delay="499"/>
                                          </p:stCondLst>
                                        </p:cTn>
                                        <p:tgtEl>
                                          <p:spTgt spid="232456"/>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232458"/>
                                        </p:tgtEl>
                                        <p:attrNameLst>
                                          <p:attrName>style.visibility</p:attrName>
                                        </p:attrNameLst>
                                      </p:cBhvr>
                                      <p:to>
                                        <p:strVal val="visible"/>
                                      </p:to>
                                    </p:set>
                                    <p:anim calcmode="lin" valueType="num">
                                      <p:cBhvr>
                                        <p:cTn id="48" dur="500" fill="hold"/>
                                        <p:tgtEl>
                                          <p:spTgt spid="232458"/>
                                        </p:tgtEl>
                                        <p:attrNameLst>
                                          <p:attrName>ppt_w</p:attrName>
                                        </p:attrNameLst>
                                      </p:cBhvr>
                                      <p:tavLst>
                                        <p:tav tm="0">
                                          <p:val>
                                            <p:fltVal val="0"/>
                                          </p:val>
                                        </p:tav>
                                        <p:tav tm="100000">
                                          <p:val>
                                            <p:strVal val="#ppt_w"/>
                                          </p:val>
                                        </p:tav>
                                      </p:tavLst>
                                    </p:anim>
                                    <p:anim calcmode="lin" valueType="num">
                                      <p:cBhvr>
                                        <p:cTn id="49" dur="500" fill="hold"/>
                                        <p:tgtEl>
                                          <p:spTgt spid="232458"/>
                                        </p:tgtEl>
                                        <p:attrNameLst>
                                          <p:attrName>ppt_h</p:attrName>
                                        </p:attrNameLst>
                                      </p:cBhvr>
                                      <p:tavLst>
                                        <p:tav tm="0">
                                          <p:val>
                                            <p:fltVal val="0"/>
                                          </p:val>
                                        </p:tav>
                                        <p:tav tm="100000">
                                          <p:val>
                                            <p:strVal val="#ppt_h"/>
                                          </p:val>
                                        </p:tav>
                                      </p:tavLst>
                                    </p:anim>
                                    <p:animEffect transition="in" filter="fade">
                                      <p:cBhvr>
                                        <p:cTn id="50" dur="500"/>
                                        <p:tgtEl>
                                          <p:spTgt spid="23245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xit" presetSubtype="32" fill="hold" grpId="1" nodeType="clickEffect">
                                  <p:stCondLst>
                                    <p:cond delay="0"/>
                                  </p:stCondLst>
                                  <p:childTnLst>
                                    <p:anim calcmode="lin" valueType="num">
                                      <p:cBhvr>
                                        <p:cTn id="54" dur="500"/>
                                        <p:tgtEl>
                                          <p:spTgt spid="232455"/>
                                        </p:tgtEl>
                                        <p:attrNameLst>
                                          <p:attrName>ppt_w</p:attrName>
                                        </p:attrNameLst>
                                      </p:cBhvr>
                                      <p:tavLst>
                                        <p:tav tm="0">
                                          <p:val>
                                            <p:strVal val="ppt_w"/>
                                          </p:val>
                                        </p:tav>
                                        <p:tav tm="100000">
                                          <p:val>
                                            <p:fltVal val="0"/>
                                          </p:val>
                                        </p:tav>
                                      </p:tavLst>
                                    </p:anim>
                                    <p:anim calcmode="lin" valueType="num">
                                      <p:cBhvr>
                                        <p:cTn id="55" dur="500"/>
                                        <p:tgtEl>
                                          <p:spTgt spid="232455"/>
                                        </p:tgtEl>
                                        <p:attrNameLst>
                                          <p:attrName>ppt_h</p:attrName>
                                        </p:attrNameLst>
                                      </p:cBhvr>
                                      <p:tavLst>
                                        <p:tav tm="0">
                                          <p:val>
                                            <p:strVal val="ppt_h"/>
                                          </p:val>
                                        </p:tav>
                                        <p:tav tm="100000">
                                          <p:val>
                                            <p:fltVal val="0"/>
                                          </p:val>
                                        </p:tav>
                                      </p:tavLst>
                                    </p:anim>
                                    <p:set>
                                      <p:cBhvr>
                                        <p:cTn id="56" dur="1" fill="hold">
                                          <p:stCondLst>
                                            <p:cond delay="499"/>
                                          </p:stCondLst>
                                        </p:cTn>
                                        <p:tgtEl>
                                          <p:spTgt spid="232455"/>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0" fill="hold" grpId="0" nodeType="clickEffect">
                                  <p:stCondLst>
                                    <p:cond delay="0"/>
                                  </p:stCondLst>
                                  <p:childTnLst>
                                    <p:set>
                                      <p:cBhvr>
                                        <p:cTn id="60" dur="1" fill="hold">
                                          <p:stCondLst>
                                            <p:cond delay="0"/>
                                          </p:stCondLst>
                                        </p:cTn>
                                        <p:tgtEl>
                                          <p:spTgt spid="232457"/>
                                        </p:tgtEl>
                                        <p:attrNameLst>
                                          <p:attrName>style.visibility</p:attrName>
                                        </p:attrNameLst>
                                      </p:cBhvr>
                                      <p:to>
                                        <p:strVal val="visible"/>
                                      </p:to>
                                    </p:set>
                                    <p:anim calcmode="lin" valueType="num">
                                      <p:cBhvr>
                                        <p:cTn id="61" dur="500" fill="hold"/>
                                        <p:tgtEl>
                                          <p:spTgt spid="232457"/>
                                        </p:tgtEl>
                                        <p:attrNameLst>
                                          <p:attrName>ppt_w</p:attrName>
                                        </p:attrNameLst>
                                      </p:cBhvr>
                                      <p:tavLst>
                                        <p:tav tm="0">
                                          <p:val>
                                            <p:fltVal val="0"/>
                                          </p:val>
                                        </p:tav>
                                        <p:tav tm="100000">
                                          <p:val>
                                            <p:strVal val="#ppt_w"/>
                                          </p:val>
                                        </p:tav>
                                      </p:tavLst>
                                    </p:anim>
                                    <p:anim calcmode="lin" valueType="num">
                                      <p:cBhvr>
                                        <p:cTn id="62" dur="500" fill="hold"/>
                                        <p:tgtEl>
                                          <p:spTgt spid="232457"/>
                                        </p:tgtEl>
                                        <p:attrNameLst>
                                          <p:attrName>ppt_h</p:attrName>
                                        </p:attrNameLst>
                                      </p:cBhvr>
                                      <p:tavLst>
                                        <p:tav tm="0">
                                          <p:val>
                                            <p:fltVal val="0"/>
                                          </p:val>
                                        </p:tav>
                                        <p:tav tm="100000">
                                          <p:val>
                                            <p:strVal val="#ppt_h"/>
                                          </p:val>
                                        </p:tav>
                                      </p:tavLst>
                                    </p:anim>
                                    <p:animEffect transition="in" filter="fade">
                                      <p:cBhvr>
                                        <p:cTn id="63" dur="500"/>
                                        <p:tgtEl>
                                          <p:spTgt spid="23245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42" presetClass="path" presetSubtype="0" accel="50000" decel="50000" fill="hold" grpId="1" nodeType="clickEffect">
                                  <p:stCondLst>
                                    <p:cond delay="0"/>
                                  </p:stCondLst>
                                  <p:childTnLst>
                                    <p:animMotion origin="layout" path="M -3.05556E-6 -7.51445E-7 L -0.04323 0.17387 " pathEditMode="relative" rAng="0" ptsTypes="AA">
                                      <p:cBhvr>
                                        <p:cTn id="67" dur="2000" fill="hold"/>
                                        <p:tgtEl>
                                          <p:spTgt spid="232458"/>
                                        </p:tgtEl>
                                        <p:attrNameLst>
                                          <p:attrName>ppt_x</p:attrName>
                                          <p:attrName>ppt_y</p:attrName>
                                        </p:attrNameLst>
                                      </p:cBhvr>
                                      <p:rCtr x="-2170" y="8694"/>
                                    </p:animMotion>
                                  </p:childTnLst>
                                </p:cTn>
                              </p:par>
                            </p:childTnLst>
                          </p:cTn>
                        </p:par>
                      </p:childTnLst>
                    </p:cTn>
                  </p:par>
                  <p:par>
                    <p:cTn id="68" fill="hold" nodeType="clickPar">
                      <p:stCondLst>
                        <p:cond delay="indefinite"/>
                      </p:stCondLst>
                      <p:childTnLst>
                        <p:par>
                          <p:cTn id="69" fill="hold" nodeType="withGroup">
                            <p:stCondLst>
                              <p:cond delay="0"/>
                            </p:stCondLst>
                            <p:childTnLst>
                              <p:par>
                                <p:cTn id="70" presetID="42" presetClass="path" presetSubtype="0" accel="50000" decel="50000" fill="hold" grpId="1" nodeType="clickEffect">
                                  <p:stCondLst>
                                    <p:cond delay="0"/>
                                  </p:stCondLst>
                                  <p:childTnLst>
                                    <p:animMotion origin="layout" path="M -3.05556E-6 4.16185E-6 L 0.03299 0.18242 " pathEditMode="relative" rAng="0" ptsTypes="AA">
                                      <p:cBhvr>
                                        <p:cTn id="71" dur="2000" fill="hold"/>
                                        <p:tgtEl>
                                          <p:spTgt spid="232457"/>
                                        </p:tgtEl>
                                        <p:attrNameLst>
                                          <p:attrName>ppt_x</p:attrName>
                                          <p:attrName>ppt_y</p:attrName>
                                        </p:attrNameLst>
                                      </p:cBhvr>
                                      <p:rCtr x="1649" y="9110"/>
                                    </p:animMotion>
                                  </p:child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10" fill="hold" grpId="2" nodeType="clickEffect">
                                  <p:stCondLst>
                                    <p:cond delay="0"/>
                                  </p:stCondLst>
                                  <p:childTnLst>
                                    <p:set>
                                      <p:cBhvr>
                                        <p:cTn id="75" dur="1" fill="hold">
                                          <p:stCondLst>
                                            <p:cond delay="0"/>
                                          </p:stCondLst>
                                        </p:cTn>
                                        <p:tgtEl>
                                          <p:spTgt spid="232459"/>
                                        </p:tgtEl>
                                        <p:attrNameLst>
                                          <p:attrName>style.visibility</p:attrName>
                                        </p:attrNameLst>
                                      </p:cBhvr>
                                      <p:to>
                                        <p:strVal val="visible"/>
                                      </p:to>
                                    </p:set>
                                    <p:animEffect transition="in" filter="blinds(horizontal)">
                                      <p:cBhvr>
                                        <p:cTn id="76" dur="500"/>
                                        <p:tgtEl>
                                          <p:spTgt spid="232459"/>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3" presetClass="emph" presetSubtype="10" fill="hold" grpId="0" nodeType="clickEffect">
                                  <p:stCondLst>
                                    <p:cond delay="0"/>
                                  </p:stCondLst>
                                  <p:childTnLst>
                                    <p:animClr clrSpc="hsl" dir="ccw">
                                      <p:cBhvr override="childStyle">
                                        <p:cTn id="80" dur="2000" fill="hold"/>
                                        <p:tgtEl>
                                          <p:spTgt spid="232459"/>
                                        </p:tgtEl>
                                        <p:attrNameLst>
                                          <p:attrName>style.color</p:attrName>
                                        </p:attrNameLst>
                                      </p:cBhvr>
                                      <p:to>
                                        <a:srgbClr val="F66740"/>
                                      </p:to>
                                    </p:animClr>
                                  </p:childTnLst>
                                </p:cTn>
                              </p:par>
                            </p:childTnLst>
                          </p:cTn>
                        </p:par>
                      </p:childTnLst>
                    </p:cTn>
                  </p:par>
                  <p:par>
                    <p:cTn id="81" fill="hold" nodeType="clickPar">
                      <p:stCondLst>
                        <p:cond delay="indefinite"/>
                      </p:stCondLst>
                      <p:childTnLst>
                        <p:par>
                          <p:cTn id="82" fill="hold" nodeType="withGroup">
                            <p:stCondLst>
                              <p:cond delay="0"/>
                            </p:stCondLst>
                            <p:childTnLst>
                              <p:par>
                                <p:cTn id="83" presetID="4" presetClass="exit" presetSubtype="16" fill="hold" grpId="1" nodeType="clickEffect">
                                  <p:stCondLst>
                                    <p:cond delay="0"/>
                                  </p:stCondLst>
                                  <p:childTnLst>
                                    <p:animEffect transition="out" filter="box(in)">
                                      <p:cBhvr>
                                        <p:cTn id="84" dur="500"/>
                                        <p:tgtEl>
                                          <p:spTgt spid="232459"/>
                                        </p:tgtEl>
                                      </p:cBhvr>
                                    </p:animEffect>
                                    <p:set>
                                      <p:cBhvr>
                                        <p:cTn id="85" dur="1" fill="hold">
                                          <p:stCondLst>
                                            <p:cond delay="499"/>
                                          </p:stCondLst>
                                        </p:cTn>
                                        <p:tgtEl>
                                          <p:spTgt spid="232459"/>
                                        </p:tgtEl>
                                        <p:attrNameLst>
                                          <p:attrName>style.visibility</p:attrName>
                                        </p:attrNameLst>
                                      </p:cBhvr>
                                      <p:to>
                                        <p:strVal val="hidden"/>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8" presetClass="exit" presetSubtype="16" fill="hold" grpId="3" nodeType="clickEffect">
                                  <p:stCondLst>
                                    <p:cond delay="0"/>
                                  </p:stCondLst>
                                  <p:childTnLst>
                                    <p:animEffect transition="out" filter="diamond(in)">
                                      <p:cBhvr>
                                        <p:cTn id="89" dur="2000"/>
                                        <p:tgtEl>
                                          <p:spTgt spid="232459"/>
                                        </p:tgtEl>
                                      </p:cBhvr>
                                    </p:animEffect>
                                    <p:set>
                                      <p:cBhvr>
                                        <p:cTn id="90" dur="1" fill="hold">
                                          <p:stCondLst>
                                            <p:cond delay="1999"/>
                                          </p:stCondLst>
                                        </p:cTn>
                                        <p:tgtEl>
                                          <p:spTgt spid="232459"/>
                                        </p:tgtEl>
                                        <p:attrNameLst>
                                          <p:attrName>style.visibility</p:attrName>
                                        </p:attrNameLst>
                                      </p:cBhvr>
                                      <p:to>
                                        <p:strVal val="hidden"/>
                                      </p:to>
                                    </p:set>
                                  </p:childTnLst>
                                </p:cTn>
                              </p:par>
                              <p:par>
                                <p:cTn id="91" presetID="8" presetClass="entr" presetSubtype="16" fill="hold" grpId="0" nodeType="withEffect">
                                  <p:stCondLst>
                                    <p:cond delay="1000"/>
                                  </p:stCondLst>
                                  <p:childTnLst>
                                    <p:set>
                                      <p:cBhvr>
                                        <p:cTn id="92" dur="1" fill="hold">
                                          <p:stCondLst>
                                            <p:cond delay="0"/>
                                          </p:stCondLst>
                                        </p:cTn>
                                        <p:tgtEl>
                                          <p:spTgt spid="232460"/>
                                        </p:tgtEl>
                                        <p:attrNameLst>
                                          <p:attrName>style.visibility</p:attrName>
                                        </p:attrNameLst>
                                      </p:cBhvr>
                                      <p:to>
                                        <p:strVal val="visible"/>
                                      </p:to>
                                    </p:set>
                                    <p:animEffect transition="in" filter="diamond(in)">
                                      <p:cBhvr>
                                        <p:cTn id="93" dur="2000"/>
                                        <p:tgtEl>
                                          <p:spTgt spid="232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2" grpId="0" animBg="1"/>
      <p:bldP spid="232453" grpId="0" animBg="1"/>
      <p:bldP spid="232454" grpId="0" animBg="1"/>
      <p:bldP spid="232455" grpId="0"/>
      <p:bldP spid="232455" grpId="1"/>
      <p:bldP spid="232456" grpId="0"/>
      <p:bldP spid="232456" grpId="1"/>
      <p:bldP spid="232457" grpId="0"/>
      <p:bldP spid="232457" grpId="1"/>
      <p:bldP spid="232458" grpId="0"/>
      <p:bldP spid="232458" grpId="1"/>
      <p:bldP spid="232459" grpId="0"/>
      <p:bldP spid="232459" grpId="1"/>
      <p:bldP spid="232459" grpId="2"/>
      <p:bldP spid="232459" grpId="3"/>
      <p:bldP spid="2324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16000" b="-16000"/>
          </a:stretch>
        </a:blipFill>
        <a:effectLst/>
      </p:bgPr>
    </p:bg>
    <p:spTree>
      <p:nvGrpSpPr>
        <p:cNvPr id="1" name=""/>
        <p:cNvGrpSpPr/>
        <p:nvPr/>
      </p:nvGrpSpPr>
      <p:grpSpPr>
        <a:xfrm>
          <a:off x="0" y="0"/>
          <a:ext cx="0" cy="0"/>
          <a:chOff x="0" y="0"/>
          <a:chExt cx="0" cy="0"/>
        </a:xfrm>
      </p:grpSpPr>
      <p:pic>
        <p:nvPicPr>
          <p:cNvPr id="6" name="Image 5"/>
          <p:cNvPicPr/>
          <p:nvPr/>
        </p:nvPicPr>
        <p:blipFill>
          <a:blip r:embed="rId3">
            <a:clrChange>
              <a:clrFrom>
                <a:srgbClr val="FFFFFF"/>
              </a:clrFrom>
              <a:clrTo>
                <a:srgbClr val="FFFFFF">
                  <a:alpha val="0"/>
                </a:srgbClr>
              </a:clrTo>
            </a:clrChange>
          </a:blip>
          <a:srcRect/>
          <a:stretch>
            <a:fillRect/>
          </a:stretch>
        </p:blipFill>
        <p:spPr bwMode="auto">
          <a:xfrm>
            <a:off x="3563888" y="4782903"/>
            <a:ext cx="1696353" cy="1319230"/>
          </a:xfrm>
          <a:prstGeom prst="rect">
            <a:avLst/>
          </a:prstGeom>
          <a:noFill/>
          <a:ln w="9525">
            <a:noFill/>
            <a:miter lim="800000"/>
            <a:headEnd/>
            <a:tailEnd/>
          </a:ln>
        </p:spPr>
      </p:pic>
      <p:pic>
        <p:nvPicPr>
          <p:cNvPr id="7" name="Image 6"/>
          <p:cNvPicPr/>
          <p:nvPr/>
        </p:nvPicPr>
        <p:blipFill>
          <a:blip r:embed="rId4">
            <a:clrChange>
              <a:clrFrom>
                <a:srgbClr val="FFFFFF"/>
              </a:clrFrom>
              <a:clrTo>
                <a:srgbClr val="FFFFFF">
                  <a:alpha val="0"/>
                </a:srgbClr>
              </a:clrTo>
            </a:clrChange>
          </a:blip>
          <a:srcRect/>
          <a:stretch>
            <a:fillRect/>
          </a:stretch>
        </p:blipFill>
        <p:spPr bwMode="auto">
          <a:xfrm>
            <a:off x="6228184" y="4509120"/>
            <a:ext cx="2308472" cy="1866797"/>
          </a:xfrm>
          <a:prstGeom prst="rect">
            <a:avLst/>
          </a:prstGeom>
          <a:noFill/>
          <a:ln w="9525">
            <a:noFill/>
            <a:miter lim="800000"/>
            <a:headEnd/>
            <a:tailEnd/>
          </a:ln>
        </p:spPr>
      </p:pic>
      <p:pic>
        <p:nvPicPr>
          <p:cNvPr id="12" name="Image 11" descr="processeur (1).jpg"/>
          <p:cNvPicPr>
            <a:picLocks noChangeAspect="1"/>
          </p:cNvPicPr>
          <p:nvPr/>
        </p:nvPicPr>
        <p:blipFill>
          <a:blip r:embed="rId5" cstate="print">
            <a:clrChange>
              <a:clrFrom>
                <a:srgbClr val="FFFFFF"/>
              </a:clrFrom>
              <a:clrTo>
                <a:srgbClr val="FFFFFF">
                  <a:alpha val="0"/>
                </a:srgbClr>
              </a:clrTo>
            </a:clrChange>
          </a:blip>
          <a:stretch>
            <a:fillRect/>
          </a:stretch>
        </p:blipFill>
        <p:spPr>
          <a:xfrm>
            <a:off x="557600" y="3960231"/>
            <a:ext cx="2630170" cy="2415686"/>
          </a:xfrm>
          <a:prstGeom prst="rect">
            <a:avLst/>
          </a:prstGeom>
        </p:spPr>
      </p:pic>
      <p:sp>
        <p:nvSpPr>
          <p:cNvPr id="9" name="Rectangle 4"/>
          <p:cNvSpPr txBox="1">
            <a:spLocks noChangeArrowheads="1"/>
          </p:cNvSpPr>
          <p:nvPr/>
        </p:nvSpPr>
        <p:spPr>
          <a:xfrm>
            <a:off x="107505" y="327169"/>
            <a:ext cx="8805270" cy="45419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lnSpc>
                <a:spcPct val="90000"/>
              </a:lnSpc>
              <a:buClr>
                <a:schemeClr val="tx1"/>
              </a:buClr>
              <a:buNone/>
            </a:pPr>
            <a:r>
              <a:rPr lang="ar-DZ" b="1" u="sng" dirty="0" smtClean="0">
                <a:solidFill>
                  <a:srgbClr val="FF0000"/>
                </a:solidFill>
                <a:effectLst>
                  <a:outerShdw blurRad="38100" dist="38100" dir="2700000" algn="tl">
                    <a:srgbClr val="C0C0C0"/>
                  </a:outerShdw>
                </a:effectLst>
                <a:cs typeface="Sultan Medium" pitchFamily="2" charset="-78"/>
              </a:rPr>
              <a:t>المعالج ( الوحدة المركزية للمعالجة)</a:t>
            </a:r>
            <a:r>
              <a:rPr lang="ar-DZ" b="1" dirty="0" smtClean="0">
                <a:solidFill>
                  <a:srgbClr val="FF0000"/>
                </a:solidFill>
                <a:effectLst>
                  <a:outerShdw blurRad="38100" dist="38100" dir="2700000" algn="tl">
                    <a:srgbClr val="C0C0C0"/>
                  </a:outerShdw>
                </a:effectLst>
                <a:cs typeface="Sultan Medium" pitchFamily="2" charset="-78"/>
              </a:rPr>
              <a:t> :</a:t>
            </a:r>
            <a:r>
              <a:rPr lang="ar-DZ" sz="2800" b="1" dirty="0" smtClean="0">
                <a:solidFill>
                  <a:srgbClr val="FF0000"/>
                </a:solidFill>
                <a:effectLst>
                  <a:outerShdw blurRad="38100" dist="38100" dir="2700000" algn="tl">
                    <a:srgbClr val="C0C0C0"/>
                  </a:outerShdw>
                </a:effectLst>
                <a:cs typeface="Sultan Medium" pitchFamily="2" charset="-78"/>
              </a:rPr>
              <a:t> </a:t>
            </a:r>
          </a:p>
          <a:p>
            <a:pPr marL="0" indent="0" algn="r" rtl="1">
              <a:lnSpc>
                <a:spcPct val="90000"/>
              </a:lnSpc>
              <a:buClr>
                <a:schemeClr val="tx1"/>
              </a:buClr>
              <a:buNone/>
            </a:pPr>
            <a:r>
              <a:rPr lang="ar-DZ" sz="2800" dirty="0" smtClean="0">
                <a:cs typeface="Sultan Medium" pitchFamily="2" charset="-78"/>
              </a:rPr>
              <a:t>يقوم </a:t>
            </a:r>
            <a:r>
              <a:rPr lang="ar-DZ" sz="2800" dirty="0">
                <a:cs typeface="Sultan Medium" pitchFamily="2" charset="-78"/>
              </a:rPr>
              <a:t>بتنفيذ البرامج و ذلك باستقبال و ارسال الأوامر </a:t>
            </a:r>
            <a:r>
              <a:rPr lang="ar-DZ" sz="2800" dirty="0" smtClean="0">
                <a:cs typeface="Sultan Medium" pitchFamily="2" charset="-78"/>
              </a:rPr>
              <a:t> على </a:t>
            </a:r>
            <a:r>
              <a:rPr lang="ar-DZ" sz="2800" dirty="0">
                <a:cs typeface="Sultan Medium" pitchFamily="2" charset="-78"/>
              </a:rPr>
              <a:t>شكل تعليمات الى باقي الوحدات مثل : </a:t>
            </a:r>
            <a:endParaRPr lang="ar-DZ" sz="2800" dirty="0" smtClean="0">
              <a:cs typeface="Sultan Medium" pitchFamily="2" charset="-78"/>
            </a:endParaRPr>
          </a:p>
          <a:p>
            <a:pPr marL="0" indent="0" algn="r" rtl="1">
              <a:lnSpc>
                <a:spcPct val="90000"/>
              </a:lnSpc>
              <a:buClr>
                <a:schemeClr val="tx1"/>
              </a:buClr>
              <a:buNone/>
            </a:pPr>
            <a:r>
              <a:rPr lang="ar-DZ" sz="2800" dirty="0" smtClean="0">
                <a:cs typeface="Sultan Medium" pitchFamily="2" charset="-78"/>
              </a:rPr>
              <a:t>الطابعة </a:t>
            </a:r>
            <a:r>
              <a:rPr lang="ar-DZ" sz="2800" dirty="0">
                <a:cs typeface="Sultan Medium" pitchFamily="2" charset="-78"/>
              </a:rPr>
              <a:t>،القرص الصلب ،..........</a:t>
            </a:r>
            <a:r>
              <a:rPr lang="ar-DZ" sz="2800" dirty="0" smtClean="0">
                <a:cs typeface="Sultan Medium" pitchFamily="2" charset="-78"/>
              </a:rPr>
              <a:t>الخ و يتكون من:</a:t>
            </a:r>
            <a:endParaRPr lang="ar-DZ" sz="2800" dirty="0">
              <a:cs typeface="Sultan Medium" pitchFamily="2" charset="-78"/>
            </a:endParaRPr>
          </a:p>
          <a:p>
            <a:pPr algn="r" rtl="1">
              <a:lnSpc>
                <a:spcPct val="90000"/>
              </a:lnSpc>
              <a:buClr>
                <a:srgbClr val="00FF00"/>
              </a:buClr>
              <a:buFont typeface="Wingdings" pitchFamily="2" charset="2"/>
              <a:buChar char="q"/>
            </a:pPr>
            <a:r>
              <a:rPr lang="ar-DZ" sz="2800" b="1" u="sng" dirty="0" smtClean="0">
                <a:solidFill>
                  <a:srgbClr val="00FF00"/>
                </a:solidFill>
                <a:cs typeface="Sultan Medium" pitchFamily="2" charset="-78"/>
              </a:rPr>
              <a:t>وحدة التحكم و المراقبة</a:t>
            </a:r>
            <a:r>
              <a:rPr lang="ar-DZ" sz="2800" b="1" dirty="0" smtClean="0">
                <a:solidFill>
                  <a:srgbClr val="00FF00"/>
                </a:solidFill>
                <a:cs typeface="Sultan Medium" pitchFamily="2" charset="-78"/>
              </a:rPr>
              <a:t> :</a:t>
            </a:r>
            <a:endParaRPr lang="fr-FR" sz="2800" b="1" dirty="0" smtClean="0">
              <a:solidFill>
                <a:srgbClr val="00FF00"/>
              </a:solidFill>
              <a:cs typeface="Sultan Medium" pitchFamily="2" charset="-78"/>
            </a:endParaRPr>
          </a:p>
          <a:p>
            <a:pPr marL="533400" indent="-533400" algn="r" rtl="1">
              <a:lnSpc>
                <a:spcPct val="90000"/>
              </a:lnSpc>
              <a:buClr>
                <a:schemeClr val="tx1"/>
              </a:buClr>
              <a:buFont typeface="Wingdings" pitchFamily="2" charset="2"/>
              <a:buNone/>
            </a:pPr>
            <a:r>
              <a:rPr lang="ar-DZ" sz="2800" b="1" dirty="0" smtClean="0">
                <a:cs typeface="Sultan Medium" pitchFamily="2" charset="-78"/>
              </a:rPr>
              <a:t>تتحكم و تراقب جميع الأعمال المنجزة في الحاسوب</a:t>
            </a:r>
          </a:p>
          <a:p>
            <a:pPr algn="r" rtl="1">
              <a:lnSpc>
                <a:spcPct val="90000"/>
              </a:lnSpc>
              <a:buClr>
                <a:srgbClr val="00FF00"/>
              </a:buClr>
              <a:buFont typeface="Wingdings" pitchFamily="2" charset="2"/>
              <a:buChar char="q"/>
            </a:pPr>
            <a:r>
              <a:rPr lang="ar-DZ" sz="2800" b="1" u="sng" dirty="0" smtClean="0">
                <a:solidFill>
                  <a:srgbClr val="00FF00"/>
                </a:solidFill>
                <a:cs typeface="Sultan Medium" pitchFamily="2" charset="-78"/>
              </a:rPr>
              <a:t>وحدة الحساب و المنطق</a:t>
            </a:r>
            <a:r>
              <a:rPr lang="ar-DZ" sz="2800" b="1" dirty="0" smtClean="0">
                <a:solidFill>
                  <a:srgbClr val="00FF00"/>
                </a:solidFill>
                <a:cs typeface="Sultan Medium" pitchFamily="2" charset="-78"/>
              </a:rPr>
              <a:t> :</a:t>
            </a:r>
          </a:p>
          <a:p>
            <a:pPr marL="533400" indent="-533400" algn="r" rtl="1">
              <a:lnSpc>
                <a:spcPct val="90000"/>
              </a:lnSpc>
              <a:buClr>
                <a:schemeClr val="tx1"/>
              </a:buClr>
              <a:buFont typeface="Wingdings" pitchFamily="2" charset="2"/>
              <a:buNone/>
            </a:pPr>
            <a:r>
              <a:rPr lang="ar-DZ" sz="2800" b="1" dirty="0" smtClean="0">
                <a:cs typeface="Sultan Medium" pitchFamily="2" charset="-78"/>
              </a:rPr>
              <a:t>تقوم بجميع العمليات الحسابية و المنطقية </a:t>
            </a:r>
          </a:p>
          <a:p>
            <a:pPr marL="533400" indent="-533400" algn="r" rtl="1">
              <a:lnSpc>
                <a:spcPct val="90000"/>
              </a:lnSpc>
              <a:buClr>
                <a:schemeClr val="tx1"/>
              </a:buClr>
              <a:buFont typeface="Wingdings" pitchFamily="2" charset="2"/>
              <a:buNone/>
            </a:pPr>
            <a:endParaRPr lang="ar-DZ" sz="2800" b="1" dirty="0" smtClean="0">
              <a:cs typeface="Sultan Medium" pitchFamily="2" charset="-78"/>
            </a:endParaRPr>
          </a:p>
        </p:txBody>
      </p:sp>
    </p:spTree>
    <p:extLst>
      <p:ext uri="{BB962C8B-B14F-4D97-AF65-F5344CB8AC3E}">
        <p14:creationId xmlns:p14="http://schemas.microsoft.com/office/powerpoint/2010/main" val="164415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wipe(down)">
                                      <p:cBhvr>
                                        <p:cTn id="10" dur="500"/>
                                        <p:tgtEl>
                                          <p:spTgt spid="9">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wipe(down)">
                                      <p:cBhvr>
                                        <p:cTn id="13" dur="500"/>
                                        <p:tgtEl>
                                          <p:spTgt spid="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diamond(in)">
                                      <p:cBhvr>
                                        <p:cTn id="18" dur="2000"/>
                                        <p:tgtEl>
                                          <p:spTgt spid="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diamond(in)">
                                      <p:cBhvr>
                                        <p:cTn id="23" dur="2000"/>
                                        <p:tgtEl>
                                          <p:spTgt spid="9">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9">
                                            <p:txEl>
                                              <p:pRg st="5" end="5"/>
                                            </p:txEl>
                                          </p:spTgt>
                                        </p:tgtEl>
                                        <p:attrNameLst>
                                          <p:attrName>style.visibility</p:attrName>
                                        </p:attrNameLst>
                                      </p:cBhvr>
                                      <p:to>
                                        <p:strVal val="visible"/>
                                      </p:to>
                                    </p:set>
                                    <p:animEffect transition="in" filter="diamond(in)">
                                      <p:cBhvr>
                                        <p:cTn id="28" dur="2000"/>
                                        <p:tgtEl>
                                          <p:spTgt spid="9">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animEffect transition="in" filter="diamond(in)">
                                      <p:cBhvr>
                                        <p:cTn id="33" dur="2000"/>
                                        <p:tgtEl>
                                          <p:spTgt spid="9">
                                            <p:txEl>
                                              <p:pRg st="6" end="6"/>
                                            </p:txEl>
                                          </p:spTgt>
                                        </p:tgtEl>
                                      </p:cBhvr>
                                    </p:animEffect>
                                  </p:childTnLst>
                                </p:cTn>
                              </p:par>
                            </p:childTnLst>
                          </p:cTn>
                        </p:par>
                        <p:par>
                          <p:cTn id="34" fill="hold">
                            <p:stCondLst>
                              <p:cond delay="2000"/>
                            </p:stCondLst>
                            <p:childTnLst>
                              <p:par>
                                <p:cTn id="35" presetID="21" presetClass="entr" presetSubtype="4"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heel(4)">
                                      <p:cBhvr>
                                        <p:cTn id="37" dur="2000"/>
                                        <p:tgtEl>
                                          <p:spTgt spid="6"/>
                                        </p:tgtEl>
                                      </p:cBhvr>
                                    </p:animEffect>
                                  </p:childTnLst>
                                </p:cTn>
                              </p:par>
                            </p:childTnLst>
                          </p:cTn>
                        </p:par>
                        <p:par>
                          <p:cTn id="38" fill="hold">
                            <p:stCondLst>
                              <p:cond delay="4000"/>
                            </p:stCondLst>
                            <p:childTnLst>
                              <p:par>
                                <p:cTn id="39" presetID="21" presetClass="entr" presetSubtype="4"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heel(4)">
                                      <p:cBhvr>
                                        <p:cTn id="41" dur="2000"/>
                                        <p:tgtEl>
                                          <p:spTgt spid="7"/>
                                        </p:tgtEl>
                                      </p:cBhvr>
                                    </p:animEffect>
                                  </p:childTnLst>
                                </p:cTn>
                              </p:par>
                            </p:childTnLst>
                          </p:cTn>
                        </p:par>
                        <p:par>
                          <p:cTn id="42" fill="hold">
                            <p:stCondLst>
                              <p:cond delay="6000"/>
                            </p:stCondLst>
                            <p:childTnLst>
                              <p:par>
                                <p:cTn id="43" presetID="21" presetClass="entr" presetSubtype="4"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heel(4)">
                                      <p:cBhvr>
                                        <p:cTn id="4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39552" y="1412776"/>
            <a:ext cx="7920880" cy="2363724"/>
          </a:xfrm>
          <a:prstGeom prst="rect">
            <a:avLst/>
          </a:prstGeom>
        </p:spPr>
        <p:txBody>
          <a:bodyPr wrap="square">
            <a:spAutoFit/>
          </a:bodyPr>
          <a:lstStyle/>
          <a:p>
            <a:pPr marL="533400" indent="-533400" algn="r" rtl="1">
              <a:lnSpc>
                <a:spcPct val="90000"/>
              </a:lnSpc>
              <a:buClr>
                <a:schemeClr val="tx1"/>
              </a:buClr>
              <a:buFont typeface="Wingdings" pitchFamily="2" charset="2"/>
              <a:buNone/>
            </a:pPr>
            <a:r>
              <a:rPr lang="ar-DZ" sz="3600" b="1" u="sng" dirty="0">
                <a:solidFill>
                  <a:srgbClr val="A52182"/>
                </a:solidFill>
                <a:effectLst>
                  <a:outerShdw blurRad="38100" dist="38100" dir="2700000" algn="tl">
                    <a:srgbClr val="C0C0C0"/>
                  </a:outerShdw>
                </a:effectLst>
                <a:cs typeface="Arial" charset="0"/>
              </a:rPr>
              <a:t>سرعة التنفيذ</a:t>
            </a:r>
            <a:r>
              <a:rPr lang="ar-DZ" sz="3600" b="1" dirty="0">
                <a:solidFill>
                  <a:srgbClr val="A52182"/>
                </a:solidFill>
                <a:effectLst>
                  <a:outerShdw blurRad="38100" dist="38100" dir="2700000" algn="tl">
                    <a:srgbClr val="C0C0C0"/>
                  </a:outerShdw>
                </a:effectLst>
                <a:cs typeface="Arial" charset="0"/>
              </a:rPr>
              <a:t> : </a:t>
            </a:r>
            <a:r>
              <a:rPr lang="ar-DZ" sz="3200" b="1" dirty="0">
                <a:effectLst>
                  <a:outerShdw blurRad="38100" dist="38100" dir="2700000" algn="tl">
                    <a:srgbClr val="C0C0C0"/>
                  </a:outerShdw>
                </a:effectLst>
                <a:cs typeface="Arial" charset="0"/>
              </a:rPr>
              <a:t>و تقاس بالميغا هرتز </a:t>
            </a:r>
            <a:r>
              <a:rPr lang="fr-FR" sz="3200" b="1" dirty="0">
                <a:effectLst>
                  <a:outerShdw blurRad="38100" dist="38100" dir="2700000" algn="tl">
                    <a:srgbClr val="C0C0C0"/>
                  </a:outerShdw>
                </a:effectLst>
                <a:cs typeface="Arial" charset="0"/>
              </a:rPr>
              <a:t>(Mhz)</a:t>
            </a:r>
            <a:r>
              <a:rPr lang="ar-DZ" sz="3200" b="1" dirty="0">
                <a:effectLst>
                  <a:outerShdw blurRad="38100" dist="38100" dir="2700000" algn="tl">
                    <a:srgbClr val="C0C0C0"/>
                  </a:outerShdw>
                </a:effectLst>
                <a:cs typeface="Arial" charset="0"/>
              </a:rPr>
              <a:t> </a:t>
            </a:r>
          </a:p>
          <a:p>
            <a:pPr marL="533400" indent="-533400" algn="ctr" rtl="1">
              <a:lnSpc>
                <a:spcPct val="90000"/>
              </a:lnSpc>
              <a:buClr>
                <a:schemeClr val="tx1"/>
              </a:buClr>
              <a:buFont typeface="Wingdings" pitchFamily="2" charset="2"/>
              <a:buNone/>
            </a:pPr>
            <a:r>
              <a:rPr lang="fr-FR" sz="3200" b="1" dirty="0">
                <a:effectLst>
                  <a:outerShdw blurRad="38100" dist="38100" dir="2700000" algn="tl">
                    <a:srgbClr val="C0C0C0"/>
                  </a:outerShdw>
                </a:effectLst>
                <a:cs typeface="Arial" charset="0"/>
              </a:rPr>
              <a:t>1 kilo </a:t>
            </a:r>
            <a:r>
              <a:rPr lang="fr-FR" sz="3200" b="1" dirty="0" err="1">
                <a:effectLst>
                  <a:outerShdw blurRad="38100" dist="38100" dir="2700000" algn="tl">
                    <a:srgbClr val="C0C0C0"/>
                  </a:outerShdw>
                </a:effectLst>
                <a:cs typeface="Arial" charset="0"/>
              </a:rPr>
              <a:t>hz</a:t>
            </a:r>
            <a:r>
              <a:rPr lang="fr-FR" sz="3200" b="1" dirty="0">
                <a:effectLst>
                  <a:outerShdw blurRad="38100" dist="38100" dir="2700000" algn="tl">
                    <a:srgbClr val="C0C0C0"/>
                  </a:outerShdw>
                </a:effectLst>
                <a:cs typeface="Arial" charset="0"/>
              </a:rPr>
              <a:t> = 1024 </a:t>
            </a:r>
            <a:r>
              <a:rPr lang="fr-FR" sz="3200" b="1" dirty="0" err="1">
                <a:effectLst>
                  <a:outerShdw blurRad="38100" dist="38100" dir="2700000" algn="tl">
                    <a:srgbClr val="C0C0C0"/>
                  </a:outerShdw>
                </a:effectLst>
                <a:cs typeface="Arial" charset="0"/>
              </a:rPr>
              <a:t>hz</a:t>
            </a:r>
            <a:r>
              <a:rPr lang="fr-FR" sz="3200" b="1" dirty="0">
                <a:effectLst>
                  <a:outerShdw blurRad="38100" dist="38100" dir="2700000" algn="tl">
                    <a:srgbClr val="C0C0C0"/>
                  </a:outerShdw>
                </a:effectLst>
                <a:cs typeface="Arial" charset="0"/>
              </a:rPr>
              <a:t> ≈ 1000 </a:t>
            </a:r>
            <a:r>
              <a:rPr lang="fr-FR" sz="3200" b="1" dirty="0" err="1">
                <a:effectLst>
                  <a:outerShdw blurRad="38100" dist="38100" dir="2700000" algn="tl">
                    <a:srgbClr val="C0C0C0"/>
                  </a:outerShdw>
                </a:effectLst>
                <a:cs typeface="Arial" charset="0"/>
              </a:rPr>
              <a:t>hz</a:t>
            </a:r>
            <a:endParaRPr lang="fr-FR" sz="3200" b="1" dirty="0">
              <a:effectLst>
                <a:outerShdw blurRad="38100" dist="38100" dir="2700000" algn="tl">
                  <a:srgbClr val="C0C0C0"/>
                </a:outerShdw>
              </a:effectLst>
              <a:cs typeface="Arial" charset="0"/>
            </a:endParaRPr>
          </a:p>
          <a:p>
            <a:pPr marL="533400" indent="-533400" algn="ctr" rtl="1">
              <a:lnSpc>
                <a:spcPct val="90000"/>
              </a:lnSpc>
              <a:buClr>
                <a:schemeClr val="tx1"/>
              </a:buClr>
              <a:buFont typeface="Wingdings" pitchFamily="2" charset="2"/>
              <a:buNone/>
            </a:pPr>
            <a:r>
              <a:rPr lang="fr-FR" sz="3200" b="1" dirty="0">
                <a:effectLst>
                  <a:outerShdw blurRad="38100" dist="38100" dir="2700000" algn="tl">
                    <a:srgbClr val="C0C0C0"/>
                  </a:outerShdw>
                </a:effectLst>
                <a:cs typeface="Arial" charset="0"/>
              </a:rPr>
              <a:t>1 </a:t>
            </a:r>
            <a:r>
              <a:rPr lang="fr-FR" sz="3200" b="1" dirty="0" err="1">
                <a:effectLst>
                  <a:outerShdw blurRad="38100" dist="38100" dir="2700000" algn="tl">
                    <a:srgbClr val="C0C0C0"/>
                  </a:outerShdw>
                </a:effectLst>
                <a:cs typeface="Arial" charset="0"/>
              </a:rPr>
              <a:t>Mega</a:t>
            </a:r>
            <a:r>
              <a:rPr lang="fr-FR" sz="3200" b="1" dirty="0">
                <a:effectLst>
                  <a:outerShdw blurRad="38100" dist="38100" dir="2700000" algn="tl">
                    <a:srgbClr val="C0C0C0"/>
                  </a:outerShdw>
                </a:effectLst>
                <a:cs typeface="Arial" charset="0"/>
              </a:rPr>
              <a:t> </a:t>
            </a:r>
            <a:r>
              <a:rPr lang="fr-FR" sz="3200" b="1" dirty="0" err="1">
                <a:effectLst>
                  <a:outerShdw blurRad="38100" dist="38100" dir="2700000" algn="tl">
                    <a:srgbClr val="C0C0C0"/>
                  </a:outerShdw>
                </a:effectLst>
                <a:cs typeface="Arial" charset="0"/>
              </a:rPr>
              <a:t>hz</a:t>
            </a:r>
            <a:r>
              <a:rPr lang="fr-FR" sz="3200" b="1" dirty="0">
                <a:effectLst>
                  <a:outerShdw blurRad="38100" dist="38100" dir="2700000" algn="tl">
                    <a:srgbClr val="C0C0C0"/>
                  </a:outerShdw>
                </a:effectLst>
                <a:cs typeface="Arial" charset="0"/>
              </a:rPr>
              <a:t> = 1024 kilo </a:t>
            </a:r>
            <a:r>
              <a:rPr lang="fr-FR" sz="3200" b="1" dirty="0" err="1">
                <a:effectLst>
                  <a:outerShdw blurRad="38100" dist="38100" dir="2700000" algn="tl">
                    <a:srgbClr val="C0C0C0"/>
                  </a:outerShdw>
                </a:effectLst>
                <a:cs typeface="Arial" charset="0"/>
              </a:rPr>
              <a:t>hz</a:t>
            </a:r>
            <a:r>
              <a:rPr lang="fr-FR" sz="3200" b="1" dirty="0">
                <a:effectLst>
                  <a:outerShdw blurRad="38100" dist="38100" dir="2700000" algn="tl">
                    <a:srgbClr val="C0C0C0"/>
                  </a:outerShdw>
                </a:effectLst>
                <a:cs typeface="Arial" charset="0"/>
              </a:rPr>
              <a:t> ≈ </a:t>
            </a:r>
            <a:r>
              <a:rPr lang="fr-FR" sz="3200" b="1" dirty="0">
                <a:effectLst>
                  <a:outerShdw blurRad="38100" dist="38100" dir="2700000" algn="tl">
                    <a:srgbClr val="C0C0C0"/>
                  </a:outerShdw>
                </a:effectLst>
              </a:rPr>
              <a:t>1000000</a:t>
            </a:r>
            <a:r>
              <a:rPr lang="fr-FR" sz="3200" b="1" dirty="0">
                <a:effectLst>
                  <a:outerShdw blurRad="38100" dist="38100" dir="2700000" algn="tl">
                    <a:srgbClr val="C0C0C0"/>
                  </a:outerShdw>
                </a:effectLst>
                <a:cs typeface="Arial" charset="0"/>
              </a:rPr>
              <a:t> </a:t>
            </a:r>
            <a:r>
              <a:rPr lang="fr-FR" sz="3200" b="1" dirty="0" err="1" smtClean="0">
                <a:effectLst>
                  <a:outerShdw blurRad="38100" dist="38100" dir="2700000" algn="tl">
                    <a:srgbClr val="C0C0C0"/>
                  </a:outerShdw>
                </a:effectLst>
                <a:cs typeface="Arial" charset="0"/>
              </a:rPr>
              <a:t>hz</a:t>
            </a:r>
            <a:endParaRPr lang="fr-FR" sz="3200" b="1" dirty="0" smtClean="0">
              <a:effectLst>
                <a:outerShdw blurRad="38100" dist="38100" dir="2700000" algn="tl">
                  <a:srgbClr val="C0C0C0"/>
                </a:outerShdw>
              </a:effectLst>
              <a:cs typeface="Arial" charset="0"/>
            </a:endParaRPr>
          </a:p>
          <a:p>
            <a:pPr marL="533400" indent="-533400" algn="ctr" rtl="1">
              <a:lnSpc>
                <a:spcPct val="90000"/>
              </a:lnSpc>
              <a:buClr>
                <a:schemeClr val="tx1"/>
              </a:buClr>
            </a:pPr>
            <a:r>
              <a:rPr lang="fr-FR" sz="3200" b="1" dirty="0">
                <a:effectLst>
                  <a:outerShdw blurRad="38100" dist="38100" dir="2700000" algn="tl">
                    <a:srgbClr val="C0C0C0"/>
                  </a:outerShdw>
                </a:effectLst>
                <a:cs typeface="Arial" charset="0"/>
              </a:rPr>
              <a:t>1 </a:t>
            </a:r>
            <a:r>
              <a:rPr lang="fr-FR" sz="3200" b="1" dirty="0" err="1">
                <a:effectLst>
                  <a:outerShdw blurRad="38100" dist="38100" dir="2700000" algn="tl">
                    <a:srgbClr val="C0C0C0"/>
                  </a:outerShdw>
                </a:effectLst>
                <a:cs typeface="Arial" charset="0"/>
              </a:rPr>
              <a:t>Gega</a:t>
            </a:r>
            <a:r>
              <a:rPr lang="fr-FR" sz="3200" b="1" dirty="0">
                <a:effectLst>
                  <a:outerShdw blurRad="38100" dist="38100" dir="2700000" algn="tl">
                    <a:srgbClr val="C0C0C0"/>
                  </a:outerShdw>
                </a:effectLst>
                <a:cs typeface="Arial" charset="0"/>
              </a:rPr>
              <a:t> </a:t>
            </a:r>
            <a:r>
              <a:rPr lang="fr-FR" sz="3200" b="1" dirty="0" err="1">
                <a:effectLst>
                  <a:outerShdw blurRad="38100" dist="38100" dir="2700000" algn="tl">
                    <a:srgbClr val="C0C0C0"/>
                  </a:outerShdw>
                </a:effectLst>
                <a:cs typeface="Arial" charset="0"/>
              </a:rPr>
              <a:t>hz</a:t>
            </a:r>
            <a:r>
              <a:rPr lang="fr-FR" sz="3200" b="1" dirty="0">
                <a:effectLst>
                  <a:outerShdw blurRad="38100" dist="38100" dir="2700000" algn="tl">
                    <a:srgbClr val="C0C0C0"/>
                  </a:outerShdw>
                </a:effectLst>
                <a:cs typeface="Arial" charset="0"/>
              </a:rPr>
              <a:t> = 1024 </a:t>
            </a:r>
            <a:r>
              <a:rPr lang="fr-FR" sz="3200" b="1" dirty="0" err="1">
                <a:effectLst>
                  <a:outerShdw blurRad="38100" dist="38100" dir="2700000" algn="tl">
                    <a:srgbClr val="C0C0C0"/>
                  </a:outerShdw>
                </a:effectLst>
                <a:cs typeface="Arial" charset="0"/>
              </a:rPr>
              <a:t>Mega</a:t>
            </a:r>
            <a:r>
              <a:rPr lang="fr-FR" sz="3200" b="1" dirty="0">
                <a:effectLst>
                  <a:outerShdw blurRad="38100" dist="38100" dir="2700000" algn="tl">
                    <a:srgbClr val="C0C0C0"/>
                  </a:outerShdw>
                </a:effectLst>
                <a:cs typeface="Arial" charset="0"/>
              </a:rPr>
              <a:t> </a:t>
            </a:r>
            <a:r>
              <a:rPr lang="fr-FR" sz="3200" b="1" dirty="0" err="1">
                <a:effectLst>
                  <a:outerShdw blurRad="38100" dist="38100" dir="2700000" algn="tl">
                    <a:srgbClr val="C0C0C0"/>
                  </a:outerShdw>
                </a:effectLst>
                <a:cs typeface="Arial" charset="0"/>
              </a:rPr>
              <a:t>hz</a:t>
            </a:r>
            <a:r>
              <a:rPr lang="fr-FR" sz="3200" b="1" dirty="0">
                <a:effectLst>
                  <a:outerShdw blurRad="38100" dist="38100" dir="2700000" algn="tl">
                    <a:srgbClr val="C0C0C0"/>
                  </a:outerShdw>
                </a:effectLst>
                <a:cs typeface="Arial" charset="0"/>
              </a:rPr>
              <a:t> ≈ 1000000000 </a:t>
            </a:r>
            <a:r>
              <a:rPr lang="fr-FR" sz="3200" b="1" dirty="0" err="1">
                <a:effectLst>
                  <a:outerShdw blurRad="38100" dist="38100" dir="2700000" algn="tl">
                    <a:srgbClr val="C0C0C0"/>
                  </a:outerShdw>
                </a:effectLst>
                <a:cs typeface="Arial" charset="0"/>
              </a:rPr>
              <a:t>hz</a:t>
            </a:r>
            <a:endParaRPr lang="fr-FR" sz="3200" b="1" dirty="0">
              <a:effectLst>
                <a:outerShdw blurRad="38100" dist="38100" dir="2700000" algn="tl">
                  <a:srgbClr val="C0C0C0"/>
                </a:outerShdw>
              </a:effectLst>
              <a:cs typeface="Arial" charset="0"/>
            </a:endParaRPr>
          </a:p>
          <a:p>
            <a:pPr marL="533400" indent="-533400" algn="ctr" rtl="1">
              <a:lnSpc>
                <a:spcPct val="90000"/>
              </a:lnSpc>
              <a:buClr>
                <a:schemeClr val="tx1"/>
              </a:buClr>
              <a:buFont typeface="Wingdings" pitchFamily="2" charset="2"/>
              <a:buNone/>
            </a:pPr>
            <a:endParaRPr lang="fr-FR" sz="3200" b="1" dirty="0">
              <a:effectLst>
                <a:outerShdw blurRad="38100" dist="38100" dir="2700000" algn="tl">
                  <a:srgbClr val="C0C0C0"/>
                </a:outerShdw>
              </a:effectLst>
              <a:cs typeface="Arial" charset="0"/>
            </a:endParaRPr>
          </a:p>
        </p:txBody>
      </p:sp>
    </p:spTree>
    <p:extLst>
      <p:ext uri="{BB962C8B-B14F-4D97-AF65-F5344CB8AC3E}">
        <p14:creationId xmlns:p14="http://schemas.microsoft.com/office/powerpoint/2010/main" val="20029098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bg>
      <p:bgPr>
        <a:blipFill dpi="0" rotWithShape="1">
          <a:blip r:embed="rId2">
            <a:alphaModFix amt="18000"/>
            <a:lum/>
          </a:blip>
          <a:srcRect/>
          <a:stretch>
            <a:fillRect t="-16000" b="-16000"/>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a:stretch>
            <a:fillRect/>
          </a:stretch>
        </p:blipFill>
        <p:spPr bwMode="auto">
          <a:xfrm>
            <a:off x="357158" y="642918"/>
            <a:ext cx="3477276" cy="2214578"/>
          </a:xfrm>
          <a:prstGeom prst="rect">
            <a:avLst/>
          </a:prstGeom>
          <a:ln>
            <a:noFill/>
          </a:ln>
          <a:effectLst>
            <a:softEdge rad="112500"/>
          </a:effectLst>
        </p:spPr>
      </p:pic>
      <p:pic>
        <p:nvPicPr>
          <p:cNvPr id="6148" name="Picture 4"/>
          <p:cNvPicPr>
            <a:picLocks noChangeAspect="1" noChangeArrowheads="1"/>
          </p:cNvPicPr>
          <p:nvPr/>
        </p:nvPicPr>
        <p:blipFill>
          <a:blip r:embed="rId4"/>
          <a:srcRect/>
          <a:stretch>
            <a:fillRect/>
          </a:stretch>
        </p:blipFill>
        <p:spPr bwMode="auto">
          <a:xfrm>
            <a:off x="142844" y="3286124"/>
            <a:ext cx="8739961" cy="1785950"/>
          </a:xfrm>
          <a:prstGeom prst="rect">
            <a:avLst/>
          </a:prstGeom>
          <a:ln>
            <a:noFill/>
          </a:ln>
          <a:effectLst>
            <a:softEdge rad="112500"/>
          </a:effectLst>
        </p:spPr>
      </p:pic>
      <p:sp>
        <p:nvSpPr>
          <p:cNvPr id="6149" name="WordArt 5"/>
          <p:cNvSpPr>
            <a:spLocks noChangeArrowheads="1" noChangeShapeType="1" noTextEdit="1"/>
          </p:cNvSpPr>
          <p:nvPr/>
        </p:nvSpPr>
        <p:spPr bwMode="auto">
          <a:xfrm>
            <a:off x="3857620" y="1357298"/>
            <a:ext cx="4948237" cy="774700"/>
          </a:xfrm>
          <a:prstGeom prst="rect">
            <a:avLst/>
          </a:prstGeom>
        </p:spPr>
        <p:txBody>
          <a:bodyPr wrap="none" fromWordArt="1">
            <a:prstTxWarp prst="textPlain">
              <a:avLst>
                <a:gd name="adj" fmla="val 50000"/>
              </a:avLst>
            </a:prstTxWarp>
          </a:bodyPr>
          <a:lstStyle/>
          <a:p>
            <a:pPr algn="ctr" rtl="0"/>
            <a:r>
              <a:rPr lang="fr-FR" sz="3600" b="1" kern="10" spc="0" dirty="0" smtClean="0">
                <a:ln w="9525">
                  <a:noFill/>
                  <a:round/>
                  <a:headEnd/>
                  <a:tailEnd/>
                </a:ln>
                <a:effectLst>
                  <a:outerShdw dist="45791" dir="2021404" algn="ctr" rotWithShape="0">
                    <a:srgbClr val="B2B2B2">
                      <a:alpha val="80000"/>
                    </a:srgbClr>
                  </a:outerShdw>
                </a:effectLst>
                <a:latin typeface="Times New Roman"/>
                <a:cs typeface="Times New Roman"/>
              </a:rPr>
              <a:t>premier microprocesseur d'Intel</a:t>
            </a:r>
            <a:endParaRPr lang="fr-FR" sz="3600" b="1" kern="10" spc="0" dirty="0">
              <a:ln w="9525">
                <a:noFill/>
                <a:round/>
                <a:headEnd/>
                <a:tailEnd/>
              </a:ln>
              <a:effectLst>
                <a:outerShdw dist="45791" dir="2021404" algn="ctr" rotWithShape="0">
                  <a:srgbClr val="B2B2B2">
                    <a:alpha val="80000"/>
                  </a:srgbClr>
                </a:outerShdw>
              </a:effectLst>
              <a:latin typeface="Times New Roman"/>
              <a:cs typeface="Times New Roman"/>
            </a:endParaRPr>
          </a:p>
        </p:txBody>
      </p:sp>
      <p:sp>
        <p:nvSpPr>
          <p:cNvPr id="6150" name="WordArt 6"/>
          <p:cNvSpPr>
            <a:spLocks noChangeArrowheads="1" noChangeShapeType="1" noTextEdit="1"/>
          </p:cNvSpPr>
          <p:nvPr/>
        </p:nvSpPr>
        <p:spPr bwMode="auto">
          <a:xfrm>
            <a:off x="642910" y="5214950"/>
            <a:ext cx="7715304" cy="774700"/>
          </a:xfrm>
          <a:prstGeom prst="rect">
            <a:avLst/>
          </a:prstGeom>
        </p:spPr>
        <p:txBody>
          <a:bodyPr wrap="none" fromWordArt="1">
            <a:prstTxWarp prst="textPlain">
              <a:avLst>
                <a:gd name="adj" fmla="val 50000"/>
              </a:avLst>
            </a:prstTxWarp>
          </a:bodyPr>
          <a:lstStyle/>
          <a:p>
            <a:pPr algn="ctr" rtl="0"/>
            <a:r>
              <a:rPr lang="fr-FR" sz="3600" b="1" kern="10" spc="0" dirty="0" smtClean="0">
                <a:ln w="9525">
                  <a:noFill/>
                  <a:round/>
                  <a:headEnd/>
                  <a:tailEnd/>
                </a:ln>
                <a:effectLst>
                  <a:outerShdw dist="45791" dir="2021404" algn="ctr" rotWithShape="0">
                    <a:srgbClr val="B2B2B2">
                      <a:alpha val="80000"/>
                    </a:srgbClr>
                  </a:outerShdw>
                </a:effectLst>
                <a:latin typeface="Times New Roman"/>
                <a:cs typeface="Times New Roman"/>
              </a:rPr>
              <a:t>microprocesseur d'Intel nouvelle génération</a:t>
            </a:r>
            <a:endParaRPr lang="fr-FR" sz="3600" b="1" kern="10" spc="0" dirty="0">
              <a:ln w="9525">
                <a:noFill/>
                <a:round/>
                <a:headEnd/>
                <a:tailEnd/>
              </a:ln>
              <a:effectLst>
                <a:outerShdw dist="45791" dir="2021404" algn="ctr" rotWithShape="0">
                  <a:srgbClr val="B2B2B2">
                    <a:alpha val="80000"/>
                  </a:srgbClr>
                </a:outerShdw>
              </a:effectLst>
              <a:latin typeface="Times New Roman"/>
              <a:cs typeface="Times New Roma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amond(in)">
                                      <p:cBhvr>
                                        <p:cTn id="7" dur="2000"/>
                                        <p:tgtEl>
                                          <p:spTgt spid="6146"/>
                                        </p:tgtEl>
                                      </p:cBhvr>
                                    </p:animEffect>
                                  </p:childTnLst>
                                </p:cTn>
                              </p:par>
                            </p:childTnLst>
                          </p:cTn>
                        </p:par>
                        <p:par>
                          <p:cTn id="8" fill="hold">
                            <p:stCondLst>
                              <p:cond delay="2000"/>
                            </p:stCondLst>
                            <p:childTnLst>
                              <p:par>
                                <p:cTn id="9" presetID="51" presetClass="entr" presetSubtype="0"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Effect transition="in" filter="fade">
                                      <p:cBhvr>
                                        <p:cTn id="11" dur="770" decel="100000"/>
                                        <p:tgtEl>
                                          <p:spTgt spid="6149"/>
                                        </p:tgtEl>
                                      </p:cBhvr>
                                    </p:animEffect>
                                    <p:animScale>
                                      <p:cBhvr>
                                        <p:cTn id="12" dur="770" decel="100000"/>
                                        <p:tgtEl>
                                          <p:spTgt spid="6149"/>
                                        </p:tgtEl>
                                      </p:cBhvr>
                                      <p:from x="10000" y="10000"/>
                                      <p:to x="200000" y="450000"/>
                                    </p:animScale>
                                    <p:animScale>
                                      <p:cBhvr>
                                        <p:cTn id="13" dur="1230" accel="100000" fill="hold">
                                          <p:stCondLst>
                                            <p:cond delay="770"/>
                                          </p:stCondLst>
                                        </p:cTn>
                                        <p:tgtEl>
                                          <p:spTgt spid="6149"/>
                                        </p:tgtEl>
                                      </p:cBhvr>
                                      <p:from x="200000" y="450000"/>
                                      <p:to x="100000" y="100000"/>
                                    </p:animScale>
                                    <p:set>
                                      <p:cBhvr>
                                        <p:cTn id="14" dur="770" fill="hold"/>
                                        <p:tgtEl>
                                          <p:spTgt spid="6149"/>
                                        </p:tgtEl>
                                        <p:attrNameLst>
                                          <p:attrName>ppt_x</p:attrName>
                                        </p:attrNameLst>
                                      </p:cBhvr>
                                      <p:to>
                                        <p:strVal val="(0.5)"/>
                                      </p:to>
                                    </p:set>
                                    <p:anim from="(0.5)" to="(#ppt_x)" calcmode="lin" valueType="num">
                                      <p:cBhvr>
                                        <p:cTn id="15" dur="1230" accel="100000" fill="hold">
                                          <p:stCondLst>
                                            <p:cond delay="770"/>
                                          </p:stCondLst>
                                        </p:cTn>
                                        <p:tgtEl>
                                          <p:spTgt spid="6149"/>
                                        </p:tgtEl>
                                        <p:attrNameLst>
                                          <p:attrName>ppt_x</p:attrName>
                                        </p:attrNameLst>
                                      </p:cBhvr>
                                    </p:anim>
                                    <p:set>
                                      <p:cBhvr>
                                        <p:cTn id="16" dur="770" fill="hold"/>
                                        <p:tgtEl>
                                          <p:spTgt spid="6149"/>
                                        </p:tgtEl>
                                        <p:attrNameLst>
                                          <p:attrName>ppt_y</p:attrName>
                                        </p:attrNameLst>
                                      </p:cBhvr>
                                      <p:to>
                                        <p:strVal val="(#ppt_y+0.4)"/>
                                      </p:to>
                                    </p:set>
                                    <p:anim from="(#ppt_y+0.4)" to="(#ppt_y)" calcmode="lin" valueType="num">
                                      <p:cBhvr>
                                        <p:cTn id="17" dur="1230" accel="100000" fill="hold">
                                          <p:stCondLst>
                                            <p:cond delay="770"/>
                                          </p:stCondLst>
                                        </p:cTn>
                                        <p:tgtEl>
                                          <p:spTgt spid="6149"/>
                                        </p:tgtEl>
                                        <p:attrNameLst>
                                          <p:attrName>ppt_y</p:attrName>
                                        </p:attrNameLst>
                                      </p:cBhvr>
                                    </p:anim>
                                  </p:childTnLst>
                                </p:cTn>
                              </p:par>
                            </p:childTnLst>
                          </p:cTn>
                        </p:par>
                        <p:par>
                          <p:cTn id="18" fill="hold">
                            <p:stCondLst>
                              <p:cond delay="4000"/>
                            </p:stCondLst>
                            <p:childTnLst>
                              <p:par>
                                <p:cTn id="19" presetID="55" presetClass="entr" presetSubtype="0" fill="hold" nodeType="afterEffect">
                                  <p:stCondLst>
                                    <p:cond delay="0"/>
                                  </p:stCondLst>
                                  <p:childTnLst>
                                    <p:set>
                                      <p:cBhvr>
                                        <p:cTn id="20" dur="1" fill="hold">
                                          <p:stCondLst>
                                            <p:cond delay="0"/>
                                          </p:stCondLst>
                                        </p:cTn>
                                        <p:tgtEl>
                                          <p:spTgt spid="6148"/>
                                        </p:tgtEl>
                                        <p:attrNameLst>
                                          <p:attrName>style.visibility</p:attrName>
                                        </p:attrNameLst>
                                      </p:cBhvr>
                                      <p:to>
                                        <p:strVal val="visible"/>
                                      </p:to>
                                    </p:set>
                                    <p:anim calcmode="lin" valueType="num">
                                      <p:cBhvr>
                                        <p:cTn id="21" dur="1000" fill="hold"/>
                                        <p:tgtEl>
                                          <p:spTgt spid="6148"/>
                                        </p:tgtEl>
                                        <p:attrNameLst>
                                          <p:attrName>ppt_w</p:attrName>
                                        </p:attrNameLst>
                                      </p:cBhvr>
                                      <p:tavLst>
                                        <p:tav tm="0">
                                          <p:val>
                                            <p:strVal val="#ppt_w*0.70"/>
                                          </p:val>
                                        </p:tav>
                                        <p:tav tm="100000">
                                          <p:val>
                                            <p:strVal val="#ppt_w"/>
                                          </p:val>
                                        </p:tav>
                                      </p:tavLst>
                                    </p:anim>
                                    <p:anim calcmode="lin" valueType="num">
                                      <p:cBhvr>
                                        <p:cTn id="22" dur="1000" fill="hold"/>
                                        <p:tgtEl>
                                          <p:spTgt spid="6148"/>
                                        </p:tgtEl>
                                        <p:attrNameLst>
                                          <p:attrName>ppt_h</p:attrName>
                                        </p:attrNameLst>
                                      </p:cBhvr>
                                      <p:tavLst>
                                        <p:tav tm="0">
                                          <p:val>
                                            <p:strVal val="#ppt_h"/>
                                          </p:val>
                                        </p:tav>
                                        <p:tav tm="100000">
                                          <p:val>
                                            <p:strVal val="#ppt_h"/>
                                          </p:val>
                                        </p:tav>
                                      </p:tavLst>
                                    </p:anim>
                                    <p:animEffect transition="in" filter="fade">
                                      <p:cBhvr>
                                        <p:cTn id="23" dur="1000"/>
                                        <p:tgtEl>
                                          <p:spTgt spid="6148"/>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6150"/>
                                        </p:tgtEl>
                                        <p:attrNameLst>
                                          <p:attrName>style.visibility</p:attrName>
                                        </p:attrNameLst>
                                      </p:cBhvr>
                                      <p:to>
                                        <p:strVal val="visible"/>
                                      </p:to>
                                    </p:set>
                                    <p:animEffect transition="in" filter="fade">
                                      <p:cBhvr>
                                        <p:cTn id="27" dur="20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P spid="61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t="-16000" b="-16000"/>
          </a:stretch>
        </a:blipFill>
        <a:effectLst/>
      </p:bgPr>
    </p:bg>
    <p:spTree>
      <p:nvGrpSpPr>
        <p:cNvPr id="1" name=""/>
        <p:cNvGrpSpPr/>
        <p:nvPr/>
      </p:nvGrpSpPr>
      <p:grpSpPr>
        <a:xfrm>
          <a:off x="0" y="0"/>
          <a:ext cx="0" cy="0"/>
          <a:chOff x="0" y="0"/>
          <a:chExt cx="0" cy="0"/>
        </a:xfrm>
      </p:grpSpPr>
      <p:sp>
        <p:nvSpPr>
          <p:cNvPr id="3" name="Rectangle 1"/>
          <p:cNvSpPr>
            <a:spLocks noChangeArrowheads="1"/>
          </p:cNvSpPr>
          <p:nvPr/>
        </p:nvSpPr>
        <p:spPr bwMode="auto">
          <a:xfrm>
            <a:off x="712" y="1340228"/>
            <a:ext cx="5072098" cy="27392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tabLst/>
            </a:pPr>
            <a:r>
              <a:rPr kumimoji="0" lang="ar-SA" sz="3200" b="1" i="0" u="none" strike="noStrike" cap="none" normalizeH="0" baseline="0" dirty="0" smtClean="0">
                <a:ln>
                  <a:noFill/>
                </a:ln>
                <a:solidFill>
                  <a:srgbClr val="FF0000"/>
                </a:solidFill>
                <a:effectLst>
                  <a:outerShdw blurRad="38100" dist="38100" dir="2700000" algn="tl">
                    <a:srgbClr val="C0C0C0"/>
                  </a:outerShdw>
                </a:effectLst>
                <a:latin typeface="Times New Roman" pitchFamily="18" charset="0"/>
                <a:ea typeface="Calibri" pitchFamily="34" charset="0"/>
                <a:cs typeface="Sultan normal" pitchFamily="2" charset="-78"/>
              </a:rPr>
              <a:t>الذاكرة الحية: </a:t>
            </a:r>
            <a:r>
              <a:rPr kumimoji="0" lang="fr-FR" sz="3200" b="1" i="0" u="none" strike="noStrike" cap="none" normalizeH="0" baseline="0" dirty="0" smtClean="0">
                <a:ln>
                  <a:noFill/>
                </a:ln>
                <a:solidFill>
                  <a:srgbClr val="FF0000"/>
                </a:solidFill>
                <a:effectLst>
                  <a:outerShdw blurRad="38100" dist="38100" dir="2700000" algn="tl">
                    <a:srgbClr val="C0C0C0"/>
                  </a:outerShdw>
                </a:effectLst>
                <a:latin typeface="Times New Roman" pitchFamily="18" charset="0"/>
                <a:ea typeface="Calibri" pitchFamily="34" charset="0"/>
                <a:cs typeface="Sultan normal" pitchFamily="2" charset="-78"/>
              </a:rPr>
              <a:t>RAM</a:t>
            </a:r>
            <a:endParaRPr kumimoji="0" lang="ar-SA" sz="3200" b="1" i="0" u="none" strike="noStrike" cap="none" normalizeH="0" baseline="0" dirty="0" smtClean="0">
              <a:ln>
                <a:noFill/>
              </a:ln>
              <a:solidFill>
                <a:srgbClr val="FF0000"/>
              </a:solidFill>
              <a:effectLst>
                <a:outerShdw blurRad="38100" dist="38100" dir="2700000" algn="tl">
                  <a:srgbClr val="C0C0C0"/>
                </a:outerShdw>
              </a:effectLst>
              <a:latin typeface="Times New Roman" pitchFamily="18" charset="0"/>
              <a:ea typeface="Calibri" pitchFamily="34" charset="0"/>
              <a:cs typeface="Sultan normal" pitchFamily="2" charset="-78"/>
            </a:endParaRPr>
          </a:p>
          <a:p>
            <a:pPr lvl="0" algn="just" rtl="1" fontAlgn="base">
              <a:spcBef>
                <a:spcPct val="0"/>
              </a:spcBef>
              <a:spcAft>
                <a:spcPct val="0"/>
              </a:spcAft>
            </a:pPr>
            <a:r>
              <a:rPr lang="ar-DZ" sz="2800" b="1" dirty="0" smtClean="0">
                <a:cs typeface="Sultan Medium" pitchFamily="2" charset="-78"/>
              </a:rPr>
              <a:t>وهي الذاكرة التي تخزن فيها المعلومات أثناء </a:t>
            </a:r>
            <a:r>
              <a:rPr lang="ar-DZ" sz="2800" b="1" dirty="0" err="1" smtClean="0">
                <a:cs typeface="Sultan Medium" pitchFamily="2" charset="-78"/>
              </a:rPr>
              <a:t>المعالجة،حيث</a:t>
            </a:r>
            <a:r>
              <a:rPr lang="ar-DZ" sz="2800" b="1" dirty="0" smtClean="0">
                <a:cs typeface="Sultan Medium" pitchFamily="2" charset="-78"/>
              </a:rPr>
              <a:t> أنها تمحى بمجرد انقطاع التيار الكهربائي </a:t>
            </a:r>
            <a:endParaRPr lang="ar-SA" sz="2800" b="1" dirty="0" smtClean="0">
              <a:cs typeface="Sultan Medium" pitchFamily="2" charset="-78"/>
            </a:endParaRPr>
          </a:p>
          <a:p>
            <a:pPr lvl="0" algn="just" rtl="1" fontAlgn="base">
              <a:spcBef>
                <a:spcPct val="0"/>
              </a:spcBef>
              <a:spcAft>
                <a:spcPct val="0"/>
              </a:spcAft>
            </a:pPr>
            <a:r>
              <a:rPr lang="fr-FR" sz="3200" b="1" dirty="0" smtClean="0">
                <a:solidFill>
                  <a:srgbClr val="FF0000"/>
                </a:solidFill>
                <a:cs typeface="+mj-cs"/>
              </a:rPr>
              <a:t>(mémoire   volatile) </a:t>
            </a:r>
            <a:endParaRPr kumimoji="0" lang="ar-SA" sz="3200" b="1" i="0" u="none" strike="noStrike" cap="none" normalizeH="0" baseline="0" dirty="0" smtClean="0">
              <a:ln>
                <a:noFill/>
              </a:ln>
              <a:solidFill>
                <a:srgbClr val="FF0000"/>
              </a:solidFill>
              <a:effectLst>
                <a:outerShdw blurRad="38100" dist="38100" dir="2700000" algn="tl">
                  <a:srgbClr val="C0C0C0"/>
                </a:outerShdw>
              </a:effectLst>
              <a:latin typeface="Times New Roman" pitchFamily="18" charset="0"/>
              <a:ea typeface="Calibri" pitchFamily="34" charset="0"/>
              <a:cs typeface="+mj-cs"/>
            </a:endParaRPr>
          </a:p>
          <a:p>
            <a:pPr marL="0" marR="0" lvl="0" indent="0" algn="r" defTabSz="914400" rtl="1" eaLnBrk="1" fontAlgn="base" latinLnBrk="0" hangingPunct="1">
              <a:lnSpc>
                <a:spcPct val="100000"/>
              </a:lnSpc>
              <a:spcBef>
                <a:spcPct val="0"/>
              </a:spcBef>
              <a:spcAft>
                <a:spcPct val="0"/>
              </a:spcAft>
              <a:buClrTx/>
              <a:buSzTx/>
              <a:tabLst/>
            </a:pP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1745" name="WordArt 1"/>
          <p:cNvSpPr>
            <a:spLocks noChangeArrowheads="1" noChangeShapeType="1" noTextEdit="1"/>
          </p:cNvSpPr>
          <p:nvPr/>
        </p:nvSpPr>
        <p:spPr bwMode="auto">
          <a:xfrm>
            <a:off x="1071538" y="285728"/>
            <a:ext cx="4000528" cy="928694"/>
          </a:xfrm>
          <a:prstGeom prst="rect">
            <a:avLst/>
          </a:prstGeom>
        </p:spPr>
        <p:txBody>
          <a:bodyPr wrap="none" fromWordArt="1">
            <a:prstTxWarp prst="textDeflate">
              <a:avLst>
                <a:gd name="adj" fmla="val 26227"/>
              </a:avLst>
            </a:prstTxWarp>
          </a:bodyPr>
          <a:lstStyle/>
          <a:p>
            <a:pPr algn="ctr" rtl="0"/>
            <a:r>
              <a:rPr lang="ar-SA" sz="3600" b="1" kern="10" dirty="0" smtClean="0">
                <a:ln w="9525">
                  <a:solidFill>
                    <a:srgbClr val="000000"/>
                  </a:solidFill>
                  <a:round/>
                  <a:headEnd/>
                  <a:tailEnd/>
                </a:ln>
                <a:solidFill>
                  <a:srgbClr val="000000"/>
                </a:solidFill>
                <a:effectLst>
                  <a:outerShdw blurRad="38100" dist="38100" dir="2700000" algn="tl">
                    <a:srgbClr val="000000">
                      <a:alpha val="43137"/>
                    </a:srgbClr>
                  </a:outerShdw>
                </a:effectLst>
                <a:latin typeface="Impact"/>
                <a:cs typeface="Sultan normal" pitchFamily="2" charset="-78"/>
              </a:rPr>
              <a:t>الذاكرة المركزية</a:t>
            </a:r>
            <a:endParaRPr lang="fr-FR" sz="3600" b="1" kern="10" spc="0" dirty="0">
              <a:ln w="9525">
                <a:solidFill>
                  <a:srgbClr val="000000"/>
                </a:solidFill>
                <a:round/>
                <a:headEnd/>
                <a:tailEnd/>
              </a:ln>
              <a:solidFill>
                <a:srgbClr val="000000"/>
              </a:solidFill>
              <a:effectLst>
                <a:outerShdw blurRad="38100" dist="38100" dir="2700000" algn="tl">
                  <a:srgbClr val="000000">
                    <a:alpha val="43137"/>
                  </a:srgbClr>
                </a:outerShdw>
              </a:effectLst>
              <a:latin typeface="Impact"/>
              <a:cs typeface="Sultan normal" pitchFamily="2" charset="-78"/>
            </a:endParaRPr>
          </a:p>
        </p:txBody>
      </p:sp>
      <p:pic>
        <p:nvPicPr>
          <p:cNvPr id="31746" name="Picture 2"/>
          <p:cNvPicPr>
            <a:picLocks noChangeAspect="1" noChangeArrowheads="1"/>
          </p:cNvPicPr>
          <p:nvPr/>
        </p:nvPicPr>
        <p:blipFill>
          <a:blip r:embed="rId4"/>
          <a:srcRect/>
          <a:stretch>
            <a:fillRect/>
          </a:stretch>
        </p:blipFill>
        <p:spPr bwMode="auto">
          <a:xfrm rot="2657671">
            <a:off x="5216233" y="1296009"/>
            <a:ext cx="3735906" cy="2070059"/>
          </a:xfrm>
          <a:prstGeom prst="rect">
            <a:avLst/>
          </a:prstGeom>
          <a:noFill/>
          <a:ln w="9525">
            <a:noFill/>
            <a:miter lim="800000"/>
            <a:headEnd/>
            <a:tailEnd/>
          </a:ln>
          <a:effectLst/>
        </p:spPr>
      </p:pic>
      <p:sp>
        <p:nvSpPr>
          <p:cNvPr id="6" name="Text Box 8"/>
          <p:cNvSpPr txBox="1">
            <a:spLocks noChangeArrowheads="1"/>
          </p:cNvSpPr>
          <p:nvPr/>
        </p:nvSpPr>
        <p:spPr bwMode="auto">
          <a:xfrm>
            <a:off x="1047580" y="4984154"/>
            <a:ext cx="576263" cy="641350"/>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fr-FR" sz="3600" b="1" dirty="0">
                <a:solidFill>
                  <a:srgbClr val="F66740"/>
                </a:solidFill>
              </a:rPr>
              <a:t>R</a:t>
            </a:r>
            <a:endParaRPr lang="en-US" sz="3600" b="1" dirty="0">
              <a:solidFill>
                <a:srgbClr val="F66740"/>
              </a:solidFill>
            </a:endParaRPr>
          </a:p>
        </p:txBody>
      </p:sp>
      <p:sp>
        <p:nvSpPr>
          <p:cNvPr id="7" name="Text Box 9"/>
          <p:cNvSpPr txBox="1">
            <a:spLocks noChangeArrowheads="1"/>
          </p:cNvSpPr>
          <p:nvPr/>
        </p:nvSpPr>
        <p:spPr bwMode="auto">
          <a:xfrm>
            <a:off x="3357393" y="4984154"/>
            <a:ext cx="576262" cy="6413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fr-FR" sz="3600" b="1">
                <a:solidFill>
                  <a:srgbClr val="F66740"/>
                </a:solidFill>
              </a:rPr>
              <a:t>A</a:t>
            </a:r>
            <a:endParaRPr lang="en-US" sz="3600" b="1">
              <a:solidFill>
                <a:srgbClr val="F66740"/>
              </a:solidFill>
            </a:endParaRPr>
          </a:p>
        </p:txBody>
      </p:sp>
      <p:sp>
        <p:nvSpPr>
          <p:cNvPr id="8" name="Text Box 10"/>
          <p:cNvSpPr txBox="1">
            <a:spLocks noChangeArrowheads="1"/>
          </p:cNvSpPr>
          <p:nvPr/>
        </p:nvSpPr>
        <p:spPr bwMode="auto">
          <a:xfrm>
            <a:off x="5777367" y="4924595"/>
            <a:ext cx="576262" cy="6413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fr-FR" sz="3600" b="1">
                <a:solidFill>
                  <a:srgbClr val="F66740"/>
                </a:solidFill>
              </a:rPr>
              <a:t>M</a:t>
            </a:r>
            <a:endParaRPr lang="en-US" sz="3600" b="1">
              <a:solidFill>
                <a:srgbClr val="F66740"/>
              </a:solidFill>
            </a:endParaRPr>
          </a:p>
        </p:txBody>
      </p:sp>
      <p:sp>
        <p:nvSpPr>
          <p:cNvPr id="9" name="Text Box 14"/>
          <p:cNvSpPr txBox="1">
            <a:spLocks noChangeArrowheads="1"/>
          </p:cNvSpPr>
          <p:nvPr/>
        </p:nvSpPr>
        <p:spPr bwMode="auto">
          <a:xfrm>
            <a:off x="1447630" y="5157192"/>
            <a:ext cx="1609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dirty="0" err="1"/>
              <a:t>andom</a:t>
            </a:r>
            <a:endParaRPr lang="en-US" sz="2400" b="1" dirty="0"/>
          </a:p>
        </p:txBody>
      </p:sp>
      <p:sp>
        <p:nvSpPr>
          <p:cNvPr id="10" name="Text Box 15"/>
          <p:cNvSpPr txBox="1">
            <a:spLocks noChangeArrowheads="1"/>
          </p:cNvSpPr>
          <p:nvPr/>
        </p:nvSpPr>
        <p:spPr bwMode="auto">
          <a:xfrm>
            <a:off x="3749505" y="5169892"/>
            <a:ext cx="1609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a:t>ccess</a:t>
            </a:r>
            <a:endParaRPr lang="en-US" sz="2400" b="1"/>
          </a:p>
        </p:txBody>
      </p:sp>
      <p:sp>
        <p:nvSpPr>
          <p:cNvPr id="11" name="Text Box 16"/>
          <p:cNvSpPr txBox="1">
            <a:spLocks noChangeArrowheads="1"/>
          </p:cNvSpPr>
          <p:nvPr/>
        </p:nvSpPr>
        <p:spPr bwMode="auto">
          <a:xfrm>
            <a:off x="6226005" y="5073054"/>
            <a:ext cx="1609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dirty="0" err="1"/>
              <a:t>emory</a:t>
            </a:r>
            <a:endParaRPr lang="en-US" sz="2400" b="1" dirty="0"/>
          </a:p>
        </p:txBody>
      </p:sp>
      <p:sp>
        <p:nvSpPr>
          <p:cNvPr id="2" name="Rectangle 1"/>
          <p:cNvSpPr/>
          <p:nvPr/>
        </p:nvSpPr>
        <p:spPr>
          <a:xfrm>
            <a:off x="5792618" y="5627092"/>
            <a:ext cx="1731710" cy="538212"/>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ar-DZ" sz="2000" b="1" dirty="0" smtClean="0">
                <a:cs typeface="Sultan Medium" pitchFamily="2" charset="-78"/>
              </a:rPr>
              <a:t>ذاكرة</a:t>
            </a:r>
            <a:endParaRPr lang="fr-FR" sz="2000" b="1" dirty="0">
              <a:cs typeface="Sultan Medium" pitchFamily="2" charset="-78"/>
            </a:endParaRPr>
          </a:p>
        </p:txBody>
      </p:sp>
      <p:sp>
        <p:nvSpPr>
          <p:cNvPr id="13" name="Rectangle 12"/>
          <p:cNvSpPr/>
          <p:nvPr/>
        </p:nvSpPr>
        <p:spPr>
          <a:xfrm>
            <a:off x="3362114" y="5629898"/>
            <a:ext cx="1731710" cy="538212"/>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ar-DZ" sz="2000" b="1" dirty="0" smtClean="0">
                <a:cs typeface="Sultan Medium" pitchFamily="2" charset="-78"/>
              </a:rPr>
              <a:t>وصول</a:t>
            </a:r>
            <a:endParaRPr lang="fr-FR" sz="2000" b="1" dirty="0">
              <a:cs typeface="Sultan Medium" pitchFamily="2" charset="-78"/>
            </a:endParaRPr>
          </a:p>
        </p:txBody>
      </p:sp>
      <p:sp>
        <p:nvSpPr>
          <p:cNvPr id="14" name="Rectangle 13"/>
          <p:cNvSpPr/>
          <p:nvPr/>
        </p:nvSpPr>
        <p:spPr>
          <a:xfrm>
            <a:off x="986631" y="5629898"/>
            <a:ext cx="1731710" cy="538212"/>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ar-DZ" sz="2000" b="1" dirty="0" smtClean="0">
                <a:cs typeface="Sultan Medium" pitchFamily="2" charset="-78"/>
              </a:rPr>
              <a:t>عشوائي</a:t>
            </a:r>
            <a:endParaRPr lang="fr-FR" sz="2000" b="1" dirty="0">
              <a:cs typeface="Sultan Medium" pitchFamily="2" charset="-78"/>
            </a:endParaRPr>
          </a:p>
        </p:txBody>
      </p:sp>
    </p:spTree>
    <p:extLst>
      <p:ext uri="{BB962C8B-B14F-4D97-AF65-F5344CB8AC3E}">
        <p14:creationId xmlns:p14="http://schemas.microsoft.com/office/powerpoint/2010/main" val="362960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1745"/>
                                        </p:tgtEl>
                                        <p:attrNameLst>
                                          <p:attrName>style.visibility</p:attrName>
                                        </p:attrNameLst>
                                      </p:cBhvr>
                                      <p:to>
                                        <p:strVal val="visible"/>
                                      </p:to>
                                    </p:set>
                                    <p:anim calcmode="lin" valueType="num">
                                      <p:cBhvr>
                                        <p:cTn id="7" dur="1000" fill="hold"/>
                                        <p:tgtEl>
                                          <p:spTgt spid="31745"/>
                                        </p:tgtEl>
                                        <p:attrNameLst>
                                          <p:attrName>ppt_w</p:attrName>
                                        </p:attrNameLst>
                                      </p:cBhvr>
                                      <p:tavLst>
                                        <p:tav tm="0">
                                          <p:val>
                                            <p:strVal val="#ppt_w*0.70"/>
                                          </p:val>
                                        </p:tav>
                                        <p:tav tm="100000">
                                          <p:val>
                                            <p:strVal val="#ppt_w"/>
                                          </p:val>
                                        </p:tav>
                                      </p:tavLst>
                                    </p:anim>
                                    <p:anim calcmode="lin" valueType="num">
                                      <p:cBhvr>
                                        <p:cTn id="8" dur="1000" fill="hold"/>
                                        <p:tgtEl>
                                          <p:spTgt spid="31745"/>
                                        </p:tgtEl>
                                        <p:attrNameLst>
                                          <p:attrName>ppt_h</p:attrName>
                                        </p:attrNameLst>
                                      </p:cBhvr>
                                      <p:tavLst>
                                        <p:tav tm="0">
                                          <p:val>
                                            <p:strVal val="#ppt_h"/>
                                          </p:val>
                                        </p:tav>
                                        <p:tav tm="100000">
                                          <p:val>
                                            <p:strVal val="#ppt_h"/>
                                          </p:val>
                                        </p:tav>
                                      </p:tavLst>
                                    </p:anim>
                                    <p:animEffect transition="in" filter="fade">
                                      <p:cBhvr>
                                        <p:cTn id="9" dur="1000"/>
                                        <p:tgtEl>
                                          <p:spTgt spid="31745"/>
                                        </p:tgtEl>
                                      </p:cBhvr>
                                    </p:animEffect>
                                  </p:childTnLst>
                                </p:cTn>
                              </p:par>
                            </p:childTnLst>
                          </p:cTn>
                        </p:par>
                        <p:par>
                          <p:cTn id="10" fill="hold">
                            <p:stCondLst>
                              <p:cond delay="1000"/>
                            </p:stCondLst>
                            <p:childTnLst>
                              <p:par>
                                <p:cTn id="11" presetID="3" presetClass="entr" presetSubtype="10" fill="hold" nodeType="afterEffect">
                                  <p:stCondLst>
                                    <p:cond delay="0"/>
                                  </p:stCondLst>
                                  <p:childTnLst>
                                    <p:set>
                                      <p:cBhvr>
                                        <p:cTn id="12" dur="1" fill="hold">
                                          <p:stCondLst>
                                            <p:cond delay="0"/>
                                          </p:stCondLst>
                                        </p:cTn>
                                        <p:tgtEl>
                                          <p:spTgt spid="31746"/>
                                        </p:tgtEl>
                                        <p:attrNameLst>
                                          <p:attrName>style.visibility</p:attrName>
                                        </p:attrNameLst>
                                      </p:cBhvr>
                                      <p:to>
                                        <p:strVal val="visible"/>
                                      </p:to>
                                    </p:set>
                                    <p:animEffect transition="in" filter="blinds(horizontal)">
                                      <p:cBhvr>
                                        <p:cTn id="13" dur="500"/>
                                        <p:tgtEl>
                                          <p:spTgt spid="31746"/>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strVal val="#ppt_w*0.70"/>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Effect transition="in" filter="fade">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fltVal val="0"/>
                                          </p:val>
                                        </p:tav>
                                        <p:tav tm="100000">
                                          <p:val>
                                            <p:strVal val="#ppt_w"/>
                                          </p:val>
                                        </p:tav>
                                      </p:tavLst>
                                    </p:anim>
                                    <p:anim calcmode="lin" valueType="num">
                                      <p:cBhvr>
                                        <p:cTn id="34" dur="1000" fill="hold"/>
                                        <p:tgtEl>
                                          <p:spTgt spid="7"/>
                                        </p:tgtEl>
                                        <p:attrNameLst>
                                          <p:attrName>ppt_h</p:attrName>
                                        </p:attrNameLst>
                                      </p:cBhvr>
                                      <p:tavLst>
                                        <p:tav tm="0">
                                          <p:val>
                                            <p:fltVal val="0"/>
                                          </p:val>
                                        </p:tav>
                                        <p:tav tm="100000">
                                          <p:val>
                                            <p:strVal val="#ppt_h"/>
                                          </p:val>
                                        </p:tav>
                                      </p:tavLst>
                                    </p:anim>
                                    <p:anim calcmode="lin" valueType="num">
                                      <p:cBhvr>
                                        <p:cTn id="35"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ID="15"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1000" fill="hold"/>
                                        <p:tgtEl>
                                          <p:spTgt spid="8"/>
                                        </p:tgtEl>
                                        <p:attrNameLst>
                                          <p:attrName>ppt_w</p:attrName>
                                        </p:attrNameLst>
                                      </p:cBhvr>
                                      <p:tavLst>
                                        <p:tav tm="0">
                                          <p:val>
                                            <p:fltVal val="0"/>
                                          </p:val>
                                        </p:tav>
                                        <p:tav tm="100000">
                                          <p:val>
                                            <p:strVal val="#ppt_w"/>
                                          </p:val>
                                        </p:tav>
                                      </p:tavLst>
                                    </p:anim>
                                    <p:anim calcmode="lin" valueType="num">
                                      <p:cBhvr>
                                        <p:cTn id="42" dur="1000" fill="hold"/>
                                        <p:tgtEl>
                                          <p:spTgt spid="8"/>
                                        </p:tgtEl>
                                        <p:attrNameLst>
                                          <p:attrName>ppt_h</p:attrName>
                                        </p:attrNameLst>
                                      </p:cBhvr>
                                      <p:tavLst>
                                        <p:tav tm="0">
                                          <p:val>
                                            <p:fltVal val="0"/>
                                          </p:val>
                                        </p:tav>
                                        <p:tav tm="100000">
                                          <p:val>
                                            <p:strVal val="#ppt_h"/>
                                          </p:val>
                                        </p:tav>
                                      </p:tavLst>
                                    </p:anim>
                                    <p:anim calcmode="lin" valueType="num">
                                      <p:cBhvr>
                                        <p:cTn id="4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p:stCondLst>
                        <p:cond delay="indefinite"/>
                      </p:stCondLst>
                      <p:childTnLst>
                        <p:par>
                          <p:cTn id="46" fill="hold">
                            <p:stCondLst>
                              <p:cond delay="0"/>
                            </p:stCondLst>
                            <p:childTnLst>
                              <p:par>
                                <p:cTn id="47" presetID="56" presetClass="entr" presetSubtype="0" fill="hold" grpId="0" nodeType="clickEffect">
                                  <p:stCondLst>
                                    <p:cond delay="0"/>
                                  </p:stCondLst>
                                  <p:iterate type="lt">
                                    <p:tmPct val="10000"/>
                                  </p:iterate>
                                  <p:childTnLst>
                                    <p:set>
                                      <p:cBhvr>
                                        <p:cTn id="48" dur="1" fill="hold">
                                          <p:stCondLst>
                                            <p:cond delay="0"/>
                                          </p:stCondLst>
                                        </p:cTn>
                                        <p:tgtEl>
                                          <p:spTgt spid="9"/>
                                        </p:tgtEl>
                                        <p:attrNameLst>
                                          <p:attrName>style.visibility</p:attrName>
                                        </p:attrNameLst>
                                      </p:cBhvr>
                                      <p:to>
                                        <p:strVal val="visible"/>
                                      </p:to>
                                    </p:set>
                                    <p:anim by="(-#ppt_w*2)" calcmode="lin" valueType="num">
                                      <p:cBhvr rctx="PPT">
                                        <p:cTn id="49" dur="500" autoRev="1" fill="hold">
                                          <p:stCondLst>
                                            <p:cond delay="0"/>
                                          </p:stCondLst>
                                        </p:cTn>
                                        <p:tgtEl>
                                          <p:spTgt spid="9"/>
                                        </p:tgtEl>
                                        <p:attrNameLst>
                                          <p:attrName>ppt_w</p:attrName>
                                        </p:attrNameLst>
                                      </p:cBhvr>
                                    </p:anim>
                                    <p:anim by="(#ppt_w*0.50)" calcmode="lin" valueType="num">
                                      <p:cBhvr>
                                        <p:cTn id="50" dur="500" decel="50000" autoRev="1" fill="hold">
                                          <p:stCondLst>
                                            <p:cond delay="0"/>
                                          </p:stCondLst>
                                        </p:cTn>
                                        <p:tgtEl>
                                          <p:spTgt spid="9"/>
                                        </p:tgtEl>
                                        <p:attrNameLst>
                                          <p:attrName>ppt_x</p:attrName>
                                        </p:attrNameLst>
                                      </p:cBhvr>
                                    </p:anim>
                                    <p:anim from="(-#ppt_h/2)" to="(#ppt_y)" calcmode="lin" valueType="num">
                                      <p:cBhvr>
                                        <p:cTn id="51" dur="1000" fill="hold">
                                          <p:stCondLst>
                                            <p:cond delay="0"/>
                                          </p:stCondLst>
                                        </p:cTn>
                                        <p:tgtEl>
                                          <p:spTgt spid="9"/>
                                        </p:tgtEl>
                                        <p:attrNameLst>
                                          <p:attrName>ppt_y</p:attrName>
                                        </p:attrNameLst>
                                      </p:cBhvr>
                                    </p:anim>
                                    <p:animRot by="21600000">
                                      <p:cBhvr>
                                        <p:cTn id="52" dur="1000" fill="hold">
                                          <p:stCondLst>
                                            <p:cond delay="0"/>
                                          </p:stCondLst>
                                        </p:cTn>
                                        <p:tgtEl>
                                          <p:spTgt spid="9"/>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56" presetClass="entr" presetSubtype="0" fill="hold" grpId="0" nodeType="clickEffect">
                                  <p:stCondLst>
                                    <p:cond delay="0"/>
                                  </p:stCondLst>
                                  <p:iterate type="lt">
                                    <p:tmPct val="10000"/>
                                  </p:iterate>
                                  <p:childTnLst>
                                    <p:set>
                                      <p:cBhvr>
                                        <p:cTn id="56" dur="1" fill="hold">
                                          <p:stCondLst>
                                            <p:cond delay="0"/>
                                          </p:stCondLst>
                                        </p:cTn>
                                        <p:tgtEl>
                                          <p:spTgt spid="10"/>
                                        </p:tgtEl>
                                        <p:attrNameLst>
                                          <p:attrName>style.visibility</p:attrName>
                                        </p:attrNameLst>
                                      </p:cBhvr>
                                      <p:to>
                                        <p:strVal val="visible"/>
                                      </p:to>
                                    </p:set>
                                    <p:anim by="(-#ppt_w*2)" calcmode="lin" valueType="num">
                                      <p:cBhvr rctx="PPT">
                                        <p:cTn id="57" dur="500" autoRev="1" fill="hold">
                                          <p:stCondLst>
                                            <p:cond delay="0"/>
                                          </p:stCondLst>
                                        </p:cTn>
                                        <p:tgtEl>
                                          <p:spTgt spid="10"/>
                                        </p:tgtEl>
                                        <p:attrNameLst>
                                          <p:attrName>ppt_w</p:attrName>
                                        </p:attrNameLst>
                                      </p:cBhvr>
                                    </p:anim>
                                    <p:anim by="(#ppt_w*0.50)" calcmode="lin" valueType="num">
                                      <p:cBhvr>
                                        <p:cTn id="58" dur="500" decel="50000" autoRev="1" fill="hold">
                                          <p:stCondLst>
                                            <p:cond delay="0"/>
                                          </p:stCondLst>
                                        </p:cTn>
                                        <p:tgtEl>
                                          <p:spTgt spid="10"/>
                                        </p:tgtEl>
                                        <p:attrNameLst>
                                          <p:attrName>ppt_x</p:attrName>
                                        </p:attrNameLst>
                                      </p:cBhvr>
                                    </p:anim>
                                    <p:anim from="(-#ppt_h/2)" to="(#ppt_y)" calcmode="lin" valueType="num">
                                      <p:cBhvr>
                                        <p:cTn id="59" dur="1000" fill="hold">
                                          <p:stCondLst>
                                            <p:cond delay="0"/>
                                          </p:stCondLst>
                                        </p:cTn>
                                        <p:tgtEl>
                                          <p:spTgt spid="10"/>
                                        </p:tgtEl>
                                        <p:attrNameLst>
                                          <p:attrName>ppt_y</p:attrName>
                                        </p:attrNameLst>
                                      </p:cBhvr>
                                    </p:anim>
                                    <p:animRot by="21600000">
                                      <p:cBhvr>
                                        <p:cTn id="60" dur="1000" fill="hold">
                                          <p:stCondLst>
                                            <p:cond delay="0"/>
                                          </p:stCondLst>
                                        </p:cTn>
                                        <p:tgtEl>
                                          <p:spTgt spid="10"/>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56" presetClass="entr" presetSubtype="0" fill="hold" grpId="0" nodeType="clickEffect">
                                  <p:stCondLst>
                                    <p:cond delay="0"/>
                                  </p:stCondLst>
                                  <p:iterate type="lt">
                                    <p:tmPct val="10000"/>
                                  </p:iterate>
                                  <p:childTnLst>
                                    <p:set>
                                      <p:cBhvr>
                                        <p:cTn id="64" dur="1" fill="hold">
                                          <p:stCondLst>
                                            <p:cond delay="0"/>
                                          </p:stCondLst>
                                        </p:cTn>
                                        <p:tgtEl>
                                          <p:spTgt spid="11"/>
                                        </p:tgtEl>
                                        <p:attrNameLst>
                                          <p:attrName>style.visibility</p:attrName>
                                        </p:attrNameLst>
                                      </p:cBhvr>
                                      <p:to>
                                        <p:strVal val="visible"/>
                                      </p:to>
                                    </p:set>
                                    <p:anim by="(-#ppt_w*2)" calcmode="lin" valueType="num">
                                      <p:cBhvr rctx="PPT">
                                        <p:cTn id="65" dur="500" autoRev="1" fill="hold">
                                          <p:stCondLst>
                                            <p:cond delay="0"/>
                                          </p:stCondLst>
                                        </p:cTn>
                                        <p:tgtEl>
                                          <p:spTgt spid="11"/>
                                        </p:tgtEl>
                                        <p:attrNameLst>
                                          <p:attrName>ppt_w</p:attrName>
                                        </p:attrNameLst>
                                      </p:cBhvr>
                                    </p:anim>
                                    <p:anim by="(#ppt_w*0.50)" calcmode="lin" valueType="num">
                                      <p:cBhvr>
                                        <p:cTn id="66" dur="500" decel="50000" autoRev="1" fill="hold">
                                          <p:stCondLst>
                                            <p:cond delay="0"/>
                                          </p:stCondLst>
                                        </p:cTn>
                                        <p:tgtEl>
                                          <p:spTgt spid="11"/>
                                        </p:tgtEl>
                                        <p:attrNameLst>
                                          <p:attrName>ppt_x</p:attrName>
                                        </p:attrNameLst>
                                      </p:cBhvr>
                                    </p:anim>
                                    <p:anim from="(-#ppt_h/2)" to="(#ppt_y)" calcmode="lin" valueType="num">
                                      <p:cBhvr>
                                        <p:cTn id="67" dur="1000" fill="hold">
                                          <p:stCondLst>
                                            <p:cond delay="0"/>
                                          </p:stCondLst>
                                        </p:cTn>
                                        <p:tgtEl>
                                          <p:spTgt spid="11"/>
                                        </p:tgtEl>
                                        <p:attrNameLst>
                                          <p:attrName>ppt_y</p:attrName>
                                        </p:attrNameLst>
                                      </p:cBhvr>
                                    </p:anim>
                                    <p:animRot by="21600000">
                                      <p:cBhvr>
                                        <p:cTn id="68" dur="1000" fill="hold">
                                          <p:stCondLst>
                                            <p:cond delay="0"/>
                                          </p:stCondLst>
                                        </p:cTn>
                                        <p:tgtEl>
                                          <p:spTgt spid="11"/>
                                        </p:tgtEl>
                                        <p:attrNameLst>
                                          <p:attrName>r</p:attrName>
                                        </p:attrNameLst>
                                      </p:cBhvr>
                                    </p:animRo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
                                        </p:tgtEl>
                                        <p:attrNameLst>
                                          <p:attrName>style.visibility</p:attrName>
                                        </p:attrNameLst>
                                      </p:cBhvr>
                                      <p:to>
                                        <p:strVal val="visible"/>
                                      </p:to>
                                    </p:set>
                                    <p:anim calcmode="lin" valueType="num">
                                      <p:cBhvr additive="base">
                                        <p:cTn id="73" dur="500" fill="hold"/>
                                        <p:tgtEl>
                                          <p:spTgt spid="2"/>
                                        </p:tgtEl>
                                        <p:attrNameLst>
                                          <p:attrName>ppt_x</p:attrName>
                                        </p:attrNameLst>
                                      </p:cBhvr>
                                      <p:tavLst>
                                        <p:tav tm="0">
                                          <p:val>
                                            <p:strVal val="#ppt_x"/>
                                          </p:val>
                                        </p:tav>
                                        <p:tav tm="100000">
                                          <p:val>
                                            <p:strVal val="#ppt_x"/>
                                          </p:val>
                                        </p:tav>
                                      </p:tavLst>
                                    </p:anim>
                                    <p:anim calcmode="lin" valueType="num">
                                      <p:cBhvr additive="base">
                                        <p:cTn id="7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500" fill="hold"/>
                                        <p:tgtEl>
                                          <p:spTgt spid="13"/>
                                        </p:tgtEl>
                                        <p:attrNameLst>
                                          <p:attrName>ppt_x</p:attrName>
                                        </p:attrNameLst>
                                      </p:cBhvr>
                                      <p:tavLst>
                                        <p:tav tm="0">
                                          <p:val>
                                            <p:strVal val="#ppt_x"/>
                                          </p:val>
                                        </p:tav>
                                        <p:tav tm="100000">
                                          <p:val>
                                            <p:strVal val="#ppt_x"/>
                                          </p:val>
                                        </p:tav>
                                      </p:tavLst>
                                    </p:anim>
                                    <p:anim calcmode="lin" valueType="num">
                                      <p:cBhvr additive="base">
                                        <p:cTn id="8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additive="base">
                                        <p:cTn id="85" dur="500" fill="hold"/>
                                        <p:tgtEl>
                                          <p:spTgt spid="14"/>
                                        </p:tgtEl>
                                        <p:attrNameLst>
                                          <p:attrName>ppt_x</p:attrName>
                                        </p:attrNameLst>
                                      </p:cBhvr>
                                      <p:tavLst>
                                        <p:tav tm="0">
                                          <p:val>
                                            <p:strVal val="#ppt_x"/>
                                          </p:val>
                                        </p:tav>
                                        <p:tav tm="100000">
                                          <p:val>
                                            <p:strVal val="#ppt_x"/>
                                          </p:val>
                                        </p:tav>
                                      </p:tavLst>
                                    </p:anim>
                                    <p:anim calcmode="lin" valueType="num">
                                      <p:cBhvr additive="base">
                                        <p:cTn id="8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1745" grpId="0"/>
      <p:bldP spid="6" grpId="0"/>
      <p:bldP spid="7" grpId="0"/>
      <p:bldP spid="8" grpId="0"/>
      <p:bldP spid="9" grpId="0"/>
      <p:bldP spid="10" grpId="0"/>
      <p:bldP spid="11" grpId="0"/>
      <p:bldP spid="2" grpId="0" animBg="1"/>
      <p:bldP spid="13" grpId="0" animBg="1"/>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t="-16000" b="-16000"/>
          </a:stretch>
        </a:blipFill>
        <a:effectLst/>
      </p:bgPr>
    </p:bg>
    <p:spTree>
      <p:nvGrpSpPr>
        <p:cNvPr id="1" name=""/>
        <p:cNvGrpSpPr/>
        <p:nvPr/>
      </p:nvGrpSpPr>
      <p:grpSpPr>
        <a:xfrm>
          <a:off x="0" y="0"/>
          <a:ext cx="0" cy="0"/>
          <a:chOff x="0" y="0"/>
          <a:chExt cx="0" cy="0"/>
        </a:xfrm>
      </p:grpSpPr>
      <p:sp>
        <p:nvSpPr>
          <p:cNvPr id="12" name="Rectangle 11"/>
          <p:cNvSpPr/>
          <p:nvPr/>
        </p:nvSpPr>
        <p:spPr>
          <a:xfrm>
            <a:off x="257525" y="473882"/>
            <a:ext cx="8501122" cy="2923877"/>
          </a:xfrm>
          <a:prstGeom prst="rect">
            <a:avLst/>
          </a:prstGeom>
        </p:spPr>
        <p:txBody>
          <a:bodyPr wrap="square">
            <a:spAutoFit/>
          </a:bodyPr>
          <a:lstStyle/>
          <a:p>
            <a:pPr algn="just" rtl="1"/>
            <a:r>
              <a:rPr lang="ar-SA" sz="3200" b="1" dirty="0" smtClean="0">
                <a:solidFill>
                  <a:srgbClr val="C00000"/>
                </a:solidFill>
                <a:cs typeface="Sultan normal" pitchFamily="2" charset="-78"/>
              </a:rPr>
              <a:t>الذاكرة الميتة:  </a:t>
            </a:r>
            <a:r>
              <a:rPr lang="fr-FR" sz="3200" b="1" dirty="0" smtClean="0">
                <a:solidFill>
                  <a:srgbClr val="C00000"/>
                </a:solidFill>
                <a:cs typeface="Sultan normal" pitchFamily="2" charset="-78"/>
              </a:rPr>
              <a:t>ROM</a:t>
            </a:r>
            <a:endParaRPr lang="ar-SA" sz="3200" b="1" dirty="0" smtClean="0">
              <a:solidFill>
                <a:srgbClr val="C00000"/>
              </a:solidFill>
              <a:cs typeface="Sultan normal" pitchFamily="2" charset="-78"/>
            </a:endParaRPr>
          </a:p>
          <a:p>
            <a:pPr algn="just" rtl="1">
              <a:buNone/>
            </a:pPr>
            <a:r>
              <a:rPr lang="ar-DZ" sz="2800" dirty="0" smtClean="0">
                <a:cs typeface="Sultan Medium" pitchFamily="2" charset="-78"/>
              </a:rPr>
              <a:t>وهي ذاكرة ميتة لا يمكن تغيير محتواها، تحتوي على معلومات ضرورية لتشغيل الكمبيوتر</a:t>
            </a:r>
            <a:r>
              <a:rPr lang="fr-FR" sz="3200" dirty="0" smtClean="0">
                <a:cs typeface="Sultan Medium" pitchFamily="2" charset="-78"/>
              </a:rPr>
              <a:t> </a:t>
            </a:r>
            <a:r>
              <a:rPr lang="ar-DZ" sz="2800" dirty="0" smtClean="0">
                <a:latin typeface="Traditional Arabic" pitchFamily="18" charset="-78"/>
                <a:cs typeface="Sultan Medium" pitchFamily="2" charset="-78"/>
              </a:rPr>
              <a:t>والأجهزة </a:t>
            </a:r>
            <a:r>
              <a:rPr lang="ar-DZ" sz="2800" dirty="0">
                <a:latin typeface="Traditional Arabic" pitchFamily="18" charset="-78"/>
                <a:cs typeface="Sultan Medium" pitchFamily="2" charset="-78"/>
              </a:rPr>
              <a:t>الموصولة به </a:t>
            </a:r>
            <a:r>
              <a:rPr lang="ar-DZ" sz="2800" dirty="0" smtClean="0">
                <a:latin typeface="Traditional Arabic" pitchFamily="18" charset="-78"/>
                <a:cs typeface="Sultan Medium" pitchFamily="2" charset="-78"/>
              </a:rPr>
              <a:t>أو ما </a:t>
            </a:r>
            <a:r>
              <a:rPr lang="ar-DZ" sz="2800" dirty="0">
                <a:latin typeface="Traditional Arabic" pitchFamily="18" charset="-78"/>
                <a:cs typeface="Sultan Medium" pitchFamily="2" charset="-78"/>
              </a:rPr>
              <a:t>يعرف بنظام الإدخال و الإخراج </a:t>
            </a:r>
            <a:r>
              <a:rPr lang="ar-DZ" sz="2800" dirty="0" smtClean="0">
                <a:latin typeface="Traditional Arabic" pitchFamily="18" charset="-78"/>
                <a:cs typeface="Sultan Medium" pitchFamily="2" charset="-78"/>
              </a:rPr>
              <a:t>الرئيسي</a:t>
            </a:r>
            <a:r>
              <a:rPr lang="fr-FR" sz="2800" dirty="0" smtClean="0">
                <a:latin typeface="Traditional Arabic" pitchFamily="18" charset="-78"/>
                <a:cs typeface="Sultan Medium" pitchFamily="2" charset="-78"/>
              </a:rPr>
              <a:t> </a:t>
            </a:r>
            <a:r>
              <a:rPr lang="fr-FR" sz="2800" b="1" dirty="0">
                <a:cs typeface="Sultan normal" pitchFamily="2" charset="-78"/>
              </a:rPr>
              <a:t>(Bios) </a:t>
            </a:r>
            <a:endParaRPr lang="ar-DZ" sz="2800" dirty="0">
              <a:latin typeface="Traditional Arabic" pitchFamily="18" charset="-78"/>
              <a:cs typeface="Sultan Medium" pitchFamily="2" charset="-78"/>
            </a:endParaRPr>
          </a:p>
          <a:p>
            <a:r>
              <a:rPr lang="fr-FR" sz="3200" b="1" dirty="0">
                <a:solidFill>
                  <a:srgbClr val="FF0000"/>
                </a:solidFill>
                <a:latin typeface="Traditional Arabic" pitchFamily="18" charset="-78"/>
                <a:cs typeface="Traditional Arabic" pitchFamily="18" charset="-78"/>
              </a:rPr>
              <a:t>BIOS( B</a:t>
            </a:r>
            <a:r>
              <a:rPr lang="fr-FR" sz="3200" b="1" dirty="0">
                <a:latin typeface="Traditional Arabic" pitchFamily="18" charset="-78"/>
                <a:cs typeface="Traditional Arabic" pitchFamily="18" charset="-78"/>
              </a:rPr>
              <a:t>asic</a:t>
            </a:r>
            <a:r>
              <a:rPr lang="fr-FR" sz="3200" b="1" dirty="0">
                <a:solidFill>
                  <a:srgbClr val="FF0000"/>
                </a:solidFill>
                <a:latin typeface="Traditional Arabic" pitchFamily="18" charset="-78"/>
                <a:cs typeface="Traditional Arabic" pitchFamily="18" charset="-78"/>
              </a:rPr>
              <a:t> I</a:t>
            </a:r>
            <a:r>
              <a:rPr lang="fr-FR" sz="3200" b="1" dirty="0">
                <a:latin typeface="Traditional Arabic" pitchFamily="18" charset="-78"/>
                <a:cs typeface="Traditional Arabic" pitchFamily="18" charset="-78"/>
              </a:rPr>
              <a:t>nput</a:t>
            </a:r>
            <a:r>
              <a:rPr lang="fr-FR" sz="3200" b="1" dirty="0">
                <a:solidFill>
                  <a:srgbClr val="FF0000"/>
                </a:solidFill>
                <a:latin typeface="Traditional Arabic" pitchFamily="18" charset="-78"/>
                <a:cs typeface="Traditional Arabic" pitchFamily="18" charset="-78"/>
              </a:rPr>
              <a:t> O</a:t>
            </a:r>
            <a:r>
              <a:rPr lang="fr-FR" sz="3200" b="1" dirty="0">
                <a:latin typeface="Traditional Arabic" pitchFamily="18" charset="-78"/>
                <a:cs typeface="Traditional Arabic" pitchFamily="18" charset="-78"/>
              </a:rPr>
              <a:t>utput</a:t>
            </a:r>
            <a:r>
              <a:rPr lang="fr-FR" sz="3200" b="1" dirty="0">
                <a:solidFill>
                  <a:srgbClr val="FF0000"/>
                </a:solidFill>
                <a:latin typeface="Traditional Arabic" pitchFamily="18" charset="-78"/>
                <a:cs typeface="Traditional Arabic" pitchFamily="18" charset="-78"/>
              </a:rPr>
              <a:t> S</a:t>
            </a:r>
            <a:r>
              <a:rPr lang="fr-FR" sz="3200" b="1" dirty="0">
                <a:latin typeface="Traditional Arabic" pitchFamily="18" charset="-78"/>
                <a:cs typeface="Traditional Arabic" pitchFamily="18" charset="-78"/>
              </a:rPr>
              <a:t>ystem</a:t>
            </a:r>
            <a:r>
              <a:rPr lang="fr-FR" sz="3200" b="1" dirty="0">
                <a:solidFill>
                  <a:srgbClr val="FF0000"/>
                </a:solidFill>
                <a:latin typeface="Traditional Arabic" pitchFamily="18" charset="-78"/>
                <a:cs typeface="Traditional Arabic" pitchFamily="18" charset="-78"/>
              </a:rPr>
              <a:t>)</a:t>
            </a:r>
          </a:p>
          <a:p>
            <a:pPr algn="just" rtl="1"/>
            <a:r>
              <a:rPr lang="ar-DZ" sz="2800" b="1" dirty="0" smtClean="0">
                <a:cs typeface="Sultan Medium" pitchFamily="2" charset="-78"/>
              </a:rPr>
              <a:t>وهي لا تمحى عند انقطاع التيار الكهربائي</a:t>
            </a:r>
            <a:r>
              <a:rPr lang="ar-SA" sz="2800" b="1" dirty="0" smtClean="0">
                <a:cs typeface="Sultan Medium" pitchFamily="2" charset="-78"/>
              </a:rPr>
              <a:t>. </a:t>
            </a:r>
            <a:r>
              <a:rPr lang="fr-FR" sz="3200" b="1" dirty="0" smtClean="0">
                <a:solidFill>
                  <a:srgbClr val="FF0000"/>
                </a:solidFill>
                <a:cs typeface="Sultan normal" pitchFamily="2" charset="-78"/>
              </a:rPr>
              <a:t>(non volatile) </a:t>
            </a:r>
            <a:endParaRPr lang="fr-FR" sz="3200" dirty="0">
              <a:solidFill>
                <a:srgbClr val="FF0000"/>
              </a:solidFill>
              <a:effectLst>
                <a:outerShdw blurRad="38100" dist="38100" dir="2700000" algn="tl">
                  <a:srgbClr val="000000">
                    <a:alpha val="43137"/>
                  </a:srgbClr>
                </a:outerShdw>
              </a:effectLst>
            </a:endParaRPr>
          </a:p>
        </p:txBody>
      </p:sp>
      <p:sp>
        <p:nvSpPr>
          <p:cNvPr id="13" name="Text Box 13"/>
          <p:cNvSpPr txBox="1">
            <a:spLocks noChangeArrowheads="1"/>
          </p:cNvSpPr>
          <p:nvPr/>
        </p:nvSpPr>
        <p:spPr bwMode="auto">
          <a:xfrm>
            <a:off x="1648577" y="4441059"/>
            <a:ext cx="5762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4000" b="1" dirty="0">
                <a:solidFill>
                  <a:srgbClr val="F66740"/>
                </a:solidFill>
              </a:rPr>
              <a:t>R</a:t>
            </a:r>
            <a:endParaRPr lang="en-US" sz="4000" b="1" dirty="0">
              <a:solidFill>
                <a:srgbClr val="F66740"/>
              </a:solidFill>
            </a:endParaRPr>
          </a:p>
        </p:txBody>
      </p:sp>
      <p:sp>
        <p:nvSpPr>
          <p:cNvPr id="14" name="Text Box 14"/>
          <p:cNvSpPr txBox="1">
            <a:spLocks noChangeArrowheads="1"/>
          </p:cNvSpPr>
          <p:nvPr/>
        </p:nvSpPr>
        <p:spPr bwMode="auto">
          <a:xfrm>
            <a:off x="4096502" y="4441059"/>
            <a:ext cx="5762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4000" b="1">
                <a:solidFill>
                  <a:srgbClr val="F66740"/>
                </a:solidFill>
              </a:rPr>
              <a:t>O</a:t>
            </a:r>
            <a:endParaRPr lang="en-US" sz="4000" b="1">
              <a:solidFill>
                <a:srgbClr val="F66740"/>
              </a:solidFill>
            </a:endParaRPr>
          </a:p>
        </p:txBody>
      </p:sp>
      <p:sp>
        <p:nvSpPr>
          <p:cNvPr id="15" name="Text Box 15"/>
          <p:cNvSpPr txBox="1">
            <a:spLocks noChangeArrowheads="1"/>
          </p:cNvSpPr>
          <p:nvPr/>
        </p:nvSpPr>
        <p:spPr bwMode="auto">
          <a:xfrm>
            <a:off x="5968165" y="4441059"/>
            <a:ext cx="57626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4000" b="1">
                <a:solidFill>
                  <a:srgbClr val="F66740"/>
                </a:solidFill>
              </a:rPr>
              <a:t>M</a:t>
            </a:r>
            <a:endParaRPr lang="en-US" sz="4000" b="1">
              <a:solidFill>
                <a:srgbClr val="F66740"/>
              </a:solidFill>
            </a:endParaRPr>
          </a:p>
        </p:txBody>
      </p:sp>
      <p:sp>
        <p:nvSpPr>
          <p:cNvPr id="16" name="Text Box 20"/>
          <p:cNvSpPr txBox="1">
            <a:spLocks noChangeArrowheads="1"/>
          </p:cNvSpPr>
          <p:nvPr/>
        </p:nvSpPr>
        <p:spPr bwMode="auto">
          <a:xfrm>
            <a:off x="2023227" y="4583934"/>
            <a:ext cx="16097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800" b="1"/>
              <a:t>ead</a:t>
            </a:r>
            <a:endParaRPr lang="en-US" sz="2800" b="1"/>
          </a:p>
        </p:txBody>
      </p:sp>
      <p:sp>
        <p:nvSpPr>
          <p:cNvPr id="17" name="Text Box 21"/>
          <p:cNvSpPr txBox="1">
            <a:spLocks noChangeArrowheads="1"/>
          </p:cNvSpPr>
          <p:nvPr/>
        </p:nvSpPr>
        <p:spPr bwMode="auto">
          <a:xfrm>
            <a:off x="4498140" y="4555359"/>
            <a:ext cx="16097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800" b="1"/>
              <a:t>nly</a:t>
            </a:r>
            <a:endParaRPr lang="en-US" sz="2800" b="1"/>
          </a:p>
        </p:txBody>
      </p:sp>
      <p:sp>
        <p:nvSpPr>
          <p:cNvPr id="18" name="Text Box 22"/>
          <p:cNvSpPr txBox="1">
            <a:spLocks noChangeArrowheads="1"/>
          </p:cNvSpPr>
          <p:nvPr/>
        </p:nvSpPr>
        <p:spPr bwMode="auto">
          <a:xfrm>
            <a:off x="6417427" y="4572822"/>
            <a:ext cx="16097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800" b="1"/>
              <a:t>emory</a:t>
            </a:r>
            <a:endParaRPr lang="en-US" sz="2800" b="1"/>
          </a:p>
        </p:txBody>
      </p:sp>
      <p:sp>
        <p:nvSpPr>
          <p:cNvPr id="19" name="Rectangle 18"/>
          <p:cNvSpPr/>
          <p:nvPr/>
        </p:nvSpPr>
        <p:spPr>
          <a:xfrm>
            <a:off x="6228682" y="5301208"/>
            <a:ext cx="1731710" cy="538212"/>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ar-DZ" sz="2000" b="1" dirty="0" smtClean="0">
                <a:cs typeface="Sultan Medium" pitchFamily="2" charset="-78"/>
              </a:rPr>
              <a:t>ذاكرة</a:t>
            </a:r>
            <a:endParaRPr lang="fr-FR" sz="2000" b="1" dirty="0">
              <a:cs typeface="Sultan Medium" pitchFamily="2" charset="-78"/>
            </a:endParaRPr>
          </a:p>
        </p:txBody>
      </p:sp>
      <p:sp>
        <p:nvSpPr>
          <p:cNvPr id="20" name="Rectangle 19"/>
          <p:cNvSpPr/>
          <p:nvPr/>
        </p:nvSpPr>
        <p:spPr>
          <a:xfrm>
            <a:off x="3798178" y="5304014"/>
            <a:ext cx="1731710" cy="538212"/>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ar-DZ" sz="2000" b="1" dirty="0" smtClean="0">
                <a:cs typeface="Sultan Medium" pitchFamily="2" charset="-78"/>
              </a:rPr>
              <a:t>فقط</a:t>
            </a:r>
            <a:endParaRPr lang="fr-FR" sz="2000" b="1" dirty="0">
              <a:cs typeface="Sultan Medium" pitchFamily="2" charset="-78"/>
            </a:endParaRPr>
          </a:p>
        </p:txBody>
      </p:sp>
      <p:sp>
        <p:nvSpPr>
          <p:cNvPr id="21" name="Rectangle 20"/>
          <p:cNvSpPr/>
          <p:nvPr/>
        </p:nvSpPr>
        <p:spPr>
          <a:xfrm>
            <a:off x="1422695" y="5304014"/>
            <a:ext cx="1731710" cy="538212"/>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ar-DZ" sz="2000" b="1" dirty="0" smtClean="0">
                <a:cs typeface="Sultan Medium" pitchFamily="2" charset="-78"/>
              </a:rPr>
              <a:t>للقراءة</a:t>
            </a:r>
            <a:endParaRPr lang="fr-FR" sz="2000" b="1" dirty="0">
              <a:cs typeface="Sultan Medium" pitchFamily="2" charset="-78"/>
            </a:endParaRPr>
          </a:p>
        </p:txBody>
      </p:sp>
    </p:spTree>
    <p:extLst>
      <p:ext uri="{BB962C8B-B14F-4D97-AF65-F5344CB8AC3E}">
        <p14:creationId xmlns:p14="http://schemas.microsoft.com/office/powerpoint/2010/main" val="109883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fltVal val="0"/>
                                          </p:val>
                                        </p:tav>
                                        <p:tav tm="100000">
                                          <p:val>
                                            <p:strVal val="#ppt_w"/>
                                          </p:val>
                                        </p:tav>
                                      </p:tavLst>
                                    </p:anim>
                                    <p:anim calcmode="lin" valueType="num">
                                      <p:cBhvr>
                                        <p:cTn id="13" dur="1000" fill="hold"/>
                                        <p:tgtEl>
                                          <p:spTgt spid="13"/>
                                        </p:tgtEl>
                                        <p:attrNameLst>
                                          <p:attrName>ppt_h</p:attrName>
                                        </p:attrNameLst>
                                      </p:cBhvr>
                                      <p:tavLst>
                                        <p:tav tm="0">
                                          <p:val>
                                            <p:fltVal val="0"/>
                                          </p:val>
                                        </p:tav>
                                        <p:tav tm="100000">
                                          <p:val>
                                            <p:strVal val="#ppt_h"/>
                                          </p:val>
                                        </p:tav>
                                      </p:tavLst>
                                    </p:anim>
                                    <p:anim calcmode="lin" valueType="num">
                                      <p:cBhvr>
                                        <p:cTn id="14"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1000" fill="hold"/>
                                        <p:tgtEl>
                                          <p:spTgt spid="14"/>
                                        </p:tgtEl>
                                        <p:attrNameLst>
                                          <p:attrName>ppt_w</p:attrName>
                                        </p:attrNameLst>
                                      </p:cBhvr>
                                      <p:tavLst>
                                        <p:tav tm="0">
                                          <p:val>
                                            <p:fltVal val="0"/>
                                          </p:val>
                                        </p:tav>
                                        <p:tav tm="100000">
                                          <p:val>
                                            <p:strVal val="#ppt_w"/>
                                          </p:val>
                                        </p:tav>
                                      </p:tavLst>
                                    </p:anim>
                                    <p:anim calcmode="lin" valueType="num">
                                      <p:cBhvr>
                                        <p:cTn id="21" dur="1000" fill="hold"/>
                                        <p:tgtEl>
                                          <p:spTgt spid="14"/>
                                        </p:tgtEl>
                                        <p:attrNameLst>
                                          <p:attrName>ppt_h</p:attrName>
                                        </p:attrNameLst>
                                      </p:cBhvr>
                                      <p:tavLst>
                                        <p:tav tm="0">
                                          <p:val>
                                            <p:fltVal val="0"/>
                                          </p:val>
                                        </p:tav>
                                        <p:tav tm="100000">
                                          <p:val>
                                            <p:strVal val="#ppt_h"/>
                                          </p:val>
                                        </p:tav>
                                      </p:tavLst>
                                    </p:anim>
                                    <p:anim calcmode="lin" valueType="num">
                                      <p:cBhvr>
                                        <p:cTn id="22"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1000" fill="hold"/>
                                        <p:tgtEl>
                                          <p:spTgt spid="15"/>
                                        </p:tgtEl>
                                        <p:attrNameLst>
                                          <p:attrName>ppt_w</p:attrName>
                                        </p:attrNameLst>
                                      </p:cBhvr>
                                      <p:tavLst>
                                        <p:tav tm="0">
                                          <p:val>
                                            <p:fltVal val="0"/>
                                          </p:val>
                                        </p:tav>
                                        <p:tav tm="100000">
                                          <p:val>
                                            <p:strVal val="#ppt_w"/>
                                          </p:val>
                                        </p:tav>
                                      </p:tavLst>
                                    </p:anim>
                                    <p:anim calcmode="lin" valueType="num">
                                      <p:cBhvr>
                                        <p:cTn id="29" dur="1000" fill="hold"/>
                                        <p:tgtEl>
                                          <p:spTgt spid="15"/>
                                        </p:tgtEl>
                                        <p:attrNameLst>
                                          <p:attrName>ppt_h</p:attrName>
                                        </p:attrNameLst>
                                      </p:cBhvr>
                                      <p:tavLst>
                                        <p:tav tm="0">
                                          <p:val>
                                            <p:fltVal val="0"/>
                                          </p:val>
                                        </p:tav>
                                        <p:tav tm="100000">
                                          <p:val>
                                            <p:strVal val="#ppt_h"/>
                                          </p:val>
                                        </p:tav>
                                      </p:tavLst>
                                    </p:anim>
                                    <p:anim calcmode="lin" valueType="num">
                                      <p:cBhvr>
                                        <p:cTn id="30"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p:stCondLst>
                        <p:cond delay="indefinite"/>
                      </p:stCondLst>
                      <p:childTnLst>
                        <p:par>
                          <p:cTn id="33" fill="hold">
                            <p:stCondLst>
                              <p:cond delay="0"/>
                            </p:stCondLst>
                            <p:childTnLst>
                              <p:par>
                                <p:cTn id="34" presetID="56" presetClass="entr" presetSubtype="0" fill="hold" grpId="0" nodeType="clickEffect">
                                  <p:stCondLst>
                                    <p:cond delay="0"/>
                                  </p:stCondLst>
                                  <p:iterate type="lt">
                                    <p:tmPct val="10000"/>
                                  </p:iterate>
                                  <p:childTnLst>
                                    <p:set>
                                      <p:cBhvr>
                                        <p:cTn id="35" dur="1" fill="hold">
                                          <p:stCondLst>
                                            <p:cond delay="0"/>
                                          </p:stCondLst>
                                        </p:cTn>
                                        <p:tgtEl>
                                          <p:spTgt spid="16"/>
                                        </p:tgtEl>
                                        <p:attrNameLst>
                                          <p:attrName>style.visibility</p:attrName>
                                        </p:attrNameLst>
                                      </p:cBhvr>
                                      <p:to>
                                        <p:strVal val="visible"/>
                                      </p:to>
                                    </p:set>
                                    <p:anim by="(-#ppt_w*2)" calcmode="lin" valueType="num">
                                      <p:cBhvr rctx="PPT">
                                        <p:cTn id="36" dur="500" autoRev="1" fill="hold">
                                          <p:stCondLst>
                                            <p:cond delay="0"/>
                                          </p:stCondLst>
                                        </p:cTn>
                                        <p:tgtEl>
                                          <p:spTgt spid="16"/>
                                        </p:tgtEl>
                                        <p:attrNameLst>
                                          <p:attrName>ppt_w</p:attrName>
                                        </p:attrNameLst>
                                      </p:cBhvr>
                                    </p:anim>
                                    <p:anim by="(#ppt_w*0.50)" calcmode="lin" valueType="num">
                                      <p:cBhvr>
                                        <p:cTn id="37" dur="500" decel="50000" autoRev="1" fill="hold">
                                          <p:stCondLst>
                                            <p:cond delay="0"/>
                                          </p:stCondLst>
                                        </p:cTn>
                                        <p:tgtEl>
                                          <p:spTgt spid="16"/>
                                        </p:tgtEl>
                                        <p:attrNameLst>
                                          <p:attrName>ppt_x</p:attrName>
                                        </p:attrNameLst>
                                      </p:cBhvr>
                                    </p:anim>
                                    <p:anim from="(-#ppt_h/2)" to="(#ppt_y)" calcmode="lin" valueType="num">
                                      <p:cBhvr>
                                        <p:cTn id="38" dur="1000" fill="hold">
                                          <p:stCondLst>
                                            <p:cond delay="0"/>
                                          </p:stCondLst>
                                        </p:cTn>
                                        <p:tgtEl>
                                          <p:spTgt spid="16"/>
                                        </p:tgtEl>
                                        <p:attrNameLst>
                                          <p:attrName>ppt_y</p:attrName>
                                        </p:attrNameLst>
                                      </p:cBhvr>
                                    </p:anim>
                                    <p:animRot by="21600000">
                                      <p:cBhvr>
                                        <p:cTn id="39" dur="1000" fill="hold">
                                          <p:stCondLst>
                                            <p:cond delay="0"/>
                                          </p:stCondLst>
                                        </p:cTn>
                                        <p:tgtEl>
                                          <p:spTgt spid="16"/>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56" presetClass="entr" presetSubtype="0" fill="hold" grpId="0" nodeType="clickEffect">
                                  <p:stCondLst>
                                    <p:cond delay="0"/>
                                  </p:stCondLst>
                                  <p:iterate type="lt">
                                    <p:tmPct val="10000"/>
                                  </p:iterate>
                                  <p:childTnLst>
                                    <p:set>
                                      <p:cBhvr>
                                        <p:cTn id="43" dur="1" fill="hold">
                                          <p:stCondLst>
                                            <p:cond delay="0"/>
                                          </p:stCondLst>
                                        </p:cTn>
                                        <p:tgtEl>
                                          <p:spTgt spid="17"/>
                                        </p:tgtEl>
                                        <p:attrNameLst>
                                          <p:attrName>style.visibility</p:attrName>
                                        </p:attrNameLst>
                                      </p:cBhvr>
                                      <p:to>
                                        <p:strVal val="visible"/>
                                      </p:to>
                                    </p:set>
                                    <p:anim by="(-#ppt_w*2)" calcmode="lin" valueType="num">
                                      <p:cBhvr rctx="PPT">
                                        <p:cTn id="44" dur="500" autoRev="1" fill="hold">
                                          <p:stCondLst>
                                            <p:cond delay="0"/>
                                          </p:stCondLst>
                                        </p:cTn>
                                        <p:tgtEl>
                                          <p:spTgt spid="17"/>
                                        </p:tgtEl>
                                        <p:attrNameLst>
                                          <p:attrName>ppt_w</p:attrName>
                                        </p:attrNameLst>
                                      </p:cBhvr>
                                    </p:anim>
                                    <p:anim by="(#ppt_w*0.50)" calcmode="lin" valueType="num">
                                      <p:cBhvr>
                                        <p:cTn id="45" dur="500" decel="50000" autoRev="1" fill="hold">
                                          <p:stCondLst>
                                            <p:cond delay="0"/>
                                          </p:stCondLst>
                                        </p:cTn>
                                        <p:tgtEl>
                                          <p:spTgt spid="17"/>
                                        </p:tgtEl>
                                        <p:attrNameLst>
                                          <p:attrName>ppt_x</p:attrName>
                                        </p:attrNameLst>
                                      </p:cBhvr>
                                    </p:anim>
                                    <p:anim from="(-#ppt_h/2)" to="(#ppt_y)" calcmode="lin" valueType="num">
                                      <p:cBhvr>
                                        <p:cTn id="46" dur="1000" fill="hold">
                                          <p:stCondLst>
                                            <p:cond delay="0"/>
                                          </p:stCondLst>
                                        </p:cTn>
                                        <p:tgtEl>
                                          <p:spTgt spid="17"/>
                                        </p:tgtEl>
                                        <p:attrNameLst>
                                          <p:attrName>ppt_y</p:attrName>
                                        </p:attrNameLst>
                                      </p:cBhvr>
                                    </p:anim>
                                    <p:animRot by="21600000">
                                      <p:cBhvr>
                                        <p:cTn id="47" dur="1000" fill="hold">
                                          <p:stCondLst>
                                            <p:cond delay="0"/>
                                          </p:stCondLst>
                                        </p:cTn>
                                        <p:tgtEl>
                                          <p:spTgt spid="17"/>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56" presetClass="entr" presetSubtype="0" fill="hold" grpId="0" nodeType="clickEffect">
                                  <p:stCondLst>
                                    <p:cond delay="0"/>
                                  </p:stCondLst>
                                  <p:iterate type="lt">
                                    <p:tmPct val="10000"/>
                                  </p:iterate>
                                  <p:childTnLst>
                                    <p:set>
                                      <p:cBhvr>
                                        <p:cTn id="51" dur="1" fill="hold">
                                          <p:stCondLst>
                                            <p:cond delay="0"/>
                                          </p:stCondLst>
                                        </p:cTn>
                                        <p:tgtEl>
                                          <p:spTgt spid="18"/>
                                        </p:tgtEl>
                                        <p:attrNameLst>
                                          <p:attrName>style.visibility</p:attrName>
                                        </p:attrNameLst>
                                      </p:cBhvr>
                                      <p:to>
                                        <p:strVal val="visible"/>
                                      </p:to>
                                    </p:set>
                                    <p:anim by="(-#ppt_w*2)" calcmode="lin" valueType="num">
                                      <p:cBhvr rctx="PPT">
                                        <p:cTn id="52" dur="500" autoRev="1" fill="hold">
                                          <p:stCondLst>
                                            <p:cond delay="0"/>
                                          </p:stCondLst>
                                        </p:cTn>
                                        <p:tgtEl>
                                          <p:spTgt spid="18"/>
                                        </p:tgtEl>
                                        <p:attrNameLst>
                                          <p:attrName>ppt_w</p:attrName>
                                        </p:attrNameLst>
                                      </p:cBhvr>
                                    </p:anim>
                                    <p:anim by="(#ppt_w*0.50)" calcmode="lin" valueType="num">
                                      <p:cBhvr>
                                        <p:cTn id="53" dur="500" decel="50000" autoRev="1" fill="hold">
                                          <p:stCondLst>
                                            <p:cond delay="0"/>
                                          </p:stCondLst>
                                        </p:cTn>
                                        <p:tgtEl>
                                          <p:spTgt spid="18"/>
                                        </p:tgtEl>
                                        <p:attrNameLst>
                                          <p:attrName>ppt_x</p:attrName>
                                        </p:attrNameLst>
                                      </p:cBhvr>
                                    </p:anim>
                                    <p:anim from="(-#ppt_h/2)" to="(#ppt_y)" calcmode="lin" valueType="num">
                                      <p:cBhvr>
                                        <p:cTn id="54" dur="1000" fill="hold">
                                          <p:stCondLst>
                                            <p:cond delay="0"/>
                                          </p:stCondLst>
                                        </p:cTn>
                                        <p:tgtEl>
                                          <p:spTgt spid="18"/>
                                        </p:tgtEl>
                                        <p:attrNameLst>
                                          <p:attrName>ppt_y</p:attrName>
                                        </p:attrNameLst>
                                      </p:cBhvr>
                                    </p:anim>
                                    <p:animRot by="21600000">
                                      <p:cBhvr>
                                        <p:cTn id="55" dur="1000" fill="hold">
                                          <p:stCondLst>
                                            <p:cond delay="0"/>
                                          </p:stCondLst>
                                        </p:cTn>
                                        <p:tgtEl>
                                          <p:spTgt spid="18"/>
                                        </p:tgtEl>
                                        <p:attrNameLst>
                                          <p:attrName>r</p:attrName>
                                        </p:attrNameLst>
                                      </p:cBhvr>
                                    </p:animRo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 fill="hold"/>
                                        <p:tgtEl>
                                          <p:spTgt spid="19"/>
                                        </p:tgtEl>
                                        <p:attrNameLst>
                                          <p:attrName>ppt_x</p:attrName>
                                        </p:attrNameLst>
                                      </p:cBhvr>
                                      <p:tavLst>
                                        <p:tav tm="0">
                                          <p:val>
                                            <p:strVal val="#ppt_x"/>
                                          </p:val>
                                        </p:tav>
                                        <p:tav tm="100000">
                                          <p:val>
                                            <p:strVal val="#ppt_x"/>
                                          </p:val>
                                        </p:tav>
                                      </p:tavLst>
                                    </p:anim>
                                    <p:anim calcmode="lin" valueType="num">
                                      <p:cBhvr additive="base">
                                        <p:cTn id="6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additive="base">
                                        <p:cTn id="66" dur="500" fill="hold"/>
                                        <p:tgtEl>
                                          <p:spTgt spid="20"/>
                                        </p:tgtEl>
                                        <p:attrNameLst>
                                          <p:attrName>ppt_x</p:attrName>
                                        </p:attrNameLst>
                                      </p:cBhvr>
                                      <p:tavLst>
                                        <p:tav tm="0">
                                          <p:val>
                                            <p:strVal val="#ppt_x"/>
                                          </p:val>
                                        </p:tav>
                                        <p:tav tm="100000">
                                          <p:val>
                                            <p:strVal val="#ppt_x"/>
                                          </p:val>
                                        </p:tav>
                                      </p:tavLst>
                                    </p:anim>
                                    <p:anim calcmode="lin" valueType="num">
                                      <p:cBhvr additive="base">
                                        <p:cTn id="6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500" fill="hold"/>
                                        <p:tgtEl>
                                          <p:spTgt spid="21"/>
                                        </p:tgtEl>
                                        <p:attrNameLst>
                                          <p:attrName>ppt_x</p:attrName>
                                        </p:attrNameLst>
                                      </p:cBhvr>
                                      <p:tavLst>
                                        <p:tav tm="0">
                                          <p:val>
                                            <p:strVal val="#ppt_x"/>
                                          </p:val>
                                        </p:tav>
                                        <p:tav tm="100000">
                                          <p:val>
                                            <p:strVal val="#ppt_x"/>
                                          </p:val>
                                        </p:tav>
                                      </p:tavLst>
                                    </p:anim>
                                    <p:anim calcmode="lin" valueType="num">
                                      <p:cBhvr additive="base">
                                        <p:cTn id="7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animBg="1"/>
      <p:bldP spid="20" grpId="0" animBg="1"/>
      <p:bldP spid="2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l="-29000" r="-29000"/>
          </a:stretch>
        </a:blipFill>
        <a:effectLst/>
      </p:bgPr>
    </p:bg>
    <p:spTree>
      <p:nvGrpSpPr>
        <p:cNvPr id="1" name=""/>
        <p:cNvGrpSpPr/>
        <p:nvPr/>
      </p:nvGrpSpPr>
      <p:grpSpPr>
        <a:xfrm>
          <a:off x="0" y="0"/>
          <a:ext cx="0" cy="0"/>
          <a:chOff x="0" y="0"/>
          <a:chExt cx="0" cy="0"/>
        </a:xfrm>
      </p:grpSpPr>
      <p:pic>
        <p:nvPicPr>
          <p:cNvPr id="3" name="Image 2" descr="02017646-photo-award-bios.jpg"/>
          <p:cNvPicPr>
            <a:picLocks noChangeAspect="1"/>
          </p:cNvPicPr>
          <p:nvPr/>
        </p:nvPicPr>
        <p:blipFill>
          <a:blip r:embed="rId3" cstate="print"/>
          <a:stretch>
            <a:fillRect/>
          </a:stretch>
        </p:blipFill>
        <p:spPr>
          <a:xfrm>
            <a:off x="1143001" y="0"/>
            <a:ext cx="6858000" cy="6858000"/>
          </a:xfrm>
          <a:prstGeom prst="rect">
            <a:avLst/>
          </a:prstGeom>
        </p:spPr>
      </p:pic>
    </p:spTree>
    <p:extLst>
      <p:ext uri="{BB962C8B-B14F-4D97-AF65-F5344CB8AC3E}">
        <p14:creationId xmlns:p14="http://schemas.microsoft.com/office/powerpoint/2010/main" val="175410597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l="-29000" r="-29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11560" y="404664"/>
            <a:ext cx="8229600" cy="964704"/>
          </a:xfrm>
        </p:spPr>
        <p:txBody>
          <a:bodyPr>
            <a:normAutofit fontScale="92500" lnSpcReduction="10000"/>
          </a:bodyPr>
          <a:lstStyle/>
          <a:p>
            <a:pPr algn="r" rtl="1"/>
            <a:r>
              <a:rPr lang="ar-DZ" sz="3600" b="1" u="sng" dirty="0">
                <a:solidFill>
                  <a:srgbClr val="C00000"/>
                </a:solidFill>
                <a:effectLst>
                  <a:outerShdw blurRad="38100" dist="38100" dir="2700000" algn="tl">
                    <a:srgbClr val="C0C0C0"/>
                  </a:outerShdw>
                </a:effectLst>
              </a:rPr>
              <a:t>الذاكرة المخفـــــية</a:t>
            </a:r>
            <a:r>
              <a:rPr lang="ar-DZ" sz="3600" b="1" dirty="0">
                <a:solidFill>
                  <a:srgbClr val="C00000"/>
                </a:solidFill>
                <a:effectLst>
                  <a:outerShdw blurRad="38100" dist="38100" dir="2700000" algn="tl">
                    <a:srgbClr val="C0C0C0"/>
                  </a:outerShdw>
                </a:effectLst>
              </a:rPr>
              <a:t> : </a:t>
            </a:r>
            <a:r>
              <a:rPr lang="ar-DZ" b="1" dirty="0">
                <a:effectLst>
                  <a:outerShdw blurRad="38100" dist="38100" dir="2700000" algn="tl">
                    <a:srgbClr val="C0C0C0"/>
                  </a:outerShdw>
                </a:effectLst>
              </a:rPr>
              <a:t>ذاكرة تساعد المعالج و تزيد في سرعة الحاسوب</a:t>
            </a:r>
            <a:endParaRPr lang="fr-FR" b="1" dirty="0">
              <a:effectLst>
                <a:outerShdw blurRad="38100" dist="38100" dir="2700000" algn="tl">
                  <a:srgbClr val="C0C0C0"/>
                </a:outerShdw>
              </a:effectLst>
              <a:cs typeface="Arial" panose="020B0604020202020204" pitchFamily="34" charset="0"/>
            </a:endParaRPr>
          </a:p>
          <a:p>
            <a:endParaRPr lang="ar-DZ" dirty="0"/>
          </a:p>
        </p:txBody>
      </p:sp>
      <p:sp>
        <p:nvSpPr>
          <p:cNvPr id="4" name="Text Box 5"/>
          <p:cNvSpPr txBox="1">
            <a:spLocks noChangeArrowheads="1"/>
          </p:cNvSpPr>
          <p:nvPr/>
        </p:nvSpPr>
        <p:spPr bwMode="auto">
          <a:xfrm>
            <a:off x="1690365" y="3242766"/>
            <a:ext cx="1296988" cy="595313"/>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r" rtl="1">
              <a:spcBef>
                <a:spcPct val="50000"/>
              </a:spcBef>
            </a:pPr>
            <a:r>
              <a:rPr lang="ar-DZ" sz="2800" b="1" dirty="0">
                <a:cs typeface="Arial" panose="020B0604020202020204" pitchFamily="34" charset="0"/>
              </a:rPr>
              <a:t>المعالج</a:t>
            </a:r>
            <a:endParaRPr lang="fr-FR" sz="2800" b="1" dirty="0">
              <a:cs typeface="Arial" panose="020B0604020202020204" pitchFamily="34" charset="0"/>
            </a:endParaRPr>
          </a:p>
        </p:txBody>
      </p:sp>
      <p:sp>
        <p:nvSpPr>
          <p:cNvPr id="5" name="Text Box 6"/>
          <p:cNvSpPr txBox="1">
            <a:spLocks noChangeArrowheads="1"/>
          </p:cNvSpPr>
          <p:nvPr/>
        </p:nvSpPr>
        <p:spPr bwMode="auto">
          <a:xfrm>
            <a:off x="4066853" y="3242766"/>
            <a:ext cx="1296987" cy="595313"/>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r" rtl="1">
              <a:spcBef>
                <a:spcPct val="50000"/>
              </a:spcBef>
            </a:pPr>
            <a:r>
              <a:rPr lang="ar-DZ" sz="2800" b="1">
                <a:cs typeface="Arial" panose="020B0604020202020204" pitchFamily="34" charset="0"/>
              </a:rPr>
              <a:t>ذ.مخفية</a:t>
            </a:r>
            <a:endParaRPr lang="fr-FR" sz="2800" b="1">
              <a:cs typeface="Arial" panose="020B0604020202020204" pitchFamily="34" charset="0"/>
            </a:endParaRPr>
          </a:p>
        </p:txBody>
      </p:sp>
      <p:sp>
        <p:nvSpPr>
          <p:cNvPr id="6" name="Text Box 7"/>
          <p:cNvSpPr txBox="1">
            <a:spLocks noChangeArrowheads="1"/>
          </p:cNvSpPr>
          <p:nvPr/>
        </p:nvSpPr>
        <p:spPr bwMode="auto">
          <a:xfrm>
            <a:off x="6514778" y="3214191"/>
            <a:ext cx="1296987" cy="595313"/>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a:spcBef>
                <a:spcPct val="50000"/>
              </a:spcBef>
            </a:pPr>
            <a:r>
              <a:rPr lang="fr-FR" sz="2800" b="1">
                <a:cs typeface="Arial" panose="020B0604020202020204" pitchFamily="34" charset="0"/>
              </a:rPr>
              <a:t>RAM</a:t>
            </a:r>
            <a:endParaRPr lang="en-US" sz="2800" b="1">
              <a:cs typeface="Arial" panose="020B0604020202020204" pitchFamily="34" charset="0"/>
            </a:endParaRPr>
          </a:p>
        </p:txBody>
      </p:sp>
      <p:sp>
        <p:nvSpPr>
          <p:cNvPr id="7" name="AutoShape 8"/>
          <p:cNvSpPr>
            <a:spLocks noChangeArrowheads="1"/>
          </p:cNvSpPr>
          <p:nvPr/>
        </p:nvSpPr>
        <p:spPr bwMode="auto">
          <a:xfrm>
            <a:off x="2211065" y="2595066"/>
            <a:ext cx="2592388" cy="503238"/>
          </a:xfrm>
          <a:prstGeom prst="curvedDownArrow">
            <a:avLst>
              <a:gd name="adj1" fmla="val 103028"/>
              <a:gd name="adj2" fmla="val 206057"/>
              <a:gd name="adj3" fmla="val 33333"/>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ar-DZ"/>
          </a:p>
        </p:txBody>
      </p:sp>
      <p:sp>
        <p:nvSpPr>
          <p:cNvPr id="8" name="AutoShape 9"/>
          <p:cNvSpPr>
            <a:spLocks noChangeArrowheads="1"/>
          </p:cNvSpPr>
          <p:nvPr/>
        </p:nvSpPr>
        <p:spPr bwMode="auto">
          <a:xfrm>
            <a:off x="4932040" y="2564904"/>
            <a:ext cx="2592388" cy="503237"/>
          </a:xfrm>
          <a:prstGeom prst="curvedDownArrow">
            <a:avLst>
              <a:gd name="adj1" fmla="val 103029"/>
              <a:gd name="adj2" fmla="val 206057"/>
              <a:gd name="adj3" fmla="val 33333"/>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ar-DZ"/>
          </a:p>
        </p:txBody>
      </p:sp>
      <p:sp>
        <p:nvSpPr>
          <p:cNvPr id="9" name="AutoShape 29"/>
          <p:cNvSpPr>
            <a:spLocks noChangeArrowheads="1"/>
          </p:cNvSpPr>
          <p:nvPr/>
        </p:nvSpPr>
        <p:spPr bwMode="auto">
          <a:xfrm rot="5400000">
            <a:off x="6844683" y="2667483"/>
            <a:ext cx="839787" cy="1666272"/>
          </a:xfrm>
          <a:prstGeom prst="irregularSeal1">
            <a:avLst/>
          </a:prstGeom>
          <a:ln>
            <a:headEnd/>
            <a:tailEnd/>
          </a:ln>
        </p:spPr>
        <p:style>
          <a:lnRef idx="0">
            <a:schemeClr val="accent1"/>
          </a:lnRef>
          <a:fillRef idx="3">
            <a:schemeClr val="accent1"/>
          </a:fillRef>
          <a:effectRef idx="3">
            <a:schemeClr val="accent1"/>
          </a:effectRef>
          <a:fontRef idx="minor">
            <a:schemeClr val="lt1"/>
          </a:fontRef>
        </p:style>
        <p:txBody>
          <a:bodyPr rot="10800000" vert="eaVert" wrap="none" anchor="ctr"/>
          <a:lstStyle/>
          <a:p>
            <a:pPr algn="ctr" rtl="1"/>
            <a:r>
              <a:rPr lang="ar-DZ" b="1" i="1" u="sng" dirty="0">
                <a:cs typeface="Arial" panose="020B0604020202020204" pitchFamily="34" charset="0"/>
              </a:rPr>
              <a:t>معطيات</a:t>
            </a:r>
            <a:endParaRPr lang="fr-FR" b="1" i="1" u="sng" dirty="0">
              <a:cs typeface="Arial" panose="020B0604020202020204" pitchFamily="34" charset="0"/>
            </a:endParaRPr>
          </a:p>
        </p:txBody>
      </p:sp>
    </p:spTree>
    <p:extLst>
      <p:ext uri="{BB962C8B-B14F-4D97-AF65-F5344CB8AC3E}">
        <p14:creationId xmlns:p14="http://schemas.microsoft.com/office/powerpoint/2010/main" val="422537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 by="(-#ppt_w*2)" calcmode="lin" valueType="num">
                                      <p:cBhvr rctx="PPT">
                                        <p:cTn id="20" dur="500" autoRev="1" fill="hold">
                                          <p:stCondLst>
                                            <p:cond delay="0"/>
                                          </p:stCondLst>
                                        </p:cTn>
                                        <p:tgtEl>
                                          <p:spTgt spid="5"/>
                                        </p:tgtEl>
                                        <p:attrNameLst>
                                          <p:attrName>ppt_w</p:attrName>
                                        </p:attrNameLst>
                                      </p:cBhvr>
                                    </p:anim>
                                    <p:anim by="(#ppt_w*0.50)" calcmode="lin" valueType="num">
                                      <p:cBhvr>
                                        <p:cTn id="21" dur="500" decel="50000" autoRev="1" fill="hold">
                                          <p:stCondLst>
                                            <p:cond delay="0"/>
                                          </p:stCondLst>
                                        </p:cTn>
                                        <p:tgtEl>
                                          <p:spTgt spid="5"/>
                                        </p:tgtEl>
                                        <p:attrNameLst>
                                          <p:attrName>ppt_x</p:attrName>
                                        </p:attrNameLst>
                                      </p:cBhvr>
                                    </p:anim>
                                    <p:anim from="(-#ppt_h/2)" to="(#ppt_y)" calcmode="lin" valueType="num">
                                      <p:cBhvr>
                                        <p:cTn id="22" dur="1000" fill="hold">
                                          <p:stCondLst>
                                            <p:cond delay="0"/>
                                          </p:stCondLst>
                                        </p:cTn>
                                        <p:tgtEl>
                                          <p:spTgt spid="5"/>
                                        </p:tgtEl>
                                        <p:attrNameLst>
                                          <p:attrName>ppt_y</p:attrName>
                                        </p:attrNameLst>
                                      </p:cBhvr>
                                    </p:anim>
                                    <p:animRot by="21600000">
                                      <p:cBhvr>
                                        <p:cTn id="23" dur="1000" fill="hold">
                                          <p:stCondLst>
                                            <p:cond delay="0"/>
                                          </p:stCondLst>
                                        </p:cTn>
                                        <p:tgtEl>
                                          <p:spTgt spid="5"/>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grpId="0" nodeType="clickEffect">
                                  <p:stCondLst>
                                    <p:cond delay="0"/>
                                  </p:stCondLst>
                                  <p:iterate type="lt">
                                    <p:tmPct val="10000"/>
                                  </p:iterate>
                                  <p:childTnLst>
                                    <p:set>
                                      <p:cBhvr>
                                        <p:cTn id="32" dur="1" fill="hold">
                                          <p:stCondLst>
                                            <p:cond delay="0"/>
                                          </p:stCondLst>
                                        </p:cTn>
                                        <p:tgtEl>
                                          <p:spTgt spid="6"/>
                                        </p:tgtEl>
                                        <p:attrNameLst>
                                          <p:attrName>style.visibility</p:attrName>
                                        </p:attrNameLst>
                                      </p:cBhvr>
                                      <p:to>
                                        <p:strVal val="visible"/>
                                      </p:to>
                                    </p:set>
                                    <p:anim by="(-#ppt_w*2)" calcmode="lin" valueType="num">
                                      <p:cBhvr rctx="PPT">
                                        <p:cTn id="33" dur="500" autoRev="1" fill="hold">
                                          <p:stCondLst>
                                            <p:cond delay="0"/>
                                          </p:stCondLst>
                                        </p:cTn>
                                        <p:tgtEl>
                                          <p:spTgt spid="6"/>
                                        </p:tgtEl>
                                        <p:attrNameLst>
                                          <p:attrName>ppt_w</p:attrName>
                                        </p:attrNameLst>
                                      </p:cBhvr>
                                    </p:anim>
                                    <p:anim by="(#ppt_w*0.50)" calcmode="lin" valueType="num">
                                      <p:cBhvr>
                                        <p:cTn id="34" dur="500" decel="50000" autoRev="1" fill="hold">
                                          <p:stCondLst>
                                            <p:cond delay="0"/>
                                          </p:stCondLst>
                                        </p:cTn>
                                        <p:tgtEl>
                                          <p:spTgt spid="6"/>
                                        </p:tgtEl>
                                        <p:attrNameLst>
                                          <p:attrName>ppt_x</p:attrName>
                                        </p:attrNameLst>
                                      </p:cBhvr>
                                    </p:anim>
                                    <p:anim from="(-#ppt_h/2)" to="(#ppt_y)" calcmode="lin" valueType="num">
                                      <p:cBhvr>
                                        <p:cTn id="35" dur="1000" fill="hold">
                                          <p:stCondLst>
                                            <p:cond delay="0"/>
                                          </p:stCondLst>
                                        </p:cTn>
                                        <p:tgtEl>
                                          <p:spTgt spid="6"/>
                                        </p:tgtEl>
                                        <p:attrNameLst>
                                          <p:attrName>ppt_y</p:attrName>
                                        </p:attrNameLst>
                                      </p:cBhvr>
                                    </p:anim>
                                    <p:animRot by="21600000">
                                      <p:cBhvr>
                                        <p:cTn id="36" dur="1000" fill="hold">
                                          <p:stCondLst>
                                            <p:cond delay="0"/>
                                          </p:stCondLst>
                                        </p:cTn>
                                        <p:tgtEl>
                                          <p:spTgt spid="6"/>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58" presetClass="path" presetSubtype="0" accel="50000" decel="50000" fill="hold" grpId="0" nodeType="withEffect">
                                  <p:stCondLst>
                                    <p:cond delay="500"/>
                                  </p:stCondLst>
                                  <p:childTnLst>
                                    <p:animMotion origin="layout" path="M -5.55556E-7 1.85185E-6 L 0.00451 0.11967 C -0.02552 0.125 -0.19618 0.12268 -0.24236 0.12268 C -0.29531 0.12268 -0.50278 0.12616 -0.53246 0.12083 L -0.52882 1.85185E-6 " pathEditMode="relative" rAng="0" ptsTypes="FffFF">
                                      <p:cBhvr>
                                        <p:cTn id="42" dur="2000" fill="hold"/>
                                        <p:tgtEl>
                                          <p:spTgt spid="9"/>
                                        </p:tgtEl>
                                        <p:attrNameLst>
                                          <p:attrName>ppt_x</p:attrName>
                                          <p:attrName>ppt_y</p:attrName>
                                        </p:attrNameLst>
                                      </p:cBhvr>
                                      <p:rCtr x="-26406" y="62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9"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l="-4000" r="-4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555776" y="2492896"/>
            <a:ext cx="4608512" cy="1143000"/>
          </a:xfrm>
        </p:spPr>
        <p:style>
          <a:lnRef idx="0">
            <a:schemeClr val="accent2"/>
          </a:lnRef>
          <a:fillRef idx="3">
            <a:schemeClr val="accent2"/>
          </a:fillRef>
          <a:effectRef idx="3">
            <a:schemeClr val="accent2"/>
          </a:effectRef>
          <a:fontRef idx="minor">
            <a:schemeClr val="lt1"/>
          </a:fontRef>
        </p:style>
        <p:txBody>
          <a:bodyPr>
            <a:normAutofit/>
          </a:bodyPr>
          <a:lstStyle/>
          <a:p>
            <a:r>
              <a:rPr lang="ar-DZ" sz="4800" b="1" dirty="0" smtClean="0">
                <a:effectLst>
                  <a:outerShdw blurRad="38100" dist="38100" dir="2700000" algn="tl">
                    <a:srgbClr val="000000">
                      <a:alpha val="43137"/>
                    </a:srgbClr>
                  </a:outerShdw>
                </a:effectLst>
              </a:rPr>
              <a:t>وحدات التخزين</a:t>
            </a:r>
            <a:endParaRPr lang="ar-DZ"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5464478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16000" b="-16000"/>
          </a:stretch>
        </a:blipFill>
        <a:effectLst/>
      </p:bgPr>
    </p:bg>
    <p:spTree>
      <p:nvGrpSpPr>
        <p:cNvPr id="1" name=""/>
        <p:cNvGrpSpPr/>
        <p:nvPr/>
      </p:nvGrpSpPr>
      <p:grpSpPr>
        <a:xfrm>
          <a:off x="0" y="0"/>
          <a:ext cx="0" cy="0"/>
          <a:chOff x="0" y="0"/>
          <a:chExt cx="0" cy="0"/>
        </a:xfrm>
      </p:grpSpPr>
      <p:sp>
        <p:nvSpPr>
          <p:cNvPr id="5" name="ZoneTexte 4"/>
          <p:cNvSpPr txBox="1"/>
          <p:nvPr/>
        </p:nvSpPr>
        <p:spPr>
          <a:xfrm>
            <a:off x="214282" y="1997981"/>
            <a:ext cx="2143140" cy="1354217"/>
          </a:xfrm>
          <a:prstGeom prst="rect">
            <a:avLst/>
          </a:prstGeom>
          <a:noFill/>
        </p:spPr>
        <p:txBody>
          <a:bodyPr wrap="square" rtlCol="0">
            <a:spAutoFit/>
          </a:bodyPr>
          <a:lstStyle/>
          <a:p>
            <a:pPr lvl="0" algn="r" rtl="1"/>
            <a:r>
              <a:rPr lang="ar-SA" sz="3200" b="1" dirty="0" smtClean="0">
                <a:effectLst>
                  <a:outerShdw blurRad="50800" dist="38100" algn="tr" rotWithShape="0">
                    <a:prstClr val="black">
                      <a:alpha val="40000"/>
                    </a:prstClr>
                  </a:outerShdw>
                </a:effectLst>
                <a:cs typeface="Sultan normal" pitchFamily="2" charset="-78"/>
              </a:rPr>
              <a:t>القرص الصلب</a:t>
            </a:r>
            <a:endParaRPr lang="ar-DZ" sz="3200" b="1" dirty="0" smtClean="0">
              <a:effectLst>
                <a:outerShdw blurRad="50800" dist="38100" algn="tr" rotWithShape="0">
                  <a:prstClr val="black">
                    <a:alpha val="40000"/>
                  </a:prstClr>
                </a:outerShdw>
              </a:effectLst>
              <a:cs typeface="Sultan normal" pitchFamily="2" charset="-78"/>
            </a:endParaRPr>
          </a:p>
          <a:p>
            <a:pPr lvl="0" algn="r" rtl="1"/>
            <a:r>
              <a:rPr lang="fr-FR" sz="3200" b="1" dirty="0" smtClean="0">
                <a:effectLst>
                  <a:outerShdw blurRad="50800" dist="38100" algn="tr" rotWithShape="0">
                    <a:prstClr val="black">
                      <a:alpha val="40000"/>
                    </a:prstClr>
                  </a:outerShdw>
                </a:effectLst>
                <a:cs typeface="Sultan normal" pitchFamily="2" charset="-78"/>
              </a:rPr>
              <a:t>Disque dur</a:t>
            </a:r>
            <a:endParaRPr lang="fr-FR" sz="3200" dirty="0" smtClean="0">
              <a:cs typeface="Sultan normal" pitchFamily="2" charset="-78"/>
            </a:endParaRPr>
          </a:p>
          <a:p>
            <a:endParaRPr lang="fr-FR" dirty="0"/>
          </a:p>
        </p:txBody>
      </p:sp>
      <p:sp>
        <p:nvSpPr>
          <p:cNvPr id="7" name="ZoneTexte 6"/>
          <p:cNvSpPr txBox="1"/>
          <p:nvPr/>
        </p:nvSpPr>
        <p:spPr>
          <a:xfrm>
            <a:off x="71422" y="5229200"/>
            <a:ext cx="3637638" cy="1354217"/>
          </a:xfrm>
          <a:prstGeom prst="rect">
            <a:avLst/>
          </a:prstGeom>
          <a:noFill/>
        </p:spPr>
        <p:txBody>
          <a:bodyPr wrap="square" rtlCol="0">
            <a:spAutoFit/>
          </a:bodyPr>
          <a:lstStyle/>
          <a:p>
            <a:pPr lvl="0" algn="r" rtl="1"/>
            <a:r>
              <a:rPr lang="ar-SA" sz="3200" b="1" dirty="0" smtClean="0">
                <a:effectLst>
                  <a:outerShdw blurRad="50800" dist="38100" algn="tr" rotWithShape="0">
                    <a:prstClr val="black">
                      <a:alpha val="40000"/>
                    </a:prstClr>
                  </a:outerShdw>
                </a:effectLst>
                <a:cs typeface="Sultan normal" pitchFamily="2" charset="-78"/>
              </a:rPr>
              <a:t>الأقراص المضغوطة</a:t>
            </a:r>
            <a:endParaRPr lang="fr-FR" sz="3200" b="1" dirty="0" smtClean="0">
              <a:effectLst>
                <a:outerShdw blurRad="50800" dist="38100" algn="tr" rotWithShape="0">
                  <a:prstClr val="black">
                    <a:alpha val="40000"/>
                  </a:prstClr>
                </a:outerShdw>
              </a:effectLst>
              <a:cs typeface="Sultan normal" pitchFamily="2" charset="-78"/>
            </a:endParaRPr>
          </a:p>
          <a:p>
            <a:pPr lvl="0" algn="r" rtl="1"/>
            <a:r>
              <a:rPr lang="fr-FR" sz="3200" b="1" dirty="0" smtClean="0">
                <a:effectLst>
                  <a:outerShdw blurRad="50800" dist="38100" algn="tr" rotWithShape="0">
                    <a:prstClr val="black">
                      <a:alpha val="40000"/>
                    </a:prstClr>
                  </a:outerShdw>
                </a:effectLst>
                <a:cs typeface="Sultan normal" pitchFamily="2" charset="-78"/>
              </a:rPr>
              <a:t>CD-ROM; DVD-ROM</a:t>
            </a:r>
            <a:endParaRPr lang="fr-FR" sz="3200" dirty="0" smtClean="0">
              <a:cs typeface="Sultan normal" pitchFamily="2" charset="-78"/>
            </a:endParaRPr>
          </a:p>
          <a:p>
            <a:endParaRPr lang="fr-FR" dirty="0"/>
          </a:p>
        </p:txBody>
      </p:sp>
      <p:pic>
        <p:nvPicPr>
          <p:cNvPr id="2" name="Imag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30544" y="1857532"/>
            <a:ext cx="3175000" cy="2413000"/>
          </a:xfrm>
          <a:prstGeom prst="rect">
            <a:avLst/>
          </a:prstGeom>
        </p:spPr>
      </p:pic>
      <p:pic>
        <p:nvPicPr>
          <p:cNvPr id="8" name="Image 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56176" y="1777264"/>
            <a:ext cx="2540000" cy="2540000"/>
          </a:xfrm>
          <a:prstGeom prst="rect">
            <a:avLst/>
          </a:prstGeom>
        </p:spPr>
      </p:pic>
      <p:pic>
        <p:nvPicPr>
          <p:cNvPr id="4" name="Image 3"/>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06714" y="4328881"/>
            <a:ext cx="2209800" cy="2066925"/>
          </a:xfrm>
          <a:prstGeom prst="rect">
            <a:avLst/>
          </a:prstGeom>
        </p:spPr>
      </p:pic>
      <p:sp>
        <p:nvSpPr>
          <p:cNvPr id="9" name="Rectangle 8"/>
          <p:cNvSpPr/>
          <p:nvPr/>
        </p:nvSpPr>
        <p:spPr>
          <a:xfrm>
            <a:off x="1017319" y="639852"/>
            <a:ext cx="7488832" cy="954107"/>
          </a:xfrm>
          <a:prstGeom prst="rect">
            <a:avLst/>
          </a:prstGeom>
        </p:spPr>
        <p:txBody>
          <a:bodyPr wrap="square">
            <a:spAutoFit/>
          </a:bodyPr>
          <a:lstStyle/>
          <a:p>
            <a:pPr algn="r" rtl="1"/>
            <a:r>
              <a:rPr lang="ar-SA" sz="2800" b="1" dirty="0">
                <a:solidFill>
                  <a:srgbClr val="0099FF"/>
                </a:solidFill>
              </a:rPr>
              <a:t>أ‌) الذاكرة الثانوية :</a:t>
            </a:r>
            <a:r>
              <a:rPr lang="ar-SA" sz="2800" dirty="0"/>
              <a:t/>
            </a:r>
            <a:br>
              <a:rPr lang="ar-SA" sz="2800" dirty="0"/>
            </a:br>
            <a:r>
              <a:rPr lang="ar-SA" sz="2800" b="1" dirty="0"/>
              <a:t>هي عبارة عن الأقراص التي تخزن فيها المعلومات بصفة دائمة</a:t>
            </a:r>
            <a:endParaRPr lang="fr-FR" sz="2800" dirty="0"/>
          </a:p>
        </p:txBody>
      </p:sp>
    </p:spTree>
    <p:extLst>
      <p:ext uri="{BB962C8B-B14F-4D97-AF65-F5344CB8AC3E}">
        <p14:creationId xmlns:p14="http://schemas.microsoft.com/office/powerpoint/2010/main" val="169920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500"/>
                            </p:stCondLst>
                            <p:childTnLst>
                              <p:par>
                                <p:cTn id="29" presetID="16" presetClass="entr" presetSubtype="21"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16000" b="-16000"/>
          </a:stretch>
        </a:blipFill>
        <a:effectLst/>
      </p:bgPr>
    </p:bg>
    <p:spTree>
      <p:nvGrpSpPr>
        <p:cNvPr id="1" name=""/>
        <p:cNvGrpSpPr/>
        <p:nvPr/>
      </p:nvGrpSpPr>
      <p:grpSpPr>
        <a:xfrm>
          <a:off x="0" y="0"/>
          <a:ext cx="0" cy="0"/>
          <a:chOff x="0" y="0"/>
          <a:chExt cx="0" cy="0"/>
        </a:xfrm>
      </p:grpSpPr>
      <p:sp>
        <p:nvSpPr>
          <p:cNvPr id="5" name="ZoneTexte 4"/>
          <p:cNvSpPr txBox="1"/>
          <p:nvPr/>
        </p:nvSpPr>
        <p:spPr>
          <a:xfrm>
            <a:off x="1214414" y="785794"/>
            <a:ext cx="2714644" cy="1169551"/>
          </a:xfrm>
          <a:prstGeom prst="rect">
            <a:avLst/>
          </a:prstGeom>
          <a:noFill/>
        </p:spPr>
        <p:txBody>
          <a:bodyPr wrap="square" rtlCol="0">
            <a:spAutoFit/>
          </a:bodyPr>
          <a:lstStyle/>
          <a:p>
            <a:pPr lvl="0"/>
            <a:r>
              <a:rPr lang="fr-FR" sz="2400" b="1" dirty="0" smtClean="0">
                <a:effectLst>
                  <a:outerShdw blurRad="50800" dist="38100" algn="tr" rotWithShape="0">
                    <a:prstClr val="black">
                      <a:alpha val="40000"/>
                    </a:prstClr>
                  </a:outerShdw>
                </a:effectLst>
                <a:cs typeface="Sultan normal" pitchFamily="2" charset="-78"/>
              </a:rPr>
              <a:t>Disquette</a:t>
            </a:r>
            <a:endParaRPr lang="ar-SA" sz="2800" b="1" dirty="0" smtClean="0">
              <a:effectLst>
                <a:outerShdw blurRad="50800" dist="38100" algn="tr" rotWithShape="0">
                  <a:prstClr val="black">
                    <a:alpha val="40000"/>
                  </a:prstClr>
                </a:outerShdw>
              </a:effectLst>
              <a:cs typeface="Sultan normal" pitchFamily="2" charset="-78"/>
            </a:endParaRPr>
          </a:p>
          <a:p>
            <a:pPr lvl="0"/>
            <a:r>
              <a:rPr lang="ar-SA" sz="2800" b="1" dirty="0" smtClean="0">
                <a:effectLst>
                  <a:outerShdw blurRad="50800" dist="38100" algn="tr" rotWithShape="0">
                    <a:prstClr val="black">
                      <a:alpha val="40000"/>
                    </a:prstClr>
                  </a:outerShdw>
                </a:effectLst>
                <a:cs typeface="Sultan normal" pitchFamily="2" charset="-78"/>
              </a:rPr>
              <a:t>الأقراص المرنة</a:t>
            </a:r>
            <a:endParaRPr lang="fr-FR" sz="2800" dirty="0" smtClean="0">
              <a:cs typeface="Sultan normal" pitchFamily="2" charset="-78"/>
            </a:endParaRPr>
          </a:p>
          <a:p>
            <a:endParaRPr lang="fr-FR" dirty="0"/>
          </a:p>
        </p:txBody>
      </p:sp>
      <p:sp>
        <p:nvSpPr>
          <p:cNvPr id="7" name="ZoneTexte 6"/>
          <p:cNvSpPr txBox="1"/>
          <p:nvPr/>
        </p:nvSpPr>
        <p:spPr>
          <a:xfrm>
            <a:off x="1000100" y="2571744"/>
            <a:ext cx="2000264" cy="1477328"/>
          </a:xfrm>
          <a:prstGeom prst="rect">
            <a:avLst/>
          </a:prstGeom>
          <a:noFill/>
        </p:spPr>
        <p:txBody>
          <a:bodyPr wrap="square" rtlCol="0">
            <a:spAutoFit/>
          </a:bodyPr>
          <a:lstStyle/>
          <a:p>
            <a:pPr lvl="0"/>
            <a:r>
              <a:rPr lang="fr-FR" sz="2400" b="1" dirty="0" smtClean="0">
                <a:effectLst>
                  <a:outerShdw blurRad="50800" dist="38100" algn="tr" rotWithShape="0">
                    <a:prstClr val="black">
                      <a:alpha val="40000"/>
                    </a:prstClr>
                  </a:outerShdw>
                </a:effectLst>
              </a:rPr>
              <a:t>Le flash </a:t>
            </a:r>
            <a:r>
              <a:rPr lang="fr-FR" sz="2400" b="1" dirty="0" err="1" smtClean="0">
                <a:effectLst>
                  <a:outerShdw blurRad="50800" dist="38100" algn="tr" rotWithShape="0">
                    <a:prstClr val="black">
                      <a:alpha val="40000"/>
                    </a:prstClr>
                  </a:outerShdw>
                </a:effectLst>
              </a:rPr>
              <a:t>disk</a:t>
            </a:r>
            <a:endParaRPr lang="ar-SA" sz="2400" b="1" dirty="0" smtClean="0">
              <a:effectLst>
                <a:outerShdw blurRad="50800" dist="38100" algn="tr" rotWithShape="0">
                  <a:prstClr val="black">
                    <a:alpha val="40000"/>
                  </a:prstClr>
                </a:outerShdw>
              </a:effectLst>
            </a:endParaRPr>
          </a:p>
          <a:p>
            <a:pPr lvl="0" algn="r" rtl="1"/>
            <a:r>
              <a:rPr lang="ar-SA" sz="2400" b="1" dirty="0" smtClean="0">
                <a:effectLst>
                  <a:outerShdw blurRad="50800" dist="38100" algn="tr" rotWithShape="0">
                    <a:prstClr val="black">
                      <a:alpha val="40000"/>
                    </a:prstClr>
                  </a:outerShdw>
                </a:effectLst>
                <a:cs typeface="Sultan normal" pitchFamily="2" charset="-78"/>
              </a:rPr>
              <a:t>القرص فلاش</a:t>
            </a:r>
          </a:p>
          <a:p>
            <a:pPr lvl="0"/>
            <a:endParaRPr lang="fr-FR" sz="2400" dirty="0" smtClean="0">
              <a:solidFill>
                <a:srgbClr val="C00000"/>
              </a:solidFill>
            </a:endParaRPr>
          </a:p>
          <a:p>
            <a:endParaRPr lang="fr-FR" dirty="0"/>
          </a:p>
        </p:txBody>
      </p:sp>
      <p:sp>
        <p:nvSpPr>
          <p:cNvPr id="8" name="ZoneTexte 7"/>
          <p:cNvSpPr txBox="1"/>
          <p:nvPr/>
        </p:nvSpPr>
        <p:spPr>
          <a:xfrm>
            <a:off x="928662" y="4714884"/>
            <a:ext cx="2786082" cy="1477328"/>
          </a:xfrm>
          <a:prstGeom prst="rect">
            <a:avLst/>
          </a:prstGeom>
          <a:noFill/>
        </p:spPr>
        <p:txBody>
          <a:bodyPr wrap="square" rtlCol="0">
            <a:spAutoFit/>
          </a:bodyPr>
          <a:lstStyle/>
          <a:p>
            <a:pPr lvl="0"/>
            <a:r>
              <a:rPr lang="fr-FR" sz="2400" b="1" dirty="0" smtClean="0">
                <a:effectLst>
                  <a:outerShdw blurRad="50800" dist="38100" algn="tr" rotWithShape="0">
                    <a:prstClr val="black">
                      <a:alpha val="40000"/>
                    </a:prstClr>
                  </a:outerShdw>
                </a:effectLst>
              </a:rPr>
              <a:t>Les cartes mémoires</a:t>
            </a:r>
            <a:endParaRPr lang="ar-SA" sz="2400" b="1" dirty="0" smtClean="0">
              <a:effectLst>
                <a:outerShdw blurRad="50800" dist="38100" algn="tr" rotWithShape="0">
                  <a:prstClr val="black">
                    <a:alpha val="40000"/>
                  </a:prstClr>
                </a:outerShdw>
              </a:effectLst>
            </a:endParaRPr>
          </a:p>
          <a:p>
            <a:pPr lvl="0" algn="r" rtl="1"/>
            <a:r>
              <a:rPr lang="ar-SA" sz="2400" b="1" dirty="0" smtClean="0">
                <a:effectLst>
                  <a:outerShdw blurRad="50800" dist="38100" algn="tr" rotWithShape="0">
                    <a:prstClr val="black">
                      <a:alpha val="40000"/>
                    </a:prstClr>
                  </a:outerShdw>
                </a:effectLst>
              </a:rPr>
              <a:t>بطاقات الذاكرة</a:t>
            </a:r>
          </a:p>
          <a:p>
            <a:pPr lvl="0"/>
            <a:endParaRPr lang="fr-FR" sz="2400" dirty="0" smtClean="0">
              <a:solidFill>
                <a:srgbClr val="C00000"/>
              </a:solidFill>
            </a:endParaRPr>
          </a:p>
          <a:p>
            <a:endParaRPr lang="fr-FR" dirty="0"/>
          </a:p>
        </p:txBody>
      </p:sp>
      <p:pic>
        <p:nvPicPr>
          <p:cNvPr id="12" name="Image 11"/>
          <p:cNvPicPr/>
          <p:nvPr/>
        </p:nvPicPr>
        <p:blipFill>
          <a:blip r:embed="rId3" cstate="print"/>
          <a:srcRect r="22807"/>
          <a:stretch>
            <a:fillRect/>
          </a:stretch>
        </p:blipFill>
        <p:spPr bwMode="auto">
          <a:xfrm>
            <a:off x="4929190" y="285728"/>
            <a:ext cx="1088149" cy="1071570"/>
          </a:xfrm>
          <a:prstGeom prst="rect">
            <a:avLst/>
          </a:prstGeom>
          <a:noFill/>
          <a:ln w="9525">
            <a:noFill/>
            <a:miter lim="800000"/>
            <a:headEnd/>
            <a:tailEnd/>
          </a:ln>
          <a:effectLst/>
        </p:spPr>
      </p:pic>
      <p:pic>
        <p:nvPicPr>
          <p:cNvPr id="36866"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929058" y="1571612"/>
            <a:ext cx="2957518" cy="2146045"/>
          </a:xfrm>
          <a:prstGeom prst="rect">
            <a:avLst/>
          </a:prstGeom>
          <a:noFill/>
          <a:ln w="9525">
            <a:noFill/>
            <a:miter lim="800000"/>
            <a:headEnd/>
            <a:tailEnd/>
          </a:ln>
          <a:effectLst/>
        </p:spPr>
      </p:pic>
      <p:pic>
        <p:nvPicPr>
          <p:cNvPr id="15" name="Image 14" descr="image030.gif"/>
          <p:cNvPicPr>
            <a:picLocks noChangeAspect="1"/>
          </p:cNvPicPr>
          <p:nvPr/>
        </p:nvPicPr>
        <p:blipFill>
          <a:blip r:embed="rId5"/>
          <a:stretch>
            <a:fillRect/>
          </a:stretch>
        </p:blipFill>
        <p:spPr>
          <a:xfrm>
            <a:off x="4143372" y="3825882"/>
            <a:ext cx="4224358" cy="3032118"/>
          </a:xfrm>
          <a:prstGeom prst="rect">
            <a:avLst/>
          </a:prstGeom>
        </p:spPr>
      </p:pic>
      <p:pic>
        <p:nvPicPr>
          <p:cNvPr id="2" name="Image 1"/>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55551" y="1257073"/>
            <a:ext cx="2540000" cy="2540000"/>
          </a:xfrm>
          <a:prstGeom prst="rect">
            <a:avLst/>
          </a:prstGeom>
        </p:spPr>
      </p:pic>
    </p:spTree>
    <p:extLst>
      <p:ext uri="{BB962C8B-B14F-4D97-AF65-F5344CB8AC3E}">
        <p14:creationId xmlns:p14="http://schemas.microsoft.com/office/powerpoint/2010/main" val="330205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ppt_w/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8" presetClass="entr" presetSubtype="32"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amond(out)">
                                      <p:cBhvr>
                                        <p:cTn id="15" dur="2000"/>
                                        <p:tgtEl>
                                          <p:spTgt spid="12"/>
                                        </p:tgtEl>
                                      </p:cBhvr>
                                    </p:animEffect>
                                  </p:childTnLst>
                                </p:cTn>
                              </p:par>
                              <p:par>
                                <p:cTn id="16" presetID="37"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6866"/>
                                        </p:tgtEl>
                                        <p:attrNameLst>
                                          <p:attrName>style.visibility</p:attrName>
                                        </p:attrNameLst>
                                      </p:cBhvr>
                                      <p:to>
                                        <p:strVal val="visible"/>
                                      </p:to>
                                    </p:set>
                                    <p:animEffect transition="in" filter="fade">
                                      <p:cBhvr>
                                        <p:cTn id="26" dur="1000"/>
                                        <p:tgtEl>
                                          <p:spTgt spid="36866"/>
                                        </p:tgtEl>
                                      </p:cBhvr>
                                    </p:animEffect>
                                    <p:anim calcmode="lin" valueType="num">
                                      <p:cBhvr>
                                        <p:cTn id="27" dur="1000" fill="hold"/>
                                        <p:tgtEl>
                                          <p:spTgt spid="36866"/>
                                        </p:tgtEl>
                                        <p:attrNameLst>
                                          <p:attrName>ppt_x</p:attrName>
                                        </p:attrNameLst>
                                      </p:cBhvr>
                                      <p:tavLst>
                                        <p:tav tm="0">
                                          <p:val>
                                            <p:strVal val="#ppt_x"/>
                                          </p:val>
                                        </p:tav>
                                        <p:tav tm="100000">
                                          <p:val>
                                            <p:strVal val="#ppt_x"/>
                                          </p:val>
                                        </p:tav>
                                      </p:tavLst>
                                    </p:anim>
                                    <p:anim calcmode="lin" valueType="num">
                                      <p:cBhvr>
                                        <p:cTn id="28" dur="1000" fill="hold"/>
                                        <p:tgtEl>
                                          <p:spTgt spid="3686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style.rotation</p:attrName>
                                        </p:attrNameLst>
                                      </p:cBhvr>
                                      <p:tavLst>
                                        <p:tav tm="0">
                                          <p:val>
                                            <p:fltVal val="360"/>
                                          </p:val>
                                        </p:tav>
                                        <p:tav tm="100000">
                                          <p:val>
                                            <p:fltVal val="0"/>
                                          </p:val>
                                        </p:tav>
                                      </p:tavLst>
                                    </p:anim>
                                    <p:animEffect transition="in" filter="fade">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t="-16000" b="-16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428596" y="357166"/>
            <a:ext cx="8358246" cy="571503"/>
          </a:xfrm>
        </p:spPr>
        <p:txBody>
          <a:bodyPr>
            <a:normAutofit fontScale="90000"/>
          </a:bodyPr>
          <a:lstStyle/>
          <a:p>
            <a:pPr lvl="0" rtl="1"/>
            <a:r>
              <a:rPr lang="ar-SA" b="1" dirty="0" smtClean="0">
                <a:solidFill>
                  <a:srgbClr val="C00000"/>
                </a:solidFill>
                <a:effectLst>
                  <a:outerShdw blurRad="38100" dist="38100" dir="2700000" algn="tl">
                    <a:srgbClr val="000000">
                      <a:alpha val="43137"/>
                    </a:srgbClr>
                  </a:outerShdw>
                </a:effectLst>
                <a:cs typeface="Sultan normal" pitchFamily="2" charset="-78"/>
              </a:rPr>
              <a:t>تعريف الإعـلام الآلـــي:</a:t>
            </a:r>
            <a:endParaRPr lang="fr-FR" dirty="0">
              <a:solidFill>
                <a:srgbClr val="C00000"/>
              </a:solidFill>
              <a:cs typeface="Sultan normal" pitchFamily="2" charset="-78"/>
            </a:endParaRPr>
          </a:p>
        </p:txBody>
      </p:sp>
      <p:sp>
        <p:nvSpPr>
          <p:cNvPr id="3" name="Sous-titre 2"/>
          <p:cNvSpPr>
            <a:spLocks noGrp="1"/>
          </p:cNvSpPr>
          <p:nvPr>
            <p:ph type="subTitle" idx="1"/>
          </p:nvPr>
        </p:nvSpPr>
        <p:spPr>
          <a:xfrm>
            <a:off x="357158" y="1214422"/>
            <a:ext cx="8358246" cy="1071570"/>
          </a:xfrm>
        </p:spPr>
        <p:txBody>
          <a:bodyPr>
            <a:noAutofit/>
          </a:bodyPr>
          <a:lstStyle/>
          <a:p>
            <a:pPr algn="just" rtl="1"/>
            <a:r>
              <a:rPr lang="ar-SA" sz="3600" dirty="0" smtClean="0">
                <a:solidFill>
                  <a:schemeClr val="tx1"/>
                </a:solidFill>
                <a:cs typeface="Sultan normal" pitchFamily="2" charset="-78"/>
              </a:rPr>
              <a:t>	</a:t>
            </a:r>
            <a:r>
              <a:rPr lang="ar-DZ" dirty="0" smtClean="0">
                <a:solidFill>
                  <a:schemeClr val="tx1"/>
                </a:solidFill>
                <a:cs typeface="Sultan normal" pitchFamily="2" charset="-78"/>
              </a:rPr>
              <a:t>هو علم يسمح بمعالجة المعلومات بطريقة آلية، وذلك باستعمال جهاز الكمبيوتر</a:t>
            </a:r>
            <a:r>
              <a:rPr lang="ar-DZ" dirty="0" smtClean="0">
                <a:solidFill>
                  <a:schemeClr val="tx1"/>
                </a:solidFill>
              </a:rPr>
              <a:t>.</a:t>
            </a:r>
          </a:p>
          <a:p>
            <a:endParaRPr lang="fr-FR" sz="3600" dirty="0"/>
          </a:p>
        </p:txBody>
      </p:sp>
      <p:sp>
        <p:nvSpPr>
          <p:cNvPr id="7" name="Titre 1"/>
          <p:cNvSpPr txBox="1">
            <a:spLocks/>
          </p:cNvSpPr>
          <p:nvPr/>
        </p:nvSpPr>
        <p:spPr>
          <a:xfrm>
            <a:off x="2428860" y="2285992"/>
            <a:ext cx="4643470" cy="785818"/>
          </a:xfrm>
          <a:prstGeom prst="rect">
            <a:avLst/>
          </a:prstGeom>
        </p:spPr>
        <p:txBody>
          <a:bodyPr vert="horz" lIns="91440" tIns="45720" rIns="91440" bIns="45720" rtlCol="0"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40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j-ea"/>
                <a:cs typeface="Sultan normal" pitchFamily="2" charset="-78"/>
              </a:rPr>
              <a:t> </a:t>
            </a:r>
            <a:r>
              <a:rPr kumimoji="0" lang="ar-SA" sz="40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j-ea"/>
                <a:cs typeface="Sultan normal" pitchFamily="2" charset="-78"/>
              </a:rPr>
              <a:t>ميادين الإعلام الآلي</a:t>
            </a:r>
            <a:r>
              <a:rPr kumimoji="0" lang="ar-SA" sz="400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j-ea"/>
                <a:cs typeface="Sultan normal" pitchFamily="2" charset="-78"/>
              </a:rPr>
              <a:t>:</a:t>
            </a:r>
            <a:endParaRPr kumimoji="0" lang="fr-FR" sz="4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j-lt"/>
              <a:ea typeface="+mj-ea"/>
              <a:cs typeface="+mj-cs"/>
            </a:endParaRPr>
          </a:p>
        </p:txBody>
      </p:sp>
      <p:sp>
        <p:nvSpPr>
          <p:cNvPr id="8" name="Sous-titre 3"/>
          <p:cNvSpPr txBox="1">
            <a:spLocks/>
          </p:cNvSpPr>
          <p:nvPr/>
        </p:nvSpPr>
        <p:spPr>
          <a:xfrm>
            <a:off x="357158" y="2928934"/>
            <a:ext cx="8429684" cy="3714776"/>
          </a:xfrm>
          <a:prstGeom prst="rect">
            <a:avLst/>
          </a:prstGeom>
        </p:spPr>
        <p:txBody>
          <a:bodyPr vert="horz" lIns="91440" tIns="45720" rIns="91440" bIns="45720" rtlCol="0">
            <a:noAutofit/>
          </a:bodyPr>
          <a:lstStyle/>
          <a:p>
            <a:pPr marL="0" marR="0" lvl="0" indent="0" algn="r" defTabSz="914400" rtl="1" eaLnBrk="1" fontAlgn="auto" latinLnBrk="0" hangingPunct="1">
              <a:lnSpc>
                <a:spcPct val="100000"/>
              </a:lnSpc>
              <a:spcBef>
                <a:spcPct val="20000"/>
              </a:spcBef>
              <a:spcAft>
                <a:spcPts val="0"/>
              </a:spcAft>
              <a:buClrTx/>
              <a:buSzTx/>
              <a:buFont typeface="Wingdings" pitchFamily="2" charset="2"/>
              <a:buChar char="§"/>
              <a:tabLst/>
              <a:defRPr/>
            </a:pPr>
            <a:r>
              <a:rPr kumimoji="0" lang="ar-SA" sz="2400" b="1" i="0" u="none" strike="noStrike" kern="1200" cap="none" spc="0" normalizeH="0" baseline="0" noProof="0" dirty="0" smtClean="0">
                <a:ln>
                  <a:noFill/>
                </a:ln>
                <a:solidFill>
                  <a:schemeClr val="tx1"/>
                </a:solidFill>
                <a:effectLst/>
                <a:uLnTx/>
                <a:uFillTx/>
                <a:latin typeface="+mn-lt"/>
                <a:ea typeface="+mn-ea"/>
                <a:cs typeface="Sultan normal" pitchFamily="2" charset="-78"/>
              </a:rPr>
              <a:t>التعليم عن بعد والمحاضرات</a:t>
            </a:r>
          </a:p>
          <a:p>
            <a:pPr marL="0" marR="0" lvl="0" indent="0" algn="r" defTabSz="914400" rtl="1" eaLnBrk="1" fontAlgn="auto" latinLnBrk="0" hangingPunct="1">
              <a:lnSpc>
                <a:spcPct val="100000"/>
              </a:lnSpc>
              <a:spcBef>
                <a:spcPct val="20000"/>
              </a:spcBef>
              <a:spcAft>
                <a:spcPts val="0"/>
              </a:spcAft>
              <a:buClrTx/>
              <a:buSzTx/>
              <a:buFont typeface="Wingdings" pitchFamily="2" charset="2"/>
              <a:buChar char="§"/>
              <a:tabLst/>
              <a:defRPr/>
            </a:pPr>
            <a:r>
              <a:rPr kumimoji="0" lang="ar-SA" sz="2400" b="1" i="0" u="none" strike="noStrike" kern="1200" cap="none" spc="0" normalizeH="0" baseline="0" noProof="0" dirty="0" smtClean="0">
                <a:ln>
                  <a:noFill/>
                </a:ln>
                <a:solidFill>
                  <a:schemeClr val="tx1"/>
                </a:solidFill>
                <a:effectLst/>
                <a:uLnTx/>
                <a:uFillTx/>
                <a:latin typeface="+mn-lt"/>
                <a:ea typeface="+mn-ea"/>
                <a:cs typeface="Sultan normal" pitchFamily="2" charset="-78"/>
              </a:rPr>
              <a:t>التجارة والمال والأعمال والبورصات والمناقصات والعروض التجارية</a:t>
            </a:r>
          </a:p>
          <a:p>
            <a:pPr marL="0" marR="0" lvl="0" indent="0" algn="r" defTabSz="914400" rtl="1" eaLnBrk="1" fontAlgn="auto" latinLnBrk="0" hangingPunct="1">
              <a:lnSpc>
                <a:spcPct val="100000"/>
              </a:lnSpc>
              <a:spcBef>
                <a:spcPct val="20000"/>
              </a:spcBef>
              <a:spcAft>
                <a:spcPts val="0"/>
              </a:spcAft>
              <a:buClrTx/>
              <a:buSzTx/>
              <a:buFont typeface="Wingdings" pitchFamily="2" charset="2"/>
              <a:buChar char="§"/>
              <a:tabLst/>
              <a:defRPr/>
            </a:pPr>
            <a:r>
              <a:rPr kumimoji="0" lang="ar-SA" sz="2400" b="1" i="0" u="none" strike="noStrike" kern="1200" cap="none" spc="0" normalizeH="0" baseline="0" noProof="0" dirty="0" smtClean="0">
                <a:ln>
                  <a:noFill/>
                </a:ln>
                <a:solidFill>
                  <a:schemeClr val="tx1"/>
                </a:solidFill>
                <a:effectLst/>
                <a:uLnTx/>
                <a:uFillTx/>
                <a:latin typeface="+mn-lt"/>
                <a:ea typeface="+mn-ea"/>
                <a:cs typeface="Sultan normal" pitchFamily="2" charset="-78"/>
              </a:rPr>
              <a:t>الطب والجراحة</a:t>
            </a:r>
          </a:p>
          <a:p>
            <a:pPr marL="0" marR="0" lvl="0" indent="0" algn="r" defTabSz="914400" rtl="1" eaLnBrk="1" fontAlgn="auto" latinLnBrk="0" hangingPunct="1">
              <a:lnSpc>
                <a:spcPct val="100000"/>
              </a:lnSpc>
              <a:spcBef>
                <a:spcPct val="20000"/>
              </a:spcBef>
              <a:spcAft>
                <a:spcPts val="0"/>
              </a:spcAft>
              <a:buClrTx/>
              <a:buSzTx/>
              <a:buFont typeface="Wingdings" pitchFamily="2" charset="2"/>
              <a:buChar char="§"/>
              <a:tabLst/>
              <a:defRPr/>
            </a:pPr>
            <a:r>
              <a:rPr kumimoji="0" lang="ar-SA" sz="2400" b="1" i="0" u="none" strike="noStrike" kern="1200" cap="none" spc="0" normalizeH="0" baseline="0" noProof="0" dirty="0" smtClean="0">
                <a:ln>
                  <a:noFill/>
                </a:ln>
                <a:solidFill>
                  <a:schemeClr val="tx1"/>
                </a:solidFill>
                <a:effectLst/>
                <a:uLnTx/>
                <a:uFillTx/>
                <a:latin typeface="+mn-lt"/>
                <a:ea typeface="+mn-ea"/>
                <a:cs typeface="Sultan normal" pitchFamily="2" charset="-78"/>
              </a:rPr>
              <a:t>الإحصائيات</a:t>
            </a:r>
          </a:p>
          <a:p>
            <a:pPr marL="0" marR="0" lvl="0" indent="0" algn="r" defTabSz="914400" rtl="1" eaLnBrk="1" fontAlgn="auto" latinLnBrk="0" hangingPunct="1">
              <a:lnSpc>
                <a:spcPct val="100000"/>
              </a:lnSpc>
              <a:spcBef>
                <a:spcPct val="20000"/>
              </a:spcBef>
              <a:spcAft>
                <a:spcPts val="0"/>
              </a:spcAft>
              <a:buClrTx/>
              <a:buSzTx/>
              <a:buFont typeface="Wingdings" pitchFamily="2" charset="2"/>
              <a:buChar char="§"/>
              <a:tabLst/>
              <a:defRPr/>
            </a:pPr>
            <a:r>
              <a:rPr kumimoji="0" lang="ar-SA" sz="2400" b="1" i="0" u="none" strike="noStrike" kern="1200" cap="none" spc="0" normalizeH="0" baseline="0" noProof="0" dirty="0" smtClean="0">
                <a:ln>
                  <a:noFill/>
                </a:ln>
                <a:solidFill>
                  <a:schemeClr val="tx1"/>
                </a:solidFill>
                <a:effectLst/>
                <a:uLnTx/>
                <a:uFillTx/>
                <a:latin typeface="+mn-lt"/>
                <a:ea typeface="+mn-ea"/>
                <a:cs typeface="Sultan normal" pitchFamily="2" charset="-78"/>
              </a:rPr>
              <a:t>الخدمات (البريد، القطار، الفنادق، السفارات، الإدارات...)</a:t>
            </a:r>
          </a:p>
          <a:p>
            <a:pPr marL="0" marR="0" lvl="0" indent="0" algn="r" defTabSz="914400" rtl="1" eaLnBrk="1" fontAlgn="auto" latinLnBrk="0" hangingPunct="1">
              <a:lnSpc>
                <a:spcPct val="100000"/>
              </a:lnSpc>
              <a:spcBef>
                <a:spcPct val="20000"/>
              </a:spcBef>
              <a:spcAft>
                <a:spcPts val="0"/>
              </a:spcAft>
              <a:buClrTx/>
              <a:buSzTx/>
              <a:buFont typeface="Wingdings" pitchFamily="2" charset="2"/>
              <a:buChar char="§"/>
              <a:tabLst/>
              <a:defRPr/>
            </a:pPr>
            <a:r>
              <a:rPr kumimoji="0" lang="ar-SA" sz="2400" b="1" i="0" u="none" strike="noStrike" kern="1200" cap="none" spc="0" normalizeH="0" baseline="0" noProof="0" dirty="0" smtClean="0">
                <a:ln>
                  <a:noFill/>
                </a:ln>
                <a:solidFill>
                  <a:schemeClr val="tx1"/>
                </a:solidFill>
                <a:effectLst/>
                <a:uLnTx/>
                <a:uFillTx/>
                <a:latin typeface="+mn-lt"/>
                <a:ea typeface="+mn-ea"/>
                <a:cs typeface="Sultan normal" pitchFamily="2" charset="-78"/>
              </a:rPr>
              <a:t>المراسلة والدردشة والمناقشة والتسلية</a:t>
            </a:r>
          </a:p>
          <a:p>
            <a:pPr marL="0" marR="0" lvl="0" indent="0" algn="r" defTabSz="914400" rtl="1" eaLnBrk="1" fontAlgn="auto" latinLnBrk="0" hangingPunct="1">
              <a:lnSpc>
                <a:spcPct val="100000"/>
              </a:lnSpc>
              <a:spcBef>
                <a:spcPct val="20000"/>
              </a:spcBef>
              <a:spcAft>
                <a:spcPts val="0"/>
              </a:spcAft>
              <a:buClrTx/>
              <a:buSzTx/>
              <a:buFont typeface="Wingdings" pitchFamily="2" charset="2"/>
              <a:buChar char="§"/>
              <a:tabLst/>
              <a:defRPr/>
            </a:pPr>
            <a:r>
              <a:rPr kumimoji="0" lang="ar-SA" sz="2400" b="1" i="0" u="none" strike="noStrike" kern="1200" cap="none" spc="0" normalizeH="0" baseline="0" noProof="0" dirty="0" smtClean="0">
                <a:ln>
                  <a:noFill/>
                </a:ln>
                <a:solidFill>
                  <a:schemeClr val="tx1"/>
                </a:solidFill>
                <a:effectLst/>
                <a:uLnTx/>
                <a:uFillTx/>
                <a:latin typeface="+mn-lt"/>
                <a:ea typeface="+mn-ea"/>
                <a:cs typeface="Sultan normal" pitchFamily="2" charset="-78"/>
              </a:rPr>
              <a:t>التخاطب المباشر (بالصوت والصورة)</a:t>
            </a:r>
          </a:p>
          <a:p>
            <a:pPr marL="0" marR="0" lvl="0" indent="0" algn="r" defTabSz="914400" rtl="1" eaLnBrk="1" fontAlgn="auto" latinLnBrk="0" hangingPunct="1">
              <a:lnSpc>
                <a:spcPct val="100000"/>
              </a:lnSpc>
              <a:spcBef>
                <a:spcPct val="20000"/>
              </a:spcBef>
              <a:spcAft>
                <a:spcPts val="0"/>
              </a:spcAft>
              <a:buClrTx/>
              <a:buSzTx/>
              <a:buFont typeface="Wingdings" pitchFamily="2" charset="2"/>
              <a:buChar char="§"/>
              <a:tabLst/>
              <a:defRPr/>
            </a:pPr>
            <a:r>
              <a:rPr kumimoji="0" lang="ar-SA" sz="2400" b="1" i="0" u="none" strike="noStrike" kern="1200" cap="none" spc="0" normalizeH="0" baseline="0" noProof="0" dirty="0" smtClean="0">
                <a:ln>
                  <a:noFill/>
                </a:ln>
                <a:solidFill>
                  <a:schemeClr val="tx1"/>
                </a:solidFill>
                <a:effectLst/>
                <a:uLnTx/>
                <a:uFillTx/>
                <a:latin typeface="+mn-lt"/>
                <a:ea typeface="+mn-ea"/>
                <a:cs typeface="Sultan normal" pitchFamily="2" charset="-78"/>
              </a:rPr>
              <a:t>الجامعات والمعاهد (شروط التسجيل، نتائج الامتحانات...)</a:t>
            </a:r>
            <a:endParaRPr kumimoji="0" lang="fr-FR" sz="2400" b="1" i="0" u="none" strike="noStrike" kern="1200" cap="none" spc="0" normalizeH="0" baseline="0" noProof="0" dirty="0">
              <a:ln>
                <a:noFill/>
              </a:ln>
              <a:solidFill>
                <a:schemeClr val="tx1"/>
              </a:solidFill>
              <a:effectLst/>
              <a:uLnTx/>
              <a:uFillTx/>
              <a:latin typeface="+mn-lt"/>
              <a:ea typeface="+mn-ea"/>
              <a:cs typeface="Sultan normal"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228" fill="hold">
                                          <p:stCondLst>
                                            <p:cond delay="0"/>
                                          </p:stCondLst>
                                        </p:cTn>
                                        <p:tgtEl>
                                          <p:spTgt spid="2"/>
                                        </p:tgtEl>
                                        <p:attrNameLst>
                                          <p:attrName>style.rotation</p:attrName>
                                        </p:attrNameLst>
                                      </p:cBhvr>
                                      <p:to>
                                        <p:strVal val="-45.0"/>
                                      </p:to>
                                    </p:set>
                                    <p:anim calcmode="lin" valueType="num">
                                      <p:cBhvr>
                                        <p:cTn id="8" dur="228" fill="hold">
                                          <p:stCondLst>
                                            <p:cond delay="22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5750"/>
                            </p:stCondLst>
                            <p:childTnLst>
                              <p:par>
                                <p:cTn id="13" presetID="34"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from="(-#ppt_w/2)" to="(#ppt_x)" calcmode="lin" valueType="num">
                                      <p:cBhvr>
                                        <p:cTn id="15" dur="600" fill="hold">
                                          <p:stCondLst>
                                            <p:cond delay="0"/>
                                          </p:stCondLst>
                                        </p:cTn>
                                        <p:tgtEl>
                                          <p:spTgt spid="3">
                                            <p:txEl>
                                              <p:pRg st="0" end="0"/>
                                            </p:txEl>
                                          </p:spTgt>
                                        </p:tgtEl>
                                        <p:attrNameLst>
                                          <p:attrName>ppt_x</p:attrName>
                                        </p:attrNameLst>
                                      </p:cBhvr>
                                    </p:anim>
                                    <p:anim from="0" to="-1.0" calcmode="lin" valueType="num">
                                      <p:cBhvr>
                                        <p:cTn id="16" dur="200" decel="50000" autoRev="1" fill="hold">
                                          <p:stCondLst>
                                            <p:cond delay="600"/>
                                          </p:stCondLst>
                                        </p:cTn>
                                        <p:tgtEl>
                                          <p:spTgt spid="3">
                                            <p:txEl>
                                              <p:pRg st="0" end="0"/>
                                            </p:txEl>
                                          </p:spTgt>
                                        </p:tgtEl>
                                        <p:attrNameLst>
                                          <p:attrName>xshear</p:attrName>
                                        </p:attrNameLst>
                                      </p:cBhvr>
                                    </p:anim>
                                    <p:animScale>
                                      <p:cBhvr>
                                        <p:cTn id="17" dur="200" decel="100000" autoRev="1" fill="hold">
                                          <p:stCondLst>
                                            <p:cond delay="600"/>
                                          </p:stCondLst>
                                        </p:cTn>
                                        <p:tgtEl>
                                          <p:spTgt spid="3">
                                            <p:txEl>
                                              <p:pRg st="0" end="0"/>
                                            </p:txEl>
                                          </p:spTgt>
                                        </p:tgtEl>
                                      </p:cBhvr>
                                      <p:from x="100000" y="100000"/>
                                      <p:to x="80000" y="100000"/>
                                    </p:animScale>
                                    <p:anim by="(#ppt_h/3+#ppt_w*0.1)" calcmode="lin" valueType="num">
                                      <p:cBhvr additive="sum">
                                        <p:cTn id="18"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 presetClass="entr" presetSubtype="4" fill="hold" grpId="0" nodeType="after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 calcmode="lin" valueType="num">
                                      <p:cBhvr additive="base">
                                        <p:cTn id="36"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par>
                          <p:cTn id="38" fill="hold">
                            <p:stCondLst>
                              <p:cond delay="1000"/>
                            </p:stCondLst>
                            <p:childTnLst>
                              <p:par>
                                <p:cTn id="39" presetID="2" presetClass="entr" presetSubtype="4" fill="hold" grpId="0" nodeType="after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 calcmode="lin" valueType="num">
                                      <p:cBhvr additive="base">
                                        <p:cTn id="4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par>
                          <p:cTn id="43" fill="hold">
                            <p:stCondLst>
                              <p:cond delay="1500"/>
                            </p:stCondLst>
                            <p:childTnLst>
                              <p:par>
                                <p:cTn id="44" presetID="2" presetClass="entr" presetSubtype="4" fill="hold" grpId="0" nodeType="afterEffect">
                                  <p:stCondLst>
                                    <p:cond delay="0"/>
                                  </p:stCondLst>
                                  <p:childTnLst>
                                    <p:set>
                                      <p:cBhvr>
                                        <p:cTn id="45" dur="1" fill="hold">
                                          <p:stCondLst>
                                            <p:cond delay="0"/>
                                          </p:stCondLst>
                                        </p:cTn>
                                        <p:tgtEl>
                                          <p:spTgt spid="8">
                                            <p:txEl>
                                              <p:pRg st="3" end="3"/>
                                            </p:txEl>
                                          </p:spTgt>
                                        </p:tgtEl>
                                        <p:attrNameLst>
                                          <p:attrName>style.visibility</p:attrName>
                                        </p:attrNameLst>
                                      </p:cBhvr>
                                      <p:to>
                                        <p:strVal val="visible"/>
                                      </p:to>
                                    </p:set>
                                    <p:anim calcmode="lin" valueType="num">
                                      <p:cBhvr additive="base">
                                        <p:cTn id="46"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par>
                          <p:cTn id="48" fill="hold">
                            <p:stCondLst>
                              <p:cond delay="2000"/>
                            </p:stCondLst>
                            <p:childTnLst>
                              <p:par>
                                <p:cTn id="49" presetID="2" presetClass="entr" presetSubtype="4" fill="hold" grpId="0" nodeType="afterEffect">
                                  <p:stCondLst>
                                    <p:cond delay="0"/>
                                  </p:stCondLst>
                                  <p:childTnLst>
                                    <p:set>
                                      <p:cBhvr>
                                        <p:cTn id="50" dur="1" fill="hold">
                                          <p:stCondLst>
                                            <p:cond delay="0"/>
                                          </p:stCondLst>
                                        </p:cTn>
                                        <p:tgtEl>
                                          <p:spTgt spid="8">
                                            <p:txEl>
                                              <p:pRg st="4" end="4"/>
                                            </p:txEl>
                                          </p:spTgt>
                                        </p:tgtEl>
                                        <p:attrNameLst>
                                          <p:attrName>style.visibility</p:attrName>
                                        </p:attrNameLst>
                                      </p:cBhvr>
                                      <p:to>
                                        <p:strVal val="visible"/>
                                      </p:to>
                                    </p:set>
                                    <p:anim calcmode="lin" valueType="num">
                                      <p:cBhvr additive="base">
                                        <p:cTn id="5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par>
                          <p:cTn id="53" fill="hold">
                            <p:stCondLst>
                              <p:cond delay="2500"/>
                            </p:stCondLst>
                            <p:childTnLst>
                              <p:par>
                                <p:cTn id="54" presetID="2" presetClass="entr" presetSubtype="4" fill="hold" grpId="0" nodeType="afterEffect">
                                  <p:stCondLst>
                                    <p:cond delay="0"/>
                                  </p:stCondLst>
                                  <p:childTnLst>
                                    <p:set>
                                      <p:cBhvr>
                                        <p:cTn id="55" dur="1" fill="hold">
                                          <p:stCondLst>
                                            <p:cond delay="0"/>
                                          </p:stCondLst>
                                        </p:cTn>
                                        <p:tgtEl>
                                          <p:spTgt spid="8">
                                            <p:txEl>
                                              <p:pRg st="5" end="5"/>
                                            </p:txEl>
                                          </p:spTgt>
                                        </p:tgtEl>
                                        <p:attrNameLst>
                                          <p:attrName>style.visibility</p:attrName>
                                        </p:attrNameLst>
                                      </p:cBhvr>
                                      <p:to>
                                        <p:strVal val="visible"/>
                                      </p:to>
                                    </p:set>
                                    <p:anim calcmode="lin" valueType="num">
                                      <p:cBhvr additive="base">
                                        <p:cTn id="56"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8">
                                            <p:txEl>
                                              <p:pRg st="6" end="6"/>
                                            </p:txEl>
                                          </p:spTgt>
                                        </p:tgtEl>
                                        <p:attrNameLst>
                                          <p:attrName>style.visibility</p:attrName>
                                        </p:attrNameLst>
                                      </p:cBhvr>
                                      <p:to>
                                        <p:strVal val="visible"/>
                                      </p:to>
                                    </p:set>
                                    <p:anim calcmode="lin" valueType="num">
                                      <p:cBhvr additive="base">
                                        <p:cTn id="61"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8">
                                            <p:txEl>
                                              <p:pRg st="7" end="7"/>
                                            </p:txEl>
                                          </p:spTgt>
                                        </p:tgtEl>
                                        <p:attrNameLst>
                                          <p:attrName>style.visibility</p:attrName>
                                        </p:attrNameLst>
                                      </p:cBhvr>
                                      <p:to>
                                        <p:strVal val="visible"/>
                                      </p:to>
                                    </p:set>
                                    <p:anim calcmode="lin" valueType="num">
                                      <p:cBhvr additive="base">
                                        <p:cTn id="66"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P spid="8"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t="-16000" b="-16000"/>
          </a:stretch>
        </a:blipFill>
        <a:effectLst/>
      </p:bgPr>
    </p:bg>
    <p:spTree>
      <p:nvGrpSpPr>
        <p:cNvPr id="1" name=""/>
        <p:cNvGrpSpPr/>
        <p:nvPr/>
      </p:nvGrpSpPr>
      <p:grpSpPr>
        <a:xfrm>
          <a:off x="0" y="0"/>
          <a:ext cx="0" cy="0"/>
          <a:chOff x="0" y="0"/>
          <a:chExt cx="0" cy="0"/>
        </a:xfrm>
      </p:grpSpPr>
      <p:sp>
        <p:nvSpPr>
          <p:cNvPr id="5" name="Rectangle 4"/>
          <p:cNvSpPr/>
          <p:nvPr/>
        </p:nvSpPr>
        <p:spPr>
          <a:xfrm>
            <a:off x="2143108" y="7776"/>
            <a:ext cx="4929222" cy="769441"/>
          </a:xfrm>
          <a:prstGeom prst="rect">
            <a:avLst/>
          </a:prstGeom>
        </p:spPr>
        <p:txBody>
          <a:bodyPr wrap="square">
            <a:spAutoFit/>
          </a:bodyPr>
          <a:lstStyle/>
          <a:p>
            <a:pPr algn="ctr" rtl="1"/>
            <a:r>
              <a:rPr lang="ar-SA" sz="3200" b="1" dirty="0" smtClean="0">
                <a:solidFill>
                  <a:srgbClr val="C00000"/>
                </a:solidFill>
                <a:cs typeface="Sultan normal" pitchFamily="2" charset="-78"/>
              </a:rPr>
              <a:t> </a:t>
            </a:r>
            <a:r>
              <a:rPr lang="ar-SA" sz="4400" b="1" dirty="0" smtClean="0">
                <a:solidFill>
                  <a:srgbClr val="C00000"/>
                </a:solidFill>
                <a:cs typeface="Sultan normal" pitchFamily="2" charset="-78"/>
              </a:rPr>
              <a:t>وحدة قياس الذاكرات:</a:t>
            </a:r>
          </a:p>
        </p:txBody>
      </p:sp>
      <p:sp>
        <p:nvSpPr>
          <p:cNvPr id="6" name="ZoneTexte 5"/>
          <p:cNvSpPr txBox="1"/>
          <p:nvPr/>
        </p:nvSpPr>
        <p:spPr>
          <a:xfrm>
            <a:off x="444890" y="701965"/>
            <a:ext cx="8171873" cy="584775"/>
          </a:xfrm>
          <a:prstGeom prst="rect">
            <a:avLst/>
          </a:prstGeom>
          <a:noFill/>
        </p:spPr>
        <p:txBody>
          <a:bodyPr wrap="square" rtlCol="0">
            <a:spAutoFit/>
          </a:bodyPr>
          <a:lstStyle/>
          <a:p>
            <a:pPr algn="r" rtl="1"/>
            <a:r>
              <a:rPr lang="ar-SA" sz="2800" b="1" dirty="0" smtClean="0">
                <a:latin typeface="Times New Roman" pitchFamily="18" charset="0"/>
                <a:cs typeface="Times New Roman" pitchFamily="18" charset="0"/>
              </a:rPr>
              <a:t>وحدة قياس الذاكرات هي  </a:t>
            </a:r>
            <a:r>
              <a:rPr lang="fr-FR" sz="2800" b="1" dirty="0" smtClean="0">
                <a:solidFill>
                  <a:srgbClr val="FF0000"/>
                </a:solidFill>
                <a:latin typeface="Times New Roman" pitchFamily="18" charset="0"/>
                <a:cs typeface="Times New Roman" pitchFamily="18" charset="0"/>
              </a:rPr>
              <a:t>Octet</a:t>
            </a:r>
            <a:r>
              <a:rPr lang="fr-FR" sz="2800" b="1" dirty="0" smtClean="0">
                <a:latin typeface="Times New Roman" pitchFamily="18" charset="0"/>
                <a:cs typeface="Times New Roman" pitchFamily="18" charset="0"/>
              </a:rPr>
              <a:t> </a:t>
            </a:r>
            <a:r>
              <a:rPr lang="ar-DZ" sz="2800" b="1" dirty="0" smtClean="0">
                <a:solidFill>
                  <a:srgbClr val="FF0000"/>
                </a:solidFill>
                <a:latin typeface="Times New Roman" pitchFamily="18" charset="0"/>
                <a:cs typeface="Times New Roman" pitchFamily="18" charset="0"/>
              </a:rPr>
              <a:t> </a:t>
            </a:r>
            <a:r>
              <a:rPr lang="ar-DZ" sz="2800" b="1" dirty="0" smtClean="0">
                <a:latin typeface="Times New Roman" pitchFamily="18" charset="0"/>
                <a:cs typeface="Times New Roman" pitchFamily="18" charset="0"/>
              </a:rPr>
              <a:t>(</a:t>
            </a:r>
            <a:r>
              <a:rPr lang="fr-FR" sz="2800" b="1" dirty="0" smtClean="0">
                <a:latin typeface="Times New Roman" pitchFamily="18" charset="0"/>
                <a:cs typeface="Times New Roman" pitchFamily="18" charset="0"/>
              </a:rPr>
              <a:t>Byte</a:t>
            </a:r>
            <a:r>
              <a:rPr lang="ar-DZ" sz="2800" b="1" dirty="0" smtClean="0">
                <a:latin typeface="Times New Roman" pitchFamily="18" charset="0"/>
                <a:cs typeface="Times New Roman" pitchFamily="18" charset="0"/>
              </a:rPr>
              <a:t>)</a:t>
            </a:r>
            <a:r>
              <a:rPr lang="ar-SA" sz="2800" b="1" dirty="0" smtClean="0">
                <a:latin typeface="Times New Roman" pitchFamily="18" charset="0"/>
                <a:cs typeface="Times New Roman" pitchFamily="18" charset="0"/>
              </a:rPr>
              <a:t> ونرمز له بـ: </a:t>
            </a:r>
            <a:r>
              <a:rPr lang="fr-FR" sz="3200" b="1" dirty="0" smtClean="0">
                <a:solidFill>
                  <a:srgbClr val="FF0000"/>
                </a:solidFill>
                <a:latin typeface="Times New Roman" pitchFamily="18" charset="0"/>
                <a:cs typeface="Times New Roman" pitchFamily="18" charset="0"/>
              </a:rPr>
              <a:t>Ѳ</a:t>
            </a:r>
            <a:endParaRPr lang="fr-FR" sz="3200" dirty="0">
              <a:solidFill>
                <a:srgbClr val="FF0000"/>
              </a:solidFill>
              <a:latin typeface="Times New Roman" pitchFamily="18" charset="0"/>
              <a:cs typeface="Times New Roman" pitchFamily="18" charset="0"/>
            </a:endParaRPr>
          </a:p>
        </p:txBody>
      </p:sp>
      <p:sp>
        <p:nvSpPr>
          <p:cNvPr id="8" name="ZoneTexte 7"/>
          <p:cNvSpPr txBox="1"/>
          <p:nvPr/>
        </p:nvSpPr>
        <p:spPr>
          <a:xfrm>
            <a:off x="3200728" y="3366642"/>
            <a:ext cx="3755187" cy="584775"/>
          </a:xfrm>
          <a:prstGeom prst="rect">
            <a:avLst/>
          </a:prstGeom>
          <a:noFill/>
        </p:spPr>
        <p:txBody>
          <a:bodyPr wrap="square" rtlCol="0">
            <a:spAutoFit/>
          </a:bodyPr>
          <a:lstStyle/>
          <a:p>
            <a:pPr algn="r" rtl="1"/>
            <a:r>
              <a:rPr lang="ar-SA" sz="3200" b="1" dirty="0" smtClean="0">
                <a:latin typeface="Times New Roman" pitchFamily="18" charset="0"/>
                <a:cs typeface="Times New Roman" pitchFamily="18" charset="0"/>
              </a:rPr>
              <a:t>1 </a:t>
            </a:r>
            <a:r>
              <a:rPr lang="fr-FR" sz="3200" b="1" dirty="0" smtClean="0">
                <a:latin typeface="Times New Roman" pitchFamily="18" charset="0"/>
                <a:cs typeface="Times New Roman" pitchFamily="18" charset="0"/>
              </a:rPr>
              <a:t>Octet</a:t>
            </a:r>
            <a:r>
              <a:rPr lang="ar-SA" sz="3200" b="1" dirty="0" smtClean="0">
                <a:latin typeface="Times New Roman" pitchFamily="18" charset="0"/>
                <a:cs typeface="Times New Roman" pitchFamily="18" charset="0"/>
              </a:rPr>
              <a:t> يخزن 1 حرف</a:t>
            </a:r>
            <a:endParaRPr lang="fr-FR" sz="3200" dirty="0">
              <a:latin typeface="Times New Roman" pitchFamily="18" charset="0"/>
              <a:cs typeface="Times New Roman" pitchFamily="18" charset="0"/>
            </a:endParaRPr>
          </a:p>
        </p:txBody>
      </p:sp>
      <p:cxnSp>
        <p:nvCxnSpPr>
          <p:cNvPr id="10" name="Connecteur droit avec flèche 9"/>
          <p:cNvCxnSpPr/>
          <p:nvPr/>
        </p:nvCxnSpPr>
        <p:spPr>
          <a:xfrm rot="10800000" flipV="1">
            <a:off x="3653631" y="4263782"/>
            <a:ext cx="785818" cy="714380"/>
          </a:xfrm>
          <a:prstGeom prst="straightConnector1">
            <a:avLst/>
          </a:prstGeom>
          <a:ln>
            <a:tailEnd type="stealth"/>
          </a:ln>
        </p:spPr>
        <p:style>
          <a:lnRef idx="2">
            <a:schemeClr val="dk1"/>
          </a:lnRef>
          <a:fillRef idx="0">
            <a:schemeClr val="dk1"/>
          </a:fillRef>
          <a:effectRef idx="1">
            <a:schemeClr val="dk1"/>
          </a:effectRef>
          <a:fontRef idx="minor">
            <a:schemeClr val="tx1"/>
          </a:fontRef>
        </p:style>
      </p:cxnSp>
      <p:cxnSp>
        <p:nvCxnSpPr>
          <p:cNvPr id="11" name="Connecteur droit avec flèche 10"/>
          <p:cNvCxnSpPr/>
          <p:nvPr/>
        </p:nvCxnSpPr>
        <p:spPr>
          <a:xfrm rot="5400000">
            <a:off x="4515649" y="4687648"/>
            <a:ext cx="857256" cy="9524"/>
          </a:xfrm>
          <a:prstGeom prst="straightConnector1">
            <a:avLst/>
          </a:prstGeom>
          <a:ln>
            <a:tailEnd type="stealth"/>
          </a:ln>
        </p:spPr>
        <p:style>
          <a:lnRef idx="2">
            <a:schemeClr val="dk1"/>
          </a:lnRef>
          <a:fillRef idx="0">
            <a:schemeClr val="dk1"/>
          </a:fillRef>
          <a:effectRef idx="1">
            <a:schemeClr val="dk1"/>
          </a:effectRef>
          <a:fontRef idx="minor">
            <a:schemeClr val="tx1"/>
          </a:fontRef>
        </p:style>
      </p:cxnSp>
      <p:cxnSp>
        <p:nvCxnSpPr>
          <p:cNvPr id="14" name="Connecteur droit avec flèche 13"/>
          <p:cNvCxnSpPr/>
          <p:nvPr/>
        </p:nvCxnSpPr>
        <p:spPr>
          <a:xfrm rot="16200000" flipH="1">
            <a:off x="5332424" y="4370939"/>
            <a:ext cx="785818" cy="571504"/>
          </a:xfrm>
          <a:prstGeom prst="straightConnector1">
            <a:avLst/>
          </a:prstGeom>
          <a:ln>
            <a:tailEnd type="stealth"/>
          </a:ln>
        </p:spPr>
        <p:style>
          <a:lnRef idx="2">
            <a:schemeClr val="dk1"/>
          </a:lnRef>
          <a:fillRef idx="0">
            <a:schemeClr val="dk1"/>
          </a:fillRef>
          <a:effectRef idx="1">
            <a:schemeClr val="dk1"/>
          </a:effectRef>
          <a:fontRef idx="minor">
            <a:schemeClr val="tx1"/>
          </a:fontRef>
        </p:style>
      </p:cxnSp>
      <p:sp>
        <p:nvSpPr>
          <p:cNvPr id="18" name="Rectangle 17"/>
          <p:cNvSpPr/>
          <p:nvPr/>
        </p:nvSpPr>
        <p:spPr>
          <a:xfrm>
            <a:off x="5439581" y="5263914"/>
            <a:ext cx="1714512" cy="50006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SA" sz="3200" b="1" dirty="0" smtClean="0">
                <a:cs typeface="Sultan normal" pitchFamily="2" charset="-78"/>
              </a:rPr>
              <a:t>حرف أبجدي</a:t>
            </a:r>
            <a:endParaRPr lang="fr-FR" sz="3200" b="1" dirty="0">
              <a:cs typeface="Sultan normal" pitchFamily="2" charset="-78"/>
            </a:endParaRPr>
          </a:p>
        </p:txBody>
      </p:sp>
      <p:sp>
        <p:nvSpPr>
          <p:cNvPr id="19" name="Rectangle 18"/>
          <p:cNvSpPr/>
          <p:nvPr/>
        </p:nvSpPr>
        <p:spPr>
          <a:xfrm>
            <a:off x="4296573" y="5263914"/>
            <a:ext cx="1357322" cy="50006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SA" sz="3200" b="1" dirty="0" smtClean="0">
                <a:cs typeface="Sultan normal" pitchFamily="2" charset="-78"/>
              </a:rPr>
              <a:t>رمز</a:t>
            </a:r>
            <a:endParaRPr lang="fr-FR" sz="2800" b="1" dirty="0">
              <a:cs typeface="Sultan normal" pitchFamily="2" charset="-78"/>
            </a:endParaRPr>
          </a:p>
        </p:txBody>
      </p:sp>
      <p:sp>
        <p:nvSpPr>
          <p:cNvPr id="20" name="Rectangle 19"/>
          <p:cNvSpPr/>
          <p:nvPr/>
        </p:nvSpPr>
        <p:spPr>
          <a:xfrm>
            <a:off x="2796375" y="5263914"/>
            <a:ext cx="1357322" cy="50006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SA" sz="3200" b="1" dirty="0" smtClean="0">
                <a:cs typeface="Sultan normal" pitchFamily="2" charset="-78"/>
              </a:rPr>
              <a:t>رقم</a:t>
            </a:r>
            <a:endParaRPr lang="fr-FR" sz="2800" b="1" dirty="0">
              <a:cs typeface="Sultan normal" pitchFamily="2" charset="-78"/>
            </a:endParaRPr>
          </a:p>
        </p:txBody>
      </p:sp>
      <p:grpSp>
        <p:nvGrpSpPr>
          <p:cNvPr id="13" name="Group 29"/>
          <p:cNvGrpSpPr>
            <a:grpSpLocks/>
          </p:cNvGrpSpPr>
          <p:nvPr/>
        </p:nvGrpSpPr>
        <p:grpSpPr bwMode="auto">
          <a:xfrm>
            <a:off x="832553" y="2240701"/>
            <a:ext cx="5249863" cy="579438"/>
            <a:chOff x="1066" y="1950"/>
            <a:chExt cx="3307" cy="365"/>
          </a:xfrm>
        </p:grpSpPr>
        <p:sp>
          <p:nvSpPr>
            <p:cNvPr id="15" name="Line 6"/>
            <p:cNvSpPr>
              <a:spLocks noChangeShapeType="1"/>
            </p:cNvSpPr>
            <p:nvPr/>
          </p:nvSpPr>
          <p:spPr bwMode="auto">
            <a:xfrm flipH="1">
              <a:off x="1066" y="2304"/>
              <a:ext cx="249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6" name="Line 7"/>
            <p:cNvSpPr>
              <a:spLocks noChangeShapeType="1"/>
            </p:cNvSpPr>
            <p:nvPr/>
          </p:nvSpPr>
          <p:spPr bwMode="auto">
            <a:xfrm>
              <a:off x="1079" y="2160"/>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 name="Line 8"/>
            <p:cNvSpPr>
              <a:spLocks noChangeShapeType="1"/>
            </p:cNvSpPr>
            <p:nvPr/>
          </p:nvSpPr>
          <p:spPr bwMode="auto">
            <a:xfrm>
              <a:off x="1338" y="2160"/>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3" name="Line 9"/>
            <p:cNvSpPr>
              <a:spLocks noChangeShapeType="1"/>
            </p:cNvSpPr>
            <p:nvPr/>
          </p:nvSpPr>
          <p:spPr bwMode="auto">
            <a:xfrm>
              <a:off x="1637" y="2160"/>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 name="Line 10"/>
            <p:cNvSpPr>
              <a:spLocks noChangeShapeType="1"/>
            </p:cNvSpPr>
            <p:nvPr/>
          </p:nvSpPr>
          <p:spPr bwMode="auto">
            <a:xfrm>
              <a:off x="1933" y="2160"/>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5" name="Line 11"/>
            <p:cNvSpPr>
              <a:spLocks noChangeShapeType="1"/>
            </p:cNvSpPr>
            <p:nvPr/>
          </p:nvSpPr>
          <p:spPr bwMode="auto">
            <a:xfrm>
              <a:off x="2272" y="2160"/>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6" name="Line 12"/>
            <p:cNvSpPr>
              <a:spLocks noChangeShapeType="1"/>
            </p:cNvSpPr>
            <p:nvPr/>
          </p:nvSpPr>
          <p:spPr bwMode="auto">
            <a:xfrm>
              <a:off x="2608" y="2160"/>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7" name="Line 13"/>
            <p:cNvSpPr>
              <a:spLocks noChangeShapeType="1"/>
            </p:cNvSpPr>
            <p:nvPr/>
          </p:nvSpPr>
          <p:spPr bwMode="auto">
            <a:xfrm>
              <a:off x="2925" y="2160"/>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 name="Line 14"/>
            <p:cNvSpPr>
              <a:spLocks noChangeShapeType="1"/>
            </p:cNvSpPr>
            <p:nvPr/>
          </p:nvSpPr>
          <p:spPr bwMode="auto">
            <a:xfrm>
              <a:off x="3560" y="2160"/>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9" name="Line 15"/>
            <p:cNvSpPr>
              <a:spLocks noChangeShapeType="1"/>
            </p:cNvSpPr>
            <p:nvPr/>
          </p:nvSpPr>
          <p:spPr bwMode="auto">
            <a:xfrm>
              <a:off x="3246" y="2160"/>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0" name="Text Box 16"/>
            <p:cNvSpPr txBox="1">
              <a:spLocks noChangeArrowheads="1"/>
            </p:cNvSpPr>
            <p:nvPr/>
          </p:nvSpPr>
          <p:spPr bwMode="auto">
            <a:xfrm>
              <a:off x="1111" y="1979"/>
              <a:ext cx="18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DZ" sz="2400" b="1">
                  <a:effectLst>
                    <a:outerShdw blurRad="38100" dist="38100" dir="2700000" algn="tl">
                      <a:srgbClr val="C0C0C0"/>
                    </a:outerShdw>
                  </a:effectLst>
                  <a:cs typeface="Arial" charset="0"/>
                </a:rPr>
                <a:t>1</a:t>
              </a:r>
              <a:endParaRPr lang="fr-FR" sz="2400" b="1">
                <a:effectLst>
                  <a:outerShdw blurRad="38100" dist="38100" dir="2700000" algn="tl">
                    <a:srgbClr val="C0C0C0"/>
                  </a:outerShdw>
                </a:effectLst>
                <a:cs typeface="Arial" charset="0"/>
              </a:endParaRPr>
            </a:p>
          </p:txBody>
        </p:sp>
        <p:sp>
          <p:nvSpPr>
            <p:cNvPr id="31" name="Text Box 17"/>
            <p:cNvSpPr txBox="1">
              <a:spLocks noChangeArrowheads="1"/>
            </p:cNvSpPr>
            <p:nvPr/>
          </p:nvSpPr>
          <p:spPr bwMode="auto">
            <a:xfrm>
              <a:off x="3288" y="1979"/>
              <a:ext cx="18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DZ" sz="2400" b="1" dirty="0">
                  <a:solidFill>
                    <a:srgbClr val="F66740"/>
                  </a:solidFill>
                  <a:effectLst>
                    <a:outerShdw blurRad="38100" dist="38100" dir="2700000" algn="tl">
                      <a:srgbClr val="C0C0C0"/>
                    </a:outerShdw>
                  </a:effectLst>
                  <a:cs typeface="Arial" charset="0"/>
                </a:rPr>
                <a:t>0</a:t>
              </a:r>
              <a:endParaRPr lang="fr-FR" sz="2400" b="1" dirty="0">
                <a:solidFill>
                  <a:srgbClr val="F66740"/>
                </a:solidFill>
                <a:effectLst>
                  <a:outerShdw blurRad="38100" dist="38100" dir="2700000" algn="tl">
                    <a:srgbClr val="C0C0C0"/>
                  </a:outerShdw>
                </a:effectLst>
                <a:cs typeface="Arial" charset="0"/>
              </a:endParaRPr>
            </a:p>
          </p:txBody>
        </p:sp>
        <p:sp>
          <p:nvSpPr>
            <p:cNvPr id="32" name="Text Box 18"/>
            <p:cNvSpPr txBox="1">
              <a:spLocks noChangeArrowheads="1"/>
            </p:cNvSpPr>
            <p:nvPr/>
          </p:nvSpPr>
          <p:spPr bwMode="auto">
            <a:xfrm>
              <a:off x="2336" y="1979"/>
              <a:ext cx="18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DZ" sz="2400" b="1" dirty="0">
                  <a:effectLst>
                    <a:outerShdw blurRad="38100" dist="38100" dir="2700000" algn="tl">
                      <a:srgbClr val="C0C0C0"/>
                    </a:outerShdw>
                  </a:effectLst>
                  <a:cs typeface="Arial" charset="0"/>
                </a:rPr>
                <a:t>0</a:t>
              </a:r>
              <a:endParaRPr lang="fr-FR" sz="2400" b="1" dirty="0">
                <a:effectLst>
                  <a:outerShdw blurRad="38100" dist="38100" dir="2700000" algn="tl">
                    <a:srgbClr val="C0C0C0"/>
                  </a:outerShdw>
                </a:effectLst>
                <a:cs typeface="Arial" charset="0"/>
              </a:endParaRPr>
            </a:p>
          </p:txBody>
        </p:sp>
        <p:sp>
          <p:nvSpPr>
            <p:cNvPr id="33" name="Text Box 19"/>
            <p:cNvSpPr txBox="1">
              <a:spLocks noChangeArrowheads="1"/>
            </p:cNvSpPr>
            <p:nvPr/>
          </p:nvSpPr>
          <p:spPr bwMode="auto">
            <a:xfrm>
              <a:off x="1383" y="1979"/>
              <a:ext cx="18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DZ" sz="2400" b="1">
                  <a:effectLst>
                    <a:outerShdw blurRad="38100" dist="38100" dir="2700000" algn="tl">
                      <a:srgbClr val="C0C0C0"/>
                    </a:outerShdw>
                  </a:effectLst>
                  <a:cs typeface="Arial" charset="0"/>
                </a:rPr>
                <a:t>0</a:t>
              </a:r>
              <a:endParaRPr lang="fr-FR" sz="2400" b="1">
                <a:effectLst>
                  <a:outerShdw blurRad="38100" dist="38100" dir="2700000" algn="tl">
                    <a:srgbClr val="C0C0C0"/>
                  </a:outerShdw>
                </a:effectLst>
                <a:cs typeface="Arial" charset="0"/>
              </a:endParaRPr>
            </a:p>
          </p:txBody>
        </p:sp>
        <p:sp>
          <p:nvSpPr>
            <p:cNvPr id="34" name="Text Box 20"/>
            <p:cNvSpPr txBox="1">
              <a:spLocks noChangeArrowheads="1"/>
            </p:cNvSpPr>
            <p:nvPr/>
          </p:nvSpPr>
          <p:spPr bwMode="auto">
            <a:xfrm>
              <a:off x="1655" y="1979"/>
              <a:ext cx="18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DZ" sz="2400" b="1">
                  <a:effectLst>
                    <a:outerShdw blurRad="38100" dist="38100" dir="2700000" algn="tl">
                      <a:srgbClr val="C0C0C0"/>
                    </a:outerShdw>
                  </a:effectLst>
                  <a:cs typeface="Arial" charset="0"/>
                </a:rPr>
                <a:t>1</a:t>
              </a:r>
              <a:endParaRPr lang="fr-FR" sz="2400" b="1">
                <a:effectLst>
                  <a:outerShdw blurRad="38100" dist="38100" dir="2700000" algn="tl">
                    <a:srgbClr val="C0C0C0"/>
                  </a:outerShdw>
                </a:effectLst>
                <a:cs typeface="Arial" charset="0"/>
              </a:endParaRPr>
            </a:p>
          </p:txBody>
        </p:sp>
        <p:sp>
          <p:nvSpPr>
            <p:cNvPr id="35" name="Text Box 21"/>
            <p:cNvSpPr txBox="1">
              <a:spLocks noChangeArrowheads="1"/>
            </p:cNvSpPr>
            <p:nvPr/>
          </p:nvSpPr>
          <p:spPr bwMode="auto">
            <a:xfrm>
              <a:off x="1973" y="1979"/>
              <a:ext cx="18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DZ" sz="2400" b="1">
                  <a:effectLst>
                    <a:outerShdw blurRad="38100" dist="38100" dir="2700000" algn="tl">
                      <a:srgbClr val="C0C0C0"/>
                    </a:outerShdw>
                  </a:effectLst>
                  <a:cs typeface="Arial" charset="0"/>
                </a:rPr>
                <a:t>1</a:t>
              </a:r>
              <a:endParaRPr lang="fr-FR" sz="2400" b="1">
                <a:effectLst>
                  <a:outerShdw blurRad="38100" dist="38100" dir="2700000" algn="tl">
                    <a:srgbClr val="C0C0C0"/>
                  </a:outerShdw>
                </a:effectLst>
                <a:cs typeface="Arial" charset="0"/>
              </a:endParaRPr>
            </a:p>
          </p:txBody>
        </p:sp>
        <p:sp>
          <p:nvSpPr>
            <p:cNvPr id="36" name="Text Box 22"/>
            <p:cNvSpPr txBox="1">
              <a:spLocks noChangeArrowheads="1"/>
            </p:cNvSpPr>
            <p:nvPr/>
          </p:nvSpPr>
          <p:spPr bwMode="auto">
            <a:xfrm>
              <a:off x="2653" y="1979"/>
              <a:ext cx="18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DZ" sz="2400" b="1" dirty="0">
                  <a:effectLst>
                    <a:outerShdw blurRad="38100" dist="38100" dir="2700000" algn="tl">
                      <a:srgbClr val="C0C0C0"/>
                    </a:outerShdw>
                  </a:effectLst>
                  <a:cs typeface="Arial" charset="0"/>
                </a:rPr>
                <a:t>1</a:t>
              </a:r>
              <a:endParaRPr lang="fr-FR" sz="2400" b="1" dirty="0">
                <a:effectLst>
                  <a:outerShdw blurRad="38100" dist="38100" dir="2700000" algn="tl">
                    <a:srgbClr val="C0C0C0"/>
                  </a:outerShdw>
                </a:effectLst>
                <a:cs typeface="Arial" charset="0"/>
              </a:endParaRPr>
            </a:p>
          </p:txBody>
        </p:sp>
        <p:sp>
          <p:nvSpPr>
            <p:cNvPr id="37" name="Text Box 23"/>
            <p:cNvSpPr txBox="1">
              <a:spLocks noChangeArrowheads="1"/>
            </p:cNvSpPr>
            <p:nvPr/>
          </p:nvSpPr>
          <p:spPr bwMode="auto">
            <a:xfrm>
              <a:off x="2971" y="1979"/>
              <a:ext cx="18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DZ" sz="2400" b="1">
                  <a:effectLst>
                    <a:outerShdw blurRad="38100" dist="38100" dir="2700000" algn="tl">
                      <a:srgbClr val="C0C0C0"/>
                    </a:outerShdw>
                  </a:effectLst>
                  <a:cs typeface="Arial" charset="0"/>
                </a:rPr>
                <a:t>1</a:t>
              </a:r>
              <a:endParaRPr lang="fr-FR" sz="2400" b="1">
                <a:effectLst>
                  <a:outerShdw blurRad="38100" dist="38100" dir="2700000" algn="tl">
                    <a:srgbClr val="C0C0C0"/>
                  </a:outerShdw>
                </a:effectLst>
                <a:cs typeface="Arial" charset="0"/>
              </a:endParaRPr>
            </a:p>
          </p:txBody>
        </p:sp>
        <p:sp>
          <p:nvSpPr>
            <p:cNvPr id="38" name="Line 25"/>
            <p:cNvSpPr>
              <a:spLocks noChangeShapeType="1"/>
            </p:cNvSpPr>
            <p:nvPr/>
          </p:nvSpPr>
          <p:spPr bwMode="auto">
            <a:xfrm>
              <a:off x="3470" y="2115"/>
              <a:ext cx="541" cy="0"/>
            </a:xfrm>
            <a:prstGeom prst="line">
              <a:avLst/>
            </a:prstGeom>
            <a:noFill/>
            <a:ln w="76200">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9" name="Text Box 27"/>
            <p:cNvSpPr txBox="1">
              <a:spLocks noChangeArrowheads="1"/>
            </p:cNvSpPr>
            <p:nvPr/>
          </p:nvSpPr>
          <p:spPr bwMode="auto">
            <a:xfrm>
              <a:off x="4011" y="1950"/>
              <a:ext cx="36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DZ" sz="3200" b="1" dirty="0">
                  <a:solidFill>
                    <a:schemeClr val="tx2"/>
                  </a:solidFill>
                  <a:effectLst>
                    <a:outerShdw blurRad="38100" dist="38100" dir="2700000" algn="tl">
                      <a:srgbClr val="C0C0C0"/>
                    </a:outerShdw>
                  </a:effectLst>
                  <a:cs typeface="Arial" charset="0"/>
                </a:rPr>
                <a:t>بت</a:t>
              </a:r>
              <a:endParaRPr lang="fr-FR" sz="3200" b="1" dirty="0">
                <a:solidFill>
                  <a:schemeClr val="tx2"/>
                </a:solidFill>
                <a:effectLst>
                  <a:outerShdw blurRad="38100" dist="38100" dir="2700000" algn="tl">
                    <a:srgbClr val="C0C0C0"/>
                  </a:outerShdw>
                </a:effectLst>
                <a:cs typeface="Arial" charset="0"/>
              </a:endParaRPr>
            </a:p>
          </p:txBody>
        </p:sp>
      </p:grpSp>
      <p:sp>
        <p:nvSpPr>
          <p:cNvPr id="2" name="ZoneTexte 1"/>
          <p:cNvSpPr txBox="1"/>
          <p:nvPr/>
        </p:nvSpPr>
        <p:spPr>
          <a:xfrm>
            <a:off x="1739016" y="1412776"/>
            <a:ext cx="6981903" cy="523220"/>
          </a:xfrm>
          <a:prstGeom prst="rect">
            <a:avLst/>
          </a:prstGeom>
          <a:noFill/>
        </p:spPr>
        <p:txBody>
          <a:bodyPr wrap="square" rtlCol="0">
            <a:spAutoFit/>
          </a:bodyPr>
          <a:lstStyle/>
          <a:p>
            <a:pPr algn="ctr" rtl="1"/>
            <a:r>
              <a:rPr lang="ar-DZ" sz="2800" b="1" dirty="0" smtClean="0"/>
              <a:t>أما أصغر وحدة فهي البت </a:t>
            </a:r>
            <a:r>
              <a:rPr lang="fr-FR" sz="2800" b="1" dirty="0" err="1" smtClean="0">
                <a:solidFill>
                  <a:srgbClr val="FF0000"/>
                </a:solidFill>
              </a:rPr>
              <a:t>Bi</a:t>
            </a:r>
            <a:r>
              <a:rPr lang="fr-FR" sz="2800" b="1" dirty="0" err="1" smtClean="0"/>
              <a:t>nary</a:t>
            </a:r>
            <a:r>
              <a:rPr lang="fr-FR" sz="2800" b="1" dirty="0"/>
              <a:t> </a:t>
            </a:r>
            <a:r>
              <a:rPr lang="fr-FR" sz="2800" b="1" dirty="0" smtClean="0"/>
              <a:t>Digi</a:t>
            </a:r>
            <a:r>
              <a:rPr lang="fr-FR" sz="2800" b="1" dirty="0" smtClean="0">
                <a:solidFill>
                  <a:srgbClr val="FF0000"/>
                </a:solidFill>
              </a:rPr>
              <a:t>t</a:t>
            </a:r>
            <a:r>
              <a:rPr lang="fr-FR" sz="2800" b="1" dirty="0" smtClean="0"/>
              <a:t>       </a:t>
            </a:r>
            <a:r>
              <a:rPr lang="fr-FR" sz="2800" b="1" dirty="0" smtClean="0">
                <a:solidFill>
                  <a:srgbClr val="FF0000"/>
                </a:solidFill>
              </a:rPr>
              <a:t>Bit</a:t>
            </a:r>
            <a:endParaRPr lang="fr-FR" sz="2800" b="1" dirty="0">
              <a:solidFill>
                <a:srgbClr val="FF0000"/>
              </a:solidFill>
            </a:endParaRPr>
          </a:p>
        </p:txBody>
      </p:sp>
    </p:spTree>
    <p:extLst>
      <p:ext uri="{BB962C8B-B14F-4D97-AF65-F5344CB8AC3E}">
        <p14:creationId xmlns:p14="http://schemas.microsoft.com/office/powerpoint/2010/main" val="272942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Scale>
                                      <p:cBhvr>
                                        <p:cTn id="13"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6"/>
                                        </p:tgtEl>
                                        <p:attrNameLst>
                                          <p:attrName>ppt_x</p:attrName>
                                          <p:attrName>ppt_y</p:attrName>
                                        </p:attrNameLst>
                                      </p:cBhvr>
                                    </p:animMotion>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heel(1)">
                                      <p:cBhvr>
                                        <p:cTn id="20" dur="2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heel(4)">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54" presetClass="entr" presetSubtype="0" accel="10000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strVal val="#ppt_w*0.05"/>
                                          </p:val>
                                        </p:tav>
                                        <p:tav tm="100000">
                                          <p:val>
                                            <p:strVal val="#ppt_w"/>
                                          </p:val>
                                        </p:tav>
                                      </p:tavLst>
                                    </p:anim>
                                    <p:anim calcmode="lin" valueType="num">
                                      <p:cBhvr>
                                        <p:cTn id="31" dur="500" fill="hold"/>
                                        <p:tgtEl>
                                          <p:spTgt spid="8"/>
                                        </p:tgtEl>
                                        <p:attrNameLst>
                                          <p:attrName>ppt_h</p:attrName>
                                        </p:attrNameLst>
                                      </p:cBhvr>
                                      <p:tavLst>
                                        <p:tav tm="0">
                                          <p:val>
                                            <p:strVal val="#ppt_h"/>
                                          </p:val>
                                        </p:tav>
                                        <p:tav tm="100000">
                                          <p:val>
                                            <p:strVal val="#ppt_h"/>
                                          </p:val>
                                        </p:tav>
                                      </p:tavLst>
                                    </p:anim>
                                    <p:anim calcmode="lin" valueType="num">
                                      <p:cBhvr>
                                        <p:cTn id="32" dur="500" fill="hold"/>
                                        <p:tgtEl>
                                          <p:spTgt spid="8"/>
                                        </p:tgtEl>
                                        <p:attrNameLst>
                                          <p:attrName>ppt_x</p:attrName>
                                        </p:attrNameLst>
                                      </p:cBhvr>
                                      <p:tavLst>
                                        <p:tav tm="0">
                                          <p:val>
                                            <p:strVal val="#ppt_x-.2"/>
                                          </p:val>
                                        </p:tav>
                                        <p:tav tm="100000">
                                          <p:val>
                                            <p:strVal val="#ppt_x"/>
                                          </p:val>
                                        </p:tav>
                                      </p:tavLst>
                                    </p:anim>
                                    <p:anim calcmode="lin" valueType="num">
                                      <p:cBhvr>
                                        <p:cTn id="33" dur="500" fill="hold"/>
                                        <p:tgtEl>
                                          <p:spTgt spid="8"/>
                                        </p:tgtEl>
                                        <p:attrNameLst>
                                          <p:attrName>ppt_y</p:attrName>
                                        </p:attrNameLst>
                                      </p:cBhvr>
                                      <p:tavLst>
                                        <p:tav tm="0">
                                          <p:val>
                                            <p:strVal val="#ppt_y"/>
                                          </p:val>
                                        </p:tav>
                                        <p:tav tm="100000">
                                          <p:val>
                                            <p:strVal val="#ppt_y"/>
                                          </p:val>
                                        </p:tav>
                                      </p:tavLst>
                                    </p:anim>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randombar(horizontal)">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randombar(horizontal)">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8" grpId="0"/>
      <p:bldP spid="19" grpId="0"/>
      <p:bldP spid="20" grpId="0"/>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t="-16000" b="-16000"/>
          </a:stretch>
        </a:blipFill>
        <a:effectLst/>
      </p:bgPr>
    </p:bg>
    <p:spTree>
      <p:nvGrpSpPr>
        <p:cNvPr id="1" name=""/>
        <p:cNvGrpSpPr/>
        <p:nvPr/>
      </p:nvGrpSpPr>
      <p:grpSpPr>
        <a:xfrm>
          <a:off x="0" y="0"/>
          <a:ext cx="0" cy="0"/>
          <a:chOff x="0" y="0"/>
          <a:chExt cx="0" cy="0"/>
        </a:xfrm>
      </p:grpSpPr>
      <p:pic>
        <p:nvPicPr>
          <p:cNvPr id="40" name="Picture 2"/>
          <p:cNvPicPr>
            <a:picLocks noChangeAspect="1" noChangeArrowheads="1"/>
          </p:cNvPicPr>
          <p:nvPr/>
        </p:nvPicPr>
        <p:blipFill>
          <a:blip r:embed="rId4"/>
          <a:srcRect/>
          <a:stretch>
            <a:fillRect/>
          </a:stretch>
        </p:blipFill>
        <p:spPr bwMode="auto">
          <a:xfrm>
            <a:off x="0" y="1772816"/>
            <a:ext cx="8989529" cy="3888432"/>
          </a:xfrm>
          <a:prstGeom prst="rect">
            <a:avLst/>
          </a:prstGeom>
          <a:noFill/>
          <a:ln w="9525">
            <a:noFill/>
            <a:miter lim="800000"/>
            <a:headEnd/>
            <a:tailEnd/>
          </a:ln>
          <a:effectLst/>
        </p:spPr>
      </p:pic>
      <p:sp>
        <p:nvSpPr>
          <p:cNvPr id="3" name="ZoneTexte 2"/>
          <p:cNvSpPr txBox="1"/>
          <p:nvPr/>
        </p:nvSpPr>
        <p:spPr>
          <a:xfrm>
            <a:off x="1907704" y="404664"/>
            <a:ext cx="5976664"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rtl="1"/>
            <a:r>
              <a:rPr lang="ar-DZ" sz="3200" b="1" dirty="0" smtClean="0">
                <a:solidFill>
                  <a:schemeClr val="tx1"/>
                </a:solidFill>
                <a:cs typeface="Sultan Medium" pitchFamily="2" charset="-78"/>
              </a:rPr>
              <a:t>تمثيل الحروف في النظام الثنائي</a:t>
            </a:r>
            <a:endParaRPr lang="fr-FR" sz="3200" b="1" dirty="0">
              <a:solidFill>
                <a:schemeClr val="tx1"/>
              </a:solidFill>
              <a:cs typeface="Sultan Medium" pitchFamily="2" charset="-78"/>
            </a:endParaRPr>
          </a:p>
        </p:txBody>
      </p:sp>
    </p:spTree>
    <p:extLst>
      <p:ext uri="{BB962C8B-B14F-4D97-AF65-F5344CB8AC3E}">
        <p14:creationId xmlns:p14="http://schemas.microsoft.com/office/powerpoint/2010/main" val="386212642"/>
      </p:ext>
    </p:extLst>
  </p:cSld>
  <p:clrMapOvr>
    <a:masterClrMapping/>
  </p:clrMapOvr>
  <p:transition spd="slow">
    <p:randomBar dir="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t="-16000" b="-16000"/>
          </a:stretch>
        </a:blipFill>
        <a:effectLst/>
      </p:bgPr>
    </p:bg>
    <p:spTree>
      <p:nvGrpSpPr>
        <p:cNvPr id="1" name=""/>
        <p:cNvGrpSpPr/>
        <p:nvPr/>
      </p:nvGrpSpPr>
      <p:grpSpPr>
        <a:xfrm>
          <a:off x="0" y="0"/>
          <a:ext cx="0" cy="0"/>
          <a:chOff x="0" y="0"/>
          <a:chExt cx="0" cy="0"/>
        </a:xfrm>
      </p:grpSpPr>
      <p:sp>
        <p:nvSpPr>
          <p:cNvPr id="3" name="ZoneTexte 2"/>
          <p:cNvSpPr txBox="1"/>
          <p:nvPr/>
        </p:nvSpPr>
        <p:spPr>
          <a:xfrm>
            <a:off x="1907704" y="404664"/>
            <a:ext cx="5976664"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rtl="1"/>
            <a:r>
              <a:rPr lang="ar-DZ" sz="3200" b="1" dirty="0" smtClean="0">
                <a:solidFill>
                  <a:schemeClr val="tx1"/>
                </a:solidFill>
                <a:cs typeface="Sultan Medium" pitchFamily="2" charset="-78"/>
              </a:rPr>
              <a:t>مضاعفات </a:t>
            </a:r>
            <a:r>
              <a:rPr lang="ar-DZ" sz="3200" b="1" dirty="0" err="1" smtClean="0">
                <a:solidFill>
                  <a:schemeClr val="tx1"/>
                </a:solidFill>
                <a:cs typeface="Sultan Medium" pitchFamily="2" charset="-78"/>
              </a:rPr>
              <a:t>الاوكتي</a:t>
            </a:r>
            <a:endParaRPr lang="fr-FR" sz="3200" b="1" dirty="0">
              <a:solidFill>
                <a:schemeClr val="tx1"/>
              </a:solidFill>
              <a:cs typeface="Sultan Medium" pitchFamily="2" charset="-78"/>
            </a:endParaRPr>
          </a:p>
        </p:txBody>
      </p:sp>
      <p:sp>
        <p:nvSpPr>
          <p:cNvPr id="4" name="ZoneTexte 3"/>
          <p:cNvSpPr txBox="1"/>
          <p:nvPr/>
        </p:nvSpPr>
        <p:spPr>
          <a:xfrm>
            <a:off x="1259632" y="1862967"/>
            <a:ext cx="6429420" cy="4832092"/>
          </a:xfrm>
          <a:prstGeom prst="rect">
            <a:avLst/>
          </a:prstGeom>
          <a:noFill/>
        </p:spPr>
        <p:txBody>
          <a:bodyPr wrap="square" rtlCol="0">
            <a:spAutoFit/>
          </a:bodyPr>
          <a:lstStyle/>
          <a:p>
            <a:pPr algn="r" rtl="1">
              <a:lnSpc>
                <a:spcPct val="150000"/>
              </a:lnSpc>
            </a:pPr>
            <a:r>
              <a:rPr lang="ar-SA" sz="2800" b="1" dirty="0" smtClean="0">
                <a:latin typeface="Times New Roman" pitchFamily="18" charset="0"/>
                <a:cs typeface="Times New Roman" pitchFamily="18" charset="0"/>
              </a:rPr>
              <a:t>1 كيلو أوكتي </a:t>
            </a:r>
            <a:r>
              <a:rPr lang="fr-FR" sz="2800" b="1" dirty="0" smtClean="0">
                <a:latin typeface="Times New Roman" pitchFamily="18" charset="0"/>
                <a:cs typeface="Times New Roman" pitchFamily="18" charset="0"/>
              </a:rPr>
              <a:t> Kilo </a:t>
            </a:r>
            <a:r>
              <a:rPr lang="fr-FR" sz="2800" b="1" dirty="0" smtClean="0">
                <a:effectLst>
                  <a:outerShdw blurRad="38100" dist="38100" dir="2700000" algn="tl">
                    <a:srgbClr val="000000">
                      <a:alpha val="43137"/>
                    </a:srgbClr>
                  </a:outerShdw>
                </a:effectLst>
                <a:latin typeface="Times New Roman" pitchFamily="18" charset="0"/>
                <a:cs typeface="Times New Roman" pitchFamily="18" charset="0"/>
              </a:rPr>
              <a:t>Ѳ </a:t>
            </a:r>
            <a:r>
              <a:rPr lang="ar-SA" sz="2800" b="1" dirty="0" smtClean="0">
                <a:latin typeface="Times New Roman" pitchFamily="18" charset="0"/>
                <a:cs typeface="Times New Roman" pitchFamily="18" charset="0"/>
              </a:rPr>
              <a:t> </a:t>
            </a:r>
            <a:r>
              <a:rPr lang="fr-FR"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 1024 أوكتي</a:t>
            </a:r>
          </a:p>
          <a:p>
            <a:pPr algn="r" rtl="1">
              <a:lnSpc>
                <a:spcPct val="150000"/>
              </a:lnSpc>
            </a:pPr>
            <a:r>
              <a:rPr lang="ar-SA" sz="2800" b="1" dirty="0" smtClean="0">
                <a:latin typeface="Times New Roman" pitchFamily="18" charset="0"/>
                <a:cs typeface="Times New Roman" pitchFamily="18" charset="0"/>
              </a:rPr>
              <a:t>1 ميقا أوكتي </a:t>
            </a:r>
            <a:r>
              <a:rPr lang="fr-FR" sz="2800" b="1" dirty="0" smtClean="0">
                <a:latin typeface="Times New Roman" pitchFamily="18" charset="0"/>
                <a:cs typeface="Times New Roman" pitchFamily="18" charset="0"/>
              </a:rPr>
              <a:t> Méga </a:t>
            </a:r>
            <a:r>
              <a:rPr lang="fr-FR" sz="2800" b="1" dirty="0" smtClean="0">
                <a:effectLst>
                  <a:outerShdw blurRad="38100" dist="38100" dir="2700000" algn="tl">
                    <a:srgbClr val="000000">
                      <a:alpha val="43137"/>
                    </a:srgbClr>
                  </a:outerShdw>
                </a:effectLst>
                <a:latin typeface="Times New Roman" pitchFamily="18" charset="0"/>
                <a:cs typeface="Times New Roman" pitchFamily="18" charset="0"/>
              </a:rPr>
              <a:t>Ѳ </a:t>
            </a:r>
            <a:r>
              <a:rPr lang="ar-SA" sz="2800" b="1" dirty="0" smtClean="0">
                <a:latin typeface="Times New Roman" pitchFamily="18" charset="0"/>
                <a:cs typeface="Times New Roman" pitchFamily="18" charset="0"/>
              </a:rPr>
              <a:t>= 1024كيلو أوكتي</a:t>
            </a:r>
          </a:p>
          <a:p>
            <a:pPr algn="r" rtl="1">
              <a:lnSpc>
                <a:spcPct val="150000"/>
              </a:lnSpc>
            </a:pPr>
            <a:r>
              <a:rPr lang="ar-SA" sz="2800" b="1" dirty="0" smtClean="0">
                <a:latin typeface="Times New Roman" pitchFamily="18" charset="0"/>
                <a:cs typeface="Times New Roman" pitchFamily="18" charset="0"/>
              </a:rPr>
              <a:t>1 جيقا أوكتي</a:t>
            </a:r>
            <a:r>
              <a:rPr lang="fr-FR" sz="2800" b="1" dirty="0" smtClean="0">
                <a:latin typeface="Times New Roman" pitchFamily="18" charset="0"/>
                <a:cs typeface="Times New Roman" pitchFamily="18" charset="0"/>
              </a:rPr>
              <a:t>  Giga </a:t>
            </a:r>
            <a:r>
              <a:rPr lang="fr-FR" sz="2800" b="1" dirty="0" smtClean="0">
                <a:effectLst>
                  <a:outerShdw blurRad="38100" dist="38100" dir="2700000" algn="tl">
                    <a:srgbClr val="000000">
                      <a:alpha val="43137"/>
                    </a:srgbClr>
                  </a:outerShdw>
                </a:effectLst>
                <a:latin typeface="Times New Roman" pitchFamily="18" charset="0"/>
                <a:cs typeface="Times New Roman" pitchFamily="18" charset="0"/>
              </a:rPr>
              <a:t>Ѳ  </a:t>
            </a:r>
            <a:r>
              <a:rPr lang="ar-SA" sz="2800" b="1" dirty="0" smtClean="0">
                <a:latin typeface="Times New Roman" pitchFamily="18" charset="0"/>
                <a:cs typeface="Times New Roman" pitchFamily="18" charset="0"/>
              </a:rPr>
              <a:t>= 1024 ميقا أوكتي</a:t>
            </a:r>
          </a:p>
          <a:p>
            <a:pPr algn="r" rtl="1">
              <a:lnSpc>
                <a:spcPct val="150000"/>
              </a:lnSpc>
            </a:pPr>
            <a:r>
              <a:rPr lang="ar-SA" sz="2800" b="1" dirty="0" smtClean="0">
                <a:latin typeface="Times New Roman" pitchFamily="18" charset="0"/>
                <a:cs typeface="Times New Roman" pitchFamily="18" charset="0"/>
              </a:rPr>
              <a:t>1 تيرا </a:t>
            </a:r>
            <a:r>
              <a:rPr lang="ar-SA" sz="2800" b="1" dirty="0" err="1" smtClean="0">
                <a:latin typeface="Times New Roman" pitchFamily="18" charset="0"/>
                <a:cs typeface="Times New Roman" pitchFamily="18" charset="0"/>
              </a:rPr>
              <a:t>أوكتي</a:t>
            </a:r>
            <a:r>
              <a:rPr lang="ar-SA" sz="2800" b="1" dirty="0" smtClean="0">
                <a:latin typeface="Times New Roman" pitchFamily="18" charset="0"/>
                <a:cs typeface="Times New Roman" pitchFamily="18" charset="0"/>
              </a:rPr>
              <a:t> </a:t>
            </a:r>
            <a:r>
              <a:rPr lang="fr-FR" sz="2800" b="1" dirty="0" smtClean="0">
                <a:latin typeface="Times New Roman" pitchFamily="18" charset="0"/>
                <a:cs typeface="Times New Roman" pitchFamily="18" charset="0"/>
              </a:rPr>
              <a:t>    Tira </a:t>
            </a:r>
            <a:r>
              <a:rPr lang="fr-FR" sz="2800" b="1" dirty="0" smtClean="0">
                <a:effectLst>
                  <a:outerShdw blurRad="38100" dist="38100" dir="2700000" algn="tl">
                    <a:srgbClr val="000000">
                      <a:alpha val="43137"/>
                    </a:srgbClr>
                  </a:outerShdw>
                </a:effectLst>
                <a:latin typeface="Times New Roman" pitchFamily="18" charset="0"/>
                <a:cs typeface="Times New Roman" pitchFamily="18" charset="0"/>
              </a:rPr>
              <a:t>Ѳ </a:t>
            </a:r>
            <a:r>
              <a:rPr lang="ar-SA" sz="2800" b="1" dirty="0" smtClean="0">
                <a:latin typeface="Times New Roman" pitchFamily="18" charset="0"/>
                <a:cs typeface="Times New Roman" pitchFamily="18" charset="0"/>
              </a:rPr>
              <a:t>= 1024 جيقا </a:t>
            </a:r>
            <a:r>
              <a:rPr lang="ar-SA" sz="2800" b="1" dirty="0" err="1" smtClean="0">
                <a:latin typeface="Times New Roman" pitchFamily="18" charset="0"/>
                <a:cs typeface="Times New Roman" pitchFamily="18" charset="0"/>
              </a:rPr>
              <a:t>أوكتي</a:t>
            </a:r>
            <a:endParaRPr lang="ar-DZ" sz="2800" b="1" dirty="0" smtClean="0">
              <a:latin typeface="Times New Roman" pitchFamily="18" charset="0"/>
              <a:cs typeface="Times New Roman" pitchFamily="18" charset="0"/>
            </a:endParaRPr>
          </a:p>
          <a:p>
            <a:pPr algn="r" rtl="1">
              <a:lnSpc>
                <a:spcPct val="150000"/>
              </a:lnSpc>
            </a:pPr>
            <a:r>
              <a:rPr lang="ar-SA" sz="2800" b="1" dirty="0">
                <a:latin typeface="Times New Roman" pitchFamily="18" charset="0"/>
                <a:cs typeface="Times New Roman" pitchFamily="18" charset="0"/>
              </a:rPr>
              <a:t>1 </a:t>
            </a:r>
            <a:r>
              <a:rPr lang="ar-DZ" sz="2800" b="1" dirty="0" smtClean="0">
                <a:latin typeface="Times New Roman" pitchFamily="18" charset="0"/>
                <a:cs typeface="Times New Roman" pitchFamily="18" charset="0"/>
              </a:rPr>
              <a:t>بيتا </a:t>
            </a:r>
            <a:r>
              <a:rPr lang="ar-SA" sz="2800" b="1" dirty="0" err="1" smtClean="0">
                <a:latin typeface="Times New Roman" pitchFamily="18" charset="0"/>
                <a:cs typeface="Times New Roman" pitchFamily="18" charset="0"/>
              </a:rPr>
              <a:t>أوكتي</a:t>
            </a:r>
            <a:r>
              <a:rPr lang="ar-SA" sz="2800" b="1" dirty="0" smtClean="0">
                <a:latin typeface="Times New Roman" pitchFamily="18" charset="0"/>
                <a:cs typeface="Times New Roman" pitchFamily="18" charset="0"/>
              </a:rPr>
              <a:t> </a:t>
            </a:r>
            <a:r>
              <a:rPr lang="fr-FR" sz="2800" b="1" dirty="0" smtClean="0">
                <a:latin typeface="Times New Roman" pitchFamily="18" charset="0"/>
                <a:cs typeface="Times New Roman" pitchFamily="18" charset="0"/>
              </a:rPr>
              <a:t>    </a:t>
            </a:r>
            <a:r>
              <a:rPr lang="fr-FR" sz="2800" b="1" dirty="0" err="1" smtClean="0">
                <a:latin typeface="Times New Roman" pitchFamily="18" charset="0"/>
                <a:cs typeface="Times New Roman" pitchFamily="18" charset="0"/>
              </a:rPr>
              <a:t>Peta</a:t>
            </a:r>
            <a:r>
              <a:rPr lang="fr-FR" sz="2800" b="1" dirty="0" smtClean="0">
                <a:latin typeface="Times New Roman" pitchFamily="18" charset="0"/>
                <a:cs typeface="Times New Roman" pitchFamily="18" charset="0"/>
              </a:rPr>
              <a:t> </a:t>
            </a:r>
            <a:r>
              <a:rPr lang="fr-FR" sz="2800" b="1" dirty="0" smtClean="0">
                <a:effectLst>
                  <a:outerShdw blurRad="38100" dist="38100" dir="2700000" algn="tl">
                    <a:srgbClr val="000000">
                      <a:alpha val="43137"/>
                    </a:srgbClr>
                  </a:outerShdw>
                </a:effectLst>
                <a:latin typeface="Times New Roman" pitchFamily="18" charset="0"/>
                <a:cs typeface="Times New Roman" pitchFamily="18" charset="0"/>
              </a:rPr>
              <a:t>Ѳ </a:t>
            </a:r>
            <a:r>
              <a:rPr lang="ar-SA" sz="2800" b="1" dirty="0">
                <a:latin typeface="Times New Roman" pitchFamily="18" charset="0"/>
                <a:cs typeface="Times New Roman" pitchFamily="18" charset="0"/>
              </a:rPr>
              <a:t>= 1024 </a:t>
            </a:r>
            <a:r>
              <a:rPr lang="ar-DZ" sz="2800" b="1" dirty="0" smtClean="0">
                <a:latin typeface="Times New Roman" pitchFamily="18" charset="0"/>
                <a:cs typeface="Times New Roman" pitchFamily="18" charset="0"/>
              </a:rPr>
              <a:t>تيرا </a:t>
            </a:r>
            <a:r>
              <a:rPr lang="ar-SA" sz="2800" b="1" dirty="0" err="1" smtClean="0">
                <a:latin typeface="Times New Roman" pitchFamily="18" charset="0"/>
                <a:cs typeface="Times New Roman" pitchFamily="18" charset="0"/>
              </a:rPr>
              <a:t>أوكتي</a:t>
            </a:r>
            <a:endParaRPr lang="ar-DZ" sz="2800" b="1" dirty="0">
              <a:latin typeface="Times New Roman" pitchFamily="18" charset="0"/>
              <a:cs typeface="Times New Roman" pitchFamily="18" charset="0"/>
            </a:endParaRPr>
          </a:p>
          <a:p>
            <a:pPr algn="r" rtl="1">
              <a:lnSpc>
                <a:spcPct val="150000"/>
              </a:lnSpc>
            </a:pPr>
            <a:r>
              <a:rPr lang="ar-SA" sz="2800" b="1" dirty="0">
                <a:latin typeface="Times New Roman" pitchFamily="18" charset="0"/>
                <a:cs typeface="Times New Roman" pitchFamily="18" charset="0"/>
              </a:rPr>
              <a:t>1 </a:t>
            </a:r>
            <a:r>
              <a:rPr lang="ar-DZ" sz="2800" b="1" dirty="0" err="1" smtClean="0">
                <a:latin typeface="Times New Roman" pitchFamily="18" charset="0"/>
                <a:cs typeface="Times New Roman" pitchFamily="18" charset="0"/>
              </a:rPr>
              <a:t>اكسا</a:t>
            </a:r>
            <a:r>
              <a:rPr lang="ar-DZ" sz="2800" b="1" dirty="0" smtClean="0">
                <a:latin typeface="Times New Roman" pitchFamily="18" charset="0"/>
                <a:cs typeface="Times New Roman" pitchFamily="18" charset="0"/>
              </a:rPr>
              <a:t> </a:t>
            </a:r>
            <a:r>
              <a:rPr lang="ar-SA" sz="2800" b="1" dirty="0" err="1" smtClean="0">
                <a:latin typeface="Times New Roman" pitchFamily="18" charset="0"/>
                <a:cs typeface="Times New Roman" pitchFamily="18" charset="0"/>
              </a:rPr>
              <a:t>أوكتي</a:t>
            </a:r>
            <a:r>
              <a:rPr lang="ar-SA" sz="2800" b="1" dirty="0" smtClean="0">
                <a:latin typeface="Times New Roman" pitchFamily="18" charset="0"/>
                <a:cs typeface="Times New Roman" pitchFamily="18" charset="0"/>
              </a:rPr>
              <a:t> </a:t>
            </a:r>
            <a:r>
              <a:rPr lang="fr-FR" sz="2800" b="1" dirty="0" smtClean="0">
                <a:latin typeface="Times New Roman" pitchFamily="18" charset="0"/>
                <a:cs typeface="Times New Roman" pitchFamily="18" charset="0"/>
              </a:rPr>
              <a:t>    </a:t>
            </a:r>
            <a:r>
              <a:rPr lang="fr-FR" sz="2800" b="1" dirty="0" err="1" smtClean="0">
                <a:latin typeface="Times New Roman" pitchFamily="18" charset="0"/>
                <a:cs typeface="Times New Roman" pitchFamily="18" charset="0"/>
              </a:rPr>
              <a:t>Exa</a:t>
            </a:r>
            <a:r>
              <a:rPr lang="fr-FR" sz="2800" b="1" dirty="0" smtClean="0">
                <a:latin typeface="Times New Roman" pitchFamily="18" charset="0"/>
                <a:cs typeface="Times New Roman" pitchFamily="18" charset="0"/>
              </a:rPr>
              <a:t> </a:t>
            </a:r>
            <a:r>
              <a:rPr lang="fr-FR" sz="2800" b="1" dirty="0" smtClean="0">
                <a:effectLst>
                  <a:outerShdw blurRad="38100" dist="38100" dir="2700000" algn="tl">
                    <a:srgbClr val="000000">
                      <a:alpha val="43137"/>
                    </a:srgbClr>
                  </a:outerShdw>
                </a:effectLst>
                <a:latin typeface="Times New Roman" pitchFamily="18" charset="0"/>
                <a:cs typeface="Times New Roman" pitchFamily="18" charset="0"/>
              </a:rPr>
              <a:t>Ѳ </a:t>
            </a:r>
            <a:r>
              <a:rPr lang="ar-SA" sz="2800" b="1" dirty="0">
                <a:latin typeface="Times New Roman" pitchFamily="18" charset="0"/>
                <a:cs typeface="Times New Roman" pitchFamily="18" charset="0"/>
              </a:rPr>
              <a:t>= 1024 </a:t>
            </a:r>
            <a:r>
              <a:rPr lang="ar-DZ" sz="2800" b="1" dirty="0" smtClean="0">
                <a:latin typeface="Times New Roman" pitchFamily="18" charset="0"/>
                <a:cs typeface="Times New Roman" pitchFamily="18" charset="0"/>
              </a:rPr>
              <a:t>بيتا </a:t>
            </a:r>
            <a:r>
              <a:rPr lang="ar-SA" sz="2800" b="1" dirty="0" err="1" smtClean="0">
                <a:latin typeface="Times New Roman" pitchFamily="18" charset="0"/>
                <a:cs typeface="Times New Roman" pitchFamily="18" charset="0"/>
              </a:rPr>
              <a:t>أوكتي</a:t>
            </a:r>
            <a:endParaRPr lang="ar-DZ" sz="2800" b="1" dirty="0">
              <a:latin typeface="Times New Roman" pitchFamily="18" charset="0"/>
              <a:cs typeface="Times New Roman" pitchFamily="18" charset="0"/>
            </a:endParaRPr>
          </a:p>
          <a:p>
            <a:pPr algn="r" rtl="1"/>
            <a:endParaRPr lang="ar-DZ" sz="2800" b="1" dirty="0" smtClean="0">
              <a:latin typeface="Times New Roman" pitchFamily="18" charset="0"/>
              <a:cs typeface="Times New Roman" pitchFamily="18" charset="0"/>
            </a:endParaRPr>
          </a:p>
          <a:p>
            <a:pPr algn="r" rtl="1"/>
            <a:endParaRPr lang="ar-SA" sz="28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77963554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16000" b="-16000"/>
          </a:stretch>
        </a:blipFill>
        <a:effectLst/>
      </p:bgPr>
    </p:bg>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251519" y="1628800"/>
            <a:ext cx="8712969" cy="4543199"/>
          </a:xfrm>
        </p:spPr>
        <p:txBody>
          <a:bodyPr>
            <a:normAutofit/>
          </a:bodyPr>
          <a:lstStyle/>
          <a:p>
            <a:pPr algn="just" rtl="1"/>
            <a:r>
              <a:rPr lang="ar-DZ" sz="3200" b="1" dirty="0" smtClean="0"/>
              <a:t>أردت نقل مجموعة من الملفات بواسطة قرص وامض (</a:t>
            </a:r>
            <a:r>
              <a:rPr lang="fr-FR" sz="3200" b="1" dirty="0" smtClean="0"/>
              <a:t>flash </a:t>
            </a:r>
            <a:r>
              <a:rPr lang="fr-FR" sz="3200" b="1" dirty="0" err="1" smtClean="0"/>
              <a:t>disk</a:t>
            </a:r>
            <a:r>
              <a:rPr lang="ar-DZ" sz="3200" b="1" dirty="0" smtClean="0"/>
              <a:t>) سعته </a:t>
            </a:r>
            <a:r>
              <a:rPr lang="fr-FR" sz="3200" b="1" dirty="0" smtClean="0"/>
              <a:t>4</a:t>
            </a:r>
            <a:r>
              <a:rPr lang="ar-DZ" sz="3200" b="1" dirty="0" smtClean="0"/>
              <a:t> جيقا </a:t>
            </a:r>
            <a:r>
              <a:rPr lang="ar-DZ" sz="3200" b="1" dirty="0" err="1" smtClean="0"/>
              <a:t>أوكتي</a:t>
            </a:r>
            <a:r>
              <a:rPr lang="ar-DZ" sz="3200" b="1" dirty="0" smtClean="0"/>
              <a:t> سعة هذه الملفات كالتالي:(</a:t>
            </a:r>
            <a:r>
              <a:rPr lang="fr-FR" sz="3200" b="1" dirty="0" smtClean="0"/>
              <a:t>Ø=Octet</a:t>
            </a:r>
            <a:r>
              <a:rPr lang="ar-DZ" sz="3200" b="1" dirty="0" smtClean="0"/>
              <a:t>)</a:t>
            </a:r>
          </a:p>
          <a:p>
            <a:pPr marL="0" indent="0" algn="r" rtl="1">
              <a:buNone/>
            </a:pPr>
            <a:r>
              <a:rPr lang="ar-DZ" b="1" dirty="0" smtClean="0"/>
              <a:t>ملف 1 سعته: </a:t>
            </a:r>
            <a:r>
              <a:rPr lang="fr-FR" b="1" dirty="0" smtClean="0"/>
              <a:t>2048KØ</a:t>
            </a:r>
            <a:r>
              <a:rPr lang="ar-DZ" b="1" dirty="0" smtClean="0"/>
              <a:t>    ملف 2 سعته: </a:t>
            </a:r>
            <a:r>
              <a:rPr lang="fr-FR" b="1" dirty="0" smtClean="0"/>
              <a:t>1022MØ</a:t>
            </a:r>
            <a:endParaRPr lang="ar-DZ" b="1" dirty="0" smtClean="0"/>
          </a:p>
          <a:p>
            <a:pPr marL="0" indent="0" algn="r" rtl="1">
              <a:buNone/>
            </a:pPr>
            <a:r>
              <a:rPr lang="ar-DZ" b="1" dirty="0"/>
              <a:t>ملف </a:t>
            </a:r>
            <a:r>
              <a:rPr lang="ar-DZ" b="1" dirty="0" smtClean="0"/>
              <a:t>3 </a:t>
            </a:r>
            <a:r>
              <a:rPr lang="ar-DZ" b="1" dirty="0"/>
              <a:t>سعته: </a:t>
            </a:r>
            <a:r>
              <a:rPr lang="fr-FR" b="1" dirty="0" smtClean="0"/>
              <a:t>5GØ</a:t>
            </a:r>
            <a:r>
              <a:rPr lang="ar-DZ" b="1" dirty="0" smtClean="0"/>
              <a:t>         ملف 4 </a:t>
            </a:r>
            <a:r>
              <a:rPr lang="ar-DZ" b="1" dirty="0"/>
              <a:t>سعته: </a:t>
            </a:r>
            <a:r>
              <a:rPr lang="fr-FR" b="1" dirty="0" smtClean="0"/>
              <a:t>1536MØ</a:t>
            </a:r>
            <a:endParaRPr lang="ar-DZ" b="1" dirty="0"/>
          </a:p>
          <a:p>
            <a:pPr marL="0" indent="0" algn="r" rtl="1">
              <a:buNone/>
            </a:pPr>
            <a:endParaRPr lang="fr-FR" sz="3200" b="1" dirty="0" smtClean="0"/>
          </a:p>
          <a:p>
            <a:pPr algn="r" rtl="1"/>
            <a:r>
              <a:rPr lang="ar-SA" sz="3200" b="1" dirty="0" smtClean="0"/>
              <a:t>هل يمكن</a:t>
            </a:r>
            <a:r>
              <a:rPr lang="ar-DZ" sz="3200" b="1" dirty="0" smtClean="0"/>
              <a:t>ك</a:t>
            </a:r>
            <a:r>
              <a:rPr lang="ar-SA" sz="3200" b="1" dirty="0" smtClean="0"/>
              <a:t> فعل ذلك مع التبرير؟</a:t>
            </a:r>
            <a:endParaRPr lang="ar-DZ" sz="3200" b="1" dirty="0" smtClean="0"/>
          </a:p>
          <a:p>
            <a:pPr marL="0" indent="0" algn="r" rtl="1">
              <a:buNone/>
            </a:pPr>
            <a:endParaRPr lang="ar-DZ" b="1" dirty="0"/>
          </a:p>
        </p:txBody>
      </p:sp>
      <p:sp>
        <p:nvSpPr>
          <p:cNvPr id="5" name="ZoneTexte 4"/>
          <p:cNvSpPr txBox="1"/>
          <p:nvPr/>
        </p:nvSpPr>
        <p:spPr>
          <a:xfrm>
            <a:off x="2627784" y="692696"/>
            <a:ext cx="3312368" cy="646331"/>
          </a:xfrm>
          <a:prstGeom prst="rect">
            <a:avLst/>
          </a:prstGeom>
          <a:noFill/>
        </p:spPr>
        <p:txBody>
          <a:bodyPr wrap="square" rtlCol="0">
            <a:spAutoFit/>
          </a:bodyPr>
          <a:lstStyle/>
          <a:p>
            <a:pPr algn="ctr" rtl="1"/>
            <a:r>
              <a:rPr lang="ar-DZ" sz="3600" b="1" dirty="0" smtClean="0">
                <a:solidFill>
                  <a:srgbClr val="FF0000"/>
                </a:solidFill>
                <a:effectLst>
                  <a:outerShdw blurRad="38100" dist="38100" dir="2700000" algn="tl">
                    <a:srgbClr val="000000">
                      <a:alpha val="43137"/>
                    </a:srgbClr>
                  </a:outerShdw>
                </a:effectLst>
              </a:rPr>
              <a:t>تطبيق</a:t>
            </a:r>
            <a:endParaRPr lang="fr-FR"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187578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16000" b="-16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2204865"/>
            <a:ext cx="7690048" cy="2736304"/>
          </a:xfrm>
        </p:spPr>
        <p:txBody>
          <a:bodyPr/>
          <a:lstStyle/>
          <a:p>
            <a:pPr marL="0" indent="0" algn="r" rtl="1">
              <a:buNone/>
            </a:pPr>
            <a:r>
              <a:rPr lang="ar-SA" b="1" dirty="0">
                <a:solidFill>
                  <a:srgbClr val="0099FF"/>
                </a:solidFill>
              </a:rPr>
              <a:t> المحيطات </a:t>
            </a:r>
            <a:r>
              <a:rPr lang="fr-FR" b="1" dirty="0">
                <a:solidFill>
                  <a:srgbClr val="0099FF"/>
                </a:solidFill>
              </a:rPr>
              <a:t>Les périphériques </a:t>
            </a:r>
            <a:r>
              <a:rPr lang="fr-FR" b="1" dirty="0" smtClean="0">
                <a:solidFill>
                  <a:srgbClr val="0099FF"/>
                </a:solidFill>
              </a:rPr>
              <a:t>:</a:t>
            </a:r>
            <a:endParaRPr lang="ar-DZ" b="1" dirty="0" smtClean="0">
              <a:solidFill>
                <a:srgbClr val="0099FF"/>
              </a:solidFill>
            </a:endParaRPr>
          </a:p>
          <a:p>
            <a:pPr marL="0" indent="0" algn="r" rtl="1">
              <a:buNone/>
            </a:pPr>
            <a:r>
              <a:rPr lang="ar-SA" b="1" dirty="0"/>
              <a:t>هي كل جهاز يوصل بالكمبيوتر ويقوم بدور معين </a:t>
            </a:r>
            <a:endParaRPr lang="fr-FR" dirty="0"/>
          </a:p>
        </p:txBody>
      </p:sp>
    </p:spTree>
    <p:extLst>
      <p:ext uri="{BB962C8B-B14F-4D97-AF65-F5344CB8AC3E}">
        <p14:creationId xmlns:p14="http://schemas.microsoft.com/office/powerpoint/2010/main" val="11268246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40568" y="2564904"/>
            <a:ext cx="8769598" cy="1015663"/>
          </a:xfrm>
          <a:prstGeom prst="rect">
            <a:avLst/>
          </a:prstGeom>
        </p:spPr>
        <p:txBody>
          <a:bodyPr wrap="square">
            <a:spAutoFit/>
          </a:bodyPr>
          <a:lstStyle/>
          <a:p>
            <a:pPr marL="457200" indent="-457200" algn="r" rtl="1">
              <a:buFont typeface="Wingdings" pitchFamily="2" charset="2"/>
              <a:buChar char="q"/>
            </a:pPr>
            <a:r>
              <a:rPr lang="ar-DZ" sz="3200" b="1" dirty="0" smtClean="0">
                <a:solidFill>
                  <a:srgbClr val="FF0000"/>
                </a:solidFill>
              </a:rPr>
              <a:t>وحدات الادخال:</a:t>
            </a:r>
          </a:p>
          <a:p>
            <a:pPr algn="just" rtl="1"/>
            <a:r>
              <a:rPr lang="ar-DZ" sz="2800" dirty="0" smtClean="0"/>
              <a:t>هي </a:t>
            </a:r>
            <a:r>
              <a:rPr lang="ar-DZ" sz="2800" dirty="0"/>
              <a:t>الوحدات </a:t>
            </a:r>
            <a:r>
              <a:rPr lang="ar-DZ" sz="2800" dirty="0" smtClean="0"/>
              <a:t>التي </a:t>
            </a:r>
            <a:r>
              <a:rPr lang="ar-DZ" sz="2800" dirty="0"/>
              <a:t>تتيح لك إدخال البيانات إلى الحاسب </a:t>
            </a:r>
            <a:r>
              <a:rPr lang="ar-DZ" sz="2800" dirty="0" smtClean="0"/>
              <a:t>.</a:t>
            </a:r>
          </a:p>
        </p:txBody>
      </p:sp>
    </p:spTree>
    <p:extLst>
      <p:ext uri="{BB962C8B-B14F-4D97-AF65-F5344CB8AC3E}">
        <p14:creationId xmlns:p14="http://schemas.microsoft.com/office/powerpoint/2010/main" val="29693882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18000"/>
            <a:lum/>
          </a:blip>
          <a:srcRect/>
          <a:stretch>
            <a:fillRect t="-16000" b="-16000"/>
          </a:stretch>
        </a:blipFill>
        <a:effectLst/>
      </p:bgPr>
    </p:bg>
    <p:spTree>
      <p:nvGrpSpPr>
        <p:cNvPr id="1" name=""/>
        <p:cNvGrpSpPr/>
        <p:nvPr/>
      </p:nvGrpSpPr>
      <p:grpSpPr>
        <a:xfrm>
          <a:off x="0" y="0"/>
          <a:ext cx="0" cy="0"/>
          <a:chOff x="0" y="0"/>
          <a:chExt cx="0" cy="0"/>
        </a:xfrm>
      </p:grpSpPr>
      <p:sp>
        <p:nvSpPr>
          <p:cNvPr id="228355" name="Rectangle 3"/>
          <p:cNvSpPr>
            <a:spLocks noGrp="1" noChangeArrowheads="1"/>
          </p:cNvSpPr>
          <p:nvPr>
            <p:ph type="body" idx="1"/>
          </p:nvPr>
        </p:nvSpPr>
        <p:spPr>
          <a:xfrm>
            <a:off x="611560" y="4149080"/>
            <a:ext cx="8281615" cy="2232670"/>
          </a:xfrm>
          <a:noFill/>
          <a:ln/>
        </p:spPr>
        <p:txBody>
          <a:bodyPr>
            <a:normAutofit/>
          </a:bodyPr>
          <a:lstStyle/>
          <a:p>
            <a:pPr marL="533400" indent="-533400" algn="r" rtl="1">
              <a:buClr>
                <a:srgbClr val="00CC66"/>
              </a:buClr>
              <a:buFont typeface="Wingdings" pitchFamily="2" charset="2"/>
              <a:buAutoNum type="arabicPeriod"/>
            </a:pPr>
            <a:r>
              <a:rPr lang="ar-DZ" sz="2800" b="1" u="sng" dirty="0" smtClean="0">
                <a:solidFill>
                  <a:srgbClr val="00CC66"/>
                </a:solidFill>
                <a:effectLst>
                  <a:outerShdw blurRad="38100" dist="38100" dir="2700000" algn="tl">
                    <a:srgbClr val="C0C0C0"/>
                  </a:outerShdw>
                </a:effectLst>
                <a:cs typeface="Arial" charset="0"/>
              </a:rPr>
              <a:t>عدد </a:t>
            </a:r>
            <a:r>
              <a:rPr lang="ar-DZ" sz="2800" b="1" u="sng" dirty="0">
                <a:solidFill>
                  <a:srgbClr val="00CC66"/>
                </a:solidFill>
                <a:effectLst>
                  <a:outerShdw blurRad="38100" dist="38100" dir="2700000" algn="tl">
                    <a:srgbClr val="C0C0C0"/>
                  </a:outerShdw>
                </a:effectLst>
                <a:cs typeface="Arial" charset="0"/>
              </a:rPr>
              <a:t>اللمسات</a:t>
            </a:r>
            <a:r>
              <a:rPr lang="ar-DZ" sz="2800" b="1" dirty="0">
                <a:solidFill>
                  <a:srgbClr val="00CC66"/>
                </a:solidFill>
                <a:effectLst>
                  <a:outerShdw blurRad="38100" dist="38100" dir="2700000" algn="tl">
                    <a:srgbClr val="C0C0C0"/>
                  </a:outerShdw>
                </a:effectLst>
                <a:cs typeface="Arial" charset="0"/>
              </a:rPr>
              <a:t> : </a:t>
            </a:r>
            <a:r>
              <a:rPr lang="ar-DZ" sz="2800" b="1" dirty="0">
                <a:effectLst>
                  <a:outerShdw blurRad="38100" dist="38100" dir="2700000" algn="tl">
                    <a:srgbClr val="C0C0C0"/>
                  </a:outerShdw>
                </a:effectLst>
                <a:cs typeface="Arial" charset="0"/>
              </a:rPr>
              <a:t>عدد اللمسات و توجد نوعان </a:t>
            </a:r>
            <a:r>
              <a:rPr lang="fr-FR" sz="2800" b="1" dirty="0">
                <a:effectLst>
                  <a:outerShdw blurRad="38100" dist="38100" dir="2700000" algn="tl">
                    <a:srgbClr val="C0C0C0"/>
                  </a:outerShdw>
                </a:effectLst>
                <a:cs typeface="Arial" charset="0"/>
              </a:rPr>
              <a:t>102/104</a:t>
            </a:r>
            <a:r>
              <a:rPr lang="ar-DZ" sz="2800" b="1" dirty="0">
                <a:effectLst>
                  <a:outerShdw blurRad="38100" dist="38100" dir="2700000" algn="tl">
                    <a:srgbClr val="C0C0C0"/>
                  </a:outerShdw>
                </a:effectLst>
                <a:cs typeface="Arial" charset="0"/>
              </a:rPr>
              <a:t> لمسة</a:t>
            </a:r>
          </a:p>
          <a:p>
            <a:pPr marL="533400" indent="-533400" algn="r" rtl="1">
              <a:buClr>
                <a:srgbClr val="00CC66"/>
              </a:buClr>
              <a:buFont typeface="Wingdings" pitchFamily="2" charset="2"/>
              <a:buAutoNum type="arabicPeriod"/>
            </a:pPr>
            <a:r>
              <a:rPr lang="ar-DZ" sz="2800" b="1" u="sng" dirty="0">
                <a:solidFill>
                  <a:srgbClr val="00CC66"/>
                </a:solidFill>
                <a:effectLst>
                  <a:outerShdw blurRad="38100" dist="38100" dir="2700000" algn="tl">
                    <a:srgbClr val="C0C0C0"/>
                  </a:outerShdw>
                </a:effectLst>
                <a:cs typeface="Arial" charset="0"/>
              </a:rPr>
              <a:t>نوعية اللوحة</a:t>
            </a:r>
            <a:r>
              <a:rPr lang="ar-DZ" sz="2800" b="1" dirty="0">
                <a:solidFill>
                  <a:srgbClr val="00CC66"/>
                </a:solidFill>
                <a:effectLst>
                  <a:outerShdw blurRad="38100" dist="38100" dir="2700000" algn="tl">
                    <a:srgbClr val="C0C0C0"/>
                  </a:outerShdw>
                </a:effectLst>
                <a:cs typeface="Arial" charset="0"/>
              </a:rPr>
              <a:t> </a:t>
            </a:r>
            <a:r>
              <a:rPr lang="ar-DZ" sz="2800" b="1" dirty="0">
                <a:solidFill>
                  <a:schemeClr val="tx1"/>
                </a:solidFill>
                <a:effectLst>
                  <a:outerShdw blurRad="38100" dist="38100" dir="2700000" algn="tl">
                    <a:srgbClr val="C0C0C0"/>
                  </a:outerShdw>
                </a:effectLst>
                <a:cs typeface="Arial" charset="0"/>
              </a:rPr>
              <a:t>:</a:t>
            </a:r>
            <a:r>
              <a:rPr lang="ar-DZ" sz="2800" b="1" dirty="0">
                <a:effectLst>
                  <a:outerShdw blurRad="38100" dist="38100" dir="2700000" algn="tl">
                    <a:srgbClr val="C0C0C0"/>
                  </a:outerShdw>
                </a:effectLst>
                <a:cs typeface="Arial" charset="0"/>
              </a:rPr>
              <a:t>   يوجد نوعان </a:t>
            </a:r>
          </a:p>
          <a:p>
            <a:pPr marL="1333500" lvl="2" indent="-419100" algn="r" rtl="1">
              <a:buClr>
                <a:schemeClr val="tx1"/>
              </a:buClr>
              <a:buFont typeface="Wingdings" pitchFamily="2" charset="2"/>
              <a:buChar char="ü"/>
            </a:pPr>
            <a:r>
              <a:rPr lang="fr-FR" sz="2200" b="1" dirty="0" smtClean="0">
                <a:effectLst>
                  <a:outerShdw blurRad="38100" dist="38100" dir="2700000" algn="tl">
                    <a:srgbClr val="C0C0C0"/>
                  </a:outerShdw>
                </a:effectLst>
                <a:cs typeface="Arial" charset="0"/>
              </a:rPr>
              <a:t>AZERTY</a:t>
            </a:r>
            <a:r>
              <a:rPr lang="ar-DZ" sz="2200" b="1" dirty="0" smtClean="0">
                <a:effectLst>
                  <a:outerShdw blurRad="38100" dist="38100" dir="2700000" algn="tl">
                    <a:srgbClr val="C0C0C0"/>
                  </a:outerShdw>
                </a:effectLst>
                <a:cs typeface="Arial" charset="0"/>
              </a:rPr>
              <a:t>          </a:t>
            </a:r>
            <a:r>
              <a:rPr lang="fr-FR" sz="2200" b="1" dirty="0" smtClean="0">
                <a:effectLst>
                  <a:outerShdw blurRad="38100" dist="38100" dir="2700000" algn="tl">
                    <a:srgbClr val="C0C0C0"/>
                  </a:outerShdw>
                </a:effectLst>
                <a:cs typeface="Arial" charset="0"/>
              </a:rPr>
              <a:t>         </a:t>
            </a:r>
            <a:r>
              <a:rPr lang="ar-DZ" sz="2200" b="1" dirty="0" smtClean="0">
                <a:effectLst>
                  <a:outerShdw blurRad="38100" dist="38100" dir="2700000" algn="tl">
                    <a:srgbClr val="C0C0C0"/>
                  </a:outerShdw>
                </a:effectLst>
                <a:cs typeface="Arial" charset="0"/>
              </a:rPr>
              <a:t>   </a:t>
            </a:r>
            <a:r>
              <a:rPr lang="ar-DZ" sz="2200" b="1" dirty="0">
                <a:effectLst>
                  <a:outerShdw blurRad="38100" dist="38100" dir="2700000" algn="tl">
                    <a:srgbClr val="C0C0C0"/>
                  </a:outerShdw>
                </a:effectLst>
                <a:cs typeface="Arial" charset="0"/>
              </a:rPr>
              <a:t>نوع اوروبي            </a:t>
            </a:r>
            <a:r>
              <a:rPr lang="fr-FR" sz="2200" b="1" dirty="0" smtClean="0">
                <a:effectLst>
                  <a:outerShdw blurRad="38100" dist="38100" dir="2700000" algn="tl">
                    <a:srgbClr val="C0C0C0"/>
                  </a:outerShdw>
                </a:effectLst>
                <a:cs typeface="Arial" charset="0"/>
              </a:rPr>
              <a:t>    </a:t>
            </a:r>
            <a:r>
              <a:rPr lang="ar-DZ" sz="2200" b="1" dirty="0" smtClean="0">
                <a:effectLst>
                  <a:outerShdw blurRad="38100" dist="38100" dir="2700000" algn="tl">
                    <a:srgbClr val="C0C0C0"/>
                  </a:outerShdw>
                </a:effectLst>
                <a:cs typeface="Arial" charset="0"/>
              </a:rPr>
              <a:t>   </a:t>
            </a:r>
            <a:r>
              <a:rPr lang="ar-DZ" sz="2200" b="1" dirty="0">
                <a:effectLst>
                  <a:outerShdw blurRad="38100" dist="38100" dir="2700000" algn="tl">
                    <a:srgbClr val="C0C0C0"/>
                  </a:outerShdw>
                </a:effectLst>
                <a:cs typeface="Arial" charset="0"/>
              </a:rPr>
              <a:t>بالفرنسية</a:t>
            </a:r>
          </a:p>
          <a:p>
            <a:pPr marL="1333500" lvl="2" indent="-419100" algn="r" rtl="1">
              <a:buClr>
                <a:schemeClr val="tx1"/>
              </a:buClr>
              <a:buFont typeface="Wingdings" pitchFamily="2" charset="2"/>
              <a:buChar char="ü"/>
            </a:pPr>
            <a:r>
              <a:rPr lang="fr-FR" sz="2200" b="1" dirty="0">
                <a:effectLst>
                  <a:outerShdw blurRad="38100" dist="38100" dir="2700000" algn="tl">
                    <a:srgbClr val="C0C0C0"/>
                  </a:outerShdw>
                </a:effectLst>
                <a:cs typeface="Arial" charset="0"/>
              </a:rPr>
              <a:t>QWERTY</a:t>
            </a:r>
            <a:r>
              <a:rPr lang="ar-DZ" sz="2200" b="1" dirty="0">
                <a:effectLst>
                  <a:outerShdw blurRad="38100" dist="38100" dir="2700000" algn="tl">
                    <a:srgbClr val="C0C0C0"/>
                  </a:outerShdw>
                </a:effectLst>
                <a:cs typeface="Arial" charset="0"/>
              </a:rPr>
              <a:t>     </a:t>
            </a:r>
            <a:r>
              <a:rPr lang="fr-FR" sz="2200" b="1" dirty="0" smtClean="0">
                <a:effectLst>
                  <a:outerShdw blurRad="38100" dist="38100" dir="2700000" algn="tl">
                    <a:srgbClr val="C0C0C0"/>
                  </a:outerShdw>
                </a:effectLst>
                <a:cs typeface="Arial" charset="0"/>
              </a:rPr>
              <a:t>        </a:t>
            </a:r>
            <a:r>
              <a:rPr lang="ar-DZ" sz="2200" b="1" dirty="0" smtClean="0">
                <a:effectLst>
                  <a:outerShdw blurRad="38100" dist="38100" dir="2700000" algn="tl">
                    <a:srgbClr val="C0C0C0"/>
                  </a:outerShdw>
                </a:effectLst>
                <a:cs typeface="Arial" charset="0"/>
              </a:rPr>
              <a:t>        </a:t>
            </a:r>
            <a:r>
              <a:rPr lang="ar-DZ" sz="2200" b="1" dirty="0">
                <a:effectLst>
                  <a:outerShdw blurRad="38100" dist="38100" dir="2700000" algn="tl">
                    <a:srgbClr val="C0C0C0"/>
                  </a:outerShdw>
                </a:effectLst>
                <a:cs typeface="Arial" charset="0"/>
              </a:rPr>
              <a:t>نوع امريكي        </a:t>
            </a:r>
            <a:r>
              <a:rPr lang="fr-FR" sz="2200" b="1" dirty="0" smtClean="0">
                <a:effectLst>
                  <a:outerShdw blurRad="38100" dist="38100" dir="2700000" algn="tl">
                    <a:srgbClr val="C0C0C0"/>
                  </a:outerShdw>
                </a:effectLst>
                <a:cs typeface="Arial" charset="0"/>
              </a:rPr>
              <a:t>   </a:t>
            </a:r>
            <a:r>
              <a:rPr lang="ar-DZ" sz="2200" b="1" dirty="0" smtClean="0">
                <a:effectLst>
                  <a:outerShdw blurRad="38100" dist="38100" dir="2700000" algn="tl">
                    <a:srgbClr val="C0C0C0"/>
                  </a:outerShdw>
                </a:effectLst>
                <a:cs typeface="Arial" charset="0"/>
              </a:rPr>
              <a:t>       </a:t>
            </a:r>
            <a:r>
              <a:rPr lang="ar-DZ" sz="2200" b="1" dirty="0" err="1">
                <a:effectLst>
                  <a:outerShdw blurRad="38100" dist="38100" dir="2700000" algn="tl">
                    <a:srgbClr val="C0C0C0"/>
                  </a:outerShdw>
                </a:effectLst>
                <a:cs typeface="Arial" charset="0"/>
              </a:rPr>
              <a:t>بالانجليزية</a:t>
            </a:r>
            <a:endParaRPr lang="fr-FR" sz="2200" b="1" dirty="0">
              <a:effectLst>
                <a:outerShdw blurRad="38100" dist="38100" dir="2700000" algn="tl">
                  <a:srgbClr val="C0C0C0"/>
                </a:outerShdw>
              </a:effectLst>
              <a:cs typeface="Arial" charset="0"/>
            </a:endParaRPr>
          </a:p>
        </p:txBody>
      </p:sp>
      <p:sp>
        <p:nvSpPr>
          <p:cNvPr id="228362" name="Line 10"/>
          <p:cNvSpPr>
            <a:spLocks noChangeShapeType="1"/>
          </p:cNvSpPr>
          <p:nvPr/>
        </p:nvSpPr>
        <p:spPr bwMode="auto">
          <a:xfrm flipH="1">
            <a:off x="5228937" y="5805264"/>
            <a:ext cx="8636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8363" name="Line 11"/>
          <p:cNvSpPr>
            <a:spLocks noChangeShapeType="1"/>
          </p:cNvSpPr>
          <p:nvPr/>
        </p:nvSpPr>
        <p:spPr bwMode="auto">
          <a:xfrm flipH="1">
            <a:off x="2848841" y="5805264"/>
            <a:ext cx="8636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8364" name="Line 12"/>
          <p:cNvSpPr>
            <a:spLocks noChangeShapeType="1"/>
          </p:cNvSpPr>
          <p:nvPr/>
        </p:nvSpPr>
        <p:spPr bwMode="auto">
          <a:xfrm flipH="1">
            <a:off x="5242791" y="5373216"/>
            <a:ext cx="8636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8365" name="Line 13"/>
          <p:cNvSpPr>
            <a:spLocks noChangeShapeType="1"/>
          </p:cNvSpPr>
          <p:nvPr/>
        </p:nvSpPr>
        <p:spPr bwMode="auto">
          <a:xfrm flipH="1">
            <a:off x="2848841" y="5373216"/>
            <a:ext cx="8636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pic>
        <p:nvPicPr>
          <p:cNvPr id="9" name="Image 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77609" y="881136"/>
            <a:ext cx="5191779" cy="3267943"/>
          </a:xfrm>
          <a:prstGeom prst="rect">
            <a:avLst/>
          </a:prstGeom>
        </p:spPr>
      </p:pic>
      <p:sp>
        <p:nvSpPr>
          <p:cNvPr id="10" name="Rectangle 9"/>
          <p:cNvSpPr/>
          <p:nvPr/>
        </p:nvSpPr>
        <p:spPr>
          <a:xfrm>
            <a:off x="251520" y="188640"/>
            <a:ext cx="8565425" cy="1384995"/>
          </a:xfrm>
          <a:prstGeom prst="rect">
            <a:avLst/>
          </a:prstGeom>
        </p:spPr>
        <p:txBody>
          <a:bodyPr wrap="square">
            <a:spAutoFit/>
          </a:bodyPr>
          <a:lstStyle/>
          <a:p>
            <a:pPr marL="457200" indent="-457200" algn="just" rtl="1">
              <a:buFont typeface="Wingdings" pitchFamily="2" charset="2"/>
              <a:buChar char="§"/>
            </a:pPr>
            <a:r>
              <a:rPr lang="ar-DZ" sz="2800" b="1" dirty="0">
                <a:solidFill>
                  <a:srgbClr val="3333CC"/>
                </a:solidFill>
              </a:rPr>
              <a:t>لوحة المفاتيح</a:t>
            </a:r>
            <a:r>
              <a:rPr lang="fr-FR" sz="2800" b="1" dirty="0">
                <a:solidFill>
                  <a:srgbClr val="3333CC"/>
                </a:solidFill>
              </a:rPr>
              <a:t> clavier </a:t>
            </a:r>
            <a:r>
              <a:rPr lang="ar-DZ" sz="2800" dirty="0"/>
              <a:t>تعتبر لوحة المفاتيح من الوحدات الرئيسية لإدخال البيانات إلى الحاسب،</a:t>
            </a:r>
            <a:r>
              <a:rPr lang="fr-FR" sz="2800" dirty="0"/>
              <a:t> </a:t>
            </a:r>
            <a:r>
              <a:rPr lang="ar-DZ" sz="2800" dirty="0"/>
              <a:t>لذا فإن أغلب أجهزة الحاسب تحتوى على لوحة مفاتيح</a:t>
            </a:r>
            <a:r>
              <a:rPr lang="ar-DZ" sz="2800" dirty="0" smtClean="0"/>
              <a:t>.</a:t>
            </a:r>
            <a:endParaRPr lang="fr-FR" sz="2800" dirty="0"/>
          </a:p>
        </p:txBody>
      </p:sp>
    </p:spTree>
    <p:extLst>
      <p:ext uri="{BB962C8B-B14F-4D97-AF65-F5344CB8AC3E}">
        <p14:creationId xmlns:p14="http://schemas.microsoft.com/office/powerpoint/2010/main" val="2338105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228355">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228355">
                                            <p:txEl>
                                              <p:pRg st="0" end="0"/>
                                            </p:txEl>
                                          </p:spTgt>
                                        </p:tgtEl>
                                        <p:attrNameLst>
                                          <p:attrName>ppt_x</p:attrName>
                                        </p:attrNameLst>
                                      </p:cBhvr>
                                    </p:anim>
                                    <p:anim from="0" to="-1.0" calcmode="lin" valueType="num">
                                      <p:cBhvr>
                                        <p:cTn id="8" dur="200" decel="50000" autoRev="1" fill="hold">
                                          <p:stCondLst>
                                            <p:cond delay="600"/>
                                          </p:stCondLst>
                                        </p:cTn>
                                        <p:tgtEl>
                                          <p:spTgt spid="228355">
                                            <p:txEl>
                                              <p:pRg st="0" end="0"/>
                                            </p:txEl>
                                          </p:spTgt>
                                        </p:tgtEl>
                                        <p:attrNameLst>
                                          <p:attrName>xshear</p:attrName>
                                        </p:attrNameLst>
                                      </p:cBhvr>
                                    </p:anim>
                                    <p:animScale>
                                      <p:cBhvr>
                                        <p:cTn id="9" dur="200" decel="100000" autoRev="1" fill="hold">
                                          <p:stCondLst>
                                            <p:cond delay="600"/>
                                          </p:stCondLst>
                                        </p:cTn>
                                        <p:tgtEl>
                                          <p:spTgt spid="228355">
                                            <p:txEl>
                                              <p:pRg st="0" end="0"/>
                                            </p:txEl>
                                          </p:spTgt>
                                        </p:tgtEl>
                                      </p:cBhvr>
                                      <p:from x="100000" y="100000"/>
                                      <p:to x="80000" y="100000"/>
                                    </p:animScale>
                                    <p:anim by="(#ppt_h/3+#ppt_w*0.1)" calcmode="lin" valueType="num">
                                      <p:cBhvr additive="sum">
                                        <p:cTn id="10" dur="200" decel="100000" autoRev="1" fill="hold">
                                          <p:stCondLst>
                                            <p:cond delay="600"/>
                                          </p:stCondLst>
                                        </p:cTn>
                                        <p:tgtEl>
                                          <p:spTgt spid="228355">
                                            <p:txEl>
                                              <p:pRg st="0" end="0"/>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nodeType="clickEffect">
                                  <p:stCondLst>
                                    <p:cond delay="0"/>
                                  </p:stCondLst>
                                  <p:childTnLst>
                                    <p:set>
                                      <p:cBhvr>
                                        <p:cTn id="14" dur="1" fill="hold">
                                          <p:stCondLst>
                                            <p:cond delay="0"/>
                                          </p:stCondLst>
                                        </p:cTn>
                                        <p:tgtEl>
                                          <p:spTgt spid="228355">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228355">
                                            <p:txEl>
                                              <p:pRg st="1" end="1"/>
                                            </p:txEl>
                                          </p:spTgt>
                                        </p:tgtEl>
                                        <p:attrNameLst>
                                          <p:attrName>ppt_x</p:attrName>
                                        </p:attrNameLst>
                                      </p:cBhvr>
                                    </p:anim>
                                    <p:anim from="0" to="-1.0" calcmode="lin" valueType="num">
                                      <p:cBhvr>
                                        <p:cTn id="16" dur="200" decel="50000" autoRev="1" fill="hold">
                                          <p:stCondLst>
                                            <p:cond delay="600"/>
                                          </p:stCondLst>
                                        </p:cTn>
                                        <p:tgtEl>
                                          <p:spTgt spid="228355">
                                            <p:txEl>
                                              <p:pRg st="1" end="1"/>
                                            </p:txEl>
                                          </p:spTgt>
                                        </p:tgtEl>
                                        <p:attrNameLst>
                                          <p:attrName>xshear</p:attrName>
                                        </p:attrNameLst>
                                      </p:cBhvr>
                                    </p:anim>
                                    <p:animScale>
                                      <p:cBhvr>
                                        <p:cTn id="17" dur="200" decel="100000" autoRev="1" fill="hold">
                                          <p:stCondLst>
                                            <p:cond delay="600"/>
                                          </p:stCondLst>
                                        </p:cTn>
                                        <p:tgtEl>
                                          <p:spTgt spid="228355">
                                            <p:txEl>
                                              <p:pRg st="1" end="1"/>
                                            </p:txEl>
                                          </p:spTgt>
                                        </p:tgtEl>
                                      </p:cBhvr>
                                      <p:from x="100000" y="100000"/>
                                      <p:to x="80000" y="100000"/>
                                    </p:animScale>
                                    <p:anim by="(#ppt_h/3+#ppt_w*0.1)" calcmode="lin" valueType="num">
                                      <p:cBhvr additive="sum">
                                        <p:cTn id="18" dur="200" decel="100000" autoRev="1" fill="hold">
                                          <p:stCondLst>
                                            <p:cond delay="600"/>
                                          </p:stCondLst>
                                        </p:cTn>
                                        <p:tgtEl>
                                          <p:spTgt spid="228355">
                                            <p:txEl>
                                              <p:pRg st="1" end="1"/>
                                            </p:txEl>
                                          </p:spTgt>
                                        </p:tgtEl>
                                        <p:attrNameLst>
                                          <p:attrName>ppt_x</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ntr" presetSubtype="0" fill="hold" nodeType="clickEffect">
                                  <p:stCondLst>
                                    <p:cond delay="0"/>
                                  </p:stCondLst>
                                  <p:childTnLst>
                                    <p:set>
                                      <p:cBhvr>
                                        <p:cTn id="22" dur="1" fill="hold">
                                          <p:stCondLst>
                                            <p:cond delay="0"/>
                                          </p:stCondLst>
                                        </p:cTn>
                                        <p:tgtEl>
                                          <p:spTgt spid="228355">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228355">
                                            <p:txEl>
                                              <p:pRg st="2" end="2"/>
                                            </p:txEl>
                                          </p:spTgt>
                                        </p:tgtEl>
                                        <p:attrNameLst>
                                          <p:attrName>ppt_x</p:attrName>
                                        </p:attrNameLst>
                                      </p:cBhvr>
                                    </p:anim>
                                    <p:anim from="0" to="-1.0" calcmode="lin" valueType="num">
                                      <p:cBhvr>
                                        <p:cTn id="24" dur="200" decel="50000" autoRev="1" fill="hold">
                                          <p:stCondLst>
                                            <p:cond delay="600"/>
                                          </p:stCondLst>
                                        </p:cTn>
                                        <p:tgtEl>
                                          <p:spTgt spid="228355">
                                            <p:txEl>
                                              <p:pRg st="2" end="2"/>
                                            </p:txEl>
                                          </p:spTgt>
                                        </p:tgtEl>
                                        <p:attrNameLst>
                                          <p:attrName>xshear</p:attrName>
                                        </p:attrNameLst>
                                      </p:cBhvr>
                                    </p:anim>
                                    <p:animScale>
                                      <p:cBhvr>
                                        <p:cTn id="25" dur="200" decel="100000" autoRev="1" fill="hold">
                                          <p:stCondLst>
                                            <p:cond delay="600"/>
                                          </p:stCondLst>
                                        </p:cTn>
                                        <p:tgtEl>
                                          <p:spTgt spid="228355">
                                            <p:txEl>
                                              <p:pRg st="2" end="2"/>
                                            </p:txEl>
                                          </p:spTgt>
                                        </p:tgtEl>
                                      </p:cBhvr>
                                      <p:from x="100000" y="100000"/>
                                      <p:to x="80000" y="100000"/>
                                    </p:animScale>
                                    <p:anim by="(#ppt_h/3+#ppt_w*0.1)" calcmode="lin" valueType="num">
                                      <p:cBhvr additive="sum">
                                        <p:cTn id="26" dur="200" decel="100000" autoRev="1" fill="hold">
                                          <p:stCondLst>
                                            <p:cond delay="600"/>
                                          </p:stCondLst>
                                        </p:cTn>
                                        <p:tgtEl>
                                          <p:spTgt spid="228355">
                                            <p:txEl>
                                              <p:pRg st="2" end="2"/>
                                            </p:txEl>
                                          </p:spTgt>
                                        </p:tgtEl>
                                        <p:attrNameLst>
                                          <p:attrName>ppt_x</p:attrName>
                                        </p:attrNameLst>
                                      </p:cBhvr>
                                    </p:anim>
                                  </p:childTnLst>
                                </p:cTn>
                              </p:par>
                              <p:par>
                                <p:cTn id="27" presetID="34" presetClass="entr" presetSubtype="0" fill="hold" grpId="0" nodeType="withEffect">
                                  <p:stCondLst>
                                    <p:cond delay="0"/>
                                  </p:stCondLst>
                                  <p:childTnLst>
                                    <p:set>
                                      <p:cBhvr>
                                        <p:cTn id="28" dur="1" fill="hold">
                                          <p:stCondLst>
                                            <p:cond delay="0"/>
                                          </p:stCondLst>
                                        </p:cTn>
                                        <p:tgtEl>
                                          <p:spTgt spid="228364"/>
                                        </p:tgtEl>
                                        <p:attrNameLst>
                                          <p:attrName>style.visibility</p:attrName>
                                        </p:attrNameLst>
                                      </p:cBhvr>
                                      <p:to>
                                        <p:strVal val="visible"/>
                                      </p:to>
                                    </p:set>
                                    <p:anim from="(-#ppt_w/2)" to="(#ppt_x)" calcmode="lin" valueType="num">
                                      <p:cBhvr>
                                        <p:cTn id="29" dur="600" fill="hold">
                                          <p:stCondLst>
                                            <p:cond delay="0"/>
                                          </p:stCondLst>
                                        </p:cTn>
                                        <p:tgtEl>
                                          <p:spTgt spid="228364"/>
                                        </p:tgtEl>
                                        <p:attrNameLst>
                                          <p:attrName>ppt_x</p:attrName>
                                        </p:attrNameLst>
                                      </p:cBhvr>
                                    </p:anim>
                                    <p:anim from="0" to="-1.0" calcmode="lin" valueType="num">
                                      <p:cBhvr>
                                        <p:cTn id="30" dur="200" decel="50000" autoRev="1" fill="hold">
                                          <p:stCondLst>
                                            <p:cond delay="600"/>
                                          </p:stCondLst>
                                        </p:cTn>
                                        <p:tgtEl>
                                          <p:spTgt spid="228364"/>
                                        </p:tgtEl>
                                        <p:attrNameLst>
                                          <p:attrName>xshear</p:attrName>
                                        </p:attrNameLst>
                                      </p:cBhvr>
                                    </p:anim>
                                    <p:animScale>
                                      <p:cBhvr>
                                        <p:cTn id="31" dur="200" decel="100000" autoRev="1" fill="hold">
                                          <p:stCondLst>
                                            <p:cond delay="600"/>
                                          </p:stCondLst>
                                        </p:cTn>
                                        <p:tgtEl>
                                          <p:spTgt spid="228364"/>
                                        </p:tgtEl>
                                      </p:cBhvr>
                                      <p:from x="100000" y="100000"/>
                                      <p:to x="80000" y="100000"/>
                                    </p:animScale>
                                    <p:anim by="(#ppt_h/3+#ppt_w*0.1)" calcmode="lin" valueType="num">
                                      <p:cBhvr additive="sum">
                                        <p:cTn id="32" dur="200" decel="100000" autoRev="1" fill="hold">
                                          <p:stCondLst>
                                            <p:cond delay="600"/>
                                          </p:stCondLst>
                                        </p:cTn>
                                        <p:tgtEl>
                                          <p:spTgt spid="228364"/>
                                        </p:tgtEl>
                                        <p:attrNameLst>
                                          <p:attrName>ppt_x</p:attrName>
                                        </p:attrNameLst>
                                      </p:cBhvr>
                                    </p:anim>
                                  </p:childTnLst>
                                </p:cTn>
                              </p:par>
                              <p:par>
                                <p:cTn id="33" presetID="34" presetClass="entr" presetSubtype="0" fill="hold" grpId="0" nodeType="withEffect">
                                  <p:stCondLst>
                                    <p:cond delay="0"/>
                                  </p:stCondLst>
                                  <p:childTnLst>
                                    <p:set>
                                      <p:cBhvr>
                                        <p:cTn id="34" dur="1" fill="hold">
                                          <p:stCondLst>
                                            <p:cond delay="0"/>
                                          </p:stCondLst>
                                        </p:cTn>
                                        <p:tgtEl>
                                          <p:spTgt spid="228365"/>
                                        </p:tgtEl>
                                        <p:attrNameLst>
                                          <p:attrName>style.visibility</p:attrName>
                                        </p:attrNameLst>
                                      </p:cBhvr>
                                      <p:to>
                                        <p:strVal val="visible"/>
                                      </p:to>
                                    </p:set>
                                    <p:anim from="(-#ppt_w/2)" to="(#ppt_x)" calcmode="lin" valueType="num">
                                      <p:cBhvr>
                                        <p:cTn id="35" dur="600" fill="hold">
                                          <p:stCondLst>
                                            <p:cond delay="0"/>
                                          </p:stCondLst>
                                        </p:cTn>
                                        <p:tgtEl>
                                          <p:spTgt spid="228365"/>
                                        </p:tgtEl>
                                        <p:attrNameLst>
                                          <p:attrName>ppt_x</p:attrName>
                                        </p:attrNameLst>
                                      </p:cBhvr>
                                    </p:anim>
                                    <p:anim from="0" to="-1.0" calcmode="lin" valueType="num">
                                      <p:cBhvr>
                                        <p:cTn id="36" dur="200" decel="50000" autoRev="1" fill="hold">
                                          <p:stCondLst>
                                            <p:cond delay="600"/>
                                          </p:stCondLst>
                                        </p:cTn>
                                        <p:tgtEl>
                                          <p:spTgt spid="228365"/>
                                        </p:tgtEl>
                                        <p:attrNameLst>
                                          <p:attrName>xshear</p:attrName>
                                        </p:attrNameLst>
                                      </p:cBhvr>
                                    </p:anim>
                                    <p:animScale>
                                      <p:cBhvr>
                                        <p:cTn id="37" dur="200" decel="100000" autoRev="1" fill="hold">
                                          <p:stCondLst>
                                            <p:cond delay="600"/>
                                          </p:stCondLst>
                                        </p:cTn>
                                        <p:tgtEl>
                                          <p:spTgt spid="228365"/>
                                        </p:tgtEl>
                                      </p:cBhvr>
                                      <p:from x="100000" y="100000"/>
                                      <p:to x="80000" y="100000"/>
                                    </p:animScale>
                                    <p:anim by="(#ppt_h/3+#ppt_w*0.1)" calcmode="lin" valueType="num">
                                      <p:cBhvr additive="sum">
                                        <p:cTn id="38" dur="200" decel="100000" autoRev="1" fill="hold">
                                          <p:stCondLst>
                                            <p:cond delay="600"/>
                                          </p:stCondLst>
                                        </p:cTn>
                                        <p:tgtEl>
                                          <p:spTgt spid="228365"/>
                                        </p:tgtEl>
                                        <p:attrNameLst>
                                          <p:attrName>ppt_x</p:attrName>
                                        </p:attrNameLst>
                                      </p:cBhvr>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4" presetClass="entr" presetSubtype="0" fill="hold" nodeType="clickEffect">
                                  <p:stCondLst>
                                    <p:cond delay="0"/>
                                  </p:stCondLst>
                                  <p:childTnLst>
                                    <p:set>
                                      <p:cBhvr>
                                        <p:cTn id="42" dur="1" fill="hold">
                                          <p:stCondLst>
                                            <p:cond delay="0"/>
                                          </p:stCondLst>
                                        </p:cTn>
                                        <p:tgtEl>
                                          <p:spTgt spid="228355">
                                            <p:txEl>
                                              <p:pRg st="3" end="3"/>
                                            </p:txEl>
                                          </p:spTgt>
                                        </p:tgtEl>
                                        <p:attrNameLst>
                                          <p:attrName>style.visibility</p:attrName>
                                        </p:attrNameLst>
                                      </p:cBhvr>
                                      <p:to>
                                        <p:strVal val="visible"/>
                                      </p:to>
                                    </p:set>
                                    <p:anim from="(-#ppt_w/2)" to="(#ppt_x)" calcmode="lin" valueType="num">
                                      <p:cBhvr>
                                        <p:cTn id="43" dur="600" fill="hold">
                                          <p:stCondLst>
                                            <p:cond delay="0"/>
                                          </p:stCondLst>
                                        </p:cTn>
                                        <p:tgtEl>
                                          <p:spTgt spid="228355">
                                            <p:txEl>
                                              <p:pRg st="3" end="3"/>
                                            </p:txEl>
                                          </p:spTgt>
                                        </p:tgtEl>
                                        <p:attrNameLst>
                                          <p:attrName>ppt_x</p:attrName>
                                        </p:attrNameLst>
                                      </p:cBhvr>
                                    </p:anim>
                                    <p:anim from="0" to="-1.0" calcmode="lin" valueType="num">
                                      <p:cBhvr>
                                        <p:cTn id="44" dur="200" decel="50000" autoRev="1" fill="hold">
                                          <p:stCondLst>
                                            <p:cond delay="600"/>
                                          </p:stCondLst>
                                        </p:cTn>
                                        <p:tgtEl>
                                          <p:spTgt spid="228355">
                                            <p:txEl>
                                              <p:pRg st="3" end="3"/>
                                            </p:txEl>
                                          </p:spTgt>
                                        </p:tgtEl>
                                        <p:attrNameLst>
                                          <p:attrName>xshear</p:attrName>
                                        </p:attrNameLst>
                                      </p:cBhvr>
                                    </p:anim>
                                    <p:animScale>
                                      <p:cBhvr>
                                        <p:cTn id="45" dur="200" decel="100000" autoRev="1" fill="hold">
                                          <p:stCondLst>
                                            <p:cond delay="600"/>
                                          </p:stCondLst>
                                        </p:cTn>
                                        <p:tgtEl>
                                          <p:spTgt spid="228355">
                                            <p:txEl>
                                              <p:pRg st="3" end="3"/>
                                            </p:txEl>
                                          </p:spTgt>
                                        </p:tgtEl>
                                      </p:cBhvr>
                                      <p:from x="100000" y="100000"/>
                                      <p:to x="80000" y="100000"/>
                                    </p:animScale>
                                    <p:anim by="(#ppt_h/3+#ppt_w*0.1)" calcmode="lin" valueType="num">
                                      <p:cBhvr additive="sum">
                                        <p:cTn id="46" dur="200" decel="100000" autoRev="1" fill="hold">
                                          <p:stCondLst>
                                            <p:cond delay="600"/>
                                          </p:stCondLst>
                                        </p:cTn>
                                        <p:tgtEl>
                                          <p:spTgt spid="228355">
                                            <p:txEl>
                                              <p:pRg st="3" end="3"/>
                                            </p:txEl>
                                          </p:spTgt>
                                        </p:tgtEl>
                                        <p:attrNameLst>
                                          <p:attrName>ppt_x</p:attrName>
                                        </p:attrNameLst>
                                      </p:cBhvr>
                                    </p:anim>
                                  </p:childTnLst>
                                </p:cTn>
                              </p:par>
                              <p:par>
                                <p:cTn id="47" presetID="34" presetClass="entr" presetSubtype="0" fill="hold" grpId="0" nodeType="withEffect">
                                  <p:stCondLst>
                                    <p:cond delay="0"/>
                                  </p:stCondLst>
                                  <p:childTnLst>
                                    <p:set>
                                      <p:cBhvr>
                                        <p:cTn id="48" dur="1" fill="hold">
                                          <p:stCondLst>
                                            <p:cond delay="0"/>
                                          </p:stCondLst>
                                        </p:cTn>
                                        <p:tgtEl>
                                          <p:spTgt spid="228363"/>
                                        </p:tgtEl>
                                        <p:attrNameLst>
                                          <p:attrName>style.visibility</p:attrName>
                                        </p:attrNameLst>
                                      </p:cBhvr>
                                      <p:to>
                                        <p:strVal val="visible"/>
                                      </p:to>
                                    </p:set>
                                    <p:anim from="(-#ppt_w/2)" to="(#ppt_x)" calcmode="lin" valueType="num">
                                      <p:cBhvr>
                                        <p:cTn id="49" dur="600" fill="hold">
                                          <p:stCondLst>
                                            <p:cond delay="0"/>
                                          </p:stCondLst>
                                        </p:cTn>
                                        <p:tgtEl>
                                          <p:spTgt spid="228363"/>
                                        </p:tgtEl>
                                        <p:attrNameLst>
                                          <p:attrName>ppt_x</p:attrName>
                                        </p:attrNameLst>
                                      </p:cBhvr>
                                    </p:anim>
                                    <p:anim from="0" to="-1.0" calcmode="lin" valueType="num">
                                      <p:cBhvr>
                                        <p:cTn id="50" dur="200" decel="50000" autoRev="1" fill="hold">
                                          <p:stCondLst>
                                            <p:cond delay="600"/>
                                          </p:stCondLst>
                                        </p:cTn>
                                        <p:tgtEl>
                                          <p:spTgt spid="228363"/>
                                        </p:tgtEl>
                                        <p:attrNameLst>
                                          <p:attrName>xshear</p:attrName>
                                        </p:attrNameLst>
                                      </p:cBhvr>
                                    </p:anim>
                                    <p:animScale>
                                      <p:cBhvr>
                                        <p:cTn id="51" dur="200" decel="100000" autoRev="1" fill="hold">
                                          <p:stCondLst>
                                            <p:cond delay="600"/>
                                          </p:stCondLst>
                                        </p:cTn>
                                        <p:tgtEl>
                                          <p:spTgt spid="228363"/>
                                        </p:tgtEl>
                                      </p:cBhvr>
                                      <p:from x="100000" y="100000"/>
                                      <p:to x="80000" y="100000"/>
                                    </p:animScale>
                                    <p:anim by="(#ppt_h/3+#ppt_w*0.1)" calcmode="lin" valueType="num">
                                      <p:cBhvr additive="sum">
                                        <p:cTn id="52" dur="200" decel="100000" autoRev="1" fill="hold">
                                          <p:stCondLst>
                                            <p:cond delay="600"/>
                                          </p:stCondLst>
                                        </p:cTn>
                                        <p:tgtEl>
                                          <p:spTgt spid="228363"/>
                                        </p:tgtEl>
                                        <p:attrNameLst>
                                          <p:attrName>ppt_x</p:attrName>
                                        </p:attrNameLst>
                                      </p:cBhvr>
                                    </p:anim>
                                  </p:childTnLst>
                                </p:cTn>
                              </p:par>
                              <p:par>
                                <p:cTn id="53" presetID="34" presetClass="entr" presetSubtype="0" fill="hold" grpId="0" nodeType="withEffect">
                                  <p:stCondLst>
                                    <p:cond delay="0"/>
                                  </p:stCondLst>
                                  <p:childTnLst>
                                    <p:set>
                                      <p:cBhvr>
                                        <p:cTn id="54" dur="1" fill="hold">
                                          <p:stCondLst>
                                            <p:cond delay="0"/>
                                          </p:stCondLst>
                                        </p:cTn>
                                        <p:tgtEl>
                                          <p:spTgt spid="228362"/>
                                        </p:tgtEl>
                                        <p:attrNameLst>
                                          <p:attrName>style.visibility</p:attrName>
                                        </p:attrNameLst>
                                      </p:cBhvr>
                                      <p:to>
                                        <p:strVal val="visible"/>
                                      </p:to>
                                    </p:set>
                                    <p:anim from="(-#ppt_w/2)" to="(#ppt_x)" calcmode="lin" valueType="num">
                                      <p:cBhvr>
                                        <p:cTn id="55" dur="600" fill="hold">
                                          <p:stCondLst>
                                            <p:cond delay="0"/>
                                          </p:stCondLst>
                                        </p:cTn>
                                        <p:tgtEl>
                                          <p:spTgt spid="228362"/>
                                        </p:tgtEl>
                                        <p:attrNameLst>
                                          <p:attrName>ppt_x</p:attrName>
                                        </p:attrNameLst>
                                      </p:cBhvr>
                                    </p:anim>
                                    <p:anim from="0" to="-1.0" calcmode="lin" valueType="num">
                                      <p:cBhvr>
                                        <p:cTn id="56" dur="200" decel="50000" autoRev="1" fill="hold">
                                          <p:stCondLst>
                                            <p:cond delay="600"/>
                                          </p:stCondLst>
                                        </p:cTn>
                                        <p:tgtEl>
                                          <p:spTgt spid="228362"/>
                                        </p:tgtEl>
                                        <p:attrNameLst>
                                          <p:attrName>xshear</p:attrName>
                                        </p:attrNameLst>
                                      </p:cBhvr>
                                    </p:anim>
                                    <p:animScale>
                                      <p:cBhvr>
                                        <p:cTn id="57" dur="200" decel="100000" autoRev="1" fill="hold">
                                          <p:stCondLst>
                                            <p:cond delay="600"/>
                                          </p:stCondLst>
                                        </p:cTn>
                                        <p:tgtEl>
                                          <p:spTgt spid="228362"/>
                                        </p:tgtEl>
                                      </p:cBhvr>
                                      <p:from x="100000" y="100000"/>
                                      <p:to x="80000" y="100000"/>
                                    </p:animScale>
                                    <p:anim by="(#ppt_h/3+#ppt_w*0.1)" calcmode="lin" valueType="num">
                                      <p:cBhvr additive="sum">
                                        <p:cTn id="58" dur="200" decel="100000" autoRev="1" fill="hold">
                                          <p:stCondLst>
                                            <p:cond delay="600"/>
                                          </p:stCondLst>
                                        </p:cTn>
                                        <p:tgtEl>
                                          <p:spTgt spid="228362"/>
                                        </p:tgtEl>
                                        <p:attrNameLst>
                                          <p:attrName>ppt_x</p:attrName>
                                        </p:attrNameLst>
                                      </p:cBhvr>
                                    </p:anim>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randombar(horizontal)">
                                      <p:cBhvr>
                                        <p:cTn id="63" dur="500"/>
                                        <p:tgtEl>
                                          <p:spTgt spid="10"/>
                                        </p:tgtEl>
                                      </p:cBhvr>
                                    </p:animEffect>
                                  </p:childTnLst>
                                </p:cTn>
                              </p:par>
                            </p:childTnLst>
                          </p:cTn>
                        </p:par>
                        <p:par>
                          <p:cTn id="64" fill="hold">
                            <p:stCondLst>
                              <p:cond delay="500"/>
                            </p:stCondLst>
                            <p:childTnLst>
                              <p:par>
                                <p:cTn id="65" presetID="14" presetClass="entr" presetSubtype="10" fill="hold"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randombar(horizontal)">
                                      <p:cBhvr>
                                        <p:cTn id="6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62" grpId="0" animBg="1"/>
      <p:bldP spid="228363" grpId="0" animBg="1"/>
      <p:bldP spid="228364" grpId="0" animBg="1"/>
      <p:bldP spid="228365" grpId="0" animBg="1"/>
      <p:bldP spid="10"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a:stretch>
        </a:blip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1546" y="1124744"/>
            <a:ext cx="2160240" cy="1583077"/>
          </a:xfrm>
          <a:prstGeom prst="rect">
            <a:avLst/>
          </a:prstGeom>
        </p:spPr>
      </p:pic>
      <p:pic>
        <p:nvPicPr>
          <p:cNvPr id="7" name="Image 6"/>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1546" y="3943856"/>
            <a:ext cx="2192873" cy="1811118"/>
          </a:xfrm>
          <a:prstGeom prst="rect">
            <a:avLst/>
          </a:prstGeom>
        </p:spPr>
      </p:pic>
      <p:sp>
        <p:nvSpPr>
          <p:cNvPr id="8" name="Rectangle 7"/>
          <p:cNvSpPr/>
          <p:nvPr/>
        </p:nvSpPr>
        <p:spPr>
          <a:xfrm>
            <a:off x="3047189" y="908720"/>
            <a:ext cx="5652120" cy="1384995"/>
          </a:xfrm>
          <a:prstGeom prst="rect">
            <a:avLst/>
          </a:prstGeom>
        </p:spPr>
        <p:txBody>
          <a:bodyPr wrap="square">
            <a:spAutoFit/>
          </a:bodyPr>
          <a:lstStyle/>
          <a:p>
            <a:pPr marL="457200" indent="-457200" algn="just" rtl="1">
              <a:buFont typeface="Wingdings" pitchFamily="2" charset="2"/>
              <a:buChar char="§"/>
            </a:pPr>
            <a:r>
              <a:rPr lang="ar-DZ" sz="2800" b="1" dirty="0">
                <a:solidFill>
                  <a:srgbClr val="3333CC"/>
                </a:solidFill>
              </a:rPr>
              <a:t>الفأرة</a:t>
            </a:r>
            <a:r>
              <a:rPr lang="fr-FR" sz="2800" b="1" dirty="0">
                <a:solidFill>
                  <a:srgbClr val="3333CC"/>
                </a:solidFill>
              </a:rPr>
              <a:t>  souris </a:t>
            </a:r>
            <a:r>
              <a:rPr lang="ar-DZ" sz="2800" dirty="0"/>
              <a:t>لقد انتشر استخدام الفارة مع ظهور نظام التشغيل و</a:t>
            </a:r>
            <a:r>
              <a:rPr lang="ar-SA" sz="2800" dirty="0"/>
              <a:t>ي</a:t>
            </a:r>
            <a:r>
              <a:rPr lang="ar-DZ" sz="2800" dirty="0" err="1"/>
              <a:t>ندوز</a:t>
            </a:r>
            <a:r>
              <a:rPr lang="ar-DZ" sz="2800" dirty="0"/>
              <a:t> وهى عبارة</a:t>
            </a:r>
            <a:r>
              <a:rPr lang="fr-FR" sz="2800" dirty="0"/>
              <a:t> </a:t>
            </a:r>
            <a:r>
              <a:rPr lang="ar-DZ" sz="2800" dirty="0"/>
              <a:t>عن جهاز تأشير لتحديد العناصر على </a:t>
            </a:r>
            <a:r>
              <a:rPr lang="ar-DZ" sz="2800" dirty="0" smtClean="0"/>
              <a:t>الشاشة</a:t>
            </a:r>
            <a:endParaRPr lang="ar-DZ" sz="2800" dirty="0"/>
          </a:p>
        </p:txBody>
      </p:sp>
      <p:sp>
        <p:nvSpPr>
          <p:cNvPr id="10" name="Rectangle 9"/>
          <p:cNvSpPr/>
          <p:nvPr/>
        </p:nvSpPr>
        <p:spPr>
          <a:xfrm>
            <a:off x="2857564" y="3933056"/>
            <a:ext cx="5854388" cy="1815882"/>
          </a:xfrm>
          <a:prstGeom prst="rect">
            <a:avLst/>
          </a:prstGeom>
        </p:spPr>
        <p:txBody>
          <a:bodyPr wrap="square">
            <a:spAutoFit/>
          </a:bodyPr>
          <a:lstStyle/>
          <a:p>
            <a:pPr marL="457200" indent="-457200" algn="just" rtl="1">
              <a:buFont typeface="Wingdings" pitchFamily="2" charset="2"/>
              <a:buChar char="§"/>
            </a:pPr>
            <a:r>
              <a:rPr lang="ar-DZ" sz="2800" b="1" dirty="0">
                <a:solidFill>
                  <a:srgbClr val="3333CC"/>
                </a:solidFill>
              </a:rPr>
              <a:t>الكرة الدوارة</a:t>
            </a:r>
            <a:r>
              <a:rPr lang="fr-FR" sz="2800" b="1" dirty="0">
                <a:solidFill>
                  <a:srgbClr val="3333CC"/>
                </a:solidFill>
              </a:rPr>
              <a:t> </a:t>
            </a:r>
            <a:r>
              <a:rPr lang="fr-FR" sz="2800" b="1" dirty="0" smtClean="0">
                <a:solidFill>
                  <a:srgbClr val="3333CC"/>
                </a:solidFill>
              </a:rPr>
              <a:t>trackball </a:t>
            </a:r>
            <a:r>
              <a:rPr lang="ar-DZ" sz="2800" dirty="0" smtClean="0"/>
              <a:t>تستخدم </a:t>
            </a:r>
            <a:r>
              <a:rPr lang="ar-DZ" sz="2800" dirty="0"/>
              <a:t>بدلا من الفارة ويفضلها الكثيرون وخاصة مصممي الرسوم لما</a:t>
            </a:r>
            <a:r>
              <a:rPr lang="fr-FR" sz="2800" dirty="0"/>
              <a:t> </a:t>
            </a:r>
            <a:r>
              <a:rPr lang="ar-DZ" sz="2800" dirty="0"/>
              <a:t>تعطى من تحكم أكثر وأسهل للعناصر على الشاشة</a:t>
            </a:r>
            <a:endParaRPr lang="fr-FR" sz="2800" dirty="0"/>
          </a:p>
        </p:txBody>
      </p:sp>
    </p:spTree>
    <p:extLst>
      <p:ext uri="{BB962C8B-B14F-4D97-AF65-F5344CB8AC3E}">
        <p14:creationId xmlns:p14="http://schemas.microsoft.com/office/powerpoint/2010/main" val="6560936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heel(1)">
                                      <p:cBhvr>
                                        <p:cTn id="20" dur="2000"/>
                                        <p:tgtEl>
                                          <p:spTgt spid="10"/>
                                        </p:tgtEl>
                                      </p:cBhvr>
                                    </p:animEffect>
                                  </p:childTnLst>
                                </p:cTn>
                              </p:par>
                            </p:childTnLst>
                          </p:cTn>
                        </p:par>
                        <p:par>
                          <p:cTn id="21" fill="hold">
                            <p:stCondLst>
                              <p:cond delay="2000"/>
                            </p:stCondLst>
                            <p:childTnLst>
                              <p:par>
                                <p:cTn id="22" presetID="21" presetClass="entr" presetSubtype="1"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923928" y="332656"/>
            <a:ext cx="4896544" cy="1384995"/>
          </a:xfrm>
          <a:prstGeom prst="rect">
            <a:avLst/>
          </a:prstGeom>
        </p:spPr>
        <p:txBody>
          <a:bodyPr wrap="square">
            <a:spAutoFit/>
          </a:bodyPr>
          <a:lstStyle/>
          <a:p>
            <a:pPr marL="457200" indent="-457200" algn="r" rtl="1">
              <a:buFont typeface="Wingdings" pitchFamily="2" charset="2"/>
              <a:buChar char="§"/>
            </a:pPr>
            <a:r>
              <a:rPr lang="ar-DZ" sz="2800" b="1" dirty="0" smtClean="0">
                <a:solidFill>
                  <a:srgbClr val="3333CC"/>
                </a:solidFill>
              </a:rPr>
              <a:t>لوحة اللمس</a:t>
            </a:r>
            <a:r>
              <a:rPr lang="ar-SA" sz="2800" b="1" dirty="0" smtClean="0">
                <a:solidFill>
                  <a:srgbClr val="3333CC"/>
                </a:solidFill>
              </a:rPr>
              <a:t> </a:t>
            </a:r>
            <a:r>
              <a:rPr lang="fr-FR" sz="2800" b="1" dirty="0">
                <a:solidFill>
                  <a:srgbClr val="3333CC"/>
                </a:solidFill>
              </a:rPr>
              <a:t>pavé tactile</a:t>
            </a:r>
          </a:p>
          <a:p>
            <a:pPr algn="just" rtl="1"/>
            <a:r>
              <a:rPr lang="ar-DZ" sz="2800" dirty="0" smtClean="0"/>
              <a:t>تستخدم </a:t>
            </a:r>
            <a:r>
              <a:rPr lang="ar-DZ" sz="2800" dirty="0"/>
              <a:t>غالبًا مع أجهزة الكمبيوتر المحمول </a:t>
            </a:r>
            <a:r>
              <a:rPr lang="ar-DZ" sz="2800" dirty="0" smtClean="0"/>
              <a:t>.</a:t>
            </a:r>
            <a:endParaRPr lang="ar-DZ" sz="2800"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399024"/>
            <a:ext cx="2933700" cy="1562100"/>
          </a:xfrm>
          <a:prstGeom prst="rect">
            <a:avLst/>
          </a:prstGeom>
        </p:spPr>
      </p:pic>
      <p:pic>
        <p:nvPicPr>
          <p:cNvPr id="5" name="Image 4"/>
          <p:cNvPicPr>
            <a:picLocks noChangeAspect="1"/>
          </p:cNvPicPr>
          <p:nvPr/>
        </p:nvPicPr>
        <p:blipFill>
          <a:blip r:embed="rId4">
            <a:clrChange>
              <a:clrFrom>
                <a:srgbClr val="FCFCFC"/>
              </a:clrFrom>
              <a:clrTo>
                <a:srgbClr val="FCFCFC">
                  <a:alpha val="0"/>
                </a:srgbClr>
              </a:clrTo>
            </a:clrChange>
            <a:extLst>
              <a:ext uri="{28A0092B-C50C-407E-A947-70E740481C1C}">
                <a14:useLocalDpi xmlns:a14="http://schemas.microsoft.com/office/drawing/2010/main" val="0"/>
              </a:ext>
            </a:extLst>
          </a:blip>
          <a:stretch>
            <a:fillRect/>
          </a:stretch>
        </p:blipFill>
        <p:spPr>
          <a:xfrm>
            <a:off x="755576" y="2132855"/>
            <a:ext cx="2304256" cy="2419995"/>
          </a:xfrm>
          <a:prstGeom prst="rect">
            <a:avLst/>
          </a:prstGeom>
        </p:spPr>
      </p:pic>
      <p:pic>
        <p:nvPicPr>
          <p:cNvPr id="6" name="Image 5"/>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3389" y="4552850"/>
            <a:ext cx="2105025" cy="2171700"/>
          </a:xfrm>
          <a:prstGeom prst="rect">
            <a:avLst/>
          </a:prstGeom>
        </p:spPr>
      </p:pic>
      <p:sp>
        <p:nvSpPr>
          <p:cNvPr id="7" name="Rectangle 6"/>
          <p:cNvSpPr/>
          <p:nvPr/>
        </p:nvSpPr>
        <p:spPr>
          <a:xfrm>
            <a:off x="3473252" y="1961124"/>
            <a:ext cx="5347220" cy="2246769"/>
          </a:xfrm>
          <a:prstGeom prst="rect">
            <a:avLst/>
          </a:prstGeom>
        </p:spPr>
        <p:txBody>
          <a:bodyPr wrap="square">
            <a:spAutoFit/>
          </a:bodyPr>
          <a:lstStyle/>
          <a:p>
            <a:pPr marL="457200" indent="-457200" algn="just" rtl="1">
              <a:buFont typeface="Wingdings" pitchFamily="2" charset="2"/>
              <a:buChar char="§"/>
            </a:pPr>
            <a:r>
              <a:rPr lang="ar-DZ" sz="2800" b="1" dirty="0">
                <a:solidFill>
                  <a:srgbClr val="3333CC"/>
                </a:solidFill>
              </a:rPr>
              <a:t>الماسح الضوئي</a:t>
            </a:r>
            <a:r>
              <a:rPr lang="ar-SA" sz="2800" b="1" dirty="0">
                <a:solidFill>
                  <a:srgbClr val="3333CC"/>
                </a:solidFill>
              </a:rPr>
              <a:t> </a:t>
            </a:r>
            <a:r>
              <a:rPr lang="fr-FR" sz="2800" b="1" dirty="0">
                <a:solidFill>
                  <a:srgbClr val="3333CC"/>
                </a:solidFill>
              </a:rPr>
              <a:t>Scanner </a:t>
            </a:r>
            <a:endParaRPr lang="ar-DZ" sz="2800" b="1" dirty="0">
              <a:solidFill>
                <a:srgbClr val="3333CC"/>
              </a:solidFill>
            </a:endParaRPr>
          </a:p>
          <a:p>
            <a:pPr algn="just" rtl="1"/>
            <a:r>
              <a:rPr lang="ar-DZ" sz="2800" dirty="0"/>
              <a:t>يتيح الماسح الضوئي إمكانية قراءة المواد المطبوعة ضوئيًا (الصور </a:t>
            </a:r>
            <a:r>
              <a:rPr lang="ar-DZ" sz="2800" dirty="0" smtClean="0"/>
              <a:t>–الرسوم </a:t>
            </a:r>
            <a:r>
              <a:rPr lang="ar-DZ" sz="2800" dirty="0"/>
              <a:t>– الوثائق ....) ونقلها إلى جهاز الكمبيوتر وإجراء </a:t>
            </a:r>
            <a:r>
              <a:rPr lang="ar-DZ" sz="2800" dirty="0" smtClean="0"/>
              <a:t>التعديلات</a:t>
            </a:r>
            <a:r>
              <a:rPr lang="ar-SA" sz="2800" dirty="0"/>
              <a:t> </a:t>
            </a:r>
            <a:r>
              <a:rPr lang="ar-DZ" sz="2800" dirty="0" smtClean="0"/>
              <a:t>عليها.</a:t>
            </a:r>
            <a:endParaRPr lang="ar-DZ" sz="2800" dirty="0"/>
          </a:p>
        </p:txBody>
      </p:sp>
      <p:sp>
        <p:nvSpPr>
          <p:cNvPr id="8" name="Rectangle 7"/>
          <p:cNvSpPr/>
          <p:nvPr/>
        </p:nvSpPr>
        <p:spPr>
          <a:xfrm>
            <a:off x="3059832" y="4437112"/>
            <a:ext cx="5760640" cy="2246769"/>
          </a:xfrm>
          <a:prstGeom prst="rect">
            <a:avLst/>
          </a:prstGeom>
        </p:spPr>
        <p:txBody>
          <a:bodyPr wrap="square">
            <a:spAutoFit/>
          </a:bodyPr>
          <a:lstStyle/>
          <a:p>
            <a:pPr marL="457200" indent="-457200" algn="just" rtl="1">
              <a:buFont typeface="Wingdings" pitchFamily="2" charset="2"/>
              <a:buChar char="§"/>
            </a:pPr>
            <a:r>
              <a:rPr lang="ar-DZ" sz="2800" b="1" dirty="0">
                <a:solidFill>
                  <a:srgbClr val="3333CC"/>
                </a:solidFill>
              </a:rPr>
              <a:t>عصا التحكم</a:t>
            </a:r>
            <a:r>
              <a:rPr lang="ar-SA" sz="2800" b="1" dirty="0">
                <a:solidFill>
                  <a:srgbClr val="3333CC"/>
                </a:solidFill>
              </a:rPr>
              <a:t> </a:t>
            </a:r>
            <a:r>
              <a:rPr lang="fr-FR" sz="2800" b="1" dirty="0">
                <a:solidFill>
                  <a:srgbClr val="3333CC"/>
                </a:solidFill>
              </a:rPr>
              <a:t>Manette</a:t>
            </a:r>
            <a:endParaRPr lang="ar-DZ" sz="2800" b="1" dirty="0">
              <a:solidFill>
                <a:srgbClr val="3333CC"/>
              </a:solidFill>
            </a:endParaRPr>
          </a:p>
          <a:p>
            <a:pPr algn="just" rtl="1"/>
            <a:r>
              <a:rPr lang="ar-DZ" sz="2800" dirty="0"/>
              <a:t>وهى عبارة عن ذراع تستخدم لممارسة الألعاب وهناك أنواع عديدة </a:t>
            </a:r>
            <a:r>
              <a:rPr lang="ar-DZ" sz="2800" dirty="0" smtClean="0"/>
              <a:t>منها</a:t>
            </a:r>
            <a:r>
              <a:rPr lang="ar-SA" sz="2800" dirty="0" smtClean="0"/>
              <a:t> </a:t>
            </a:r>
            <a:r>
              <a:rPr lang="ar-DZ" sz="2800" dirty="0" smtClean="0"/>
              <a:t>وهى </a:t>
            </a:r>
            <a:r>
              <a:rPr lang="ar-DZ" sz="2800" dirty="0"/>
              <a:t>قابلة للحركة في جميع الاتجاهات وكلما زاد ثمنها </a:t>
            </a:r>
            <a:r>
              <a:rPr lang="ar-DZ" sz="2800" dirty="0" err="1"/>
              <a:t>زادات</a:t>
            </a:r>
            <a:r>
              <a:rPr lang="ar-DZ" sz="2800" dirty="0"/>
              <a:t> جودتها</a:t>
            </a:r>
          </a:p>
          <a:p>
            <a:pPr algn="just" rtl="1"/>
            <a:r>
              <a:rPr lang="ar-DZ" sz="2800" dirty="0"/>
              <a:t>وسهولة استخدامها .</a:t>
            </a:r>
          </a:p>
        </p:txBody>
      </p:sp>
    </p:spTree>
    <p:extLst>
      <p:ext uri="{BB962C8B-B14F-4D97-AF65-F5344CB8AC3E}">
        <p14:creationId xmlns:p14="http://schemas.microsoft.com/office/powerpoint/2010/main" val="14396225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2" presetClass="entr" presetSubtype="4"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 calcmode="lin" valueType="num">
                                      <p:cBhvr>
                                        <p:cTn id="33" dur="500" fill="hold"/>
                                        <p:tgtEl>
                                          <p:spTgt spid="8"/>
                                        </p:tgtEl>
                                        <p:attrNameLst>
                                          <p:attrName>style.rotation</p:attrName>
                                        </p:attrNameLst>
                                      </p:cBhvr>
                                      <p:tavLst>
                                        <p:tav tm="0">
                                          <p:val>
                                            <p:fltVal val="360"/>
                                          </p:val>
                                        </p:tav>
                                        <p:tav tm="100000">
                                          <p:val>
                                            <p:fltVal val="0"/>
                                          </p:val>
                                        </p:tav>
                                      </p:tavLst>
                                    </p:anim>
                                    <p:animEffect transition="in" filter="fade">
                                      <p:cBhvr>
                                        <p:cTn id="34" dur="500"/>
                                        <p:tgtEl>
                                          <p:spTgt spid="8"/>
                                        </p:tgtEl>
                                      </p:cBhvr>
                                    </p:animEffect>
                                  </p:childTnLst>
                                </p:cTn>
                              </p:par>
                            </p:childTnLst>
                          </p:cTn>
                        </p:par>
                        <p:par>
                          <p:cTn id="35" fill="hold">
                            <p:stCondLst>
                              <p:cond delay="500"/>
                            </p:stCondLst>
                            <p:childTnLst>
                              <p:par>
                                <p:cTn id="36" presetID="49" presetClass="entr" presetSubtype="0" decel="100000"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 calcmode="lin" valueType="num">
                                      <p:cBhvr>
                                        <p:cTn id="40" dur="500" fill="hold"/>
                                        <p:tgtEl>
                                          <p:spTgt spid="6"/>
                                        </p:tgtEl>
                                        <p:attrNameLst>
                                          <p:attrName>style.rotation</p:attrName>
                                        </p:attrNameLst>
                                      </p:cBhvr>
                                      <p:tavLst>
                                        <p:tav tm="0">
                                          <p:val>
                                            <p:fltVal val="360"/>
                                          </p:val>
                                        </p:tav>
                                        <p:tav tm="100000">
                                          <p:val>
                                            <p:fltVal val="0"/>
                                          </p:val>
                                        </p:tav>
                                      </p:tavLst>
                                    </p:anim>
                                    <p:animEffect transition="in" filter="fade">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923928" y="328750"/>
            <a:ext cx="4896544" cy="1815882"/>
          </a:xfrm>
          <a:prstGeom prst="rect">
            <a:avLst/>
          </a:prstGeom>
        </p:spPr>
        <p:txBody>
          <a:bodyPr wrap="square">
            <a:spAutoFit/>
          </a:bodyPr>
          <a:lstStyle/>
          <a:p>
            <a:pPr marL="457200" indent="-457200" algn="just" rtl="1">
              <a:buFont typeface="Wingdings" pitchFamily="2" charset="2"/>
              <a:buChar char="§"/>
            </a:pPr>
            <a:r>
              <a:rPr lang="ar-DZ" sz="2800" b="1" dirty="0">
                <a:solidFill>
                  <a:srgbClr val="3333CC"/>
                </a:solidFill>
              </a:rPr>
              <a:t>القلم</a:t>
            </a:r>
            <a:r>
              <a:rPr lang="ar-SA" sz="2800" b="1" dirty="0">
                <a:solidFill>
                  <a:srgbClr val="3333CC"/>
                </a:solidFill>
              </a:rPr>
              <a:t> </a:t>
            </a:r>
            <a:r>
              <a:rPr lang="ar-DZ" sz="2800" b="1" dirty="0" smtClean="0">
                <a:solidFill>
                  <a:srgbClr val="3333CC"/>
                </a:solidFill>
              </a:rPr>
              <a:t>الضوئي</a:t>
            </a:r>
            <a:r>
              <a:rPr lang="ar-SA" sz="2800" b="1" dirty="0" smtClean="0">
                <a:solidFill>
                  <a:srgbClr val="3333CC"/>
                </a:solidFill>
              </a:rPr>
              <a:t> </a:t>
            </a:r>
            <a:r>
              <a:rPr lang="fr-FR" sz="2800" b="1" dirty="0">
                <a:solidFill>
                  <a:srgbClr val="3333CC"/>
                </a:solidFill>
              </a:rPr>
              <a:t>Stylo lumineux</a:t>
            </a:r>
            <a:endParaRPr lang="ar-DZ" sz="2800" b="1" dirty="0">
              <a:solidFill>
                <a:srgbClr val="3333CC"/>
              </a:solidFill>
            </a:endParaRPr>
          </a:p>
          <a:p>
            <a:pPr algn="just" rtl="1"/>
            <a:r>
              <a:rPr lang="ar-DZ" sz="2800" dirty="0"/>
              <a:t>هو قلم خاص يتيح للمستخدمين الإشارة إلى مواضع على </a:t>
            </a:r>
            <a:r>
              <a:rPr lang="ar-DZ" sz="2800" dirty="0" smtClean="0"/>
              <a:t>الشاشة</a:t>
            </a:r>
            <a:r>
              <a:rPr lang="ar-SA" sz="2800" dirty="0" smtClean="0"/>
              <a:t> </a:t>
            </a:r>
            <a:r>
              <a:rPr lang="ar-DZ" sz="2800" dirty="0" smtClean="0"/>
              <a:t>كاختيار </a:t>
            </a:r>
            <a:r>
              <a:rPr lang="ar-DZ" sz="2800" dirty="0"/>
              <a:t>القوائم والضغط على الايقونات </a:t>
            </a:r>
            <a:r>
              <a:rPr lang="ar-DZ" sz="2800" dirty="0" smtClean="0"/>
              <a:t>.</a:t>
            </a:r>
            <a:endParaRPr lang="fr-FR" sz="2800" dirty="0" smtClean="0"/>
          </a:p>
        </p:txBody>
      </p:sp>
      <p:sp>
        <p:nvSpPr>
          <p:cNvPr id="2" name="Rectangle 1"/>
          <p:cNvSpPr/>
          <p:nvPr/>
        </p:nvSpPr>
        <p:spPr>
          <a:xfrm>
            <a:off x="3779912" y="2343803"/>
            <a:ext cx="5005881" cy="954107"/>
          </a:xfrm>
          <a:prstGeom prst="rect">
            <a:avLst/>
          </a:prstGeom>
        </p:spPr>
        <p:txBody>
          <a:bodyPr wrap="square">
            <a:spAutoFit/>
          </a:bodyPr>
          <a:lstStyle/>
          <a:p>
            <a:pPr marL="457200" indent="-457200" algn="just" rtl="1">
              <a:buFont typeface="Wingdings" pitchFamily="2" charset="2"/>
              <a:buChar char="§"/>
            </a:pPr>
            <a:r>
              <a:rPr lang="ar-DZ" sz="2800" b="1" dirty="0">
                <a:solidFill>
                  <a:srgbClr val="3333CC"/>
                </a:solidFill>
              </a:rPr>
              <a:t>الميكروفون</a:t>
            </a:r>
            <a:r>
              <a:rPr lang="ar-SA" sz="2800" b="1" dirty="0">
                <a:solidFill>
                  <a:srgbClr val="3333CC"/>
                </a:solidFill>
              </a:rPr>
              <a:t> </a:t>
            </a:r>
            <a:r>
              <a:rPr lang="fr-FR" sz="2800" b="1" dirty="0">
                <a:solidFill>
                  <a:srgbClr val="3333CC"/>
                </a:solidFill>
              </a:rPr>
              <a:t>Microphone</a:t>
            </a:r>
            <a:endParaRPr lang="ar-DZ" sz="2800" b="1" dirty="0">
              <a:solidFill>
                <a:srgbClr val="3333CC"/>
              </a:solidFill>
            </a:endParaRPr>
          </a:p>
          <a:p>
            <a:pPr algn="just" rtl="1"/>
            <a:r>
              <a:rPr lang="ar-DZ" sz="2800" dirty="0"/>
              <a:t>ويستخدم </a:t>
            </a:r>
            <a:r>
              <a:rPr lang="ar-DZ" sz="2800" dirty="0" err="1"/>
              <a:t>فى</a:t>
            </a:r>
            <a:r>
              <a:rPr lang="ar-DZ" sz="2800" dirty="0"/>
              <a:t> إدخال الصوت إلى الحاسب </a:t>
            </a:r>
            <a:r>
              <a:rPr lang="ar-DZ" sz="2800" dirty="0" smtClean="0"/>
              <a:t>.</a:t>
            </a:r>
            <a:endParaRPr lang="ar-DZ" sz="2800" dirty="0"/>
          </a:p>
        </p:txBody>
      </p:sp>
      <p:sp>
        <p:nvSpPr>
          <p:cNvPr id="3" name="Rectangle 2"/>
          <p:cNvSpPr/>
          <p:nvPr/>
        </p:nvSpPr>
        <p:spPr>
          <a:xfrm>
            <a:off x="4213793" y="4149080"/>
            <a:ext cx="4572000" cy="2246769"/>
          </a:xfrm>
          <a:prstGeom prst="rect">
            <a:avLst/>
          </a:prstGeom>
        </p:spPr>
        <p:txBody>
          <a:bodyPr>
            <a:spAutoFit/>
          </a:bodyPr>
          <a:lstStyle/>
          <a:p>
            <a:pPr marL="457200" indent="-457200" algn="just" rtl="1">
              <a:buFont typeface="Wingdings" pitchFamily="2" charset="2"/>
              <a:buChar char="§"/>
            </a:pPr>
            <a:r>
              <a:rPr lang="ar-DZ" sz="2800" b="1" dirty="0">
                <a:solidFill>
                  <a:srgbClr val="3333CC"/>
                </a:solidFill>
              </a:rPr>
              <a:t>كاميرا الويب</a:t>
            </a:r>
            <a:r>
              <a:rPr lang="fr-FR" sz="2800" b="1" dirty="0">
                <a:solidFill>
                  <a:srgbClr val="3333CC"/>
                </a:solidFill>
              </a:rPr>
              <a:t> Web Cam </a:t>
            </a:r>
            <a:endParaRPr lang="ar-DZ" sz="2800" b="1" dirty="0">
              <a:solidFill>
                <a:srgbClr val="3333CC"/>
              </a:solidFill>
            </a:endParaRPr>
          </a:p>
          <a:p>
            <a:pPr algn="just" rtl="1"/>
            <a:r>
              <a:rPr lang="ar-DZ" sz="2800" dirty="0" smtClean="0"/>
              <a:t>هي </a:t>
            </a:r>
            <a:r>
              <a:rPr lang="ar-DZ" sz="2800" dirty="0"/>
              <a:t>كاميرا فيديو تتصل بجهاز الحاسب لإرسال صور حية متحركة لكلا المستخدمين عبر الانترنت </a:t>
            </a:r>
            <a:r>
              <a:rPr lang="ar-DZ" sz="2800" dirty="0" smtClean="0"/>
              <a:t>في </a:t>
            </a:r>
            <a:r>
              <a:rPr lang="ar-DZ" sz="2800" dirty="0"/>
              <a:t>الوقت نفسه.</a:t>
            </a:r>
          </a:p>
        </p:txBody>
      </p:sp>
      <p:pic>
        <p:nvPicPr>
          <p:cNvPr id="7" name="Imag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6580" y="66687"/>
            <a:ext cx="2626990" cy="2340008"/>
          </a:xfrm>
          <a:prstGeom prst="rect">
            <a:avLst/>
          </a:prstGeom>
        </p:spPr>
      </p:pic>
      <p:pic>
        <p:nvPicPr>
          <p:cNvPr id="8" name="Image 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6580" y="2343803"/>
            <a:ext cx="2133600" cy="2133600"/>
          </a:xfrm>
          <a:prstGeom prst="rect">
            <a:avLst/>
          </a:prstGeom>
        </p:spPr>
      </p:pic>
      <p:pic>
        <p:nvPicPr>
          <p:cNvPr id="9" name="Image 8"/>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5849" y="4725144"/>
            <a:ext cx="1943100" cy="1943100"/>
          </a:xfrm>
          <a:prstGeom prst="rect">
            <a:avLst/>
          </a:prstGeom>
        </p:spPr>
      </p:pic>
    </p:spTree>
    <p:extLst>
      <p:ext uri="{BB962C8B-B14F-4D97-AF65-F5344CB8AC3E}">
        <p14:creationId xmlns:p14="http://schemas.microsoft.com/office/powerpoint/2010/main" val="419486602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strVal val="#ppt_w*0.70"/>
                                          </p:val>
                                        </p:tav>
                                        <p:tav tm="100000">
                                          <p:val>
                                            <p:strVal val="#ppt_w"/>
                                          </p:val>
                                        </p:tav>
                                      </p:tavLst>
                                    </p:anim>
                                    <p:anim calcmode="lin" valueType="num">
                                      <p:cBhvr>
                                        <p:cTn id="14" dur="1000" fill="hold"/>
                                        <p:tgtEl>
                                          <p:spTgt spid="8"/>
                                        </p:tgtEl>
                                        <p:attrNameLst>
                                          <p:attrName>ppt_h</p:attrName>
                                        </p:attrNameLst>
                                      </p:cBhvr>
                                      <p:tavLst>
                                        <p:tav tm="0">
                                          <p:val>
                                            <p:strVal val="#ppt_h"/>
                                          </p:val>
                                        </p:tav>
                                        <p:tav tm="100000">
                                          <p:val>
                                            <p:strVal val="#ppt_h"/>
                                          </p:val>
                                        </p:tav>
                                      </p:tavLst>
                                    </p:anim>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52"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Scale>
                                      <p:cBhvr>
                                        <p:cTn id="26"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9"/>
                                        </p:tgtEl>
                                        <p:attrNameLst>
                                          <p:attrName>ppt_x</p:attrName>
                                          <p:attrName>ppt_y</p:attrName>
                                        </p:attrNameLst>
                                      </p:cBhvr>
                                    </p:animMotion>
                                    <p:animEffect transition="in" filter="fade">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t="-16000" b="-16000"/>
          </a:stretch>
        </a:blipFill>
        <a:effectLst/>
      </p:bgPr>
    </p:bg>
    <p:spTree>
      <p:nvGrpSpPr>
        <p:cNvPr id="1" name=""/>
        <p:cNvGrpSpPr/>
        <p:nvPr/>
      </p:nvGrpSpPr>
      <p:grpSpPr>
        <a:xfrm>
          <a:off x="0" y="0"/>
          <a:ext cx="0" cy="0"/>
          <a:chOff x="0" y="0"/>
          <a:chExt cx="0" cy="0"/>
        </a:xfrm>
      </p:grpSpPr>
      <p:sp>
        <p:nvSpPr>
          <p:cNvPr id="7" name="Rectangle 6"/>
          <p:cNvSpPr/>
          <p:nvPr/>
        </p:nvSpPr>
        <p:spPr>
          <a:xfrm>
            <a:off x="467544" y="184284"/>
            <a:ext cx="8215370" cy="584775"/>
          </a:xfrm>
          <a:prstGeom prst="rect">
            <a:avLst/>
          </a:prstGeom>
        </p:spPr>
        <p:txBody>
          <a:bodyPr wrap="square">
            <a:spAutoFit/>
          </a:bodyPr>
          <a:lstStyle/>
          <a:p>
            <a:pPr algn="r" rtl="1">
              <a:spcBef>
                <a:spcPct val="20000"/>
              </a:spcBef>
            </a:pPr>
            <a:r>
              <a:rPr lang="ar-DZ" sz="3200" b="1" dirty="0" smtClean="0">
                <a:cs typeface="Sultan normal" pitchFamily="2" charset="-78"/>
              </a:rPr>
              <a:t>يعتمد الإعلام الآلي على جزأين أساسين ومتكاملين هما:</a:t>
            </a:r>
            <a:endParaRPr lang="ar-SA" sz="3200" b="1" dirty="0" smtClean="0">
              <a:cs typeface="Sultan normal" pitchFamily="2" charset="-78"/>
            </a:endParaRPr>
          </a:p>
        </p:txBody>
      </p:sp>
      <p:sp>
        <p:nvSpPr>
          <p:cNvPr id="3" name="Rectangle à coins arrondis 2"/>
          <p:cNvSpPr/>
          <p:nvPr/>
        </p:nvSpPr>
        <p:spPr>
          <a:xfrm>
            <a:off x="3131840" y="1135356"/>
            <a:ext cx="3168352" cy="1008112"/>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rtl="1"/>
            <a:r>
              <a:rPr lang="ar-DZ" sz="2800" b="1" dirty="0">
                <a:cs typeface="Sultan normal" pitchFamily="2" charset="-78"/>
              </a:rPr>
              <a:t>الإعلام </a:t>
            </a:r>
            <a:r>
              <a:rPr lang="ar-DZ" sz="2800" b="1" dirty="0" smtClean="0">
                <a:cs typeface="Sultan normal" pitchFamily="2" charset="-78"/>
              </a:rPr>
              <a:t>الآلي  </a:t>
            </a:r>
            <a:r>
              <a:rPr lang="fr-FR" sz="2800" b="1" dirty="0" smtClean="0">
                <a:cs typeface="Sultan normal" pitchFamily="2" charset="-78"/>
              </a:rPr>
              <a:t>Informatique</a:t>
            </a:r>
            <a:endParaRPr lang="ar-DZ" sz="2800" dirty="0"/>
          </a:p>
        </p:txBody>
      </p:sp>
      <p:sp>
        <p:nvSpPr>
          <p:cNvPr id="4" name="Rectangle à coins arrondis 3"/>
          <p:cNvSpPr/>
          <p:nvPr/>
        </p:nvSpPr>
        <p:spPr>
          <a:xfrm>
            <a:off x="5148064" y="3214666"/>
            <a:ext cx="3096344" cy="136815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DZ" sz="2800" b="1" dirty="0">
                <a:cs typeface="Sultan normal" pitchFamily="2" charset="-78"/>
              </a:rPr>
              <a:t>العتاد(المكونات المادية) </a:t>
            </a:r>
            <a:endParaRPr lang="fr-FR" sz="2800" b="1" dirty="0">
              <a:cs typeface="Sultan normal" pitchFamily="2" charset="-78"/>
            </a:endParaRPr>
          </a:p>
          <a:p>
            <a:pPr algn="ctr" rtl="1"/>
            <a:r>
              <a:rPr lang="fr-FR" sz="2800" b="1" dirty="0" smtClean="0">
                <a:ln w="0"/>
                <a:solidFill>
                  <a:schemeClr val="tx1"/>
                </a:solidFill>
                <a:effectLst>
                  <a:outerShdw blurRad="38100" dist="19050" dir="2700000" algn="tl" rotWithShape="0">
                    <a:schemeClr val="dk1">
                      <a:alpha val="40000"/>
                    </a:schemeClr>
                  </a:outerShdw>
                </a:effectLst>
              </a:rPr>
              <a:t>Matériel</a:t>
            </a:r>
          </a:p>
          <a:p>
            <a:pPr algn="ctr" rtl="1"/>
            <a:r>
              <a:rPr lang="fr-FR" sz="2800" b="1" dirty="0">
                <a:ln w="0"/>
                <a:solidFill>
                  <a:schemeClr val="tx1"/>
                </a:solidFill>
                <a:effectLst>
                  <a:outerShdw blurRad="38100" dist="19050" dir="2700000" algn="tl" rotWithShape="0">
                    <a:schemeClr val="dk1">
                      <a:alpha val="40000"/>
                    </a:schemeClr>
                  </a:outerShdw>
                </a:effectLst>
              </a:rPr>
              <a:t>Hardware</a:t>
            </a:r>
            <a:endParaRPr lang="ar-DZ" sz="2800" dirty="0"/>
          </a:p>
        </p:txBody>
      </p:sp>
      <p:sp>
        <p:nvSpPr>
          <p:cNvPr id="5" name="Rectangle à coins arrondis 4"/>
          <p:cNvSpPr/>
          <p:nvPr/>
        </p:nvSpPr>
        <p:spPr>
          <a:xfrm>
            <a:off x="1259632" y="3214666"/>
            <a:ext cx="2952328" cy="136815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DZ" sz="2800" b="1" dirty="0" smtClean="0">
                <a:cs typeface="Sultan normal" pitchFamily="2" charset="-78"/>
              </a:rPr>
              <a:t>البرمجيات</a:t>
            </a:r>
            <a:endParaRPr lang="fr-FR" sz="2800" b="1" dirty="0" smtClean="0">
              <a:cs typeface="Sultan normal" pitchFamily="2" charset="-78"/>
            </a:endParaRPr>
          </a:p>
          <a:p>
            <a:pPr algn="ctr" rtl="1"/>
            <a:r>
              <a:rPr lang="fr-FR" sz="2800" b="1" dirty="0" smtClean="0">
                <a:ln w="0"/>
                <a:solidFill>
                  <a:schemeClr val="tx1"/>
                </a:solidFill>
                <a:effectLst>
                  <a:outerShdw blurRad="38100" dist="19050" dir="2700000" algn="tl" rotWithShape="0">
                    <a:schemeClr val="dk1">
                      <a:alpha val="40000"/>
                    </a:schemeClr>
                  </a:outerShdw>
                </a:effectLst>
              </a:rPr>
              <a:t>Logiciel</a:t>
            </a:r>
          </a:p>
          <a:p>
            <a:pPr algn="ctr" rtl="1"/>
            <a:r>
              <a:rPr lang="fr-FR" sz="2800" b="1" dirty="0">
                <a:ln w="0"/>
                <a:solidFill>
                  <a:schemeClr val="tx1"/>
                </a:solidFill>
                <a:effectLst>
                  <a:outerShdw blurRad="38100" dist="19050" dir="2700000" algn="tl" rotWithShape="0">
                    <a:schemeClr val="dk1">
                      <a:alpha val="40000"/>
                    </a:schemeClr>
                  </a:outerShdw>
                </a:effectLst>
              </a:rPr>
              <a:t>Software</a:t>
            </a:r>
            <a:endParaRPr lang="ar-DZ" sz="2800" dirty="0"/>
          </a:p>
        </p:txBody>
      </p:sp>
      <p:cxnSp>
        <p:nvCxnSpPr>
          <p:cNvPr id="13" name="Connecteur droit avec flèche 12"/>
          <p:cNvCxnSpPr>
            <a:stCxn id="3" idx="2"/>
            <a:endCxn id="5" idx="0"/>
          </p:cNvCxnSpPr>
          <p:nvPr/>
        </p:nvCxnSpPr>
        <p:spPr>
          <a:xfrm flipH="1">
            <a:off x="2735796" y="2143468"/>
            <a:ext cx="1980220" cy="10711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Connecteur droit avec flèche 14"/>
          <p:cNvCxnSpPr/>
          <p:nvPr/>
        </p:nvCxnSpPr>
        <p:spPr>
          <a:xfrm>
            <a:off x="4716016" y="2143468"/>
            <a:ext cx="2016224" cy="10711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randombar(horizont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4" grpId="0" animBg="1"/>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619672" y="1844824"/>
            <a:ext cx="5688632" cy="1384995"/>
          </a:xfrm>
          <a:prstGeom prst="rect">
            <a:avLst/>
          </a:prstGeom>
        </p:spPr>
        <p:txBody>
          <a:bodyPr wrap="square">
            <a:spAutoFit/>
          </a:bodyPr>
          <a:lstStyle/>
          <a:p>
            <a:pPr marL="514350" indent="-514350" algn="just" rtl="1">
              <a:buFont typeface="Wingdings" pitchFamily="2" charset="2"/>
              <a:buChar char="q"/>
            </a:pPr>
            <a:r>
              <a:rPr lang="ar-DZ" sz="2800" b="1" dirty="0" smtClean="0">
                <a:solidFill>
                  <a:srgbClr val="FF0000"/>
                </a:solidFill>
              </a:rPr>
              <a:t>وحدات </a:t>
            </a:r>
            <a:r>
              <a:rPr lang="ar-DZ" sz="2800" b="1" dirty="0" err="1">
                <a:solidFill>
                  <a:srgbClr val="FF0000"/>
                </a:solidFill>
              </a:rPr>
              <a:t>الأخراج</a:t>
            </a:r>
            <a:endParaRPr lang="ar-DZ" sz="2800" b="1" dirty="0">
              <a:solidFill>
                <a:srgbClr val="FF0000"/>
              </a:solidFill>
            </a:endParaRPr>
          </a:p>
          <a:p>
            <a:pPr algn="just" rtl="1"/>
            <a:r>
              <a:rPr lang="ar-DZ" sz="2800" dirty="0" smtClean="0"/>
              <a:t>هي </a:t>
            </a:r>
            <a:r>
              <a:rPr lang="ar-DZ" sz="2800" dirty="0"/>
              <a:t>الوحدات </a:t>
            </a:r>
            <a:r>
              <a:rPr lang="ar-DZ" sz="2800" dirty="0" smtClean="0"/>
              <a:t>التي </a:t>
            </a:r>
            <a:r>
              <a:rPr lang="ar-DZ" sz="2800" dirty="0"/>
              <a:t>تتيح لك إخراج المعلومات من الحاسب إما </a:t>
            </a:r>
            <a:r>
              <a:rPr lang="ar-DZ" sz="2800" dirty="0" smtClean="0"/>
              <a:t>في </a:t>
            </a:r>
            <a:r>
              <a:rPr lang="ar-DZ" sz="2800" dirty="0"/>
              <a:t>صورة مرئية أو </a:t>
            </a:r>
            <a:r>
              <a:rPr lang="ar-DZ" sz="2800" dirty="0" smtClean="0"/>
              <a:t>مسموعة.</a:t>
            </a:r>
            <a:endParaRPr lang="ar-DZ" sz="2800" dirty="0"/>
          </a:p>
        </p:txBody>
      </p:sp>
    </p:spTree>
    <p:extLst>
      <p:ext uri="{BB962C8B-B14F-4D97-AF65-F5344CB8AC3E}">
        <p14:creationId xmlns:p14="http://schemas.microsoft.com/office/powerpoint/2010/main" val="22051883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18000"/>
            <a:lum/>
          </a:blip>
          <a:srcRect/>
          <a:stretch>
            <a:fillRect t="-16000" b="-16000"/>
          </a:stretch>
        </a:blipFill>
        <a:effectLst/>
      </p:bgPr>
    </p:bg>
    <p:spTree>
      <p:nvGrpSpPr>
        <p:cNvPr id="1" name=""/>
        <p:cNvGrpSpPr/>
        <p:nvPr/>
      </p:nvGrpSpPr>
      <p:grpSpPr>
        <a:xfrm>
          <a:off x="0" y="0"/>
          <a:ext cx="0" cy="0"/>
          <a:chOff x="0" y="0"/>
          <a:chExt cx="0" cy="0"/>
        </a:xfrm>
      </p:grpSpPr>
      <p:sp>
        <p:nvSpPr>
          <p:cNvPr id="172037" name="Rectangle 5"/>
          <p:cNvSpPr>
            <a:spLocks noGrp="1" noChangeArrowheads="1"/>
          </p:cNvSpPr>
          <p:nvPr>
            <p:ph type="body" idx="1"/>
          </p:nvPr>
        </p:nvSpPr>
        <p:spPr>
          <a:xfrm>
            <a:off x="1284603" y="1338947"/>
            <a:ext cx="7561262" cy="2160662"/>
          </a:xfrm>
          <a:noFill/>
          <a:ln/>
        </p:spPr>
        <p:txBody>
          <a:bodyPr/>
          <a:lstStyle/>
          <a:p>
            <a:pPr marL="533400" indent="-533400" algn="r" rtl="1">
              <a:buClr>
                <a:srgbClr val="00CC66"/>
              </a:buClr>
              <a:buFont typeface="+mj-lt"/>
              <a:buAutoNum type="arabicPeriod"/>
            </a:pPr>
            <a:r>
              <a:rPr lang="ar-DZ" sz="3200" b="1" u="sng" dirty="0" smtClean="0">
                <a:solidFill>
                  <a:srgbClr val="00CC66"/>
                </a:solidFill>
                <a:effectLst>
                  <a:outerShdw blurRad="38100" dist="38100" dir="2700000" algn="tl">
                    <a:srgbClr val="C0C0C0"/>
                  </a:outerShdw>
                </a:effectLst>
                <a:cs typeface="Arial" charset="0"/>
              </a:rPr>
              <a:t>الحجم</a:t>
            </a:r>
            <a:r>
              <a:rPr lang="ar-DZ" b="1" dirty="0" smtClean="0">
                <a:solidFill>
                  <a:srgbClr val="00CC66"/>
                </a:solidFill>
                <a:effectLst>
                  <a:outerShdw blurRad="38100" dist="38100" dir="2700000" algn="tl">
                    <a:srgbClr val="C0C0C0"/>
                  </a:outerShdw>
                </a:effectLst>
                <a:cs typeface="Arial" charset="0"/>
              </a:rPr>
              <a:t> </a:t>
            </a:r>
            <a:r>
              <a:rPr lang="ar-DZ" b="1" dirty="0">
                <a:solidFill>
                  <a:srgbClr val="00CC66"/>
                </a:solidFill>
                <a:effectLst>
                  <a:outerShdw blurRad="38100" dist="38100" dir="2700000" algn="tl">
                    <a:srgbClr val="C0C0C0"/>
                  </a:outerShdw>
                </a:effectLst>
                <a:cs typeface="Arial" charset="0"/>
              </a:rPr>
              <a:t>: </a:t>
            </a:r>
            <a:r>
              <a:rPr lang="ar-DZ" sz="2600" b="1" dirty="0">
                <a:effectLst>
                  <a:outerShdw blurRad="38100" dist="38100" dir="2700000" algn="tl">
                    <a:srgbClr val="C0C0C0"/>
                  </a:outerShdw>
                </a:effectLst>
                <a:cs typeface="Arial" charset="0"/>
              </a:rPr>
              <a:t>و يقاس قطريا ,وحدة قياسه هي البوس </a:t>
            </a:r>
            <a:r>
              <a:rPr lang="fr-FR" sz="2600" b="1" dirty="0">
                <a:effectLst>
                  <a:outerShdw blurRad="38100" dist="38100" dir="2700000" algn="tl">
                    <a:srgbClr val="C0C0C0"/>
                  </a:outerShdw>
                </a:effectLst>
                <a:cs typeface="Arial" charset="0"/>
              </a:rPr>
              <a:t>(Pouce)</a:t>
            </a:r>
            <a:endParaRPr lang="ar-DZ" sz="2600" b="1" dirty="0">
              <a:effectLst>
                <a:outerShdw blurRad="38100" dist="38100" dir="2700000" algn="tl">
                  <a:srgbClr val="C0C0C0"/>
                </a:outerShdw>
              </a:effectLst>
              <a:cs typeface="Arial" charset="0"/>
            </a:endParaRPr>
          </a:p>
          <a:p>
            <a:pPr marL="0" indent="0" algn="r" rtl="1">
              <a:buClr>
                <a:srgbClr val="00CC66"/>
              </a:buClr>
              <a:buNone/>
            </a:pPr>
            <a:r>
              <a:rPr lang="ar-DZ" sz="2600" b="1" dirty="0">
                <a:effectLst>
                  <a:outerShdw blurRad="38100" dist="38100" dir="2700000" algn="tl">
                    <a:srgbClr val="C0C0C0"/>
                  </a:outerShdw>
                </a:effectLst>
                <a:cs typeface="Arial" charset="0"/>
              </a:rPr>
              <a:t>     1 بوس = </a:t>
            </a:r>
            <a:r>
              <a:rPr lang="fr-FR" sz="2600" b="1" dirty="0">
                <a:effectLst>
                  <a:outerShdw blurRad="38100" dist="38100" dir="2700000" algn="tl">
                    <a:srgbClr val="C0C0C0"/>
                  </a:outerShdw>
                </a:effectLst>
                <a:cs typeface="Arial" charset="0"/>
              </a:rPr>
              <a:t>2,54</a:t>
            </a:r>
            <a:r>
              <a:rPr lang="ar-DZ" sz="2600" b="1" dirty="0">
                <a:effectLst>
                  <a:outerShdw blurRad="38100" dist="38100" dir="2700000" algn="tl">
                    <a:srgbClr val="C0C0C0"/>
                  </a:outerShdw>
                </a:effectLst>
                <a:cs typeface="Arial" charset="0"/>
              </a:rPr>
              <a:t> سم</a:t>
            </a:r>
          </a:p>
          <a:p>
            <a:pPr marL="533400" indent="-533400" algn="r" rtl="1">
              <a:buClr>
                <a:srgbClr val="00CC66"/>
              </a:buClr>
              <a:buFont typeface="+mj-lt"/>
              <a:buAutoNum type="arabicPeriod" startAt="2"/>
            </a:pPr>
            <a:r>
              <a:rPr lang="ar-DZ" sz="3200" b="1" u="sng" dirty="0" smtClean="0">
                <a:solidFill>
                  <a:srgbClr val="00CC66"/>
                </a:solidFill>
                <a:effectLst>
                  <a:outerShdw blurRad="38100" dist="38100" dir="2700000" algn="tl">
                    <a:srgbClr val="C0C0C0"/>
                  </a:outerShdw>
                </a:effectLst>
                <a:cs typeface="Arial" charset="0"/>
              </a:rPr>
              <a:t>نوعية الإظهار</a:t>
            </a:r>
            <a:r>
              <a:rPr lang="ar-DZ" sz="3200" b="1" dirty="0" smtClean="0">
                <a:solidFill>
                  <a:srgbClr val="00CC66"/>
                </a:solidFill>
                <a:effectLst>
                  <a:outerShdw blurRad="38100" dist="38100" dir="2700000" algn="tl">
                    <a:srgbClr val="C0C0C0"/>
                  </a:outerShdw>
                </a:effectLst>
                <a:cs typeface="Arial" charset="0"/>
              </a:rPr>
              <a:t> </a:t>
            </a:r>
            <a:r>
              <a:rPr lang="ar-DZ" b="1" dirty="0" smtClean="0">
                <a:solidFill>
                  <a:srgbClr val="00CC66"/>
                </a:solidFill>
                <a:effectLst>
                  <a:outerShdw blurRad="38100" dist="38100" dir="2700000" algn="tl">
                    <a:srgbClr val="C0C0C0"/>
                  </a:outerShdw>
                </a:effectLst>
                <a:cs typeface="Arial" charset="0"/>
              </a:rPr>
              <a:t>:</a:t>
            </a:r>
            <a:r>
              <a:rPr lang="ar-DZ" sz="2600" b="1" dirty="0" smtClean="0">
                <a:solidFill>
                  <a:srgbClr val="00CC66"/>
                </a:solidFill>
                <a:effectLst>
                  <a:outerShdw blurRad="38100" dist="38100" dir="2700000" algn="tl">
                    <a:srgbClr val="C0C0C0"/>
                  </a:outerShdw>
                </a:effectLst>
                <a:cs typeface="Arial" charset="0"/>
              </a:rPr>
              <a:t> </a:t>
            </a:r>
            <a:endParaRPr lang="fr-FR" sz="2600" b="1" dirty="0" smtClean="0">
              <a:solidFill>
                <a:srgbClr val="00CC66"/>
              </a:solidFill>
              <a:effectLst>
                <a:outerShdw blurRad="38100" dist="38100" dir="2700000" algn="tl">
                  <a:srgbClr val="C0C0C0"/>
                </a:outerShdw>
              </a:effectLst>
              <a:cs typeface="Arial" charset="0"/>
            </a:endParaRPr>
          </a:p>
          <a:p>
            <a:pPr marL="0" indent="0" algn="r" rtl="1">
              <a:buClr>
                <a:srgbClr val="00CC66"/>
              </a:buClr>
              <a:buNone/>
            </a:pPr>
            <a:r>
              <a:rPr lang="ar-DZ" sz="2600" b="1" dirty="0" smtClean="0">
                <a:effectLst>
                  <a:outerShdw blurRad="38100" dist="38100" dir="2700000" algn="tl">
                    <a:srgbClr val="C0C0C0"/>
                  </a:outerShdw>
                </a:effectLst>
                <a:cs typeface="Arial" charset="0"/>
              </a:rPr>
              <a:t>نوعية </a:t>
            </a:r>
            <a:r>
              <a:rPr lang="ar-DZ" sz="2600" b="1" dirty="0">
                <a:effectLst>
                  <a:outerShdw blurRad="38100" dist="38100" dir="2700000" algn="tl">
                    <a:srgbClr val="C0C0C0"/>
                  </a:outerShdw>
                </a:effectLst>
                <a:cs typeface="Arial" charset="0"/>
              </a:rPr>
              <a:t>اللون </a:t>
            </a:r>
            <a:r>
              <a:rPr lang="ar-DZ" sz="2600" b="1" dirty="0" smtClean="0">
                <a:effectLst>
                  <a:outerShdw blurRad="38100" dist="38100" dir="2700000" algn="tl">
                    <a:srgbClr val="C0C0C0"/>
                  </a:outerShdw>
                </a:effectLst>
                <a:cs typeface="Arial" charset="0"/>
              </a:rPr>
              <a:t>الممكن </a:t>
            </a:r>
            <a:r>
              <a:rPr lang="ar-DZ" sz="2600" b="1" dirty="0">
                <a:effectLst>
                  <a:outerShdw blurRad="38100" dist="38100" dir="2700000" algn="tl">
                    <a:srgbClr val="C0C0C0"/>
                  </a:outerShdw>
                </a:effectLst>
                <a:cs typeface="Arial" charset="0"/>
              </a:rPr>
              <a:t>اظهاره</a:t>
            </a:r>
            <a:endParaRPr lang="fr-FR" sz="2600" b="1" dirty="0">
              <a:effectLst>
                <a:outerShdw blurRad="38100" dist="38100" dir="2700000" algn="tl">
                  <a:srgbClr val="C0C0C0"/>
                </a:outerShdw>
              </a:effectLst>
              <a:cs typeface="Arial" charset="0"/>
            </a:endParaRPr>
          </a:p>
        </p:txBody>
      </p:sp>
      <p:sp>
        <p:nvSpPr>
          <p:cNvPr id="6" name="Rectangle 5"/>
          <p:cNvSpPr/>
          <p:nvPr/>
        </p:nvSpPr>
        <p:spPr>
          <a:xfrm>
            <a:off x="1043608" y="163098"/>
            <a:ext cx="7795120" cy="1077218"/>
          </a:xfrm>
          <a:prstGeom prst="rect">
            <a:avLst/>
          </a:prstGeom>
        </p:spPr>
        <p:txBody>
          <a:bodyPr wrap="square">
            <a:spAutoFit/>
          </a:bodyPr>
          <a:lstStyle/>
          <a:p>
            <a:pPr marL="342900" indent="-342900" algn="just" rtl="1">
              <a:buFont typeface="Wingdings" pitchFamily="2" charset="2"/>
              <a:buChar char="§"/>
            </a:pPr>
            <a:r>
              <a:rPr lang="ar-DZ" sz="3200" b="1" dirty="0">
                <a:solidFill>
                  <a:srgbClr val="3333CC"/>
                </a:solidFill>
              </a:rPr>
              <a:t>الشاشة</a:t>
            </a:r>
          </a:p>
          <a:p>
            <a:pPr algn="just" rtl="1"/>
            <a:r>
              <a:rPr lang="ar-DZ" sz="3200" dirty="0"/>
              <a:t>تعد أجهزة العرض مطلبًا رئيسيًا لا يمكن </a:t>
            </a:r>
            <a:r>
              <a:rPr lang="ar-DZ" sz="3200" dirty="0" smtClean="0"/>
              <a:t>الاستغناء </a:t>
            </a:r>
            <a:r>
              <a:rPr lang="ar-DZ" sz="3200" dirty="0"/>
              <a:t>عنه </a:t>
            </a:r>
            <a:r>
              <a:rPr lang="ar-DZ" sz="3200" dirty="0" smtClean="0"/>
              <a:t>.</a:t>
            </a:r>
            <a:endParaRPr lang="fr-FR" sz="3200" dirty="0"/>
          </a:p>
        </p:txBody>
      </p:sp>
      <p:pic>
        <p:nvPicPr>
          <p:cNvPr id="7" name="Image 6"/>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0" y="2420888"/>
            <a:ext cx="5148064" cy="4159635"/>
          </a:xfrm>
          <a:prstGeom prst="rect">
            <a:avLst/>
          </a:prstGeom>
        </p:spPr>
      </p:pic>
      <p:cxnSp>
        <p:nvCxnSpPr>
          <p:cNvPr id="8" name="Connecteur droit avec flèche 7"/>
          <p:cNvCxnSpPr/>
          <p:nvPr/>
        </p:nvCxnSpPr>
        <p:spPr>
          <a:xfrm>
            <a:off x="323528" y="2780928"/>
            <a:ext cx="4413491" cy="2520280"/>
          </a:xfrm>
          <a:prstGeom prst="straightConnector1">
            <a:avLst/>
          </a:prstGeom>
          <a:ln>
            <a:headEnd type="arrow"/>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760248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172037">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172037">
                                            <p:txEl>
                                              <p:pRg st="0" end="0"/>
                                            </p:txEl>
                                          </p:spTgt>
                                        </p:tgtEl>
                                        <p:attrNameLst>
                                          <p:attrName>ppt_x</p:attrName>
                                        </p:attrNameLst>
                                      </p:cBhvr>
                                    </p:anim>
                                    <p:anim from="0" to="-1.0" calcmode="lin" valueType="num">
                                      <p:cBhvr>
                                        <p:cTn id="8" dur="200" decel="50000" autoRev="1" fill="hold">
                                          <p:stCondLst>
                                            <p:cond delay="600"/>
                                          </p:stCondLst>
                                        </p:cTn>
                                        <p:tgtEl>
                                          <p:spTgt spid="172037">
                                            <p:txEl>
                                              <p:pRg st="0" end="0"/>
                                            </p:txEl>
                                          </p:spTgt>
                                        </p:tgtEl>
                                        <p:attrNameLst>
                                          <p:attrName>xshear</p:attrName>
                                        </p:attrNameLst>
                                      </p:cBhvr>
                                    </p:anim>
                                    <p:animScale>
                                      <p:cBhvr>
                                        <p:cTn id="9" dur="200" decel="100000" autoRev="1" fill="hold">
                                          <p:stCondLst>
                                            <p:cond delay="600"/>
                                          </p:stCondLst>
                                        </p:cTn>
                                        <p:tgtEl>
                                          <p:spTgt spid="172037">
                                            <p:txEl>
                                              <p:pRg st="0" end="0"/>
                                            </p:txEl>
                                          </p:spTgt>
                                        </p:tgtEl>
                                      </p:cBhvr>
                                      <p:from x="100000" y="100000"/>
                                      <p:to x="80000" y="100000"/>
                                    </p:animScale>
                                    <p:anim by="(#ppt_h/3+#ppt_w*0.1)" calcmode="lin" valueType="num">
                                      <p:cBhvr additive="sum">
                                        <p:cTn id="10" dur="200" decel="100000" autoRev="1" fill="hold">
                                          <p:stCondLst>
                                            <p:cond delay="600"/>
                                          </p:stCondLst>
                                        </p:cTn>
                                        <p:tgtEl>
                                          <p:spTgt spid="172037">
                                            <p:txEl>
                                              <p:pRg st="0" end="0"/>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nodeType="clickEffect">
                                  <p:stCondLst>
                                    <p:cond delay="0"/>
                                  </p:stCondLst>
                                  <p:childTnLst>
                                    <p:set>
                                      <p:cBhvr>
                                        <p:cTn id="14" dur="1" fill="hold">
                                          <p:stCondLst>
                                            <p:cond delay="0"/>
                                          </p:stCondLst>
                                        </p:cTn>
                                        <p:tgtEl>
                                          <p:spTgt spid="172037">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172037">
                                            <p:txEl>
                                              <p:pRg st="1" end="1"/>
                                            </p:txEl>
                                          </p:spTgt>
                                        </p:tgtEl>
                                        <p:attrNameLst>
                                          <p:attrName>ppt_x</p:attrName>
                                        </p:attrNameLst>
                                      </p:cBhvr>
                                    </p:anim>
                                    <p:anim from="0" to="-1.0" calcmode="lin" valueType="num">
                                      <p:cBhvr>
                                        <p:cTn id="16" dur="200" decel="50000" autoRev="1" fill="hold">
                                          <p:stCondLst>
                                            <p:cond delay="600"/>
                                          </p:stCondLst>
                                        </p:cTn>
                                        <p:tgtEl>
                                          <p:spTgt spid="172037">
                                            <p:txEl>
                                              <p:pRg st="1" end="1"/>
                                            </p:txEl>
                                          </p:spTgt>
                                        </p:tgtEl>
                                        <p:attrNameLst>
                                          <p:attrName>xshear</p:attrName>
                                        </p:attrNameLst>
                                      </p:cBhvr>
                                    </p:anim>
                                    <p:animScale>
                                      <p:cBhvr>
                                        <p:cTn id="17" dur="200" decel="100000" autoRev="1" fill="hold">
                                          <p:stCondLst>
                                            <p:cond delay="600"/>
                                          </p:stCondLst>
                                        </p:cTn>
                                        <p:tgtEl>
                                          <p:spTgt spid="172037">
                                            <p:txEl>
                                              <p:pRg st="1" end="1"/>
                                            </p:txEl>
                                          </p:spTgt>
                                        </p:tgtEl>
                                      </p:cBhvr>
                                      <p:from x="100000" y="100000"/>
                                      <p:to x="80000" y="100000"/>
                                    </p:animScale>
                                    <p:anim by="(#ppt_h/3+#ppt_w*0.1)" calcmode="lin" valueType="num">
                                      <p:cBhvr additive="sum">
                                        <p:cTn id="18" dur="200" decel="100000" autoRev="1" fill="hold">
                                          <p:stCondLst>
                                            <p:cond delay="600"/>
                                          </p:stCondLst>
                                        </p:cTn>
                                        <p:tgtEl>
                                          <p:spTgt spid="172037">
                                            <p:txEl>
                                              <p:pRg st="1" end="1"/>
                                            </p:txEl>
                                          </p:spTgt>
                                        </p:tgtEl>
                                        <p:attrNameLst>
                                          <p:attrName>ppt_x</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ntr" presetSubtype="0" fill="hold" nodeType="clickEffect">
                                  <p:stCondLst>
                                    <p:cond delay="0"/>
                                  </p:stCondLst>
                                  <p:childTnLst>
                                    <p:set>
                                      <p:cBhvr>
                                        <p:cTn id="22" dur="1" fill="hold">
                                          <p:stCondLst>
                                            <p:cond delay="0"/>
                                          </p:stCondLst>
                                        </p:cTn>
                                        <p:tgtEl>
                                          <p:spTgt spid="172037">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172037">
                                            <p:txEl>
                                              <p:pRg st="2" end="2"/>
                                            </p:txEl>
                                          </p:spTgt>
                                        </p:tgtEl>
                                        <p:attrNameLst>
                                          <p:attrName>ppt_x</p:attrName>
                                        </p:attrNameLst>
                                      </p:cBhvr>
                                    </p:anim>
                                    <p:anim from="0" to="-1.0" calcmode="lin" valueType="num">
                                      <p:cBhvr>
                                        <p:cTn id="24" dur="200" decel="50000" autoRev="1" fill="hold">
                                          <p:stCondLst>
                                            <p:cond delay="600"/>
                                          </p:stCondLst>
                                        </p:cTn>
                                        <p:tgtEl>
                                          <p:spTgt spid="172037">
                                            <p:txEl>
                                              <p:pRg st="2" end="2"/>
                                            </p:txEl>
                                          </p:spTgt>
                                        </p:tgtEl>
                                        <p:attrNameLst>
                                          <p:attrName>xshear</p:attrName>
                                        </p:attrNameLst>
                                      </p:cBhvr>
                                    </p:anim>
                                    <p:animScale>
                                      <p:cBhvr>
                                        <p:cTn id="25" dur="200" decel="100000" autoRev="1" fill="hold">
                                          <p:stCondLst>
                                            <p:cond delay="600"/>
                                          </p:stCondLst>
                                        </p:cTn>
                                        <p:tgtEl>
                                          <p:spTgt spid="172037">
                                            <p:txEl>
                                              <p:pRg st="2" end="2"/>
                                            </p:txEl>
                                          </p:spTgt>
                                        </p:tgtEl>
                                      </p:cBhvr>
                                      <p:from x="100000" y="100000"/>
                                      <p:to x="80000" y="100000"/>
                                    </p:animScale>
                                    <p:anim by="(#ppt_h/3+#ppt_w*0.1)" calcmode="lin" valueType="num">
                                      <p:cBhvr additive="sum">
                                        <p:cTn id="26" dur="200" decel="100000" autoRev="1" fill="hold">
                                          <p:stCondLst>
                                            <p:cond delay="600"/>
                                          </p:stCondLst>
                                        </p:cTn>
                                        <p:tgtEl>
                                          <p:spTgt spid="172037">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nodeType="clickEffect">
                                  <p:stCondLst>
                                    <p:cond delay="0"/>
                                  </p:stCondLst>
                                  <p:childTnLst>
                                    <p:set>
                                      <p:cBhvr>
                                        <p:cTn id="30" dur="1" fill="hold">
                                          <p:stCondLst>
                                            <p:cond delay="0"/>
                                          </p:stCondLst>
                                        </p:cTn>
                                        <p:tgtEl>
                                          <p:spTgt spid="172037">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172037">
                                            <p:txEl>
                                              <p:pRg st="3" end="3"/>
                                            </p:txEl>
                                          </p:spTgt>
                                        </p:tgtEl>
                                        <p:attrNameLst>
                                          <p:attrName>ppt_x</p:attrName>
                                        </p:attrNameLst>
                                      </p:cBhvr>
                                    </p:anim>
                                    <p:anim from="0" to="-1.0" calcmode="lin" valueType="num">
                                      <p:cBhvr>
                                        <p:cTn id="32" dur="200" decel="50000" autoRev="1" fill="hold">
                                          <p:stCondLst>
                                            <p:cond delay="600"/>
                                          </p:stCondLst>
                                        </p:cTn>
                                        <p:tgtEl>
                                          <p:spTgt spid="172037">
                                            <p:txEl>
                                              <p:pRg st="3" end="3"/>
                                            </p:txEl>
                                          </p:spTgt>
                                        </p:tgtEl>
                                        <p:attrNameLst>
                                          <p:attrName>xshear</p:attrName>
                                        </p:attrNameLst>
                                      </p:cBhvr>
                                    </p:anim>
                                    <p:animScale>
                                      <p:cBhvr>
                                        <p:cTn id="33" dur="200" decel="100000" autoRev="1" fill="hold">
                                          <p:stCondLst>
                                            <p:cond delay="600"/>
                                          </p:stCondLst>
                                        </p:cTn>
                                        <p:tgtEl>
                                          <p:spTgt spid="172037">
                                            <p:txEl>
                                              <p:pRg st="3" end="3"/>
                                            </p:txEl>
                                          </p:spTgt>
                                        </p:tgtEl>
                                      </p:cBhvr>
                                      <p:from x="100000" y="100000"/>
                                      <p:to x="80000" y="100000"/>
                                    </p:animScale>
                                    <p:anim by="(#ppt_h/3+#ppt_w*0.1)" calcmode="lin" valueType="num">
                                      <p:cBhvr additive="sum">
                                        <p:cTn id="34" dur="200" decel="100000" autoRev="1" fill="hold">
                                          <p:stCondLst>
                                            <p:cond delay="600"/>
                                          </p:stCondLst>
                                        </p:cTn>
                                        <p:tgtEl>
                                          <p:spTgt spid="172037">
                                            <p:txEl>
                                              <p:pRg st="3" end="3"/>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43"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
                                        <p:tgtEl>
                                          <p:spTgt spid="6"/>
                                        </p:tgtEl>
                                      </p:cBhvr>
                                    </p:animEffect>
                                    <p:anim calcmode="lin" valueType="num">
                                      <p:cBhvr>
                                        <p:cTn id="40" dur="400" fill="hold"/>
                                        <p:tgtEl>
                                          <p:spTgt spid="6"/>
                                        </p:tgtEl>
                                        <p:attrNameLst>
                                          <p:attrName>ppt_x</p:attrName>
                                        </p:attrNameLst>
                                      </p:cBhvr>
                                      <p:tavLst>
                                        <p:tav tm="0">
                                          <p:val>
                                            <p:strVal val="#ppt_x"/>
                                          </p:val>
                                        </p:tav>
                                        <p:tav tm="100000">
                                          <p:val>
                                            <p:strVal val="#ppt_x"/>
                                          </p:val>
                                        </p:tav>
                                      </p:tavLst>
                                    </p:anim>
                                    <p:anim calcmode="lin" valueType="num">
                                      <p:cBhvr>
                                        <p:cTn id="41" dur="400" fill="hold"/>
                                        <p:tgtEl>
                                          <p:spTgt spid="6"/>
                                        </p:tgtEl>
                                        <p:attrNameLst>
                                          <p:attrName>ppt_y</p:attrName>
                                        </p:attrNameLst>
                                      </p:cBhvr>
                                      <p:tavLst>
                                        <p:tav tm="0">
                                          <p:val>
                                            <p:strVal val="#ppt_y+0.31"/>
                                          </p:val>
                                        </p:tav>
                                        <p:tav tm="100000">
                                          <p:val>
                                            <p:strVal val="#ppt_y+0.31"/>
                                          </p:val>
                                        </p:tav>
                                      </p:tavLst>
                                    </p:anim>
                                    <p:anim calcmode="lin" valueType="num">
                                      <p:cBhvr>
                                        <p:cTn id="42"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4" fill="hold">
                            <p:stCondLst>
                              <p:cond delay="1000"/>
                            </p:stCondLst>
                            <p:childTnLst>
                              <p:par>
                                <p:cTn id="45" presetID="43" presetClass="entr" presetSubtype="0"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
                                        <p:tgtEl>
                                          <p:spTgt spid="7"/>
                                        </p:tgtEl>
                                      </p:cBhvr>
                                    </p:animEffect>
                                    <p:anim calcmode="lin" valueType="num">
                                      <p:cBhvr>
                                        <p:cTn id="48" dur="400" fill="hold"/>
                                        <p:tgtEl>
                                          <p:spTgt spid="7"/>
                                        </p:tgtEl>
                                        <p:attrNameLst>
                                          <p:attrName>ppt_x</p:attrName>
                                        </p:attrNameLst>
                                      </p:cBhvr>
                                      <p:tavLst>
                                        <p:tav tm="0">
                                          <p:val>
                                            <p:strVal val="#ppt_x"/>
                                          </p:val>
                                        </p:tav>
                                        <p:tav tm="100000">
                                          <p:val>
                                            <p:strVal val="#ppt_x"/>
                                          </p:val>
                                        </p:tav>
                                      </p:tavLst>
                                    </p:anim>
                                    <p:anim calcmode="lin" valueType="num">
                                      <p:cBhvr>
                                        <p:cTn id="49" dur="400" fill="hold"/>
                                        <p:tgtEl>
                                          <p:spTgt spid="7"/>
                                        </p:tgtEl>
                                        <p:attrNameLst>
                                          <p:attrName>ppt_y</p:attrName>
                                        </p:attrNameLst>
                                      </p:cBhvr>
                                      <p:tavLst>
                                        <p:tav tm="0">
                                          <p:val>
                                            <p:strVal val="#ppt_y+0.31"/>
                                          </p:val>
                                        </p:tav>
                                        <p:tav tm="100000">
                                          <p:val>
                                            <p:strVal val="#ppt_y+0.31"/>
                                          </p:val>
                                        </p:tav>
                                      </p:tavLst>
                                    </p:anim>
                                    <p:anim calcmode="lin" valueType="num">
                                      <p:cBhvr>
                                        <p:cTn id="50"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1"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4139952" y="548680"/>
            <a:ext cx="4572000" cy="1938992"/>
          </a:xfrm>
          <a:prstGeom prst="rect">
            <a:avLst/>
          </a:prstGeom>
        </p:spPr>
        <p:txBody>
          <a:bodyPr>
            <a:spAutoFit/>
          </a:bodyPr>
          <a:lstStyle/>
          <a:p>
            <a:pPr marL="342900" indent="-342900" algn="just" rtl="1">
              <a:buFont typeface="Wingdings" pitchFamily="2" charset="2"/>
              <a:buChar char="§"/>
            </a:pPr>
            <a:r>
              <a:rPr lang="ar-DZ" sz="2400" b="1" dirty="0">
                <a:solidFill>
                  <a:srgbClr val="3333CC"/>
                </a:solidFill>
              </a:rPr>
              <a:t>الطابعات</a:t>
            </a:r>
          </a:p>
          <a:p>
            <a:pPr marL="342900" indent="-342900" algn="just" rtl="1">
              <a:buFont typeface="Calibri" pitchFamily="34" charset="0"/>
              <a:buChar char="₋"/>
            </a:pPr>
            <a:r>
              <a:rPr lang="ar-DZ" sz="2400" b="1" dirty="0" smtClean="0">
                <a:solidFill>
                  <a:srgbClr val="00B050"/>
                </a:solidFill>
              </a:rPr>
              <a:t>طابعات </a:t>
            </a:r>
            <a:r>
              <a:rPr lang="ar-DZ" sz="2400" b="1" dirty="0">
                <a:solidFill>
                  <a:srgbClr val="00B050"/>
                </a:solidFill>
              </a:rPr>
              <a:t>الليزر</a:t>
            </a:r>
          </a:p>
          <a:p>
            <a:pPr algn="just" rtl="1"/>
            <a:r>
              <a:rPr lang="ar-DZ" sz="2400" dirty="0"/>
              <a:t>أغلب </a:t>
            </a:r>
            <a:r>
              <a:rPr lang="ar-DZ" sz="2400" dirty="0" smtClean="0"/>
              <a:t>المستخدمين </a:t>
            </a:r>
            <a:r>
              <a:rPr lang="ar-DZ" sz="2400" dirty="0"/>
              <a:t>يفضلون طابعات الليزر لأنها تتميز </a:t>
            </a:r>
            <a:r>
              <a:rPr lang="ar-DZ" sz="2400" dirty="0" smtClean="0"/>
              <a:t>بالسرعة والكفاءة.</a:t>
            </a:r>
          </a:p>
          <a:p>
            <a:pPr marL="342900" indent="-342900" algn="just" rtl="1">
              <a:buFont typeface="Calibri" pitchFamily="34" charset="0"/>
              <a:buChar char="₋"/>
            </a:pPr>
            <a:r>
              <a:rPr lang="ar-DZ" sz="2400" b="1" dirty="0">
                <a:solidFill>
                  <a:srgbClr val="00B050"/>
                </a:solidFill>
              </a:rPr>
              <a:t>طابعات نفث </a:t>
            </a:r>
            <a:r>
              <a:rPr lang="ar-DZ" sz="2400" b="1" dirty="0" smtClean="0">
                <a:solidFill>
                  <a:srgbClr val="00B050"/>
                </a:solidFill>
              </a:rPr>
              <a:t>الحبر</a:t>
            </a:r>
            <a:r>
              <a:rPr lang="ar-SA" sz="2400" b="1" dirty="0" smtClean="0">
                <a:solidFill>
                  <a:srgbClr val="00B050"/>
                </a:solidFill>
              </a:rPr>
              <a:t> </a:t>
            </a:r>
            <a:r>
              <a:rPr lang="fr-FR" sz="2400" b="1" dirty="0" smtClean="0">
                <a:solidFill>
                  <a:srgbClr val="00B050"/>
                </a:solidFill>
              </a:rPr>
              <a:t>jet d’encre</a:t>
            </a:r>
            <a:endParaRPr lang="fr-FR" sz="2400" b="1" dirty="0">
              <a:solidFill>
                <a:srgbClr val="00B050"/>
              </a:solidFill>
            </a:endParaRPr>
          </a:p>
        </p:txBody>
      </p:sp>
      <p:sp>
        <p:nvSpPr>
          <p:cNvPr id="12" name="Rectangle 11"/>
          <p:cNvSpPr/>
          <p:nvPr/>
        </p:nvSpPr>
        <p:spPr>
          <a:xfrm>
            <a:off x="4063770" y="3508266"/>
            <a:ext cx="4572000" cy="1569660"/>
          </a:xfrm>
          <a:prstGeom prst="rect">
            <a:avLst/>
          </a:prstGeom>
        </p:spPr>
        <p:txBody>
          <a:bodyPr>
            <a:spAutoFit/>
          </a:bodyPr>
          <a:lstStyle/>
          <a:p>
            <a:pPr marL="342900" indent="-342900" algn="r" rtl="1">
              <a:buFont typeface="Wingdings" pitchFamily="2" charset="2"/>
              <a:buChar char="§"/>
            </a:pPr>
            <a:r>
              <a:rPr lang="ar-DZ" sz="2400" b="1" dirty="0">
                <a:solidFill>
                  <a:srgbClr val="3333CC"/>
                </a:solidFill>
              </a:rPr>
              <a:t>السماعات</a:t>
            </a:r>
          </a:p>
          <a:p>
            <a:pPr algn="r" rtl="1"/>
            <a:r>
              <a:rPr lang="ar-DZ" sz="2400" dirty="0" smtClean="0"/>
              <a:t>السماعات هي </a:t>
            </a:r>
            <a:r>
              <a:rPr lang="ar-DZ" sz="2400" dirty="0"/>
              <a:t>وحدة إخراج الصوت من </a:t>
            </a:r>
            <a:r>
              <a:rPr lang="ar-DZ" sz="2400" dirty="0" smtClean="0"/>
              <a:t>الحاسب، اضافة الى </a:t>
            </a:r>
            <a:r>
              <a:rPr lang="ar-DZ" sz="2400" b="1" dirty="0" smtClean="0">
                <a:solidFill>
                  <a:srgbClr val="3333CC"/>
                </a:solidFill>
              </a:rPr>
              <a:t>مكبر الصوت</a:t>
            </a:r>
            <a:r>
              <a:rPr lang="ar-DZ" sz="2400" dirty="0" smtClean="0"/>
              <a:t>.</a:t>
            </a:r>
            <a:endParaRPr lang="ar-DZ" sz="2400" dirty="0"/>
          </a:p>
          <a:p>
            <a:pPr algn="r" rtl="1"/>
            <a:endParaRPr lang="fr-FR" sz="2400" dirty="0"/>
          </a:p>
        </p:txBody>
      </p:sp>
      <p:pic>
        <p:nvPicPr>
          <p:cNvPr id="14" name="Image 1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9552" y="908720"/>
            <a:ext cx="2505075" cy="1828800"/>
          </a:xfrm>
          <a:prstGeom prst="rect">
            <a:avLst/>
          </a:prstGeom>
        </p:spPr>
      </p:pic>
      <p:pic>
        <p:nvPicPr>
          <p:cNvPr id="15" name="Image 1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23728" y="3356992"/>
            <a:ext cx="2143125" cy="2143125"/>
          </a:xfrm>
          <a:prstGeom prst="rect">
            <a:avLst/>
          </a:prstGeom>
        </p:spPr>
      </p:pic>
      <p:pic>
        <p:nvPicPr>
          <p:cNvPr id="16" name="Image 15"/>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b="20038"/>
          <a:stretch/>
        </p:blipFill>
        <p:spPr>
          <a:xfrm>
            <a:off x="467544" y="4412472"/>
            <a:ext cx="2143125" cy="1713676"/>
          </a:xfrm>
          <a:prstGeom prst="rect">
            <a:avLst/>
          </a:prstGeom>
        </p:spPr>
      </p:pic>
    </p:spTree>
    <p:extLst>
      <p:ext uri="{BB962C8B-B14F-4D97-AF65-F5344CB8AC3E}">
        <p14:creationId xmlns:p14="http://schemas.microsoft.com/office/powerpoint/2010/main" val="30023281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2"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Scale>
                                      <p:cBhvr>
                                        <p:cTn id="18"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12"/>
                                        </p:tgtEl>
                                        <p:attrNameLst>
                                          <p:attrName>ppt_x</p:attrName>
                                          <p:attrName>ppt_y</p:attrName>
                                        </p:attrNameLst>
                                      </p:cBhvr>
                                    </p:animMotion>
                                    <p:animEffect transition="in" filter="fade">
                                      <p:cBhvr>
                                        <p:cTn id="20" dur="1000"/>
                                        <p:tgtEl>
                                          <p:spTgt spid="12"/>
                                        </p:tgtEl>
                                      </p:cBhvr>
                                    </p:animEffect>
                                  </p:childTnLst>
                                </p:cTn>
                              </p:par>
                            </p:childTnLst>
                          </p:cTn>
                        </p:par>
                        <p:par>
                          <p:cTn id="21" fill="hold">
                            <p:stCondLst>
                              <p:cond delay="1000"/>
                            </p:stCondLst>
                            <p:childTnLst>
                              <p:par>
                                <p:cTn id="22" presetID="52"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Scale>
                                      <p:cBhvr>
                                        <p:cTn id="24"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15"/>
                                        </p:tgtEl>
                                        <p:attrNameLst>
                                          <p:attrName>ppt_x</p:attrName>
                                          <p:attrName>ppt_y</p:attrName>
                                        </p:attrNameLst>
                                      </p:cBhvr>
                                    </p:animMotion>
                                    <p:animEffect transition="in" filter="fade">
                                      <p:cBhvr>
                                        <p:cTn id="26" dur="1000"/>
                                        <p:tgtEl>
                                          <p:spTgt spid="15"/>
                                        </p:tgtEl>
                                      </p:cBhvr>
                                    </p:animEffect>
                                  </p:childTnLst>
                                </p:cTn>
                              </p:par>
                            </p:childTnLst>
                          </p:cTn>
                        </p:par>
                        <p:par>
                          <p:cTn id="27" fill="hold">
                            <p:stCondLst>
                              <p:cond delay="2000"/>
                            </p:stCondLst>
                            <p:childTnLst>
                              <p:par>
                                <p:cTn id="28" presetID="30"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800" decel="100000"/>
                                        <p:tgtEl>
                                          <p:spTgt spid="16"/>
                                        </p:tgtEl>
                                      </p:cBhvr>
                                    </p:animEffect>
                                    <p:anim calcmode="lin" valueType="num">
                                      <p:cBhvr>
                                        <p:cTn id="31" dur="800" decel="100000" fill="hold"/>
                                        <p:tgtEl>
                                          <p:spTgt spid="16"/>
                                        </p:tgtEl>
                                        <p:attrNameLst>
                                          <p:attrName>style.rotation</p:attrName>
                                        </p:attrNameLst>
                                      </p:cBhvr>
                                      <p:tavLst>
                                        <p:tav tm="0">
                                          <p:val>
                                            <p:fltVal val="-90"/>
                                          </p:val>
                                        </p:tav>
                                        <p:tav tm="100000">
                                          <p:val>
                                            <p:fltVal val="0"/>
                                          </p:val>
                                        </p:tav>
                                      </p:tavLst>
                                    </p:anim>
                                    <p:anim calcmode="lin" valueType="num">
                                      <p:cBhvr>
                                        <p:cTn id="32" dur="800" decel="100000" fill="hold"/>
                                        <p:tgtEl>
                                          <p:spTgt spid="16"/>
                                        </p:tgtEl>
                                        <p:attrNameLst>
                                          <p:attrName>ppt_x</p:attrName>
                                        </p:attrNameLst>
                                      </p:cBhvr>
                                      <p:tavLst>
                                        <p:tav tm="0">
                                          <p:val>
                                            <p:strVal val="#ppt_x+0.4"/>
                                          </p:val>
                                        </p:tav>
                                        <p:tav tm="100000">
                                          <p:val>
                                            <p:strVal val="#ppt_x-0.05"/>
                                          </p:val>
                                        </p:tav>
                                      </p:tavLst>
                                    </p:anim>
                                    <p:anim calcmode="lin" valueType="num">
                                      <p:cBhvr>
                                        <p:cTn id="33" dur="800" decel="100000" fill="hold"/>
                                        <p:tgtEl>
                                          <p:spTgt spid="16"/>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67544" y="836712"/>
            <a:ext cx="8280920" cy="1384995"/>
          </a:xfrm>
          <a:prstGeom prst="rect">
            <a:avLst/>
          </a:prstGeom>
        </p:spPr>
        <p:txBody>
          <a:bodyPr wrap="square">
            <a:spAutoFit/>
          </a:bodyPr>
          <a:lstStyle/>
          <a:p>
            <a:pPr marL="514350" indent="-514350" algn="just" rtl="1">
              <a:buFont typeface="Wingdings" pitchFamily="2" charset="2"/>
              <a:buChar char="q"/>
            </a:pPr>
            <a:r>
              <a:rPr lang="ar-DZ" sz="2800" b="1" dirty="0" smtClean="0">
                <a:solidFill>
                  <a:srgbClr val="FF0000"/>
                </a:solidFill>
              </a:rPr>
              <a:t>وحدات </a:t>
            </a:r>
            <a:r>
              <a:rPr lang="ar-DZ" sz="2800" b="1" dirty="0">
                <a:solidFill>
                  <a:srgbClr val="FF0000"/>
                </a:solidFill>
              </a:rPr>
              <a:t>الإدخال والاخراج</a:t>
            </a:r>
          </a:p>
          <a:p>
            <a:pPr algn="just" rtl="1"/>
            <a:r>
              <a:rPr lang="ar-DZ" sz="2800" dirty="0" smtClean="0"/>
              <a:t>وتستخدم </a:t>
            </a:r>
            <a:r>
              <a:rPr lang="ar-DZ" sz="2800" dirty="0"/>
              <a:t>كوحدات إدخال وإخراج معًا مثل الشاشة </a:t>
            </a:r>
            <a:r>
              <a:rPr lang="ar-DZ" sz="2800" dirty="0" smtClean="0"/>
              <a:t>باللمس، </a:t>
            </a:r>
            <a:r>
              <a:rPr lang="ar-DZ" sz="2800" dirty="0"/>
              <a:t>وجميع </a:t>
            </a:r>
            <a:r>
              <a:rPr lang="ar-DZ" sz="2800" dirty="0" smtClean="0"/>
              <a:t>وحدات </a:t>
            </a:r>
            <a:r>
              <a:rPr lang="ar-DZ" sz="2800" dirty="0"/>
              <a:t>التخزين الثانوية تعتبر وحدات إدخال وإخراج معًا </a:t>
            </a:r>
            <a:r>
              <a:rPr lang="ar-DZ" sz="2800" dirty="0" smtClean="0"/>
              <a:t>مثل الفلاش.</a:t>
            </a:r>
            <a:endParaRPr lang="fr-FR" sz="2800" dirty="0"/>
          </a:p>
        </p:txBody>
      </p:sp>
    </p:spTree>
    <p:extLst>
      <p:ext uri="{BB962C8B-B14F-4D97-AF65-F5344CB8AC3E}">
        <p14:creationId xmlns:p14="http://schemas.microsoft.com/office/powerpoint/2010/main" val="31966445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l="-29000" r="-29000"/>
          </a:stretch>
        </a:blipFill>
        <a:effectLst/>
      </p:bgPr>
    </p:bg>
    <p:spTree>
      <p:nvGrpSpPr>
        <p:cNvPr id="1" name=""/>
        <p:cNvGrpSpPr/>
        <p:nvPr/>
      </p:nvGrpSpPr>
      <p:grpSpPr>
        <a:xfrm>
          <a:off x="0" y="0"/>
          <a:ext cx="0" cy="0"/>
          <a:chOff x="0" y="0"/>
          <a:chExt cx="0" cy="0"/>
        </a:xfrm>
      </p:grpSpPr>
      <p:sp>
        <p:nvSpPr>
          <p:cNvPr id="4" name="Rectangle 3"/>
          <p:cNvSpPr/>
          <p:nvPr/>
        </p:nvSpPr>
        <p:spPr>
          <a:xfrm>
            <a:off x="1763688" y="332656"/>
            <a:ext cx="5760640" cy="864096"/>
          </a:xfrm>
          <a:prstGeom prst="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rtl="1"/>
            <a:r>
              <a:rPr lang="ar-DZ" sz="2800" b="1" dirty="0" smtClean="0">
                <a:effectLst>
                  <a:outerShdw blurRad="38100" dist="38100" dir="2700000" algn="tl">
                    <a:srgbClr val="000000">
                      <a:alpha val="43137"/>
                    </a:srgbClr>
                  </a:outerShdw>
                </a:effectLst>
              </a:rPr>
              <a:t>الوحدة المركزية</a:t>
            </a:r>
            <a:r>
              <a:rPr lang="fr-FR" sz="2800" b="1" dirty="0" smtClean="0">
                <a:effectLst>
                  <a:outerShdw blurRad="38100" dist="38100" dir="2700000" algn="tl">
                    <a:srgbClr val="000000">
                      <a:alpha val="43137"/>
                    </a:srgbClr>
                  </a:outerShdw>
                </a:effectLst>
              </a:rPr>
              <a:t>   Unité Centrale </a:t>
            </a:r>
            <a:endParaRPr lang="ar-DZ" sz="2800" b="1" dirty="0">
              <a:effectLst>
                <a:outerShdw blurRad="38100" dist="38100" dir="2700000" algn="tl">
                  <a:srgbClr val="000000">
                    <a:alpha val="43137"/>
                  </a:srgbClr>
                </a:outerShdw>
              </a:effectLst>
            </a:endParaRPr>
          </a:p>
        </p:txBody>
      </p:sp>
      <p:sp>
        <p:nvSpPr>
          <p:cNvPr id="6" name="Rectangle 5"/>
          <p:cNvSpPr/>
          <p:nvPr/>
        </p:nvSpPr>
        <p:spPr>
          <a:xfrm>
            <a:off x="1763688" y="1196752"/>
            <a:ext cx="3096344" cy="504056"/>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rtl="1"/>
            <a:r>
              <a:rPr lang="ar-DZ" b="1" dirty="0" smtClean="0"/>
              <a:t>المعالج </a:t>
            </a:r>
            <a:r>
              <a:rPr lang="fr-FR" b="1" dirty="0" smtClean="0"/>
              <a:t>Processeur</a:t>
            </a:r>
            <a:endParaRPr lang="ar-DZ" b="1" dirty="0"/>
          </a:p>
        </p:txBody>
      </p:sp>
      <p:sp>
        <p:nvSpPr>
          <p:cNvPr id="7" name="Rectangle 6"/>
          <p:cNvSpPr/>
          <p:nvPr/>
        </p:nvSpPr>
        <p:spPr>
          <a:xfrm>
            <a:off x="6239746" y="3429000"/>
            <a:ext cx="2016224" cy="1944216"/>
          </a:xfrm>
          <a:prstGeom prst="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rtl="1"/>
            <a:r>
              <a:rPr lang="ar-DZ" b="1" dirty="0" smtClean="0">
                <a:solidFill>
                  <a:srgbClr val="FF0000"/>
                </a:solidFill>
                <a:effectLst>
                  <a:outerShdw blurRad="38100" dist="38100" dir="2700000" algn="tl">
                    <a:srgbClr val="000000">
                      <a:alpha val="43137"/>
                    </a:srgbClr>
                  </a:outerShdw>
                </a:effectLst>
              </a:rPr>
              <a:t>الذاكرة الثانوية</a:t>
            </a:r>
          </a:p>
          <a:p>
            <a:pPr algn="ctr" rtl="1"/>
            <a:r>
              <a:rPr lang="ar-DZ" b="1" dirty="0" smtClean="0"/>
              <a:t>القرص الصلب </a:t>
            </a:r>
            <a:r>
              <a:rPr lang="fr-FR" b="1" dirty="0" smtClean="0"/>
              <a:t>disque dur</a:t>
            </a:r>
            <a:endParaRPr lang="ar-DZ" b="1" dirty="0" smtClean="0"/>
          </a:p>
          <a:p>
            <a:pPr algn="ctr" rtl="1"/>
            <a:r>
              <a:rPr lang="ar-DZ" b="1" dirty="0" smtClean="0"/>
              <a:t>الفلاش ديسك </a:t>
            </a:r>
            <a:r>
              <a:rPr lang="fr-FR" b="1" dirty="0" smtClean="0"/>
              <a:t>flash </a:t>
            </a:r>
            <a:r>
              <a:rPr lang="fr-FR" b="1" dirty="0" err="1" smtClean="0"/>
              <a:t>disk</a:t>
            </a:r>
            <a:r>
              <a:rPr lang="fr-FR" b="1" dirty="0" smtClean="0"/>
              <a:t> </a:t>
            </a:r>
            <a:endParaRPr lang="ar-DZ" b="1" dirty="0"/>
          </a:p>
        </p:txBody>
      </p:sp>
      <p:sp>
        <p:nvSpPr>
          <p:cNvPr id="8" name="Rectangle 7"/>
          <p:cNvSpPr/>
          <p:nvPr/>
        </p:nvSpPr>
        <p:spPr>
          <a:xfrm>
            <a:off x="3707904" y="3429000"/>
            <a:ext cx="2088232" cy="1944216"/>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rtl="1"/>
            <a:r>
              <a:rPr lang="ar-DZ" b="1" dirty="0" smtClean="0">
                <a:solidFill>
                  <a:srgbClr val="FF0000"/>
                </a:solidFill>
                <a:effectLst>
                  <a:outerShdw blurRad="38100" dist="38100" dir="2700000" algn="tl">
                    <a:srgbClr val="000000">
                      <a:alpha val="43137"/>
                    </a:srgbClr>
                  </a:outerShdw>
                </a:effectLst>
              </a:rPr>
              <a:t>وحدات اخراج المعلومة</a:t>
            </a:r>
          </a:p>
          <a:p>
            <a:pPr algn="ctr" rtl="1"/>
            <a:r>
              <a:rPr lang="ar-DZ" b="1" dirty="0" smtClean="0"/>
              <a:t>الشاشة </a:t>
            </a:r>
            <a:r>
              <a:rPr lang="fr-FR" b="1" dirty="0" smtClean="0"/>
              <a:t>Ecran</a:t>
            </a:r>
            <a:endParaRPr lang="ar-DZ" b="1" dirty="0" smtClean="0"/>
          </a:p>
          <a:p>
            <a:pPr algn="ctr" rtl="1"/>
            <a:r>
              <a:rPr lang="ar-DZ" b="1" dirty="0" smtClean="0"/>
              <a:t>الطابعةُ</a:t>
            </a:r>
            <a:r>
              <a:rPr lang="fr-FR" b="1" dirty="0" smtClean="0"/>
              <a:t>    Imprimante </a:t>
            </a:r>
            <a:endParaRPr lang="ar-DZ" b="1" dirty="0" smtClean="0"/>
          </a:p>
          <a:p>
            <a:pPr algn="ctr" rtl="1"/>
            <a:r>
              <a:rPr lang="ar-DZ" b="1" dirty="0" smtClean="0"/>
              <a:t>مكبر الصوت </a:t>
            </a:r>
            <a:r>
              <a:rPr lang="fr-FR" b="1" dirty="0" smtClean="0"/>
              <a:t>haut parleur</a:t>
            </a:r>
            <a:endParaRPr lang="ar-DZ" b="1" dirty="0"/>
          </a:p>
        </p:txBody>
      </p:sp>
      <p:sp>
        <p:nvSpPr>
          <p:cNvPr id="9" name="Rectangle 8"/>
          <p:cNvSpPr/>
          <p:nvPr/>
        </p:nvSpPr>
        <p:spPr>
          <a:xfrm>
            <a:off x="959158" y="3429000"/>
            <a:ext cx="2098441" cy="1944216"/>
          </a:xfrm>
          <a:prstGeom prst="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DZ" b="1" dirty="0">
                <a:solidFill>
                  <a:srgbClr val="FF0000"/>
                </a:solidFill>
                <a:effectLst>
                  <a:outerShdw blurRad="38100" dist="38100" dir="2700000" algn="tl">
                    <a:srgbClr val="000000">
                      <a:alpha val="43137"/>
                    </a:srgbClr>
                  </a:outerShdw>
                </a:effectLst>
              </a:rPr>
              <a:t>وحدات </a:t>
            </a:r>
            <a:r>
              <a:rPr lang="ar-DZ" b="1" dirty="0" smtClean="0">
                <a:solidFill>
                  <a:srgbClr val="FF0000"/>
                </a:solidFill>
                <a:effectLst>
                  <a:outerShdw blurRad="38100" dist="38100" dir="2700000" algn="tl">
                    <a:srgbClr val="000000">
                      <a:alpha val="43137"/>
                    </a:srgbClr>
                  </a:outerShdw>
                </a:effectLst>
              </a:rPr>
              <a:t>ادخال المعلومة</a:t>
            </a:r>
            <a:endParaRPr lang="fr-FR" b="1" dirty="0" smtClean="0">
              <a:solidFill>
                <a:srgbClr val="FF0000"/>
              </a:solidFill>
              <a:effectLst>
                <a:outerShdw blurRad="38100" dist="38100" dir="2700000" algn="tl">
                  <a:srgbClr val="000000">
                    <a:alpha val="43137"/>
                  </a:srgbClr>
                </a:outerShdw>
              </a:effectLst>
            </a:endParaRPr>
          </a:p>
          <a:p>
            <a:pPr algn="ctr" rtl="1"/>
            <a:r>
              <a:rPr lang="ar-DZ" b="1" dirty="0" smtClean="0"/>
              <a:t>الفارة</a:t>
            </a:r>
            <a:r>
              <a:rPr lang="fr-FR" b="1" dirty="0" smtClean="0"/>
              <a:t> souris</a:t>
            </a:r>
          </a:p>
          <a:p>
            <a:pPr algn="ctr" rtl="1"/>
            <a:r>
              <a:rPr lang="ar-DZ" b="1" dirty="0" smtClean="0"/>
              <a:t>لوحة المفاتيح</a:t>
            </a:r>
            <a:r>
              <a:rPr lang="fr-FR" b="1" dirty="0" smtClean="0"/>
              <a:t> clavier</a:t>
            </a:r>
          </a:p>
          <a:p>
            <a:pPr algn="ctr" rtl="1"/>
            <a:r>
              <a:rPr lang="ar-DZ" b="1" dirty="0" smtClean="0"/>
              <a:t>الماسح الضوئي </a:t>
            </a:r>
            <a:r>
              <a:rPr lang="fr-FR" b="1" dirty="0" smtClean="0"/>
              <a:t>scanner</a:t>
            </a:r>
            <a:endParaRPr lang="ar-DZ" b="1" dirty="0"/>
          </a:p>
          <a:p>
            <a:pPr algn="ctr" rtl="1"/>
            <a:endParaRPr lang="ar-DZ" dirty="0"/>
          </a:p>
        </p:txBody>
      </p:sp>
      <p:grpSp>
        <p:nvGrpSpPr>
          <p:cNvPr id="33" name="Groupe 32"/>
          <p:cNvGrpSpPr/>
          <p:nvPr/>
        </p:nvGrpSpPr>
        <p:grpSpPr>
          <a:xfrm>
            <a:off x="2008379" y="2204864"/>
            <a:ext cx="5443941" cy="1224136"/>
            <a:chOff x="2008379" y="2204864"/>
            <a:chExt cx="5443941" cy="1224136"/>
          </a:xfrm>
        </p:grpSpPr>
        <p:cxnSp>
          <p:nvCxnSpPr>
            <p:cNvPr id="11" name="Connecteur droit avec flèche 10"/>
            <p:cNvCxnSpPr/>
            <p:nvPr/>
          </p:nvCxnSpPr>
          <p:spPr>
            <a:xfrm>
              <a:off x="4572000" y="2204864"/>
              <a:ext cx="0" cy="1224136"/>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15" name="Connecteur droit 14"/>
            <p:cNvCxnSpPr/>
            <p:nvPr/>
          </p:nvCxnSpPr>
          <p:spPr>
            <a:xfrm flipH="1">
              <a:off x="2008379" y="2708920"/>
              <a:ext cx="544394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7" name="Connecteur droit avec flèche 16"/>
            <p:cNvCxnSpPr/>
            <p:nvPr/>
          </p:nvCxnSpPr>
          <p:spPr>
            <a:xfrm>
              <a:off x="7452320" y="2708920"/>
              <a:ext cx="0" cy="72008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19" name="Connecteur droit avec flèche 18"/>
            <p:cNvCxnSpPr/>
            <p:nvPr/>
          </p:nvCxnSpPr>
          <p:spPr>
            <a:xfrm flipV="1">
              <a:off x="2051720" y="2708920"/>
              <a:ext cx="0" cy="72008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sp>
        <p:nvSpPr>
          <p:cNvPr id="5" name="Rectangle 4"/>
          <p:cNvSpPr/>
          <p:nvPr/>
        </p:nvSpPr>
        <p:spPr>
          <a:xfrm>
            <a:off x="4860032" y="1196751"/>
            <a:ext cx="2664296" cy="504057"/>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rtl="1"/>
            <a:r>
              <a:rPr lang="ar-DZ" b="1" dirty="0" smtClean="0"/>
              <a:t>الذاكرة المركزية</a:t>
            </a:r>
            <a:r>
              <a:rPr lang="fr-FR" b="1" dirty="0" smtClean="0"/>
              <a:t>M Centrale</a:t>
            </a:r>
            <a:r>
              <a:rPr lang="ar-DZ" b="1" dirty="0" smtClean="0"/>
              <a:t> </a:t>
            </a:r>
            <a:endParaRPr lang="ar-DZ" b="1" dirty="0"/>
          </a:p>
        </p:txBody>
      </p:sp>
      <p:sp>
        <p:nvSpPr>
          <p:cNvPr id="29" name="Rectangle 28"/>
          <p:cNvSpPr/>
          <p:nvPr/>
        </p:nvSpPr>
        <p:spPr>
          <a:xfrm>
            <a:off x="6156176" y="1700808"/>
            <a:ext cx="1368152" cy="576064"/>
          </a:xfrm>
          <a:prstGeom prst="rect">
            <a:avLst/>
          </a:prstGeom>
          <a:solidFill>
            <a:srgbClr val="00CC66"/>
          </a:solidFill>
        </p:spPr>
        <p:style>
          <a:lnRef idx="0">
            <a:schemeClr val="accent3"/>
          </a:lnRef>
          <a:fillRef idx="3">
            <a:schemeClr val="accent3"/>
          </a:fillRef>
          <a:effectRef idx="3">
            <a:schemeClr val="accent3"/>
          </a:effectRef>
          <a:fontRef idx="minor">
            <a:schemeClr val="lt1"/>
          </a:fontRef>
        </p:style>
        <p:txBody>
          <a:bodyPr rtlCol="1" anchor="ctr"/>
          <a:lstStyle/>
          <a:p>
            <a:pPr algn="ctr"/>
            <a:r>
              <a:rPr lang="ar-DZ" b="1" dirty="0" smtClean="0"/>
              <a:t>ذاكرة حية</a:t>
            </a:r>
          </a:p>
          <a:p>
            <a:pPr algn="ctr"/>
            <a:r>
              <a:rPr lang="fr-FR" b="1" dirty="0" smtClean="0"/>
              <a:t>RAM</a:t>
            </a:r>
            <a:endParaRPr lang="ar-DZ" b="1" dirty="0"/>
          </a:p>
        </p:txBody>
      </p:sp>
      <p:sp>
        <p:nvSpPr>
          <p:cNvPr id="30" name="Rectangle 29"/>
          <p:cNvSpPr/>
          <p:nvPr/>
        </p:nvSpPr>
        <p:spPr>
          <a:xfrm>
            <a:off x="4860032" y="1700808"/>
            <a:ext cx="1296144" cy="576064"/>
          </a:xfrm>
          <a:prstGeom prst="rect">
            <a:avLst/>
          </a:prstGeom>
          <a:solidFill>
            <a:srgbClr val="00CC66"/>
          </a:solidFill>
        </p:spPr>
        <p:style>
          <a:lnRef idx="0">
            <a:schemeClr val="accent3"/>
          </a:lnRef>
          <a:fillRef idx="3">
            <a:schemeClr val="accent3"/>
          </a:fillRef>
          <a:effectRef idx="3">
            <a:schemeClr val="accent3"/>
          </a:effectRef>
          <a:fontRef idx="minor">
            <a:schemeClr val="lt1"/>
          </a:fontRef>
        </p:style>
        <p:txBody>
          <a:bodyPr rtlCol="1" anchor="ctr"/>
          <a:lstStyle/>
          <a:p>
            <a:pPr algn="ctr"/>
            <a:r>
              <a:rPr lang="ar-DZ" b="1" dirty="0" smtClean="0"/>
              <a:t>ذاكرة ميتة</a:t>
            </a:r>
          </a:p>
          <a:p>
            <a:pPr algn="ctr"/>
            <a:r>
              <a:rPr lang="fr-FR" b="1" dirty="0" smtClean="0"/>
              <a:t>ROM</a:t>
            </a:r>
            <a:endParaRPr lang="ar-DZ" b="1" dirty="0"/>
          </a:p>
        </p:txBody>
      </p:sp>
      <p:sp>
        <p:nvSpPr>
          <p:cNvPr id="31" name="Rectangle 30"/>
          <p:cNvSpPr/>
          <p:nvPr/>
        </p:nvSpPr>
        <p:spPr>
          <a:xfrm>
            <a:off x="3239852" y="1700808"/>
            <a:ext cx="1620180" cy="576064"/>
          </a:xfrm>
          <a:prstGeom prst="rect">
            <a:avLst/>
          </a:prstGeom>
          <a:solidFill>
            <a:srgbClr val="0099FF"/>
          </a:solidFill>
        </p:spPr>
        <p:style>
          <a:lnRef idx="0">
            <a:schemeClr val="accent1"/>
          </a:lnRef>
          <a:fillRef idx="3">
            <a:schemeClr val="accent1"/>
          </a:fillRef>
          <a:effectRef idx="3">
            <a:schemeClr val="accent1"/>
          </a:effectRef>
          <a:fontRef idx="minor">
            <a:schemeClr val="lt1"/>
          </a:fontRef>
        </p:style>
        <p:txBody>
          <a:bodyPr rtlCol="1" anchor="ctr"/>
          <a:lstStyle/>
          <a:p>
            <a:pPr algn="ctr" rtl="1"/>
            <a:r>
              <a:rPr lang="ar-DZ" b="1" dirty="0" smtClean="0"/>
              <a:t>وحدة التحكم </a:t>
            </a:r>
            <a:r>
              <a:rPr lang="fr-FR" b="1" dirty="0" smtClean="0"/>
              <a:t>U.C.</a:t>
            </a:r>
            <a:endParaRPr lang="ar-DZ" b="1" dirty="0"/>
          </a:p>
        </p:txBody>
      </p:sp>
      <p:sp>
        <p:nvSpPr>
          <p:cNvPr id="32" name="Rectangle 31"/>
          <p:cNvSpPr/>
          <p:nvPr/>
        </p:nvSpPr>
        <p:spPr>
          <a:xfrm>
            <a:off x="1773896" y="1700808"/>
            <a:ext cx="1465956" cy="576064"/>
          </a:xfrm>
          <a:prstGeom prst="rect">
            <a:avLst/>
          </a:prstGeom>
          <a:solidFill>
            <a:srgbClr val="0099FF"/>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ar-DZ" b="1" dirty="0" smtClean="0"/>
              <a:t>وحدة المراقبة</a:t>
            </a:r>
          </a:p>
          <a:p>
            <a:pPr algn="ctr"/>
            <a:r>
              <a:rPr lang="fr-FR" b="1" dirty="0" smtClean="0"/>
              <a:t>U.A.L</a:t>
            </a:r>
            <a:endParaRPr lang="ar-DZ" b="1" dirty="0"/>
          </a:p>
        </p:txBody>
      </p:sp>
      <p:sp>
        <p:nvSpPr>
          <p:cNvPr id="34" name="Rectangle 33"/>
          <p:cNvSpPr/>
          <p:nvPr/>
        </p:nvSpPr>
        <p:spPr>
          <a:xfrm>
            <a:off x="4427984" y="2292016"/>
            <a:ext cx="1944216" cy="576064"/>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DZ" sz="2000" b="1" dirty="0" smtClean="0"/>
              <a:t>وحدات الربط</a:t>
            </a:r>
            <a:endParaRPr lang="ar-DZ" sz="2000" b="1" dirty="0"/>
          </a:p>
        </p:txBody>
      </p:sp>
    </p:spTree>
    <p:extLst>
      <p:ext uri="{BB962C8B-B14F-4D97-AF65-F5344CB8AC3E}">
        <p14:creationId xmlns:p14="http://schemas.microsoft.com/office/powerpoint/2010/main" val="229223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1000" fill="hold"/>
                                        <p:tgtEl>
                                          <p:spTgt spid="29"/>
                                        </p:tgtEl>
                                        <p:attrNameLst>
                                          <p:attrName>ppt_w</p:attrName>
                                        </p:attrNameLst>
                                      </p:cBhvr>
                                      <p:tavLst>
                                        <p:tav tm="0">
                                          <p:val>
                                            <p:strVal val="#ppt_w+.3"/>
                                          </p:val>
                                        </p:tav>
                                        <p:tav tm="100000">
                                          <p:val>
                                            <p:strVal val="#ppt_w"/>
                                          </p:val>
                                        </p:tav>
                                      </p:tavLst>
                                    </p:anim>
                                    <p:anim calcmode="lin" valueType="num">
                                      <p:cBhvr>
                                        <p:cTn id="23" dur="1000" fill="hold"/>
                                        <p:tgtEl>
                                          <p:spTgt spid="29"/>
                                        </p:tgtEl>
                                        <p:attrNameLst>
                                          <p:attrName>ppt_h</p:attrName>
                                        </p:attrNameLst>
                                      </p:cBhvr>
                                      <p:tavLst>
                                        <p:tav tm="0">
                                          <p:val>
                                            <p:strVal val="#ppt_h"/>
                                          </p:val>
                                        </p:tav>
                                        <p:tav tm="100000">
                                          <p:val>
                                            <p:strVal val="#ppt_h"/>
                                          </p:val>
                                        </p:tav>
                                      </p:tavLst>
                                    </p:anim>
                                    <p:animEffect transition="in" filter="fade">
                                      <p:cBhvr>
                                        <p:cTn id="24" dur="10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down)">
                                      <p:cBhvr>
                                        <p:cTn id="29" dur="580">
                                          <p:stCondLst>
                                            <p:cond delay="0"/>
                                          </p:stCondLst>
                                        </p:cTn>
                                        <p:tgtEl>
                                          <p:spTgt spid="30"/>
                                        </p:tgtEl>
                                      </p:cBhvr>
                                    </p:animEffect>
                                    <p:anim calcmode="lin" valueType="num">
                                      <p:cBhvr>
                                        <p:cTn id="30"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35" dur="26">
                                          <p:stCondLst>
                                            <p:cond delay="650"/>
                                          </p:stCondLst>
                                        </p:cTn>
                                        <p:tgtEl>
                                          <p:spTgt spid="30"/>
                                        </p:tgtEl>
                                      </p:cBhvr>
                                      <p:to x="100000" y="60000"/>
                                    </p:animScale>
                                    <p:animScale>
                                      <p:cBhvr>
                                        <p:cTn id="36" dur="166" decel="50000">
                                          <p:stCondLst>
                                            <p:cond delay="676"/>
                                          </p:stCondLst>
                                        </p:cTn>
                                        <p:tgtEl>
                                          <p:spTgt spid="30"/>
                                        </p:tgtEl>
                                      </p:cBhvr>
                                      <p:to x="100000" y="100000"/>
                                    </p:animScale>
                                    <p:animScale>
                                      <p:cBhvr>
                                        <p:cTn id="37" dur="26">
                                          <p:stCondLst>
                                            <p:cond delay="1312"/>
                                          </p:stCondLst>
                                        </p:cTn>
                                        <p:tgtEl>
                                          <p:spTgt spid="30"/>
                                        </p:tgtEl>
                                      </p:cBhvr>
                                      <p:to x="100000" y="80000"/>
                                    </p:animScale>
                                    <p:animScale>
                                      <p:cBhvr>
                                        <p:cTn id="38" dur="166" decel="50000">
                                          <p:stCondLst>
                                            <p:cond delay="1338"/>
                                          </p:stCondLst>
                                        </p:cTn>
                                        <p:tgtEl>
                                          <p:spTgt spid="30"/>
                                        </p:tgtEl>
                                      </p:cBhvr>
                                      <p:to x="100000" y="100000"/>
                                    </p:animScale>
                                    <p:animScale>
                                      <p:cBhvr>
                                        <p:cTn id="39" dur="26">
                                          <p:stCondLst>
                                            <p:cond delay="1642"/>
                                          </p:stCondLst>
                                        </p:cTn>
                                        <p:tgtEl>
                                          <p:spTgt spid="30"/>
                                        </p:tgtEl>
                                      </p:cBhvr>
                                      <p:to x="100000" y="90000"/>
                                    </p:animScale>
                                    <p:animScale>
                                      <p:cBhvr>
                                        <p:cTn id="40" dur="166" decel="50000">
                                          <p:stCondLst>
                                            <p:cond delay="1668"/>
                                          </p:stCondLst>
                                        </p:cTn>
                                        <p:tgtEl>
                                          <p:spTgt spid="30"/>
                                        </p:tgtEl>
                                      </p:cBhvr>
                                      <p:to x="100000" y="100000"/>
                                    </p:animScale>
                                    <p:animScale>
                                      <p:cBhvr>
                                        <p:cTn id="41" dur="26">
                                          <p:stCondLst>
                                            <p:cond delay="1808"/>
                                          </p:stCondLst>
                                        </p:cTn>
                                        <p:tgtEl>
                                          <p:spTgt spid="30"/>
                                        </p:tgtEl>
                                      </p:cBhvr>
                                      <p:to x="100000" y="95000"/>
                                    </p:animScale>
                                    <p:animScale>
                                      <p:cBhvr>
                                        <p:cTn id="42" dur="166" decel="50000">
                                          <p:stCondLst>
                                            <p:cond delay="1834"/>
                                          </p:stCondLst>
                                        </p:cTn>
                                        <p:tgtEl>
                                          <p:spTgt spid="30"/>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randombar(horizontal)">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randombar(horizontal)">
                                      <p:cBhvr>
                                        <p:cTn id="57" dur="5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down)">
                                      <p:cBhvr>
                                        <p:cTn id="62" dur="50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randombar(horizontal)">
                                      <p:cBhvr>
                                        <p:cTn id="67" dur="500"/>
                                        <p:tgtEl>
                                          <p:spTgt spid="7"/>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2" dur="500"/>
                                        <p:tgtEl>
                                          <p:spTgt spid="7">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1" presetClass="entr" presetSubtype="1" fill="hold" nodeType="clickEffect">
                                  <p:stCondLst>
                                    <p:cond delay="0"/>
                                  </p:stCondLst>
                                  <p:childTnLst>
                                    <p:set>
                                      <p:cBhvr>
                                        <p:cTn id="76" dur="1" fill="hold">
                                          <p:stCondLst>
                                            <p:cond delay="0"/>
                                          </p:stCondLst>
                                        </p:cTn>
                                        <p:tgtEl>
                                          <p:spTgt spid="7">
                                            <p:txEl>
                                              <p:pRg st="1" end="1"/>
                                            </p:txEl>
                                          </p:spTgt>
                                        </p:tgtEl>
                                        <p:attrNameLst>
                                          <p:attrName>style.visibility</p:attrName>
                                        </p:attrNameLst>
                                      </p:cBhvr>
                                      <p:to>
                                        <p:strVal val="visible"/>
                                      </p:to>
                                    </p:set>
                                    <p:animEffect transition="in" filter="wheel(1)">
                                      <p:cBhvr>
                                        <p:cTn id="77" dur="2000"/>
                                        <p:tgtEl>
                                          <p:spTgt spid="7">
                                            <p:txEl>
                                              <p:pRg st="1" end="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nodeType="clickEffect">
                                  <p:stCondLst>
                                    <p:cond delay="0"/>
                                  </p:stCondLst>
                                  <p:childTnLst>
                                    <p:set>
                                      <p:cBhvr>
                                        <p:cTn id="81" dur="1" fill="hold">
                                          <p:stCondLst>
                                            <p:cond delay="0"/>
                                          </p:stCondLst>
                                        </p:cTn>
                                        <p:tgtEl>
                                          <p:spTgt spid="7">
                                            <p:txEl>
                                              <p:pRg st="2" end="2"/>
                                            </p:txEl>
                                          </p:spTgt>
                                        </p:tgtEl>
                                        <p:attrNameLst>
                                          <p:attrName>style.visibility</p:attrName>
                                        </p:attrNameLst>
                                      </p:cBhvr>
                                      <p:to>
                                        <p:strVal val="visible"/>
                                      </p:to>
                                    </p:set>
                                    <p:animEffect transition="in" filter="wheel(1)">
                                      <p:cBhvr>
                                        <p:cTn id="82" dur="2000"/>
                                        <p:tgtEl>
                                          <p:spTgt spid="7">
                                            <p:txEl>
                                              <p:pRg st="2" end="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0" presetClass="entr" presetSubtype="0" fill="hold" grpId="0" nodeType="click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800" decel="100000"/>
                                        <p:tgtEl>
                                          <p:spTgt spid="8"/>
                                        </p:tgtEl>
                                      </p:cBhvr>
                                    </p:animEffect>
                                    <p:anim calcmode="lin" valueType="num">
                                      <p:cBhvr>
                                        <p:cTn id="88" dur="800" decel="100000" fill="hold"/>
                                        <p:tgtEl>
                                          <p:spTgt spid="8"/>
                                        </p:tgtEl>
                                        <p:attrNameLst>
                                          <p:attrName>style.rotation</p:attrName>
                                        </p:attrNameLst>
                                      </p:cBhvr>
                                      <p:tavLst>
                                        <p:tav tm="0">
                                          <p:val>
                                            <p:fltVal val="-90"/>
                                          </p:val>
                                        </p:tav>
                                        <p:tav tm="100000">
                                          <p:val>
                                            <p:fltVal val="0"/>
                                          </p:val>
                                        </p:tav>
                                      </p:tavLst>
                                    </p:anim>
                                    <p:anim calcmode="lin" valueType="num">
                                      <p:cBhvr>
                                        <p:cTn id="89" dur="800" decel="100000" fill="hold"/>
                                        <p:tgtEl>
                                          <p:spTgt spid="8"/>
                                        </p:tgtEl>
                                        <p:attrNameLst>
                                          <p:attrName>ppt_x</p:attrName>
                                        </p:attrNameLst>
                                      </p:cBhvr>
                                      <p:tavLst>
                                        <p:tav tm="0">
                                          <p:val>
                                            <p:strVal val="#ppt_x+0.4"/>
                                          </p:val>
                                        </p:tav>
                                        <p:tav tm="100000">
                                          <p:val>
                                            <p:strVal val="#ppt_x-0.05"/>
                                          </p:val>
                                        </p:tav>
                                      </p:tavLst>
                                    </p:anim>
                                    <p:anim calcmode="lin" valueType="num">
                                      <p:cBhvr>
                                        <p:cTn id="90" dur="800" decel="100000" fill="hold"/>
                                        <p:tgtEl>
                                          <p:spTgt spid="8"/>
                                        </p:tgtEl>
                                        <p:attrNameLst>
                                          <p:attrName>ppt_y</p:attrName>
                                        </p:attrNameLst>
                                      </p:cBhvr>
                                      <p:tavLst>
                                        <p:tav tm="0">
                                          <p:val>
                                            <p:strVal val="#ppt_y-0.4"/>
                                          </p:val>
                                        </p:tav>
                                        <p:tav tm="100000">
                                          <p:val>
                                            <p:strVal val="#ppt_y+0.1"/>
                                          </p:val>
                                        </p:tav>
                                      </p:tavLst>
                                    </p:anim>
                                    <p:anim calcmode="lin" valueType="num">
                                      <p:cBhvr>
                                        <p:cTn id="9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9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1" presetClass="entr" presetSubtype="1" fill="hold" nodeType="clickEffect">
                                  <p:stCondLst>
                                    <p:cond delay="0"/>
                                  </p:stCondLst>
                                  <p:childTnLst>
                                    <p:set>
                                      <p:cBhvr>
                                        <p:cTn id="96" dur="1" fill="hold">
                                          <p:stCondLst>
                                            <p:cond delay="0"/>
                                          </p:stCondLst>
                                        </p:cTn>
                                        <p:tgtEl>
                                          <p:spTgt spid="8">
                                            <p:txEl>
                                              <p:pRg st="0" end="0"/>
                                            </p:txEl>
                                          </p:spTgt>
                                        </p:tgtEl>
                                        <p:attrNameLst>
                                          <p:attrName>style.visibility</p:attrName>
                                        </p:attrNameLst>
                                      </p:cBhvr>
                                      <p:to>
                                        <p:strVal val="visible"/>
                                      </p:to>
                                    </p:set>
                                    <p:animEffect transition="in" filter="wheel(1)">
                                      <p:cBhvr>
                                        <p:cTn id="97" dur="2000"/>
                                        <p:tgtEl>
                                          <p:spTgt spid="8">
                                            <p:txEl>
                                              <p:pRg st="0" end="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nodeType="clickEffect">
                                  <p:stCondLst>
                                    <p:cond delay="0"/>
                                  </p:stCondLst>
                                  <p:childTnLst>
                                    <p:set>
                                      <p:cBhvr>
                                        <p:cTn id="101" dur="1" fill="hold">
                                          <p:stCondLst>
                                            <p:cond delay="0"/>
                                          </p:stCondLst>
                                        </p:cTn>
                                        <p:tgtEl>
                                          <p:spTgt spid="8">
                                            <p:txEl>
                                              <p:pRg st="1" end="1"/>
                                            </p:txEl>
                                          </p:spTgt>
                                        </p:tgtEl>
                                        <p:attrNameLst>
                                          <p:attrName>style.visibility</p:attrName>
                                        </p:attrNameLst>
                                      </p:cBhvr>
                                      <p:to>
                                        <p:strVal val="visible"/>
                                      </p:to>
                                    </p:set>
                                    <p:anim calcmode="lin" valueType="num">
                                      <p:cBhvr additive="base">
                                        <p:cTn id="102"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14" presetClass="entr" presetSubtype="10" fill="hold" nodeType="clickEffect">
                                  <p:stCondLst>
                                    <p:cond delay="0"/>
                                  </p:stCondLst>
                                  <p:childTnLst>
                                    <p:set>
                                      <p:cBhvr>
                                        <p:cTn id="107"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08" dur="500"/>
                                        <p:tgtEl>
                                          <p:spTgt spid="8">
                                            <p:txEl>
                                              <p:pRg st="2" end="2"/>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nodeType="clickEffect">
                                  <p:stCondLst>
                                    <p:cond delay="0"/>
                                  </p:stCondLst>
                                  <p:childTnLst>
                                    <p:set>
                                      <p:cBhvr>
                                        <p:cTn id="112" dur="1" fill="hold">
                                          <p:stCondLst>
                                            <p:cond delay="0"/>
                                          </p:stCondLst>
                                        </p:cTn>
                                        <p:tgtEl>
                                          <p:spTgt spid="8">
                                            <p:txEl>
                                              <p:pRg st="3" end="3"/>
                                            </p:txEl>
                                          </p:spTgt>
                                        </p:tgtEl>
                                        <p:attrNameLst>
                                          <p:attrName>style.visibility</p:attrName>
                                        </p:attrNameLst>
                                      </p:cBhvr>
                                      <p:to>
                                        <p:strVal val="visible"/>
                                      </p:to>
                                    </p:set>
                                    <p:anim calcmode="lin" valueType="num">
                                      <p:cBhvr>
                                        <p:cTn id="113"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114"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115" dur="500"/>
                                        <p:tgtEl>
                                          <p:spTgt spid="8">
                                            <p:txEl>
                                              <p:pRg st="3" end="3"/>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55" presetClass="entr" presetSubtype="0" fill="hold" grpId="0" nodeType="clickEffect">
                                  <p:stCondLst>
                                    <p:cond delay="0"/>
                                  </p:stCondLst>
                                  <p:childTnLst>
                                    <p:set>
                                      <p:cBhvr>
                                        <p:cTn id="119" dur="1" fill="hold">
                                          <p:stCondLst>
                                            <p:cond delay="0"/>
                                          </p:stCondLst>
                                        </p:cTn>
                                        <p:tgtEl>
                                          <p:spTgt spid="9"/>
                                        </p:tgtEl>
                                        <p:attrNameLst>
                                          <p:attrName>style.visibility</p:attrName>
                                        </p:attrNameLst>
                                      </p:cBhvr>
                                      <p:to>
                                        <p:strVal val="visible"/>
                                      </p:to>
                                    </p:set>
                                    <p:anim calcmode="lin" valueType="num">
                                      <p:cBhvr>
                                        <p:cTn id="120" dur="1000" fill="hold"/>
                                        <p:tgtEl>
                                          <p:spTgt spid="9"/>
                                        </p:tgtEl>
                                        <p:attrNameLst>
                                          <p:attrName>ppt_w</p:attrName>
                                        </p:attrNameLst>
                                      </p:cBhvr>
                                      <p:tavLst>
                                        <p:tav tm="0">
                                          <p:val>
                                            <p:strVal val="#ppt_w*0.70"/>
                                          </p:val>
                                        </p:tav>
                                        <p:tav tm="100000">
                                          <p:val>
                                            <p:strVal val="#ppt_w"/>
                                          </p:val>
                                        </p:tav>
                                      </p:tavLst>
                                    </p:anim>
                                    <p:anim calcmode="lin" valueType="num">
                                      <p:cBhvr>
                                        <p:cTn id="121" dur="1000" fill="hold"/>
                                        <p:tgtEl>
                                          <p:spTgt spid="9"/>
                                        </p:tgtEl>
                                        <p:attrNameLst>
                                          <p:attrName>ppt_h</p:attrName>
                                        </p:attrNameLst>
                                      </p:cBhvr>
                                      <p:tavLst>
                                        <p:tav tm="0">
                                          <p:val>
                                            <p:strVal val="#ppt_h"/>
                                          </p:val>
                                        </p:tav>
                                        <p:tav tm="100000">
                                          <p:val>
                                            <p:strVal val="#ppt_h"/>
                                          </p:val>
                                        </p:tav>
                                      </p:tavLst>
                                    </p:anim>
                                    <p:animEffect transition="in" filter="fade">
                                      <p:cBhvr>
                                        <p:cTn id="122" dur="1000"/>
                                        <p:tgtEl>
                                          <p:spTgt spid="9"/>
                                        </p:tgtEl>
                                      </p:cBhvr>
                                    </p:animEffect>
                                  </p:childTnLst>
                                </p:cTn>
                              </p:par>
                            </p:childTnLst>
                          </p:cTn>
                        </p:par>
                      </p:childTnLst>
                    </p:cTn>
                  </p:par>
                  <p:par>
                    <p:cTn id="123" fill="hold">
                      <p:stCondLst>
                        <p:cond delay="indefinite"/>
                      </p:stCondLst>
                      <p:childTnLst>
                        <p:par>
                          <p:cTn id="124" fill="hold">
                            <p:stCondLst>
                              <p:cond delay="0"/>
                            </p:stCondLst>
                            <p:childTnLst>
                              <p:par>
                                <p:cTn id="125" presetID="14" presetClass="entr" presetSubtype="10" fill="hold" nodeType="clickEffect">
                                  <p:stCondLst>
                                    <p:cond delay="0"/>
                                  </p:stCondLst>
                                  <p:childTnLst>
                                    <p:set>
                                      <p:cBhvr>
                                        <p:cTn id="12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27" dur="500"/>
                                        <p:tgtEl>
                                          <p:spTgt spid="9">
                                            <p:txEl>
                                              <p:pRg st="0" end="0"/>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37" presetClass="entr" presetSubtype="0" fill="hold" nodeType="clickEffect">
                                  <p:stCondLst>
                                    <p:cond delay="0"/>
                                  </p:stCondLst>
                                  <p:childTnLst>
                                    <p:set>
                                      <p:cBhvr>
                                        <p:cTn id="131" dur="1" fill="hold">
                                          <p:stCondLst>
                                            <p:cond delay="0"/>
                                          </p:stCondLst>
                                        </p:cTn>
                                        <p:tgtEl>
                                          <p:spTgt spid="9">
                                            <p:txEl>
                                              <p:pRg st="1" end="1"/>
                                            </p:txEl>
                                          </p:spTgt>
                                        </p:tgtEl>
                                        <p:attrNameLst>
                                          <p:attrName>style.visibility</p:attrName>
                                        </p:attrNameLst>
                                      </p:cBhvr>
                                      <p:to>
                                        <p:strVal val="visible"/>
                                      </p:to>
                                    </p:set>
                                    <p:animEffect transition="in" filter="fade">
                                      <p:cBhvr>
                                        <p:cTn id="132" dur="1000"/>
                                        <p:tgtEl>
                                          <p:spTgt spid="9">
                                            <p:txEl>
                                              <p:pRg st="1" end="1"/>
                                            </p:txEl>
                                          </p:spTgt>
                                        </p:tgtEl>
                                      </p:cBhvr>
                                    </p:animEffect>
                                    <p:anim calcmode="lin" valueType="num">
                                      <p:cBhvr>
                                        <p:cTn id="13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34" dur="900" decel="100000" fill="hold"/>
                                        <p:tgtEl>
                                          <p:spTgt spid="9">
                                            <p:txEl>
                                              <p:pRg st="1" end="1"/>
                                            </p:txEl>
                                          </p:spTgt>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16" presetClass="entr" presetSubtype="21" fill="hold" nodeType="clickEffect">
                                  <p:stCondLst>
                                    <p:cond delay="0"/>
                                  </p:stCondLst>
                                  <p:childTnLst>
                                    <p:set>
                                      <p:cBhvr>
                                        <p:cTn id="139" dur="1" fill="hold">
                                          <p:stCondLst>
                                            <p:cond delay="0"/>
                                          </p:stCondLst>
                                        </p:cTn>
                                        <p:tgtEl>
                                          <p:spTgt spid="9">
                                            <p:txEl>
                                              <p:pRg st="2" end="2"/>
                                            </p:txEl>
                                          </p:spTgt>
                                        </p:tgtEl>
                                        <p:attrNameLst>
                                          <p:attrName>style.visibility</p:attrName>
                                        </p:attrNameLst>
                                      </p:cBhvr>
                                      <p:to>
                                        <p:strVal val="visible"/>
                                      </p:to>
                                    </p:set>
                                    <p:animEffect transition="in" filter="barn(inVertical)">
                                      <p:cBhvr>
                                        <p:cTn id="140" dur="500"/>
                                        <p:tgtEl>
                                          <p:spTgt spid="9">
                                            <p:txEl>
                                              <p:pRg st="2" end="2"/>
                                            </p:txEl>
                                          </p:spTgt>
                                        </p:tgtEl>
                                      </p:cBhvr>
                                    </p:animEffect>
                                  </p:childTnLst>
                                </p:cTn>
                              </p:par>
                            </p:childTnLst>
                          </p:cTn>
                        </p:par>
                      </p:childTnLst>
                    </p:cTn>
                  </p:par>
                  <p:par>
                    <p:cTn id="141" fill="hold">
                      <p:stCondLst>
                        <p:cond delay="indefinite"/>
                      </p:stCondLst>
                      <p:childTnLst>
                        <p:par>
                          <p:cTn id="142" fill="hold">
                            <p:stCondLst>
                              <p:cond delay="0"/>
                            </p:stCondLst>
                            <p:childTnLst>
                              <p:par>
                                <p:cTn id="143" presetID="52" presetClass="entr" presetSubtype="0" fill="hold" nodeType="clickEffect">
                                  <p:stCondLst>
                                    <p:cond delay="0"/>
                                  </p:stCondLst>
                                  <p:childTnLst>
                                    <p:set>
                                      <p:cBhvr>
                                        <p:cTn id="144" dur="1" fill="hold">
                                          <p:stCondLst>
                                            <p:cond delay="0"/>
                                          </p:stCondLst>
                                        </p:cTn>
                                        <p:tgtEl>
                                          <p:spTgt spid="9">
                                            <p:txEl>
                                              <p:pRg st="3" end="3"/>
                                            </p:txEl>
                                          </p:spTgt>
                                        </p:tgtEl>
                                        <p:attrNameLst>
                                          <p:attrName>style.visibility</p:attrName>
                                        </p:attrNameLst>
                                      </p:cBhvr>
                                      <p:to>
                                        <p:strVal val="visible"/>
                                      </p:to>
                                    </p:set>
                                    <p:animScale>
                                      <p:cBhvr>
                                        <p:cTn id="145" dur="1000" decel="50000" fill="hold">
                                          <p:stCondLst>
                                            <p:cond delay="0"/>
                                          </p:stCondLst>
                                        </p:cTn>
                                        <p:tgtEl>
                                          <p:spTgt spid="9">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6" dur="1000" decel="50000" fill="hold">
                                          <p:stCondLst>
                                            <p:cond delay="0"/>
                                          </p:stCondLst>
                                        </p:cTn>
                                        <p:tgtEl>
                                          <p:spTgt spid="9">
                                            <p:txEl>
                                              <p:pRg st="3" end="3"/>
                                            </p:txEl>
                                          </p:spTgt>
                                        </p:tgtEl>
                                        <p:attrNameLst>
                                          <p:attrName>ppt_x</p:attrName>
                                          <p:attrName>ppt_y</p:attrName>
                                        </p:attrNameLst>
                                      </p:cBhvr>
                                    </p:animMotion>
                                    <p:animEffect transition="in" filter="fade">
                                      <p:cBhvr>
                                        <p:cTn id="147" dur="1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5" grpId="0" animBg="1"/>
      <p:bldP spid="29" grpId="0" animBg="1"/>
      <p:bldP spid="30" grpId="0" animBg="1"/>
      <p:bldP spid="31" grpId="0" animBg="1"/>
      <p:bldP spid="32" grpId="0" animBg="1"/>
      <p:bldP spid="34" grpId="0"/>
    </p:bldLst>
  </p:timing>
</p:sld>
</file>

<file path=ppt/slides/slide65.xml><?xml version="1.0" encoding="utf-8"?>
<p:sld xmlns:a="http://schemas.openxmlformats.org/drawingml/2006/main" xmlns:r="http://schemas.openxmlformats.org/officeDocument/2006/relationships" xmlns:p="http://schemas.openxmlformats.org/presentationml/2006/main" show="0">
  <p:cSld>
    <p:bg>
      <p:bgPr>
        <a:blipFill dpi="0" rotWithShape="1">
          <a:blip r:embed="rId2">
            <a:alphaModFix amt="48000"/>
            <a:lum/>
          </a:blip>
          <a:srcRect/>
          <a:stretch>
            <a:fillRect/>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714348" y="642918"/>
            <a:ext cx="792961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rtl="1"/>
            <a:r>
              <a:rPr lang="ar-SA" sz="3200" b="1" u="sng" dirty="0" smtClean="0">
                <a:solidFill>
                  <a:srgbClr val="C00000"/>
                </a:solidFill>
                <a:effectLst>
                  <a:outerShdw blurRad="38100" dist="38100" dir="2700000" algn="tl">
                    <a:srgbClr val="000000">
                      <a:alpha val="43137"/>
                    </a:srgbClr>
                  </a:outerShdw>
                </a:effectLst>
                <a:cs typeface="Sultan normal" pitchFamily="2" charset="-78"/>
              </a:rPr>
              <a:t>مبدأ اشتغال الحاسوب:</a:t>
            </a:r>
            <a:endParaRPr lang="fr-FR" sz="3200" b="1" dirty="0">
              <a:effectLst>
                <a:outerShdw blurRad="38100" dist="38100" dir="2700000" algn="tl">
                  <a:srgbClr val="000000">
                    <a:alpha val="43137"/>
                  </a:srgbClr>
                </a:outerShdw>
              </a:effectLst>
              <a:cs typeface="Sultan normal" pitchFamily="2" charset="-78"/>
            </a:endParaRPr>
          </a:p>
        </p:txBody>
      </p:sp>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Flèche droite 28"/>
          <p:cNvSpPr/>
          <p:nvPr/>
        </p:nvSpPr>
        <p:spPr>
          <a:xfrm rot="5400000">
            <a:off x="3964777" y="3750471"/>
            <a:ext cx="714380" cy="21431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grpSp>
        <p:nvGrpSpPr>
          <p:cNvPr id="18" name="Groupe 17"/>
          <p:cNvGrpSpPr/>
          <p:nvPr/>
        </p:nvGrpSpPr>
        <p:grpSpPr>
          <a:xfrm>
            <a:off x="857224" y="2214554"/>
            <a:ext cx="7072362" cy="2714644"/>
            <a:chOff x="857224" y="2214554"/>
            <a:chExt cx="7072362" cy="2714644"/>
          </a:xfrm>
        </p:grpSpPr>
        <p:sp>
          <p:nvSpPr>
            <p:cNvPr id="14338" name="Rectangle 2"/>
            <p:cNvSpPr>
              <a:spLocks noChangeArrowheads="1"/>
            </p:cNvSpPr>
            <p:nvPr/>
          </p:nvSpPr>
          <p:spPr bwMode="auto">
            <a:xfrm>
              <a:off x="928662" y="2214554"/>
              <a:ext cx="1600224" cy="571504"/>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Arial" pitchFamily="34" charset="0"/>
                  <a:cs typeface="Sultan normal" pitchFamily="2" charset="-78"/>
                </a:rPr>
                <a:t>إخراج</a:t>
              </a:r>
              <a:endParaRPr kumimoji="0" lang="fr-FR"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Sultan normal" pitchFamily="2" charset="-78"/>
              </a:endParaRPr>
            </a:p>
          </p:txBody>
        </p:sp>
        <p:sp>
          <p:nvSpPr>
            <p:cNvPr id="14340" name="Rectangle 4"/>
            <p:cNvSpPr>
              <a:spLocks noChangeArrowheads="1"/>
            </p:cNvSpPr>
            <p:nvPr/>
          </p:nvSpPr>
          <p:spPr bwMode="auto">
            <a:xfrm>
              <a:off x="3500430" y="2214554"/>
              <a:ext cx="1800252" cy="571504"/>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Arial" pitchFamily="34" charset="0"/>
                  <a:cs typeface="Sultan normal" pitchFamily="2" charset="-78"/>
                </a:rPr>
                <a:t>تحليل</a:t>
              </a:r>
              <a:endParaRPr kumimoji="0" lang="fr-FR"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Sultan normal" pitchFamily="2" charset="-78"/>
              </a:endParaRPr>
            </a:p>
          </p:txBody>
        </p:sp>
        <p:sp>
          <p:nvSpPr>
            <p:cNvPr id="14342" name="Rectangle 6"/>
            <p:cNvSpPr>
              <a:spLocks noChangeArrowheads="1"/>
            </p:cNvSpPr>
            <p:nvPr/>
          </p:nvSpPr>
          <p:spPr bwMode="auto">
            <a:xfrm>
              <a:off x="6143636" y="2214554"/>
              <a:ext cx="1600224" cy="571504"/>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Arial" pitchFamily="34" charset="0"/>
                  <a:cs typeface="Sultan normal" pitchFamily="2" charset="-78"/>
                </a:rPr>
                <a:t>إدخال</a:t>
              </a:r>
              <a:endParaRPr kumimoji="0" lang="fr-FR"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Sultan normal" pitchFamily="2" charset="-78"/>
              </a:endParaRPr>
            </a:p>
          </p:txBody>
        </p:sp>
        <p:sp>
          <p:nvSpPr>
            <p:cNvPr id="14343" name="Rectangle 7"/>
            <p:cNvSpPr>
              <a:spLocks noChangeArrowheads="1"/>
            </p:cNvSpPr>
            <p:nvPr/>
          </p:nvSpPr>
          <p:spPr bwMode="auto">
            <a:xfrm>
              <a:off x="3500430" y="4357694"/>
              <a:ext cx="1800252" cy="571504"/>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Arial" pitchFamily="34" charset="0"/>
                  <a:cs typeface="Sultan normal" pitchFamily="2" charset="-78"/>
                </a:rPr>
                <a:t>التخزين</a:t>
              </a:r>
              <a:endParaRPr kumimoji="0" lang="fr-FR"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Sultan normal" pitchFamily="2" charset="-78"/>
              </a:endParaRPr>
            </a:p>
          </p:txBody>
        </p:sp>
        <p:sp>
          <p:nvSpPr>
            <p:cNvPr id="22" name="Flèche droite 21"/>
            <p:cNvSpPr/>
            <p:nvPr/>
          </p:nvSpPr>
          <p:spPr>
            <a:xfrm rot="10800000">
              <a:off x="2643174" y="2428868"/>
              <a:ext cx="714380" cy="21431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28" name="Flèche droite 27"/>
            <p:cNvSpPr/>
            <p:nvPr/>
          </p:nvSpPr>
          <p:spPr>
            <a:xfrm rot="10800000">
              <a:off x="5429256" y="2428868"/>
              <a:ext cx="714380" cy="21431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31" name="ZoneTexte 30"/>
            <p:cNvSpPr txBox="1"/>
            <p:nvPr/>
          </p:nvSpPr>
          <p:spPr>
            <a:xfrm>
              <a:off x="3571868" y="2928934"/>
              <a:ext cx="1714512" cy="523220"/>
            </a:xfrm>
            <a:prstGeom prst="rect">
              <a:avLst/>
            </a:prstGeom>
            <a:noFill/>
          </p:spPr>
          <p:txBody>
            <a:bodyPr wrap="square" rtlCol="0">
              <a:spAutoFit/>
            </a:bodyPr>
            <a:lstStyle/>
            <a:p>
              <a:pPr algn="ctr" rtl="1"/>
              <a:r>
                <a:rPr lang="ar-SA" sz="2800" b="1" dirty="0" smtClean="0">
                  <a:effectLst>
                    <a:outerShdw blurRad="38100" dist="38100" dir="2700000" algn="tl">
                      <a:srgbClr val="000000">
                        <a:alpha val="43137"/>
                      </a:srgbClr>
                    </a:outerShdw>
                  </a:effectLst>
                  <a:latin typeface="Times New Roman" pitchFamily="18" charset="0"/>
                  <a:cs typeface="Sultan normal" pitchFamily="2" charset="-78"/>
                </a:rPr>
                <a:t>المعالج</a:t>
              </a:r>
              <a:endParaRPr lang="fr-FR" sz="2800" b="1" dirty="0">
                <a:effectLst>
                  <a:outerShdw blurRad="38100" dist="38100" dir="2700000" algn="tl">
                    <a:srgbClr val="000000">
                      <a:alpha val="43137"/>
                    </a:srgbClr>
                  </a:outerShdw>
                </a:effectLst>
                <a:latin typeface="Times New Roman" pitchFamily="18" charset="0"/>
                <a:cs typeface="Sultan normal" pitchFamily="2" charset="-78"/>
              </a:endParaRPr>
            </a:p>
          </p:txBody>
        </p:sp>
        <p:sp>
          <p:nvSpPr>
            <p:cNvPr id="32" name="ZoneTexte 31"/>
            <p:cNvSpPr txBox="1"/>
            <p:nvPr/>
          </p:nvSpPr>
          <p:spPr>
            <a:xfrm>
              <a:off x="857224" y="3000372"/>
              <a:ext cx="1428760" cy="523220"/>
            </a:xfrm>
            <a:prstGeom prst="rect">
              <a:avLst/>
            </a:prstGeom>
            <a:noFill/>
          </p:spPr>
          <p:txBody>
            <a:bodyPr wrap="square" rtlCol="0">
              <a:spAutoFit/>
            </a:bodyPr>
            <a:lstStyle/>
            <a:p>
              <a:pPr algn="ctr" rtl="1"/>
              <a:r>
                <a:rPr lang="ar-SA" sz="2800" b="1" dirty="0" smtClean="0">
                  <a:effectLst>
                    <a:outerShdw blurRad="38100" dist="38100" dir="2700000" algn="tl">
                      <a:srgbClr val="000000">
                        <a:alpha val="43137"/>
                      </a:srgbClr>
                    </a:outerShdw>
                  </a:effectLst>
                  <a:latin typeface="Times New Roman" pitchFamily="18" charset="0"/>
                  <a:cs typeface="Sultan normal" pitchFamily="2" charset="-78"/>
                </a:rPr>
                <a:t>الشاشة</a:t>
              </a:r>
              <a:endParaRPr lang="fr-FR" sz="2800" b="1" dirty="0">
                <a:effectLst>
                  <a:outerShdw blurRad="38100" dist="38100" dir="2700000" algn="tl">
                    <a:srgbClr val="000000">
                      <a:alpha val="43137"/>
                    </a:srgbClr>
                  </a:outerShdw>
                </a:effectLst>
                <a:latin typeface="Times New Roman" pitchFamily="18" charset="0"/>
                <a:cs typeface="Sultan normal" pitchFamily="2" charset="-78"/>
              </a:endParaRPr>
            </a:p>
          </p:txBody>
        </p:sp>
        <p:sp>
          <p:nvSpPr>
            <p:cNvPr id="33" name="ZoneTexte 32"/>
            <p:cNvSpPr txBox="1"/>
            <p:nvPr/>
          </p:nvSpPr>
          <p:spPr>
            <a:xfrm>
              <a:off x="6143636" y="2928934"/>
              <a:ext cx="1714512" cy="954107"/>
            </a:xfrm>
            <a:prstGeom prst="rect">
              <a:avLst/>
            </a:prstGeom>
            <a:noFill/>
          </p:spPr>
          <p:txBody>
            <a:bodyPr wrap="square" rtlCol="0">
              <a:spAutoFit/>
            </a:bodyPr>
            <a:lstStyle/>
            <a:p>
              <a:pPr algn="ctr" rtl="1"/>
              <a:r>
                <a:rPr lang="ar-SA" sz="2800" b="1" dirty="0" smtClean="0">
                  <a:effectLst>
                    <a:outerShdw blurRad="38100" dist="38100" dir="2700000" algn="tl">
                      <a:srgbClr val="000000">
                        <a:alpha val="43137"/>
                      </a:srgbClr>
                    </a:outerShdw>
                  </a:effectLst>
                  <a:latin typeface="Times New Roman" pitchFamily="18" charset="0"/>
                  <a:cs typeface="Sultan normal" pitchFamily="2" charset="-78"/>
                </a:rPr>
                <a:t>لوحة المفاتيح</a:t>
              </a:r>
            </a:p>
            <a:p>
              <a:pPr algn="ctr" rtl="1"/>
              <a:r>
                <a:rPr lang="ar-SA" sz="2800" b="1" dirty="0" smtClean="0">
                  <a:effectLst>
                    <a:outerShdw blurRad="38100" dist="38100" dir="2700000" algn="tl">
                      <a:srgbClr val="000000">
                        <a:alpha val="43137"/>
                      </a:srgbClr>
                    </a:outerShdw>
                  </a:effectLst>
                  <a:latin typeface="Times New Roman" pitchFamily="18" charset="0"/>
                  <a:cs typeface="Sultan normal" pitchFamily="2" charset="-78"/>
                </a:rPr>
                <a:t>الفارة</a:t>
              </a:r>
              <a:endParaRPr lang="fr-FR" sz="2800" b="1" dirty="0">
                <a:effectLst>
                  <a:outerShdw blurRad="38100" dist="38100" dir="2700000" algn="tl">
                    <a:srgbClr val="000000">
                      <a:alpha val="43137"/>
                    </a:srgbClr>
                  </a:outerShdw>
                </a:effectLst>
                <a:latin typeface="Times New Roman" pitchFamily="18" charset="0"/>
                <a:cs typeface="Sultan normal" pitchFamily="2" charset="-78"/>
              </a:endParaRPr>
            </a:p>
          </p:txBody>
        </p:sp>
        <p:sp>
          <p:nvSpPr>
            <p:cNvPr id="34" name="ZoneTexte 33"/>
            <p:cNvSpPr txBox="1"/>
            <p:nvPr/>
          </p:nvSpPr>
          <p:spPr>
            <a:xfrm>
              <a:off x="1000100" y="4357694"/>
              <a:ext cx="1714512" cy="523220"/>
            </a:xfrm>
            <a:prstGeom prst="rect">
              <a:avLst/>
            </a:prstGeom>
            <a:noFill/>
          </p:spPr>
          <p:txBody>
            <a:bodyPr wrap="square" rtlCol="0">
              <a:spAutoFit/>
            </a:bodyPr>
            <a:lstStyle/>
            <a:p>
              <a:pPr algn="ctr" rtl="1"/>
              <a:r>
                <a:rPr lang="ar-SA" sz="2800" b="1" dirty="0" smtClean="0">
                  <a:effectLst>
                    <a:outerShdw blurRad="38100" dist="38100" dir="2700000" algn="tl">
                      <a:srgbClr val="000000">
                        <a:alpha val="43137"/>
                      </a:srgbClr>
                    </a:outerShdw>
                  </a:effectLst>
                  <a:latin typeface="Times New Roman" pitchFamily="18" charset="0"/>
                  <a:cs typeface="Sultan normal" pitchFamily="2" charset="-78"/>
                </a:rPr>
                <a:t>دائم</a:t>
              </a:r>
              <a:endParaRPr lang="fr-FR" sz="2800" b="1" dirty="0">
                <a:effectLst>
                  <a:outerShdw blurRad="38100" dist="38100" dir="2700000" algn="tl">
                    <a:srgbClr val="000000">
                      <a:alpha val="43137"/>
                    </a:srgbClr>
                  </a:outerShdw>
                </a:effectLst>
                <a:latin typeface="Times New Roman" pitchFamily="18" charset="0"/>
                <a:cs typeface="Sultan normal" pitchFamily="2" charset="-78"/>
              </a:endParaRPr>
            </a:p>
          </p:txBody>
        </p:sp>
        <p:sp>
          <p:nvSpPr>
            <p:cNvPr id="35" name="ZoneTexte 34"/>
            <p:cNvSpPr txBox="1"/>
            <p:nvPr/>
          </p:nvSpPr>
          <p:spPr>
            <a:xfrm>
              <a:off x="6215074" y="4357694"/>
              <a:ext cx="1714512" cy="523220"/>
            </a:xfrm>
            <a:prstGeom prst="rect">
              <a:avLst/>
            </a:prstGeom>
            <a:noFill/>
          </p:spPr>
          <p:txBody>
            <a:bodyPr wrap="square" rtlCol="0">
              <a:spAutoFit/>
            </a:bodyPr>
            <a:lstStyle/>
            <a:p>
              <a:pPr algn="ctr" rtl="1"/>
              <a:r>
                <a:rPr lang="ar-SA" sz="2800" b="1" dirty="0" smtClean="0">
                  <a:effectLst>
                    <a:outerShdw blurRad="38100" dist="38100" dir="2700000" algn="tl">
                      <a:srgbClr val="000000">
                        <a:alpha val="43137"/>
                      </a:srgbClr>
                    </a:outerShdw>
                  </a:effectLst>
                  <a:latin typeface="Times New Roman" pitchFamily="18" charset="0"/>
                  <a:cs typeface="Sultan normal" pitchFamily="2" charset="-78"/>
                </a:rPr>
                <a:t>متبخر</a:t>
              </a:r>
              <a:endParaRPr lang="fr-FR" sz="2800" b="1" dirty="0">
                <a:effectLst>
                  <a:outerShdw blurRad="38100" dist="38100" dir="2700000" algn="tl">
                    <a:srgbClr val="000000">
                      <a:alpha val="43137"/>
                    </a:srgbClr>
                  </a:outerShdw>
                </a:effectLst>
                <a:latin typeface="Times New Roman" pitchFamily="18" charset="0"/>
                <a:cs typeface="Sultan normal" pitchFamily="2" charset="-78"/>
              </a:endParaRPr>
            </a:p>
          </p:txBody>
        </p:sp>
        <p:cxnSp>
          <p:nvCxnSpPr>
            <p:cNvPr id="37" name="Connecteur droit avec flèche 36"/>
            <p:cNvCxnSpPr/>
            <p:nvPr/>
          </p:nvCxnSpPr>
          <p:spPr>
            <a:xfrm rot="10800000">
              <a:off x="2571736" y="4643446"/>
              <a:ext cx="785818"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9" name="Connecteur droit avec flèche 38"/>
            <p:cNvCxnSpPr/>
            <p:nvPr/>
          </p:nvCxnSpPr>
          <p:spPr>
            <a:xfrm>
              <a:off x="5429256" y="4643446"/>
              <a:ext cx="642942" cy="1651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Tree>
  </p:cSld>
  <p:clrMapOvr>
    <a:masterClrMapping/>
  </p:clrMapOvr>
  <p:transition spd="slow">
    <p:randomBar dir="ver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l="-29000" r="-29000"/>
          </a:stretch>
        </a:blipFill>
        <a:effectLst/>
      </p:bgPr>
    </p:bg>
    <p:spTree>
      <p:nvGrpSpPr>
        <p:cNvPr id="1" name=""/>
        <p:cNvGrpSpPr/>
        <p:nvPr/>
      </p:nvGrpSpPr>
      <p:grpSpPr>
        <a:xfrm>
          <a:off x="0" y="0"/>
          <a:ext cx="0" cy="0"/>
          <a:chOff x="0" y="0"/>
          <a:chExt cx="0" cy="0"/>
        </a:xfrm>
      </p:grpSpPr>
      <p:grpSp>
        <p:nvGrpSpPr>
          <p:cNvPr id="2" name="Content Placeholder 4"/>
          <p:cNvGrpSpPr>
            <a:grpSpLocks noGrp="1"/>
          </p:cNvGrpSpPr>
          <p:nvPr/>
        </p:nvGrpSpPr>
        <p:grpSpPr bwMode="auto">
          <a:xfrm>
            <a:off x="313471" y="1628800"/>
            <a:ext cx="8401050" cy="4286250"/>
            <a:chOff x="1200" y="2544"/>
            <a:chExt cx="3552" cy="1488"/>
          </a:xfrm>
        </p:grpSpPr>
        <p:sp>
          <p:nvSpPr>
            <p:cNvPr id="5" name="Rectangle 4"/>
            <p:cNvSpPr>
              <a:spLocks noChangeArrowheads="1"/>
            </p:cNvSpPr>
            <p:nvPr/>
          </p:nvSpPr>
          <p:spPr bwMode="auto">
            <a:xfrm>
              <a:off x="2012" y="2544"/>
              <a:ext cx="1928" cy="104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a:latin typeface="Georgia" pitchFamily="18" charset="0"/>
              </a:endParaRPr>
            </a:p>
          </p:txBody>
        </p:sp>
        <p:sp>
          <p:nvSpPr>
            <p:cNvPr id="6" name="Rectangle 5"/>
            <p:cNvSpPr>
              <a:spLocks noChangeArrowheads="1"/>
            </p:cNvSpPr>
            <p:nvPr/>
          </p:nvSpPr>
          <p:spPr bwMode="auto">
            <a:xfrm>
              <a:off x="2113" y="2848"/>
              <a:ext cx="745" cy="271"/>
            </a:xfrm>
            <a:prstGeom prst="rect">
              <a:avLst/>
            </a:prstGeom>
            <a:solidFill>
              <a:schemeClr val="accent2">
                <a:lumMod val="40000"/>
                <a:lumOff val="6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none" anchor="ctr"/>
            <a:lstStyle/>
            <a:p>
              <a:pPr algn="ctr" fontAlgn="auto">
                <a:spcBef>
                  <a:spcPts val="0"/>
                </a:spcBef>
                <a:spcAft>
                  <a:spcPts val="0"/>
                </a:spcAft>
                <a:defRPr/>
              </a:pPr>
              <a:r>
                <a:rPr lang="ar-SA" sz="1400" b="1" dirty="0">
                  <a:solidFill>
                    <a:schemeClr val="tx1"/>
                  </a:solidFill>
                </a:rPr>
                <a:t>وحدة التحكم</a:t>
              </a:r>
            </a:p>
            <a:p>
              <a:pPr algn="ctr" fontAlgn="auto">
                <a:spcBef>
                  <a:spcPts val="0"/>
                </a:spcBef>
                <a:spcAft>
                  <a:spcPts val="0"/>
                </a:spcAft>
                <a:defRPr/>
              </a:pPr>
              <a:r>
                <a:rPr lang="en-US" sz="1400" b="1" dirty="0">
                  <a:solidFill>
                    <a:schemeClr val="tx1"/>
                  </a:solidFill>
                </a:rPr>
                <a:t>Control Unit</a:t>
              </a:r>
            </a:p>
          </p:txBody>
        </p:sp>
        <p:sp>
          <p:nvSpPr>
            <p:cNvPr id="7" name="Rectangle 6"/>
            <p:cNvSpPr>
              <a:spLocks noChangeArrowheads="1"/>
            </p:cNvSpPr>
            <p:nvPr/>
          </p:nvSpPr>
          <p:spPr bwMode="auto">
            <a:xfrm>
              <a:off x="2113" y="3761"/>
              <a:ext cx="1726" cy="27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fontAlgn="auto">
                <a:spcBef>
                  <a:spcPts val="0"/>
                </a:spcBef>
                <a:spcAft>
                  <a:spcPts val="0"/>
                </a:spcAft>
                <a:defRPr/>
              </a:pPr>
              <a:r>
                <a:rPr lang="ar-SA" sz="1600" b="1" dirty="0">
                  <a:solidFill>
                    <a:schemeClr val="tx1"/>
                  </a:solidFill>
                </a:rPr>
                <a:t>وحدة التخزين</a:t>
              </a:r>
            </a:p>
            <a:p>
              <a:pPr algn="ctr" fontAlgn="auto">
                <a:spcBef>
                  <a:spcPts val="0"/>
                </a:spcBef>
                <a:spcAft>
                  <a:spcPts val="0"/>
                </a:spcAft>
                <a:defRPr/>
              </a:pPr>
              <a:r>
                <a:rPr lang="en-US" sz="1600" b="1" dirty="0">
                  <a:solidFill>
                    <a:schemeClr val="tx1"/>
                  </a:solidFill>
                </a:rPr>
                <a:t>Storage Unit</a:t>
              </a:r>
            </a:p>
          </p:txBody>
        </p:sp>
        <p:sp>
          <p:nvSpPr>
            <p:cNvPr id="8" name="Rectangle 7"/>
            <p:cNvSpPr>
              <a:spLocks noChangeArrowheads="1"/>
            </p:cNvSpPr>
            <p:nvPr/>
          </p:nvSpPr>
          <p:spPr bwMode="auto">
            <a:xfrm>
              <a:off x="2976" y="2848"/>
              <a:ext cx="863" cy="271"/>
            </a:xfrm>
            <a:prstGeom prst="rect">
              <a:avLst/>
            </a:prstGeom>
            <a:solidFill>
              <a:schemeClr val="accent2">
                <a:lumMod val="40000"/>
                <a:lumOff val="6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none" anchor="ctr"/>
            <a:lstStyle/>
            <a:p>
              <a:pPr algn="ctr" fontAlgn="auto">
                <a:spcBef>
                  <a:spcPts val="0"/>
                </a:spcBef>
                <a:spcAft>
                  <a:spcPts val="0"/>
                </a:spcAft>
                <a:defRPr/>
              </a:pPr>
              <a:r>
                <a:rPr lang="ar-SA" sz="1400" b="1" dirty="0">
                  <a:solidFill>
                    <a:schemeClr val="tx1"/>
                  </a:solidFill>
                </a:rPr>
                <a:t>وحدة الحساب و المنطق</a:t>
              </a:r>
            </a:p>
            <a:p>
              <a:pPr algn="ctr" fontAlgn="auto">
                <a:spcBef>
                  <a:spcPts val="0"/>
                </a:spcBef>
                <a:spcAft>
                  <a:spcPts val="0"/>
                </a:spcAft>
                <a:defRPr/>
              </a:pPr>
              <a:r>
                <a:rPr lang="en-US" sz="1400" b="1" dirty="0">
                  <a:solidFill>
                    <a:schemeClr val="tx1"/>
                  </a:solidFill>
                </a:rPr>
                <a:t>ALU</a:t>
              </a:r>
            </a:p>
          </p:txBody>
        </p:sp>
        <p:sp>
          <p:nvSpPr>
            <p:cNvPr id="9" name="Rectangle 8"/>
            <p:cNvSpPr>
              <a:spLocks noChangeArrowheads="1"/>
            </p:cNvSpPr>
            <p:nvPr/>
          </p:nvSpPr>
          <p:spPr bwMode="auto">
            <a:xfrm>
              <a:off x="4042" y="3085"/>
              <a:ext cx="710" cy="271"/>
            </a:xfrm>
            <a:prstGeom prst="rect">
              <a:avLst/>
            </a:prstGeom>
            <a:solidFill>
              <a:srgbClr val="FFC000"/>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none" anchor="ctr"/>
            <a:lstStyle/>
            <a:p>
              <a:pPr algn="ctr" fontAlgn="auto">
                <a:spcBef>
                  <a:spcPts val="0"/>
                </a:spcBef>
                <a:spcAft>
                  <a:spcPts val="0"/>
                </a:spcAft>
                <a:defRPr/>
              </a:pPr>
              <a:r>
                <a:rPr lang="ar-SA" sz="1400" b="1" dirty="0">
                  <a:solidFill>
                    <a:schemeClr val="tx1"/>
                  </a:solidFill>
                </a:rPr>
                <a:t>وحدة الإدخال</a:t>
              </a:r>
            </a:p>
            <a:p>
              <a:pPr algn="ctr" fontAlgn="auto">
                <a:spcBef>
                  <a:spcPts val="0"/>
                </a:spcBef>
                <a:spcAft>
                  <a:spcPts val="0"/>
                </a:spcAft>
                <a:defRPr/>
              </a:pPr>
              <a:r>
                <a:rPr lang="en-US" sz="1400" b="1" dirty="0">
                  <a:solidFill>
                    <a:schemeClr val="tx1"/>
                  </a:solidFill>
                </a:rPr>
                <a:t>Input Units</a:t>
              </a:r>
            </a:p>
          </p:txBody>
        </p:sp>
        <p:sp>
          <p:nvSpPr>
            <p:cNvPr id="10" name="Rectangle 9"/>
            <p:cNvSpPr>
              <a:spLocks noChangeArrowheads="1"/>
            </p:cNvSpPr>
            <p:nvPr/>
          </p:nvSpPr>
          <p:spPr bwMode="auto">
            <a:xfrm>
              <a:off x="1200" y="3119"/>
              <a:ext cx="744" cy="270"/>
            </a:xfrm>
            <a:prstGeom prst="rect">
              <a:avLst/>
            </a:prstGeom>
            <a:solidFill>
              <a:srgbClr val="FFC00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fontAlgn="auto">
                <a:spcBef>
                  <a:spcPts val="0"/>
                </a:spcBef>
                <a:spcAft>
                  <a:spcPts val="0"/>
                </a:spcAft>
                <a:defRPr/>
              </a:pPr>
              <a:r>
                <a:rPr lang="ar-SA" sz="1400" b="1" dirty="0">
                  <a:solidFill>
                    <a:schemeClr val="tx1"/>
                  </a:solidFill>
                </a:rPr>
                <a:t>وحدة إخراج</a:t>
              </a:r>
            </a:p>
            <a:p>
              <a:pPr algn="ctr" fontAlgn="auto">
                <a:spcBef>
                  <a:spcPts val="0"/>
                </a:spcBef>
                <a:spcAft>
                  <a:spcPts val="0"/>
                </a:spcAft>
                <a:defRPr/>
              </a:pPr>
              <a:r>
                <a:rPr lang="en-US" sz="1400" b="1" dirty="0">
                  <a:solidFill>
                    <a:schemeClr val="tx1"/>
                  </a:solidFill>
                </a:rPr>
                <a:t>Output Units</a:t>
              </a:r>
            </a:p>
          </p:txBody>
        </p:sp>
        <p:cxnSp>
          <p:nvCxnSpPr>
            <p:cNvPr id="29718" name="AutoShape 10"/>
            <p:cNvCxnSpPr>
              <a:cxnSpLocks noChangeShapeType="1"/>
            </p:cNvCxnSpPr>
            <p:nvPr/>
          </p:nvCxnSpPr>
          <p:spPr bwMode="auto">
            <a:xfrm rot="5400000" flipH="1">
              <a:off x="3966" y="2653"/>
              <a:ext cx="406" cy="457"/>
            </a:xfrm>
            <a:prstGeom prst="bentConnector2">
              <a:avLst/>
            </a:prstGeom>
            <a:noFill/>
            <a:ln w="9525">
              <a:solidFill>
                <a:schemeClr val="tx1"/>
              </a:solidFill>
              <a:miter lim="800000"/>
              <a:headEnd/>
              <a:tailEnd type="triangle" w="med" len="med"/>
            </a:ln>
          </p:spPr>
        </p:cxnSp>
        <p:cxnSp>
          <p:nvCxnSpPr>
            <p:cNvPr id="29719" name="AutoShape 11"/>
            <p:cNvCxnSpPr>
              <a:cxnSpLocks noChangeShapeType="1"/>
            </p:cNvCxnSpPr>
            <p:nvPr/>
          </p:nvCxnSpPr>
          <p:spPr bwMode="auto">
            <a:xfrm rot="-5400000">
              <a:off x="1589" y="2696"/>
              <a:ext cx="406" cy="440"/>
            </a:xfrm>
            <a:prstGeom prst="bentConnector2">
              <a:avLst/>
            </a:prstGeom>
            <a:noFill/>
            <a:ln w="9525">
              <a:solidFill>
                <a:schemeClr val="tx1"/>
              </a:solidFill>
              <a:miter lim="800000"/>
              <a:headEnd/>
              <a:tailEnd type="triangle" w="med" len="med"/>
            </a:ln>
          </p:spPr>
        </p:cxnSp>
        <p:sp>
          <p:nvSpPr>
            <p:cNvPr id="13" name="Rectangle 12"/>
            <p:cNvSpPr>
              <a:spLocks noChangeArrowheads="1"/>
            </p:cNvSpPr>
            <p:nvPr/>
          </p:nvSpPr>
          <p:spPr bwMode="auto">
            <a:xfrm>
              <a:off x="2113" y="3288"/>
              <a:ext cx="1726" cy="271"/>
            </a:xfrm>
            <a:prstGeom prst="rect">
              <a:avLst/>
            </a:prstGeom>
            <a:solidFill>
              <a:schemeClr val="accent2">
                <a:lumMod val="40000"/>
                <a:lumOff val="6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none" anchor="ctr"/>
            <a:lstStyle/>
            <a:p>
              <a:pPr algn="ctr" fontAlgn="auto">
                <a:spcBef>
                  <a:spcPts val="0"/>
                </a:spcBef>
                <a:spcAft>
                  <a:spcPts val="0"/>
                </a:spcAft>
                <a:defRPr/>
              </a:pPr>
              <a:r>
                <a:rPr lang="ar-SA" sz="1600" b="1" dirty="0">
                  <a:solidFill>
                    <a:schemeClr val="tx1"/>
                  </a:solidFill>
                </a:rPr>
                <a:t>وحدة الذاكرة</a:t>
              </a:r>
            </a:p>
            <a:p>
              <a:pPr algn="ctr" fontAlgn="auto">
                <a:spcBef>
                  <a:spcPts val="0"/>
                </a:spcBef>
                <a:spcAft>
                  <a:spcPts val="0"/>
                </a:spcAft>
                <a:defRPr/>
              </a:pPr>
              <a:r>
                <a:rPr lang="en-US" sz="1600" b="1" dirty="0">
                  <a:solidFill>
                    <a:schemeClr val="tx1"/>
                  </a:solidFill>
                </a:rPr>
                <a:t>Memory Unit</a:t>
              </a:r>
            </a:p>
          </p:txBody>
        </p:sp>
        <p:sp>
          <p:nvSpPr>
            <p:cNvPr id="29723" name="Text Box 13"/>
            <p:cNvSpPr txBox="1">
              <a:spLocks noChangeArrowheads="1"/>
            </p:cNvSpPr>
            <p:nvPr/>
          </p:nvSpPr>
          <p:spPr bwMode="auto">
            <a:xfrm>
              <a:off x="2427" y="2618"/>
              <a:ext cx="1069" cy="128"/>
            </a:xfrm>
            <a:prstGeom prst="rect">
              <a:avLst/>
            </a:prstGeom>
            <a:noFill/>
            <a:ln w="9525">
              <a:noFill/>
              <a:miter lim="800000"/>
              <a:headEnd/>
              <a:tailEnd/>
            </a:ln>
          </p:spPr>
          <p:txBody>
            <a:bodyPr wrap="none">
              <a:spAutoFit/>
            </a:bodyPr>
            <a:lstStyle/>
            <a:p>
              <a:r>
                <a:rPr lang="ar-SA" b="1">
                  <a:latin typeface="Georgia" pitchFamily="18" charset="0"/>
                </a:rPr>
                <a:t>وحدة المعالجة المركزية </a:t>
              </a:r>
              <a:r>
                <a:rPr lang="en-US" b="1">
                  <a:latin typeface="Georgia" pitchFamily="18" charset="0"/>
                </a:rPr>
                <a:t>CPU</a:t>
              </a:r>
            </a:p>
          </p:txBody>
        </p:sp>
        <p:sp>
          <p:nvSpPr>
            <p:cNvPr id="29724" name="Line 14"/>
            <p:cNvSpPr>
              <a:spLocks noChangeShapeType="1"/>
            </p:cNvSpPr>
            <p:nvPr/>
          </p:nvSpPr>
          <p:spPr bwMode="auto">
            <a:xfrm flipV="1">
              <a:off x="2858" y="2976"/>
              <a:ext cx="118" cy="8"/>
            </a:xfrm>
            <a:prstGeom prst="line">
              <a:avLst/>
            </a:prstGeom>
            <a:noFill/>
            <a:ln w="9525">
              <a:solidFill>
                <a:schemeClr val="tx1"/>
              </a:solidFill>
              <a:round/>
              <a:headEnd/>
              <a:tailEnd type="triangle" w="med" len="med"/>
            </a:ln>
          </p:spPr>
          <p:txBody>
            <a:bodyPr/>
            <a:lstStyle/>
            <a:p>
              <a:endParaRPr lang="en-US"/>
            </a:p>
          </p:txBody>
        </p:sp>
        <p:sp>
          <p:nvSpPr>
            <p:cNvPr id="29725" name="Line 15"/>
            <p:cNvSpPr>
              <a:spLocks noChangeShapeType="1"/>
            </p:cNvSpPr>
            <p:nvPr/>
          </p:nvSpPr>
          <p:spPr bwMode="auto">
            <a:xfrm flipV="1">
              <a:off x="2452" y="3119"/>
              <a:ext cx="0" cy="169"/>
            </a:xfrm>
            <a:prstGeom prst="line">
              <a:avLst/>
            </a:prstGeom>
            <a:noFill/>
            <a:ln w="9525">
              <a:solidFill>
                <a:schemeClr val="tx1"/>
              </a:solidFill>
              <a:round/>
              <a:headEnd/>
              <a:tailEnd type="triangle" w="med" len="med"/>
            </a:ln>
          </p:spPr>
          <p:txBody>
            <a:bodyPr/>
            <a:lstStyle/>
            <a:p>
              <a:endParaRPr lang="en-US"/>
            </a:p>
          </p:txBody>
        </p:sp>
        <p:sp>
          <p:nvSpPr>
            <p:cNvPr id="29726" name="Line 16"/>
            <p:cNvSpPr>
              <a:spLocks noChangeShapeType="1"/>
            </p:cNvSpPr>
            <p:nvPr/>
          </p:nvSpPr>
          <p:spPr bwMode="auto">
            <a:xfrm>
              <a:off x="3399" y="3119"/>
              <a:ext cx="1" cy="169"/>
            </a:xfrm>
            <a:prstGeom prst="line">
              <a:avLst/>
            </a:prstGeom>
            <a:noFill/>
            <a:ln w="9525">
              <a:solidFill>
                <a:schemeClr val="tx1"/>
              </a:solidFill>
              <a:round/>
              <a:headEnd/>
              <a:tailEnd type="triangle" w="med" len="med"/>
            </a:ln>
          </p:spPr>
          <p:txBody>
            <a:bodyPr/>
            <a:lstStyle/>
            <a:p>
              <a:endParaRPr lang="en-US"/>
            </a:p>
          </p:txBody>
        </p:sp>
        <p:sp>
          <p:nvSpPr>
            <p:cNvPr id="29727" name="Line 17"/>
            <p:cNvSpPr>
              <a:spLocks noChangeShapeType="1"/>
            </p:cNvSpPr>
            <p:nvPr/>
          </p:nvSpPr>
          <p:spPr bwMode="auto">
            <a:xfrm flipV="1">
              <a:off x="3297" y="3592"/>
              <a:ext cx="1" cy="169"/>
            </a:xfrm>
            <a:prstGeom prst="line">
              <a:avLst/>
            </a:prstGeom>
            <a:noFill/>
            <a:ln w="9525">
              <a:solidFill>
                <a:schemeClr val="tx1"/>
              </a:solidFill>
              <a:round/>
              <a:headEnd/>
              <a:tailEnd type="triangle" w="med" len="med"/>
            </a:ln>
          </p:spPr>
          <p:txBody>
            <a:bodyPr/>
            <a:lstStyle/>
            <a:p>
              <a:endParaRPr lang="en-US"/>
            </a:p>
          </p:txBody>
        </p:sp>
        <p:sp>
          <p:nvSpPr>
            <p:cNvPr id="29728" name="Line 18"/>
            <p:cNvSpPr>
              <a:spLocks noChangeShapeType="1"/>
            </p:cNvSpPr>
            <p:nvPr/>
          </p:nvSpPr>
          <p:spPr bwMode="auto">
            <a:xfrm flipH="1">
              <a:off x="2587" y="3592"/>
              <a:ext cx="1" cy="169"/>
            </a:xfrm>
            <a:prstGeom prst="line">
              <a:avLst/>
            </a:prstGeom>
            <a:noFill/>
            <a:ln w="9525">
              <a:solidFill>
                <a:schemeClr val="tx1"/>
              </a:solidFill>
              <a:round/>
              <a:headEnd/>
              <a:tailEnd type="triangle" w="med" len="med"/>
            </a:ln>
          </p:spPr>
          <p:txBody>
            <a:bodyPr/>
            <a:lstStyle/>
            <a:p>
              <a:endParaRPr lang="en-US"/>
            </a:p>
          </p:txBody>
        </p:sp>
      </p:grpSp>
      <p:sp>
        <p:nvSpPr>
          <p:cNvPr id="22" name="Rectangle 1"/>
          <p:cNvSpPr>
            <a:spLocks noGrp="1" noChangeArrowheads="1"/>
          </p:cNvSpPr>
          <p:nvPr>
            <p:ph type="title"/>
          </p:nvPr>
        </p:nvSpPr>
        <p:spPr bwMode="auto">
          <a:xfrm>
            <a:off x="457200" y="492195"/>
            <a:ext cx="82296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rtl="1"/>
            <a:r>
              <a:rPr lang="ar-SA" sz="4000" b="1" u="sng" dirty="0" smtClean="0">
                <a:solidFill>
                  <a:srgbClr val="C00000"/>
                </a:solidFill>
                <a:effectLst>
                  <a:outerShdw blurRad="38100" dist="38100" dir="2700000" algn="tl">
                    <a:srgbClr val="000000">
                      <a:alpha val="43137"/>
                    </a:srgbClr>
                  </a:outerShdw>
                </a:effectLst>
                <a:cs typeface="Sultan normal" pitchFamily="2" charset="-78"/>
              </a:rPr>
              <a:t>مبدأ اشتغال الحاسوب:</a:t>
            </a:r>
            <a:endParaRPr lang="fr-FR" sz="4000" b="1" dirty="0">
              <a:effectLst>
                <a:outerShdw blurRad="38100" dist="38100" dir="2700000" algn="tl">
                  <a:srgbClr val="000000">
                    <a:alpha val="43137"/>
                  </a:srgbClr>
                </a:outerShdw>
              </a:effectLst>
              <a:cs typeface="Sultan normal" pitchFamily="2" charset="-78"/>
            </a:endParaRPr>
          </a:p>
        </p:txBody>
      </p:sp>
    </p:spTree>
    <p:extLst>
      <p:ext uri="{BB962C8B-B14F-4D97-AF65-F5344CB8AC3E}">
        <p14:creationId xmlns:p14="http://schemas.microsoft.com/office/powerpoint/2010/main" val="31921009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6000"/>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357290" y="89956"/>
            <a:ext cx="6643766"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742950" lvl="0" indent="-742950" algn="ctr" rtl="1">
              <a:buClr>
                <a:srgbClr val="C00000"/>
              </a:buClr>
              <a:buFont typeface="+mj-lt"/>
              <a:buAutoNum type="arabicPeriod" startAt="2"/>
            </a:pPr>
            <a:r>
              <a:rPr lang="ar-SA" sz="3200" b="1" dirty="0" smtClean="0">
                <a:ln w="11430"/>
                <a:solidFill>
                  <a:srgbClr val="C00000"/>
                </a:solidFill>
                <a:effectLst>
                  <a:outerShdw blurRad="50800" dist="39000" dir="5460000" algn="tl">
                    <a:srgbClr val="000000">
                      <a:alpha val="38000"/>
                    </a:srgbClr>
                  </a:outerShdw>
                </a:effectLst>
                <a:cs typeface="Sultan normal" pitchFamily="2" charset="-78"/>
              </a:rPr>
              <a:t>البرمجيات:</a:t>
            </a:r>
            <a:r>
              <a:rPr lang="fr-FR" sz="2800" b="1" dirty="0" smtClean="0">
                <a:ln w="11430"/>
                <a:solidFill>
                  <a:srgbClr val="C00000"/>
                </a:solidFill>
                <a:effectLst>
                  <a:outerShdw blurRad="50800" dist="39000" dir="5460000" algn="tl">
                    <a:srgbClr val="000000">
                      <a:alpha val="38000"/>
                    </a:srgbClr>
                  </a:outerShdw>
                </a:effectLst>
                <a:cs typeface="Sultan normal" pitchFamily="2" charset="-78"/>
              </a:rPr>
              <a:t> </a:t>
            </a:r>
            <a:r>
              <a:rPr lang="ar-SA" sz="2800" b="1" dirty="0" smtClean="0">
                <a:ln w="11430"/>
                <a:solidFill>
                  <a:srgbClr val="C00000"/>
                </a:solidFill>
                <a:effectLst>
                  <a:outerShdw blurRad="50800" dist="39000" dir="5460000" algn="tl">
                    <a:srgbClr val="000000">
                      <a:alpha val="38000"/>
                    </a:srgbClr>
                  </a:outerShdw>
                </a:effectLst>
                <a:cs typeface="Sultan normal" pitchFamily="2" charset="-78"/>
              </a:rPr>
              <a:t> </a:t>
            </a:r>
            <a:endParaRPr lang="fr-FR" sz="2800" b="1" dirty="0" smtClean="0">
              <a:ln w="11430"/>
              <a:cs typeface="Sultan normal" pitchFamily="2" charset="-78"/>
            </a:endParaRPr>
          </a:p>
        </p:txBody>
      </p:sp>
      <p:sp>
        <p:nvSpPr>
          <p:cNvPr id="4" name="ZoneTexte 3"/>
          <p:cNvSpPr txBox="1"/>
          <p:nvPr/>
        </p:nvSpPr>
        <p:spPr>
          <a:xfrm>
            <a:off x="296163" y="654948"/>
            <a:ext cx="8429684" cy="1261884"/>
          </a:xfrm>
          <a:prstGeom prst="rect">
            <a:avLst/>
          </a:prstGeom>
          <a:noFill/>
        </p:spPr>
        <p:txBody>
          <a:bodyPr wrap="square" rtlCol="0">
            <a:spAutoFit/>
          </a:bodyPr>
          <a:lstStyle/>
          <a:p>
            <a:pPr lvl="0" algn="just" rtl="1"/>
            <a:r>
              <a:rPr lang="ar-SA" sz="2800" b="1" dirty="0" smtClean="0">
                <a:ln w="11430"/>
                <a:cs typeface="Sultan normal" pitchFamily="2" charset="-78"/>
              </a:rPr>
              <a:t>	</a:t>
            </a:r>
            <a:r>
              <a:rPr lang="ar-SA" sz="2400" b="1" dirty="0" smtClean="0">
                <a:ln w="11430"/>
                <a:latin typeface="Times New Roman" pitchFamily="18" charset="0"/>
                <a:cs typeface="Times New Roman" pitchFamily="18" charset="0"/>
              </a:rPr>
              <a:t>هي مجموعة البرامج(</a:t>
            </a:r>
            <a:r>
              <a:rPr lang="ar-SA" sz="2400" b="1" dirty="0" smtClean="0">
                <a:latin typeface="Times New Roman" pitchFamily="18" charset="0"/>
                <a:cs typeface="Times New Roman" pitchFamily="18" charset="0"/>
              </a:rPr>
              <a:t>هو سلسلة من التعليمات تعطى للكمبيوتر لحل مسألة معينة)</a:t>
            </a:r>
            <a:r>
              <a:rPr lang="ar-SA" sz="2400" b="1" dirty="0" smtClean="0">
                <a:ln w="11430"/>
                <a:latin typeface="Times New Roman" pitchFamily="18" charset="0"/>
                <a:cs typeface="Times New Roman" pitchFamily="18" charset="0"/>
              </a:rPr>
              <a:t> التي تسمح باستعمال الكمبيوتر. </a:t>
            </a:r>
            <a:r>
              <a:rPr lang="ar-SA" sz="2400" b="1" dirty="0" smtClean="0">
                <a:ln w="11430"/>
                <a:effectLst>
                  <a:outerShdw blurRad="50800" dist="39000" dir="5460000" algn="tl">
                    <a:srgbClr val="000000">
                      <a:alpha val="38000"/>
                    </a:srgbClr>
                  </a:outerShdw>
                </a:effectLst>
                <a:latin typeface="Times New Roman" pitchFamily="18" charset="0"/>
                <a:cs typeface="Times New Roman" pitchFamily="18" charset="0"/>
              </a:rPr>
              <a:t> </a:t>
            </a:r>
            <a:r>
              <a:rPr lang="ar-SA" sz="2400" b="1" dirty="0" smtClean="0">
                <a:latin typeface="Times New Roman" pitchFamily="18" charset="0"/>
                <a:ea typeface="Times New Roman" pitchFamily="18" charset="0"/>
                <a:cs typeface="Times New Roman" pitchFamily="18" charset="0"/>
              </a:rPr>
              <a:t>(نظم التشغيل – البرامج المساعدة – البرامج التطبيقية).</a:t>
            </a:r>
            <a:endParaRPr lang="fr-FR" sz="2400" b="1" dirty="0" smtClean="0">
              <a:ln w="11430"/>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7171" name="Rectangle 3"/>
          <p:cNvSpPr>
            <a:spLocks noChangeArrowheads="1"/>
          </p:cNvSpPr>
          <p:nvPr/>
        </p:nvSpPr>
        <p:spPr bwMode="auto">
          <a:xfrm>
            <a:off x="285720" y="1847721"/>
            <a:ext cx="8643998"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 typeface="Wingdings" pitchFamily="2" charset="2"/>
              <a:buChar char="q"/>
              <a:tabLst>
                <a:tab pos="685800" algn="l"/>
              </a:tabLst>
            </a:pPr>
            <a:r>
              <a:rPr kumimoji="0" lang="ar-SA" sz="2400" b="1" i="0" strike="noStrike" cap="none" normalizeH="0" baseline="0" dirty="0" smtClean="0">
                <a:ln>
                  <a:noFill/>
                </a:ln>
                <a:solidFill>
                  <a:srgbClr val="0070C0"/>
                </a:solidFill>
                <a:effectLst>
                  <a:outerShdw blurRad="38100" dist="38100" dir="2700000" algn="tl">
                    <a:srgbClr val="000000">
                      <a:alpha val="43137"/>
                    </a:srgbClr>
                  </a:outerShdw>
                </a:effectLst>
                <a:latin typeface="Arial" pitchFamily="34" charset="0"/>
                <a:ea typeface="Times New Roman" pitchFamily="18" charset="0"/>
                <a:cs typeface="Sultan normal" pitchFamily="2" charset="-78"/>
              </a:rPr>
              <a:t> </a:t>
            </a:r>
            <a:r>
              <a:rPr kumimoji="0" lang="ar-SA" sz="2400" b="1" i="0" strike="noStrike" cap="none" normalizeH="0" baseline="0" dirty="0" smtClean="0">
                <a:ln>
                  <a:noFill/>
                </a:ln>
                <a:solidFill>
                  <a:srgbClr val="0070C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البرامج التطبيقية </a:t>
            </a:r>
            <a:r>
              <a:rPr lang="fr-FR" sz="2400" b="1" dirty="0" smtClean="0">
                <a:solidFill>
                  <a:srgbClr val="0070C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ar-SA" sz="2400" b="1" dirty="0" smtClean="0">
                <a:solidFill>
                  <a:srgbClr val="0070C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
            </a:r>
            <a:endParaRPr kumimoji="0" lang="fr-FR" sz="2400" b="1" i="0" strike="noStrike" cap="none" normalizeH="0" baseline="0" dirty="0" smtClean="0">
              <a:ln>
                <a:noFill/>
              </a:ln>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a:p>
            <a:pPr marL="457200" marR="0" lvl="1" indent="0" algn="just" defTabSz="914400" rtl="1" eaLnBrk="0" fontAlgn="base" latinLnBrk="0" hangingPunct="0">
              <a:lnSpc>
                <a:spcPct val="100000"/>
              </a:lnSpc>
              <a:spcBef>
                <a:spcPct val="0"/>
              </a:spcBef>
              <a:spcAft>
                <a:spcPct val="0"/>
              </a:spcAft>
              <a:buClrTx/>
              <a:buSzTx/>
              <a:buFontTx/>
              <a:buAutoNum type="arabicPeriod"/>
              <a:tabLst>
                <a:tab pos="685800" algn="l"/>
              </a:tabLst>
            </a:pP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تخدم هذه البرامج هدفا معينا أُنشِئت من أجله، فهناك برامج متخصصة في المحاسبة، وأخرى في تنسيق النصوص والجداول، ومن أشهر هذه البرامج:</a:t>
            </a:r>
            <a:endParaRPr kumimoji="0" lang="fr-FR"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457200" marR="0" lvl="1" indent="0" algn="just" defTabSz="914400" rtl="1" eaLnBrk="0" fontAlgn="base" latinLnBrk="0" hangingPunct="0">
              <a:lnSpc>
                <a:spcPct val="100000"/>
              </a:lnSpc>
              <a:spcBef>
                <a:spcPct val="0"/>
              </a:spcBef>
              <a:spcAft>
                <a:spcPct val="0"/>
              </a:spcAft>
              <a:buClrTx/>
              <a:buSzTx/>
              <a:buFontTx/>
              <a:buAutoNum type="arabicPeriod"/>
              <a:tabLst>
                <a:tab pos="685800" algn="l"/>
              </a:tabLst>
            </a:pP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برامج معالجة النصوص.</a:t>
            </a:r>
            <a:endParaRPr kumimoji="0" lang="fr-FR"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457200" marR="0" lvl="1" indent="0" algn="just" defTabSz="914400" rtl="1" eaLnBrk="0" fontAlgn="base" latinLnBrk="0" hangingPunct="0">
              <a:lnSpc>
                <a:spcPct val="100000"/>
              </a:lnSpc>
              <a:spcBef>
                <a:spcPct val="0"/>
              </a:spcBef>
              <a:spcAft>
                <a:spcPct val="0"/>
              </a:spcAft>
              <a:buClrTx/>
              <a:buSzTx/>
              <a:buFontTx/>
              <a:buAutoNum type="arabicPeriod"/>
              <a:tabLst>
                <a:tab pos="685800" algn="l"/>
              </a:tabLst>
            </a:pP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برامج الجداول الحسابية.</a:t>
            </a:r>
            <a:endParaRPr kumimoji="0" lang="fr-FR"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457200" marR="0" lvl="1" indent="0" algn="just" defTabSz="914400" rtl="1" eaLnBrk="0" fontAlgn="base" latinLnBrk="0" hangingPunct="0">
              <a:lnSpc>
                <a:spcPct val="100000"/>
              </a:lnSpc>
              <a:spcBef>
                <a:spcPct val="0"/>
              </a:spcBef>
              <a:spcAft>
                <a:spcPct val="0"/>
              </a:spcAft>
              <a:buClrTx/>
              <a:buSzTx/>
              <a:buFontTx/>
              <a:buAutoNum type="arabicPeriod"/>
              <a:tabLst>
                <a:tab pos="685800" algn="l"/>
              </a:tabLst>
            </a:pP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برامج العروض التقديمية.وهي برامج تقوم بإنشاء العروض التقديمية، سواء التجارية أو العلمية، مع إمكانية استخدام النصوص والصور والتصاميم الجذابة وإمكانية اختيار التنسيق المناسب لطبيعة العرض ومن أشهر هذه البرامج برنامج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Microsoft Power Point</a:t>
            </a: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fr-FR"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457200" marR="0" lvl="1" indent="0" algn="just" defTabSz="914400" rtl="1" eaLnBrk="0" fontAlgn="base" latinLnBrk="0" hangingPunct="0">
              <a:lnSpc>
                <a:spcPct val="100000"/>
              </a:lnSpc>
              <a:spcBef>
                <a:spcPct val="0"/>
              </a:spcBef>
              <a:spcAft>
                <a:spcPct val="0"/>
              </a:spcAft>
              <a:buClrTx/>
              <a:buSzTx/>
              <a:buFontTx/>
              <a:buAutoNum type="arabicPeriod"/>
              <a:tabLst>
                <a:tab pos="685800" algn="l"/>
              </a:tabLst>
            </a:pP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برامج قواعد البيانات.</a:t>
            </a:r>
            <a:endParaRPr kumimoji="0" lang="fr-FR"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457200" marR="0" lvl="1" indent="0" algn="just" defTabSz="914400" rtl="1" eaLnBrk="0" fontAlgn="base" latinLnBrk="0" hangingPunct="0">
              <a:lnSpc>
                <a:spcPct val="100000"/>
              </a:lnSpc>
              <a:spcBef>
                <a:spcPct val="0"/>
              </a:spcBef>
              <a:spcAft>
                <a:spcPct val="0"/>
              </a:spcAft>
              <a:buClrTx/>
              <a:buSzTx/>
              <a:buFontTx/>
              <a:buAutoNum type="arabicPeriod"/>
              <a:tabLst>
                <a:tab pos="685800" algn="l"/>
              </a:tabLst>
            </a:pP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برامج الرسوم.</a:t>
            </a:r>
            <a:endParaRPr kumimoji="0" lang="fr-FR"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457200" marR="0" lvl="1" indent="0" algn="just" defTabSz="914400" rtl="1" eaLnBrk="0" fontAlgn="base" latinLnBrk="0" hangingPunct="0">
              <a:lnSpc>
                <a:spcPct val="100000"/>
              </a:lnSpc>
              <a:spcBef>
                <a:spcPct val="0"/>
              </a:spcBef>
              <a:spcAft>
                <a:spcPct val="0"/>
              </a:spcAft>
              <a:buClrTx/>
              <a:buSzTx/>
              <a:buFontTx/>
              <a:buAutoNum type="arabicPeriod"/>
              <a:tabLst>
                <a:tab pos="685800" algn="l"/>
              </a:tabLst>
            </a:pP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الوسائط المتعددة</a:t>
            </a:r>
            <a:r>
              <a:rPr kumimoji="0" lang="fr-FR" sz="24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ar-S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وهي عبارة عن مجموعة من البرامج تجمع بين مجموعة من الوسائط، مثل الصوت والصورة والفيديو والرسم والنص بجودة عالية</a:t>
            </a:r>
            <a:r>
              <a:rPr kumimoji="0" lang="fr-FR"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fr-FR"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style.rotation</p:attrName>
                                        </p:attrNameLst>
                                      </p:cBhvr>
                                      <p:tavLst>
                                        <p:tav tm="0">
                                          <p:val>
                                            <p:fltVal val="720"/>
                                          </p:val>
                                        </p:tav>
                                        <p:tav tm="100000">
                                          <p:val>
                                            <p:fltVal val="0"/>
                                          </p:val>
                                        </p:tav>
                                      </p:tavLst>
                                    </p:anim>
                                    <p:anim calcmode="lin" valueType="num">
                                      <p:cBhvr>
                                        <p:cTn id="9" dur="2000" fill="hold"/>
                                        <p:tgtEl>
                                          <p:spTgt spid="7"/>
                                        </p:tgtEl>
                                        <p:attrNameLst>
                                          <p:attrName>ppt_h</p:attrName>
                                        </p:attrNameLst>
                                      </p:cBhvr>
                                      <p:tavLst>
                                        <p:tav tm="0">
                                          <p:val>
                                            <p:fltVal val="0"/>
                                          </p:val>
                                        </p:tav>
                                        <p:tav tm="100000">
                                          <p:val>
                                            <p:strVal val="#ppt_h"/>
                                          </p:val>
                                        </p:tav>
                                      </p:tavLst>
                                    </p:anim>
                                    <p:anim calcmode="lin" valueType="num">
                                      <p:cBhvr>
                                        <p:cTn id="10" dur="2000" fill="hold"/>
                                        <p:tgtEl>
                                          <p:spTgt spid="7"/>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childTnLst>
                          </p:cTn>
                        </p:par>
                        <p:par>
                          <p:cTn id="15" fill="hold">
                            <p:stCondLst>
                              <p:cond delay="4000"/>
                            </p:stCondLst>
                            <p:childTnLst>
                              <p:par>
                                <p:cTn id="16" presetID="55" presetClass="entr" presetSubtype="0" fill="hold" grpId="0" nodeType="afterEffect">
                                  <p:stCondLst>
                                    <p:cond delay="0"/>
                                  </p:stCondLst>
                                  <p:childTnLst>
                                    <p:set>
                                      <p:cBhvr>
                                        <p:cTn id="17" dur="1" fill="hold">
                                          <p:stCondLst>
                                            <p:cond delay="0"/>
                                          </p:stCondLst>
                                        </p:cTn>
                                        <p:tgtEl>
                                          <p:spTgt spid="7171"/>
                                        </p:tgtEl>
                                        <p:attrNameLst>
                                          <p:attrName>style.visibility</p:attrName>
                                        </p:attrNameLst>
                                      </p:cBhvr>
                                      <p:to>
                                        <p:strVal val="visible"/>
                                      </p:to>
                                    </p:set>
                                    <p:anim calcmode="lin" valueType="num">
                                      <p:cBhvr>
                                        <p:cTn id="18" dur="1000" fill="hold"/>
                                        <p:tgtEl>
                                          <p:spTgt spid="7171"/>
                                        </p:tgtEl>
                                        <p:attrNameLst>
                                          <p:attrName>ppt_w</p:attrName>
                                        </p:attrNameLst>
                                      </p:cBhvr>
                                      <p:tavLst>
                                        <p:tav tm="0">
                                          <p:val>
                                            <p:strVal val="#ppt_w*0.70"/>
                                          </p:val>
                                        </p:tav>
                                        <p:tav tm="100000">
                                          <p:val>
                                            <p:strVal val="#ppt_w"/>
                                          </p:val>
                                        </p:tav>
                                      </p:tavLst>
                                    </p:anim>
                                    <p:anim calcmode="lin" valueType="num">
                                      <p:cBhvr>
                                        <p:cTn id="19" dur="1000" fill="hold"/>
                                        <p:tgtEl>
                                          <p:spTgt spid="7171"/>
                                        </p:tgtEl>
                                        <p:attrNameLst>
                                          <p:attrName>ppt_h</p:attrName>
                                        </p:attrNameLst>
                                      </p:cBhvr>
                                      <p:tavLst>
                                        <p:tav tm="0">
                                          <p:val>
                                            <p:strVal val="#ppt_h"/>
                                          </p:val>
                                        </p:tav>
                                        <p:tav tm="100000">
                                          <p:val>
                                            <p:strVal val="#ppt_h"/>
                                          </p:val>
                                        </p:tav>
                                      </p:tavLst>
                                    </p:anim>
                                    <p:animEffect transition="in" filter="fade">
                                      <p:cBhvr>
                                        <p:cTn id="20" dur="1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7171"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6000"/>
            <a:lum/>
          </a:blip>
          <a:srcRect/>
          <a:stretch>
            <a:fillRect/>
          </a:stretch>
        </a:blipFill>
        <a:effectLst/>
      </p:bgPr>
    </p:bg>
    <p:spTree>
      <p:nvGrpSpPr>
        <p:cNvPr id="1" name=""/>
        <p:cNvGrpSpPr/>
        <p:nvPr/>
      </p:nvGrpSpPr>
      <p:grpSpPr>
        <a:xfrm>
          <a:off x="0" y="0"/>
          <a:ext cx="0" cy="0"/>
          <a:chOff x="0" y="0"/>
          <a:chExt cx="0" cy="0"/>
        </a:xfrm>
      </p:grpSpPr>
      <p:pic>
        <p:nvPicPr>
          <p:cNvPr id="3" name="Image 2" descr="images_004.jpg"/>
          <p:cNvPicPr>
            <a:picLocks noChangeAspect="1"/>
          </p:cNvPicPr>
          <p:nvPr/>
        </p:nvPicPr>
        <p:blipFill>
          <a:blip r:embed="rId3">
            <a:clrChange>
              <a:clrFrom>
                <a:srgbClr val="FFFFFF"/>
              </a:clrFrom>
              <a:clrTo>
                <a:srgbClr val="FFFFFF">
                  <a:alpha val="0"/>
                </a:srgbClr>
              </a:clrTo>
            </a:clrChange>
          </a:blip>
          <a:stretch>
            <a:fillRect/>
          </a:stretch>
        </p:blipFill>
        <p:spPr>
          <a:xfrm>
            <a:off x="4929190" y="3786190"/>
            <a:ext cx="3871933" cy="2418857"/>
          </a:xfrm>
          <a:prstGeom prst="rect">
            <a:avLst/>
          </a:prstGeom>
        </p:spPr>
      </p:pic>
      <p:sp>
        <p:nvSpPr>
          <p:cNvPr id="4" name="ZoneTexte 3"/>
          <p:cNvSpPr txBox="1"/>
          <p:nvPr/>
        </p:nvSpPr>
        <p:spPr>
          <a:xfrm>
            <a:off x="642910" y="428604"/>
            <a:ext cx="8072494" cy="3362459"/>
          </a:xfrm>
          <a:prstGeom prst="rect">
            <a:avLst/>
          </a:prstGeom>
          <a:noFill/>
        </p:spPr>
        <p:txBody>
          <a:bodyPr wrap="square" rtlCol="0">
            <a:spAutoFit/>
          </a:bodyPr>
          <a:lstStyle/>
          <a:p>
            <a:pPr algn="r" rtl="1">
              <a:lnSpc>
                <a:spcPct val="150000"/>
              </a:lnSpc>
              <a:buFont typeface="Wingdings" pitchFamily="2" charset="2"/>
              <a:buChar char="q"/>
            </a:pPr>
            <a:r>
              <a:rPr lang="ar-SA" sz="3200" b="1" dirty="0" smtClean="0">
                <a:solidFill>
                  <a:srgbClr val="0070C0"/>
                </a:solidFill>
                <a:effectLst>
                  <a:outerShdw blurRad="38100" dist="38100" dir="2700000" algn="tl">
                    <a:srgbClr val="000000">
                      <a:alpha val="43137"/>
                    </a:srgbClr>
                  </a:outerShdw>
                </a:effectLst>
                <a:latin typeface="Arial" pitchFamily="34" charset="0"/>
                <a:ea typeface="Times New Roman" pitchFamily="18" charset="0"/>
                <a:cs typeface="Sultan normal" pitchFamily="2" charset="-78"/>
              </a:rPr>
              <a:t>  </a:t>
            </a:r>
            <a:r>
              <a:rPr lang="ar-SA" sz="3200" b="1" dirty="0" smtClean="0">
                <a:solidFill>
                  <a:srgbClr val="0070C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نظام التشغيل:</a:t>
            </a:r>
          </a:p>
          <a:p>
            <a:pPr algn="just" rtl="1">
              <a:lnSpc>
                <a:spcPct val="150000"/>
              </a:lnSpc>
            </a:pPr>
            <a:r>
              <a:rPr lang="fr-FR" sz="2800" b="1" dirty="0" smtClean="0">
                <a:latin typeface="Times New Roman" pitchFamily="18" charset="0"/>
                <a:cs typeface="Times New Roman" pitchFamily="18" charset="0"/>
              </a:rPr>
              <a:t>	</a:t>
            </a:r>
            <a:r>
              <a:rPr lang="ar-SA" sz="2800" dirty="0" smtClean="0">
                <a:latin typeface="Times New Roman" pitchFamily="18" charset="0"/>
                <a:cs typeface="Times New Roman" pitchFamily="18" charset="0"/>
              </a:rPr>
              <a:t>	نظام التشغيل بصفة عامة هو عبارة عن وسيط بين مستخدم الحاسب الآلي وبين المكونات المادية لهذا الأخير, ووظيفته هو تمكين المستخدم من استخدام كافة القدرات المتاحة في المكونات المادية بكفاءة عالية.</a:t>
            </a:r>
            <a:endParaRPr lang="fr-FR" sz="2800" b="1" dirty="0">
              <a:latin typeface="Times New Roman" pitchFamily="18" charset="0"/>
              <a:cs typeface="Times New Roman" pitchFamily="18" charset="0"/>
            </a:endParaRPr>
          </a:p>
        </p:txBody>
      </p:sp>
      <p:pic>
        <p:nvPicPr>
          <p:cNvPr id="5" name="Picture 2"/>
          <p:cNvPicPr>
            <a:picLocks noChangeAspect="1" noChangeArrowheads="1"/>
          </p:cNvPicPr>
          <p:nvPr/>
        </p:nvPicPr>
        <p:blipFill>
          <a:blip r:embed="rId4">
            <a:clrChange>
              <a:clrFrom>
                <a:srgbClr val="FEFEFE"/>
              </a:clrFrom>
              <a:clrTo>
                <a:srgbClr val="FEFEFE">
                  <a:alpha val="0"/>
                </a:srgbClr>
              </a:clrTo>
            </a:clrChange>
          </a:blip>
          <a:srcRect/>
          <a:stretch>
            <a:fillRect/>
          </a:stretch>
        </p:blipFill>
        <p:spPr bwMode="auto">
          <a:xfrm>
            <a:off x="1000100" y="3571876"/>
            <a:ext cx="714380" cy="2653411"/>
          </a:xfrm>
          <a:prstGeom prst="roundRect">
            <a:avLst>
              <a:gd name="adj" fmla="val 4167"/>
            </a:avLst>
          </a:prstGeom>
          <a:solidFill>
            <a:srgbClr val="FFFFFF"/>
          </a:solidFill>
          <a:ln w="76200" cap="sq">
            <a:no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Double flèche horizontale 5"/>
          <p:cNvSpPr/>
          <p:nvPr/>
        </p:nvSpPr>
        <p:spPr>
          <a:xfrm>
            <a:off x="2214546" y="5072074"/>
            <a:ext cx="2786082" cy="214314"/>
          </a:xfrm>
          <a:prstGeom prst="lef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7" name="Rectangle 6"/>
          <p:cNvSpPr/>
          <p:nvPr/>
        </p:nvSpPr>
        <p:spPr>
          <a:xfrm>
            <a:off x="2714612" y="4286256"/>
            <a:ext cx="1785950" cy="5715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SA" sz="2000" b="1" dirty="0" smtClean="0">
                <a:solidFill>
                  <a:schemeClr val="tx1"/>
                </a:solidFill>
                <a:effectLst>
                  <a:outerShdw blurRad="38100" dist="38100" dir="2700000" algn="tl">
                    <a:srgbClr val="000000">
                      <a:alpha val="43137"/>
                    </a:srgbClr>
                  </a:outerShdw>
                </a:effectLst>
                <a:latin typeface="Arial" pitchFamily="34" charset="0"/>
                <a:ea typeface="Times New Roman" pitchFamily="18" charset="0"/>
                <a:cs typeface="Sultan normal" pitchFamily="2" charset="-78"/>
              </a:rPr>
              <a:t>نظام التشغيل</a:t>
            </a:r>
            <a:endParaRPr lang="fr-FR" sz="20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l="-29000" r="-29000"/>
          </a:stretch>
        </a:blipFill>
        <a:effectLst/>
      </p:bgPr>
    </p:bg>
    <p:spTree>
      <p:nvGrpSpPr>
        <p:cNvPr id="1" name=""/>
        <p:cNvGrpSpPr/>
        <p:nvPr/>
      </p:nvGrpSpPr>
      <p:grpSpPr>
        <a:xfrm>
          <a:off x="0" y="0"/>
          <a:ext cx="0" cy="0"/>
          <a:chOff x="0" y="0"/>
          <a:chExt cx="0" cy="0"/>
        </a:xfrm>
      </p:grpSpPr>
      <p:sp>
        <p:nvSpPr>
          <p:cNvPr id="4" name="Titre 1"/>
          <p:cNvSpPr txBox="1">
            <a:spLocks/>
          </p:cNvSpPr>
          <p:nvPr/>
        </p:nvSpPr>
        <p:spPr>
          <a:xfrm>
            <a:off x="1327785" y="620688"/>
            <a:ext cx="6953670" cy="571454"/>
          </a:xfrm>
          <a:prstGeom prst="rect">
            <a:avLst/>
          </a:prstGeom>
        </p:spPr>
        <p:txBody>
          <a:bodyPr vert="horz" lIns="91440" tIns="45720" rIns="91440" bIns="45720" rtlCol="0" anchor="ctr">
            <a:normAutofit lnSpcReduction="10000"/>
          </a:bodyPr>
          <a:lstStyle>
            <a:lvl1pPr algn="l" defTabSz="914400" rtl="1" eaLnBrk="1" latinLnBrk="0" hangingPunct="1">
              <a:lnSpc>
                <a:spcPct val="90000"/>
              </a:lnSpc>
              <a:spcBef>
                <a:spcPct val="0"/>
              </a:spcBef>
              <a:buNone/>
              <a:defRPr sz="3600" kern="1200" cap="all" baseline="0">
                <a:solidFill>
                  <a:schemeClr val="tx1"/>
                </a:solidFill>
                <a:latin typeface="+mj-lt"/>
                <a:ea typeface="+mj-ea"/>
                <a:cs typeface="+mj-cs"/>
              </a:defRPr>
            </a:lvl1pPr>
          </a:lstStyle>
          <a:p>
            <a:pPr algn="r"/>
            <a:r>
              <a:rPr lang="ar-DZ" dirty="0" smtClean="0">
                <a:solidFill>
                  <a:srgbClr val="FF0000"/>
                </a:solidFill>
              </a:rPr>
              <a:t>2- وظيفة نظام التشغيل </a:t>
            </a:r>
            <a:endParaRPr lang="fr-FR" dirty="0">
              <a:solidFill>
                <a:srgbClr val="FF0000"/>
              </a:solidFill>
            </a:endParaRPr>
          </a:p>
        </p:txBody>
      </p:sp>
      <p:sp>
        <p:nvSpPr>
          <p:cNvPr id="5" name="Espace réservé du contenu 2"/>
          <p:cNvSpPr txBox="1">
            <a:spLocks/>
          </p:cNvSpPr>
          <p:nvPr/>
        </p:nvSpPr>
        <p:spPr>
          <a:xfrm>
            <a:off x="683568" y="1484784"/>
            <a:ext cx="8242105" cy="4136720"/>
          </a:xfrm>
          <a:prstGeom prst="rect">
            <a:avLst/>
          </a:prstGeom>
        </p:spPr>
        <p:txBody>
          <a:bodyPr vert="horz" lIns="91440" tIns="45720" rIns="91440" bIns="45720" rtlCol="0">
            <a:noAutofit/>
          </a:bodyPr>
          <a:lstStyle>
            <a:lvl1pPr marL="228600" indent="-228600" algn="r" defTabSz="914400" rtl="1"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ar-DZ" sz="2800" b="1" dirty="0" smtClean="0"/>
              <a:t>إعداد الحاسوب لبدأ التشغيل.</a:t>
            </a:r>
          </a:p>
          <a:p>
            <a:r>
              <a:rPr lang="ar-DZ" sz="2800" b="1" dirty="0" smtClean="0"/>
              <a:t>إدارة موارد الحاسوب (وحدات الادخال و الاخراج, المعالج ,الذاكرة , القرص الصلب, الأجهزة الملحقة).</a:t>
            </a:r>
          </a:p>
          <a:p>
            <a:r>
              <a:rPr lang="ar-DZ" sz="2800" b="1" dirty="0" smtClean="0"/>
              <a:t>إدارة برمجيات الحاسوب.</a:t>
            </a:r>
          </a:p>
          <a:p>
            <a:r>
              <a:rPr lang="ar-DZ" sz="2800" b="1" dirty="0" smtClean="0"/>
              <a:t>ترتيب أولوية التعامل مع الأوامر.</a:t>
            </a:r>
          </a:p>
          <a:p>
            <a:r>
              <a:rPr lang="ar-DZ" sz="2800" b="1" dirty="0" smtClean="0"/>
              <a:t>تسهيل التعامل مع الشبكات.</a:t>
            </a:r>
          </a:p>
          <a:p>
            <a:r>
              <a:rPr lang="ar-DZ" sz="2800" b="1" dirty="0" smtClean="0"/>
              <a:t>تنظيم وإدارة الملفات. </a:t>
            </a:r>
            <a:endParaRPr lang="fr-FR" sz="2800" b="1" dirty="0"/>
          </a:p>
        </p:txBody>
      </p:sp>
    </p:spTree>
    <p:extLst>
      <p:ext uri="{BB962C8B-B14F-4D97-AF65-F5344CB8AC3E}">
        <p14:creationId xmlns:p14="http://schemas.microsoft.com/office/powerpoint/2010/main" val="223678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ox(i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ox(i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ox(in)">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ox(in)">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ox(in)">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ox(in)">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t="-16000" b="-16000"/>
          </a:stretch>
        </a:blipFill>
        <a:effectLst/>
      </p:bgPr>
    </p:bg>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467544" y="2204864"/>
            <a:ext cx="7929618"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 typeface="Wingdings" pitchFamily="2" charset="2"/>
              <a:buChar char="v"/>
              <a:tabLst/>
            </a:pPr>
            <a:r>
              <a:rPr kumimoji="0" lang="ar-SA" sz="3600" b="1" i="0" strike="noStrike" cap="none" normalizeH="0" baseline="0" dirty="0" smtClean="0">
                <a:ln>
                  <a:noFill/>
                </a:ln>
                <a:solidFill>
                  <a:srgbClr val="0070C0"/>
                </a:solidFill>
                <a:latin typeface="Arial" pitchFamily="34" charset="0"/>
                <a:ea typeface="Times New Roman" pitchFamily="18" charset="0"/>
                <a:cs typeface="Sultan normal" pitchFamily="2" charset="-78"/>
              </a:rPr>
              <a:t>تعريف الحاسب الآلي: </a:t>
            </a:r>
            <a:endParaRPr kumimoji="0" lang="fr-FR" sz="3600" b="1" i="0" strike="noStrike" cap="none" normalizeH="0" baseline="0" dirty="0" smtClean="0">
              <a:ln>
                <a:noFill/>
              </a:ln>
              <a:solidFill>
                <a:srgbClr val="0070C0"/>
              </a:solidFill>
              <a:latin typeface="Arial" pitchFamily="34" charset="0"/>
              <a:cs typeface="Sultan normal"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3200" b="1" i="0" u="none" strike="noStrike" cap="none" normalizeH="0" baseline="0" dirty="0" smtClean="0">
                <a:ln>
                  <a:noFill/>
                </a:ln>
                <a:solidFill>
                  <a:schemeClr val="tx1"/>
                </a:solidFill>
                <a:latin typeface="Arial" pitchFamily="34" charset="0"/>
                <a:ea typeface="Times New Roman" pitchFamily="18" charset="0"/>
                <a:cs typeface="Sultan normal" pitchFamily="2" charset="-78"/>
              </a:rPr>
              <a:t>	هو جهاز إلكتروني يمكن برمجته لكي يقوم بمعالجة البيانات وتخزينها واسترجاعها وإجراء العمليات الحسابية والمنطقية عليها بدقة وسرعة فائقة.</a:t>
            </a:r>
            <a:endParaRPr kumimoji="0" lang="ar-SA" sz="3200" b="1" i="0" u="none" strike="noStrike" cap="none" normalizeH="0" baseline="0" dirty="0" smtClean="0">
              <a:ln>
                <a:noFill/>
              </a:ln>
              <a:solidFill>
                <a:schemeClr val="tx1"/>
              </a:solidFill>
              <a:latin typeface="Arial" pitchFamily="34" charset="0"/>
              <a:cs typeface="Sultan normal" pitchFamily="2" charset="-78"/>
            </a:endParaRPr>
          </a:p>
        </p:txBody>
      </p:sp>
      <p:sp>
        <p:nvSpPr>
          <p:cNvPr id="8" name="Rectangle 7"/>
          <p:cNvSpPr/>
          <p:nvPr/>
        </p:nvSpPr>
        <p:spPr>
          <a:xfrm>
            <a:off x="971600" y="620688"/>
            <a:ext cx="5357850"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742950" indent="-742950" algn="r" rtl="1">
              <a:buFont typeface="+mj-lt"/>
              <a:buAutoNum type="arabicPeriod"/>
            </a:pPr>
            <a:r>
              <a:rPr lang="ar-SA" sz="4000" b="1" dirty="0" smtClean="0">
                <a:ln w="11430"/>
                <a:solidFill>
                  <a:srgbClr val="C00000"/>
                </a:solidFill>
                <a:effectLst>
                  <a:outerShdw blurRad="50800" dist="39000" dir="5460000" algn="tl">
                    <a:srgbClr val="000000">
                      <a:alpha val="38000"/>
                    </a:srgbClr>
                  </a:outerShdw>
                </a:effectLst>
                <a:cs typeface="Sultan normal" pitchFamily="2" charset="-78"/>
              </a:rPr>
              <a:t>المكونات المادية:</a:t>
            </a:r>
            <a:endParaRPr lang="fr-FR" sz="4000" b="1" dirty="0">
              <a:ln w="11430"/>
              <a:solidFill>
                <a:srgbClr val="C00000"/>
              </a:solidFill>
              <a:effectLst>
                <a:outerShdw blurRad="50800" dist="39000" dir="5460000" algn="tl">
                  <a:srgbClr val="000000">
                    <a:alpha val="38000"/>
                  </a:srgbClr>
                </a:outerShdw>
              </a:effectLst>
              <a:cs typeface="Sultan normal" pitchFamily="2" charset="-78"/>
            </a:endParaRPr>
          </a:p>
        </p:txBody>
      </p:sp>
    </p:spTree>
    <p:extLst>
      <p:ext uri="{BB962C8B-B14F-4D97-AF65-F5344CB8AC3E}">
        <p14:creationId xmlns:p14="http://schemas.microsoft.com/office/powerpoint/2010/main" val="344570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24577"/>
                                        </p:tgtEl>
                                        <p:attrNameLst>
                                          <p:attrName>style.visibility</p:attrName>
                                        </p:attrNameLst>
                                      </p:cBhvr>
                                      <p:to>
                                        <p:strVal val="visible"/>
                                      </p:to>
                                    </p:set>
                                    <p:anim calcmode="lin" valueType="num">
                                      <p:cBhvr>
                                        <p:cTn id="15" dur="500" fill="hold"/>
                                        <p:tgtEl>
                                          <p:spTgt spid="24577"/>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24577"/>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24577"/>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245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p:bldP spid="8"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l="-29000" r="-29000"/>
          </a:stretch>
        </a:blipFill>
        <a:effectLst/>
      </p:bgPr>
    </p:bg>
    <p:spTree>
      <p:nvGrpSpPr>
        <p:cNvPr id="1" name=""/>
        <p:cNvGrpSpPr/>
        <p:nvPr/>
      </p:nvGrpSpPr>
      <p:grpSpPr>
        <a:xfrm>
          <a:off x="0" y="0"/>
          <a:ext cx="0" cy="0"/>
          <a:chOff x="0" y="0"/>
          <a:chExt cx="0" cy="0"/>
        </a:xfrm>
      </p:grpSpPr>
      <p:pic>
        <p:nvPicPr>
          <p:cNvPr id="5" name="Image 4" descr="hard.png"/>
          <p:cNvPicPr>
            <a:picLocks noChangeAspect="1"/>
          </p:cNvPicPr>
          <p:nvPr/>
        </p:nvPicPr>
        <p:blipFill>
          <a:blip r:embed="rId3" cstate="print"/>
          <a:stretch>
            <a:fillRect/>
          </a:stretch>
        </p:blipFill>
        <p:spPr>
          <a:xfrm>
            <a:off x="1143000" y="5643578"/>
            <a:ext cx="6858000" cy="1143008"/>
          </a:xfrm>
          <a:prstGeom prst="rect">
            <a:avLst/>
          </a:prstGeom>
        </p:spPr>
      </p:pic>
      <p:pic>
        <p:nvPicPr>
          <p:cNvPr id="6" name="Image 5" descr="OS.png"/>
          <p:cNvPicPr>
            <a:picLocks noChangeAspect="1"/>
          </p:cNvPicPr>
          <p:nvPr/>
        </p:nvPicPr>
        <p:blipFill>
          <a:blip r:embed="rId4" cstate="print"/>
          <a:stretch>
            <a:fillRect/>
          </a:stretch>
        </p:blipFill>
        <p:spPr>
          <a:xfrm>
            <a:off x="1143000" y="3706539"/>
            <a:ext cx="6858000" cy="1151223"/>
          </a:xfrm>
          <a:prstGeom prst="rect">
            <a:avLst/>
          </a:prstGeom>
        </p:spPr>
      </p:pic>
      <p:pic>
        <p:nvPicPr>
          <p:cNvPr id="7" name="Image 6" descr="Apppre.png"/>
          <p:cNvPicPr>
            <a:picLocks noChangeAspect="1"/>
          </p:cNvPicPr>
          <p:nvPr/>
        </p:nvPicPr>
        <p:blipFill>
          <a:blip r:embed="rId5" cstate="print"/>
          <a:stretch>
            <a:fillRect/>
          </a:stretch>
        </p:blipFill>
        <p:spPr>
          <a:xfrm>
            <a:off x="1089446" y="1823797"/>
            <a:ext cx="6858000" cy="1105139"/>
          </a:xfrm>
          <a:prstGeom prst="rect">
            <a:avLst/>
          </a:prstGeom>
        </p:spPr>
      </p:pic>
      <p:pic>
        <p:nvPicPr>
          <p:cNvPr id="8" name="Image 7" descr="user.png"/>
          <p:cNvPicPr>
            <a:picLocks noChangeAspect="1"/>
          </p:cNvPicPr>
          <p:nvPr/>
        </p:nvPicPr>
        <p:blipFill>
          <a:blip r:embed="rId6" cstate="print"/>
          <a:stretch>
            <a:fillRect/>
          </a:stretch>
        </p:blipFill>
        <p:spPr>
          <a:xfrm>
            <a:off x="1143000" y="2"/>
            <a:ext cx="6858000" cy="1203683"/>
          </a:xfrm>
          <a:prstGeom prst="rect">
            <a:avLst/>
          </a:prstGeom>
        </p:spPr>
      </p:pic>
      <p:sp>
        <p:nvSpPr>
          <p:cNvPr id="9" name="Flèche vers le haut 8"/>
          <p:cNvSpPr/>
          <p:nvPr/>
        </p:nvSpPr>
        <p:spPr>
          <a:xfrm>
            <a:off x="3071802" y="1142984"/>
            <a:ext cx="363474" cy="642942"/>
          </a:xfrm>
          <a:prstGeom prst="upArrow">
            <a:avLst>
              <a:gd name="adj1" fmla="val 50000"/>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vers le haut 9"/>
          <p:cNvSpPr/>
          <p:nvPr/>
        </p:nvSpPr>
        <p:spPr>
          <a:xfrm>
            <a:off x="3071802" y="2928934"/>
            <a:ext cx="363474" cy="785818"/>
          </a:xfrm>
          <a:prstGeom prst="upArrow">
            <a:avLst>
              <a:gd name="adj1" fmla="val 50000"/>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vers le haut 10"/>
          <p:cNvSpPr/>
          <p:nvPr/>
        </p:nvSpPr>
        <p:spPr>
          <a:xfrm>
            <a:off x="3125381" y="4857760"/>
            <a:ext cx="363474" cy="857256"/>
          </a:xfrm>
          <a:prstGeom prst="upArrow">
            <a:avLst>
              <a:gd name="adj1" fmla="val 50000"/>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vers le bas 11"/>
          <p:cNvSpPr/>
          <p:nvPr/>
        </p:nvSpPr>
        <p:spPr>
          <a:xfrm>
            <a:off x="4893471" y="1214422"/>
            <a:ext cx="363474" cy="71438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vers le bas 12"/>
          <p:cNvSpPr/>
          <p:nvPr/>
        </p:nvSpPr>
        <p:spPr>
          <a:xfrm>
            <a:off x="4947050" y="2928934"/>
            <a:ext cx="363474" cy="785818"/>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vers le bas 13"/>
          <p:cNvSpPr/>
          <p:nvPr/>
        </p:nvSpPr>
        <p:spPr>
          <a:xfrm>
            <a:off x="4947050" y="4857760"/>
            <a:ext cx="363474" cy="785818"/>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99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ox(i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heckerboard(across)">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ox(in)">
                                      <p:cBhvr>
                                        <p:cTn id="30" dur="500"/>
                                        <p:tgtEl>
                                          <p:spTgt spid="10"/>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ox(i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checkerboard(across)">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ox(in)">
                                      <p:cBhvr>
                                        <p:cTn id="43" dur="500"/>
                                        <p:tgtEl>
                                          <p:spTgt spid="9"/>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ox(in)">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l="-29000" r="-29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92946" y="121632"/>
            <a:ext cx="7429499" cy="955607"/>
          </a:xfrm>
        </p:spPr>
        <p:txBody>
          <a:bodyPr>
            <a:normAutofit fontScale="90000"/>
          </a:bodyPr>
          <a:lstStyle/>
          <a:p>
            <a:pPr algn="r" rtl="1"/>
            <a:r>
              <a:rPr lang="ar-DZ" b="1" dirty="0" smtClean="0">
                <a:solidFill>
                  <a:srgbClr val="FF0000"/>
                </a:solidFill>
              </a:rPr>
              <a:t>أشهر أنظمة التشغيل</a:t>
            </a:r>
            <a:r>
              <a:rPr lang="fr-FR" b="1" dirty="0" smtClean="0">
                <a:solidFill>
                  <a:srgbClr val="FF0000"/>
                </a:solidFill>
              </a:rPr>
              <a:t> </a:t>
            </a:r>
            <a:r>
              <a:rPr lang="ar-DZ" b="1" dirty="0" smtClean="0">
                <a:solidFill>
                  <a:srgbClr val="FF0000"/>
                </a:solidFill>
              </a:rPr>
              <a:t> الخاصة بالحواسيب </a:t>
            </a:r>
            <a:endParaRPr lang="fr-FR" b="1" dirty="0">
              <a:solidFill>
                <a:srgbClr val="FF0000"/>
              </a:solidFill>
            </a:endParaRPr>
          </a:p>
        </p:txBody>
      </p:sp>
      <p:sp>
        <p:nvSpPr>
          <p:cNvPr id="3" name="Espace réservé du contenu 2"/>
          <p:cNvSpPr>
            <a:spLocks noGrp="1"/>
          </p:cNvSpPr>
          <p:nvPr>
            <p:ph idx="1"/>
          </p:nvPr>
        </p:nvSpPr>
        <p:spPr>
          <a:xfrm>
            <a:off x="1357290" y="936323"/>
            <a:ext cx="6300810" cy="3410210"/>
          </a:xfrm>
        </p:spPr>
        <p:txBody>
          <a:bodyPr>
            <a:normAutofit lnSpcReduction="10000"/>
          </a:bodyPr>
          <a:lstStyle/>
          <a:p>
            <a:pPr algn="r" rtl="1"/>
            <a:r>
              <a:rPr lang="fr-FR" b="1" dirty="0" smtClean="0"/>
              <a:t>MS-DOS</a:t>
            </a:r>
          </a:p>
          <a:p>
            <a:pPr algn="r" rtl="1"/>
            <a:r>
              <a:rPr lang="fr-FR" b="1" dirty="0" smtClean="0"/>
              <a:t>Windows</a:t>
            </a:r>
          </a:p>
          <a:p>
            <a:pPr algn="r" rtl="1"/>
            <a:r>
              <a:rPr lang="fr-FR" b="1" dirty="0" smtClean="0"/>
              <a:t>Unix</a:t>
            </a:r>
          </a:p>
          <a:p>
            <a:pPr algn="r" rtl="1"/>
            <a:r>
              <a:rPr lang="fr-FR" b="1" dirty="0" smtClean="0"/>
              <a:t>Solaris</a:t>
            </a:r>
          </a:p>
          <a:p>
            <a:pPr algn="r" rtl="1"/>
            <a:r>
              <a:rPr lang="fr-FR" b="1" dirty="0" smtClean="0"/>
              <a:t>IBM OS 2</a:t>
            </a:r>
          </a:p>
          <a:p>
            <a:pPr algn="r" rtl="1"/>
            <a:r>
              <a:rPr lang="fr-FR" b="1" dirty="0" err="1" smtClean="0"/>
              <a:t>Mac-OS</a:t>
            </a:r>
            <a:endParaRPr lang="ar-DZ" b="1" dirty="0" smtClean="0"/>
          </a:p>
          <a:p>
            <a:pPr algn="r" rtl="1"/>
            <a:endParaRPr lang="ar-DZ" b="1" dirty="0" smtClean="0"/>
          </a:p>
        </p:txBody>
      </p:sp>
    </p:spTree>
    <p:extLst>
      <p:ext uri="{BB962C8B-B14F-4D97-AF65-F5344CB8AC3E}">
        <p14:creationId xmlns:p14="http://schemas.microsoft.com/office/powerpoint/2010/main" val="330066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ox(i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ox(in)">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l="-29000" r="-29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84040" y="0"/>
            <a:ext cx="7429499" cy="1478570"/>
          </a:xfrm>
        </p:spPr>
        <p:txBody>
          <a:bodyPr/>
          <a:lstStyle/>
          <a:p>
            <a:r>
              <a:rPr lang="fr-FR" dirty="0" smtClean="0"/>
              <a:t>MS-DOS</a:t>
            </a:r>
            <a:endParaRPr lang="fr-FR" dirty="0"/>
          </a:p>
        </p:txBody>
      </p:sp>
      <p:pic>
        <p:nvPicPr>
          <p:cNvPr id="4" name="Image 3" descr="MS-Dos.png"/>
          <p:cNvPicPr>
            <a:picLocks noChangeAspect="1"/>
          </p:cNvPicPr>
          <p:nvPr/>
        </p:nvPicPr>
        <p:blipFill>
          <a:blip r:embed="rId3" cstate="print"/>
          <a:stretch>
            <a:fillRect/>
          </a:stretch>
        </p:blipFill>
        <p:spPr>
          <a:xfrm>
            <a:off x="1357291" y="1357298"/>
            <a:ext cx="6482998" cy="4786346"/>
          </a:xfrm>
          <a:prstGeom prst="rect">
            <a:avLst/>
          </a:prstGeom>
        </p:spPr>
      </p:pic>
    </p:spTree>
    <p:extLst>
      <p:ext uri="{BB962C8B-B14F-4D97-AF65-F5344CB8AC3E}">
        <p14:creationId xmlns:p14="http://schemas.microsoft.com/office/powerpoint/2010/main" val="10063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5900" y="274638"/>
            <a:ext cx="6172200" cy="868346"/>
          </a:xfrm>
        </p:spPr>
        <p:txBody>
          <a:bodyPr/>
          <a:lstStyle/>
          <a:p>
            <a:r>
              <a:rPr lang="fr-FR" dirty="0" smtClean="0"/>
              <a:t>Windows</a:t>
            </a:r>
            <a:endParaRPr lang="fr-FR" dirty="0"/>
          </a:p>
        </p:txBody>
      </p:sp>
      <p:pic>
        <p:nvPicPr>
          <p:cNvPr id="5" name="Image 4" descr="windows-7.jpg"/>
          <p:cNvPicPr>
            <a:picLocks noChangeAspect="1"/>
          </p:cNvPicPr>
          <p:nvPr/>
        </p:nvPicPr>
        <p:blipFill>
          <a:blip r:embed="rId2" cstate="print"/>
          <a:stretch>
            <a:fillRect/>
          </a:stretch>
        </p:blipFill>
        <p:spPr>
          <a:xfrm>
            <a:off x="1464447" y="1143000"/>
            <a:ext cx="6215106" cy="5357834"/>
          </a:xfrm>
          <a:prstGeom prst="rect">
            <a:avLst/>
          </a:prstGeom>
        </p:spPr>
      </p:pic>
    </p:spTree>
    <p:extLst>
      <p:ext uri="{BB962C8B-B14F-4D97-AF65-F5344CB8AC3E}">
        <p14:creationId xmlns:p14="http://schemas.microsoft.com/office/powerpoint/2010/main" val="378227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5900" y="274638"/>
            <a:ext cx="6172200" cy="868346"/>
          </a:xfrm>
        </p:spPr>
        <p:txBody>
          <a:bodyPr/>
          <a:lstStyle/>
          <a:p>
            <a:r>
              <a:rPr lang="fr-FR" dirty="0" smtClean="0"/>
              <a:t>Linux</a:t>
            </a:r>
            <a:endParaRPr lang="fr-FR" dirty="0"/>
          </a:p>
        </p:txBody>
      </p:sp>
      <p:pic>
        <p:nvPicPr>
          <p:cNvPr id="6" name="Image 5" descr="ub11_04.jpg"/>
          <p:cNvPicPr>
            <a:picLocks noChangeAspect="1"/>
          </p:cNvPicPr>
          <p:nvPr/>
        </p:nvPicPr>
        <p:blipFill>
          <a:blip r:embed="rId2" cstate="print"/>
          <a:stretch>
            <a:fillRect/>
          </a:stretch>
        </p:blipFill>
        <p:spPr>
          <a:xfrm>
            <a:off x="1250133" y="1071546"/>
            <a:ext cx="6536553" cy="5715000"/>
          </a:xfrm>
          <a:prstGeom prst="rect">
            <a:avLst/>
          </a:prstGeom>
        </p:spPr>
      </p:pic>
    </p:spTree>
    <p:extLst>
      <p:ext uri="{BB962C8B-B14F-4D97-AF65-F5344CB8AC3E}">
        <p14:creationId xmlns:p14="http://schemas.microsoft.com/office/powerpoint/2010/main" val="38112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0298" y="0"/>
            <a:ext cx="7429499" cy="1478570"/>
          </a:xfrm>
        </p:spPr>
        <p:txBody>
          <a:bodyPr/>
          <a:lstStyle/>
          <a:p>
            <a:r>
              <a:rPr lang="fr-FR" dirty="0" err="1" smtClean="0"/>
              <a:t>Mac-OS</a:t>
            </a:r>
            <a:endParaRPr lang="fr-FR" dirty="0"/>
          </a:p>
        </p:txBody>
      </p:sp>
      <p:pic>
        <p:nvPicPr>
          <p:cNvPr id="4" name="Image 3" descr="24.png"/>
          <p:cNvPicPr>
            <a:picLocks noChangeAspect="1"/>
          </p:cNvPicPr>
          <p:nvPr/>
        </p:nvPicPr>
        <p:blipFill>
          <a:blip r:embed="rId2" cstate="print"/>
          <a:stretch>
            <a:fillRect/>
          </a:stretch>
        </p:blipFill>
        <p:spPr>
          <a:xfrm>
            <a:off x="1172447" y="1214422"/>
            <a:ext cx="6799106" cy="5643578"/>
          </a:xfrm>
          <a:prstGeom prst="rect">
            <a:avLst/>
          </a:prstGeom>
        </p:spPr>
      </p:pic>
    </p:spTree>
    <p:extLst>
      <p:ext uri="{BB962C8B-B14F-4D97-AF65-F5344CB8AC3E}">
        <p14:creationId xmlns:p14="http://schemas.microsoft.com/office/powerpoint/2010/main" val="221098637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282" y="1214422"/>
            <a:ext cx="8643998" cy="221457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just" rtl="1" fontAlgn="base">
              <a:spcBef>
                <a:spcPct val="0"/>
              </a:spcBef>
              <a:spcAft>
                <a:spcPct val="0"/>
              </a:spcAft>
            </a:pPr>
            <a:r>
              <a:rPr lang="fr-FR" sz="3200" dirty="0" err="1" smtClean="0"/>
              <a:t>تقسيم</a:t>
            </a:r>
            <a:r>
              <a:rPr lang="ar-DZ" sz="3200" dirty="0" smtClean="0"/>
              <a:t> </a:t>
            </a:r>
            <a:r>
              <a:rPr lang="fr-FR" sz="3200" dirty="0" smtClean="0"/>
              <a:t> </a:t>
            </a:r>
            <a:r>
              <a:rPr lang="fr-FR" sz="3200" dirty="0" err="1" smtClean="0"/>
              <a:t>القرص</a:t>
            </a:r>
            <a:r>
              <a:rPr lang="fr-FR" sz="3200" dirty="0" smtClean="0"/>
              <a:t> </a:t>
            </a:r>
            <a:r>
              <a:rPr lang="ar-DZ" sz="3200" dirty="0" smtClean="0"/>
              <a:t> </a:t>
            </a:r>
            <a:r>
              <a:rPr lang="fr-FR" sz="3200" dirty="0" err="1" smtClean="0">
                <a:latin typeface="Arial" pitchFamily="34" charset="0"/>
                <a:cs typeface="Arial" pitchFamily="34" charset="0"/>
              </a:rPr>
              <a:t>يقصد</a:t>
            </a:r>
            <a:r>
              <a:rPr lang="fr-FR" sz="3200" dirty="0" smtClean="0"/>
              <a:t> بها </a:t>
            </a:r>
            <a:r>
              <a:rPr lang="fr-FR" sz="3200" dirty="0" err="1" smtClean="0"/>
              <a:t>تجزئة</a:t>
            </a:r>
            <a:r>
              <a:rPr lang="fr-FR" sz="3200" dirty="0" smtClean="0"/>
              <a:t> </a:t>
            </a:r>
            <a:r>
              <a:rPr lang="ar-DZ" sz="3200" dirty="0" smtClean="0">
                <a:solidFill>
                  <a:schemeClr val="bg1"/>
                </a:solidFill>
              </a:rPr>
              <a:t>القرص الصلب </a:t>
            </a:r>
            <a:r>
              <a:rPr lang="fr-FR" sz="3200" dirty="0" err="1" smtClean="0"/>
              <a:t>إلى</a:t>
            </a:r>
            <a:r>
              <a:rPr lang="fr-FR" sz="3200" dirty="0" smtClean="0"/>
              <a:t> </a:t>
            </a:r>
            <a:r>
              <a:rPr lang="ar-DZ" sz="3200" dirty="0" err="1" smtClean="0"/>
              <a:t>أ</a:t>
            </a:r>
            <a:r>
              <a:rPr lang="fr-FR" sz="3200" dirty="0" err="1" smtClean="0"/>
              <a:t>قسام</a:t>
            </a:r>
            <a:r>
              <a:rPr lang="fr-FR" sz="3200" dirty="0" smtClean="0"/>
              <a:t> </a:t>
            </a:r>
            <a:r>
              <a:rPr lang="fr-FR" sz="3200" dirty="0" err="1" smtClean="0"/>
              <a:t>منطقية</a:t>
            </a:r>
            <a:r>
              <a:rPr lang="fr-FR" sz="3200" dirty="0" smtClean="0"/>
              <a:t> </a:t>
            </a:r>
            <a:r>
              <a:rPr lang="fr-FR" sz="3200" dirty="0" err="1" smtClean="0"/>
              <a:t>وكأننا</a:t>
            </a:r>
            <a:r>
              <a:rPr lang="fr-FR" sz="3200" dirty="0" smtClean="0"/>
              <a:t> </a:t>
            </a:r>
            <a:r>
              <a:rPr lang="ar-DZ" sz="3200" dirty="0" smtClean="0"/>
              <a:t>حوّ</a:t>
            </a:r>
            <a:r>
              <a:rPr lang="fr-FR" sz="3200" dirty="0" err="1" smtClean="0"/>
              <a:t>لنا</a:t>
            </a:r>
            <a:r>
              <a:rPr lang="fr-FR" sz="3200" dirty="0" smtClean="0"/>
              <a:t> </a:t>
            </a:r>
            <a:r>
              <a:rPr lang="fr-FR" sz="3200" dirty="0" err="1" smtClean="0"/>
              <a:t>القرص</a:t>
            </a:r>
            <a:r>
              <a:rPr lang="fr-FR" sz="3200" dirty="0" smtClean="0"/>
              <a:t> </a:t>
            </a:r>
            <a:r>
              <a:rPr lang="fr-FR" sz="3200" dirty="0" err="1" smtClean="0"/>
              <a:t>الواحد</a:t>
            </a:r>
            <a:r>
              <a:rPr lang="fr-FR" sz="3200" dirty="0" smtClean="0"/>
              <a:t> </a:t>
            </a:r>
            <a:r>
              <a:rPr lang="fr-FR" sz="3200" dirty="0" err="1" smtClean="0"/>
              <a:t>إلى</a:t>
            </a:r>
            <a:r>
              <a:rPr lang="fr-FR" sz="3200" dirty="0" smtClean="0"/>
              <a:t> </a:t>
            </a:r>
            <a:r>
              <a:rPr lang="fr-FR" sz="3200" dirty="0" err="1" smtClean="0"/>
              <a:t>عدة</a:t>
            </a:r>
            <a:r>
              <a:rPr lang="fr-FR" sz="3200" dirty="0" smtClean="0"/>
              <a:t> </a:t>
            </a:r>
            <a:r>
              <a:rPr lang="fr-FR" sz="3200" dirty="0" err="1" smtClean="0"/>
              <a:t>أقراص</a:t>
            </a:r>
            <a:r>
              <a:rPr lang="fr-FR" sz="3200" dirty="0" smtClean="0"/>
              <a:t> </a:t>
            </a:r>
            <a:r>
              <a:rPr lang="fr-FR" sz="3200" dirty="0" err="1" smtClean="0"/>
              <a:t>فيزيائية</a:t>
            </a:r>
            <a:r>
              <a:rPr lang="ar-DZ" sz="3200" dirty="0" smtClean="0"/>
              <a:t>.</a:t>
            </a:r>
            <a:endParaRPr lang="fr-FR" sz="3200" dirty="0" smtClean="0"/>
          </a:p>
        </p:txBody>
      </p:sp>
      <p:pic>
        <p:nvPicPr>
          <p:cNvPr id="4" name="Image 3" descr="تقسيم القرص الصلب  HDD Partitioning">
            <a:hlinkClick r:id="rId2" tooltip="&quot;تقسيم القرص الصلب  HDD Partitioning&quot;"/>
          </p:cNvPr>
          <p:cNvPicPr/>
          <p:nvPr/>
        </p:nvPicPr>
        <p:blipFill>
          <a:blip r:embed="rId3" cstate="print"/>
          <a:srcRect/>
          <a:stretch>
            <a:fillRect/>
          </a:stretch>
        </p:blipFill>
        <p:spPr bwMode="auto">
          <a:xfrm>
            <a:off x="214283" y="3571876"/>
            <a:ext cx="8715436" cy="3000396"/>
          </a:xfrm>
          <a:prstGeom prst="rect">
            <a:avLst/>
          </a:prstGeom>
          <a:noFill/>
          <a:ln w="9525">
            <a:noFill/>
            <a:miter lim="800000"/>
            <a:headEnd/>
            <a:tailEnd/>
          </a:ln>
        </p:spPr>
      </p:pic>
      <p:sp>
        <p:nvSpPr>
          <p:cNvPr id="5" name="Rectangle à coins arrondis 4"/>
          <p:cNvSpPr/>
          <p:nvPr/>
        </p:nvSpPr>
        <p:spPr>
          <a:xfrm>
            <a:off x="1571605" y="71414"/>
            <a:ext cx="6072230" cy="785818"/>
          </a:xfrm>
          <a:prstGeom prst="roundRect">
            <a:avLst>
              <a:gd name="adj" fmla="val 50000"/>
            </a:avLst>
          </a:prstGeom>
        </p:spPr>
        <p:style>
          <a:lnRef idx="1">
            <a:schemeClr val="accent6"/>
          </a:lnRef>
          <a:fillRef idx="3">
            <a:schemeClr val="accent6"/>
          </a:fillRef>
          <a:effectRef idx="2">
            <a:schemeClr val="accent6"/>
          </a:effectRef>
          <a:fontRef idx="minor">
            <a:schemeClr val="lt1"/>
          </a:fontRef>
        </p:style>
        <p:txBody>
          <a:bodyPr rtlCol="0" anchor="ctr"/>
          <a:lstStyle/>
          <a:p>
            <a:pPr algn="ctr" rtl="1"/>
            <a:r>
              <a:rPr lang="fr-FR" sz="4000" b="1" dirty="0" smtClean="0">
                <a:solidFill>
                  <a:schemeClr val="bg1">
                    <a:lumMod val="95000"/>
                    <a:lumOff val="5000"/>
                  </a:schemeClr>
                </a:solidFill>
                <a:latin typeface="Andalus" pitchFamily="2" charset="-78"/>
                <a:cs typeface="Andalus" pitchFamily="2" charset="-78"/>
              </a:rPr>
              <a:t>II</a:t>
            </a:r>
            <a:r>
              <a:rPr lang="ar-DZ" sz="4000" b="1" dirty="0" smtClean="0">
                <a:solidFill>
                  <a:schemeClr val="bg1">
                    <a:lumMod val="95000"/>
                    <a:lumOff val="5000"/>
                  </a:schemeClr>
                </a:solidFill>
                <a:latin typeface="Andalus" pitchFamily="2" charset="-78"/>
                <a:cs typeface="Andalus" pitchFamily="2" charset="-78"/>
              </a:rPr>
              <a:t>- مفهوم التقسيم(</a:t>
            </a:r>
            <a:r>
              <a:rPr lang="fr-FR" sz="4000" b="1" dirty="0" smtClean="0">
                <a:solidFill>
                  <a:schemeClr val="bg1">
                    <a:lumMod val="95000"/>
                    <a:lumOff val="5000"/>
                  </a:schemeClr>
                </a:solidFill>
                <a:latin typeface="Andalus" pitchFamily="2" charset="-78"/>
                <a:cs typeface="Andalus" pitchFamily="2" charset="-78"/>
              </a:rPr>
              <a:t>Partitionnements</a:t>
            </a:r>
            <a:r>
              <a:rPr lang="ar-DZ" sz="4000" b="1" dirty="0" smtClean="0">
                <a:solidFill>
                  <a:schemeClr val="bg1">
                    <a:lumMod val="95000"/>
                    <a:lumOff val="5000"/>
                  </a:schemeClr>
                </a:solidFill>
                <a:latin typeface="Andalus" pitchFamily="2" charset="-78"/>
                <a:cs typeface="Andalus" pitchFamily="2" charset="-78"/>
              </a:rPr>
              <a:t>)</a:t>
            </a:r>
            <a:endParaRPr lang="fr-FR" sz="4000" b="1" dirty="0">
              <a:solidFill>
                <a:schemeClr val="bg1">
                  <a:lumMod val="95000"/>
                  <a:lumOff val="5000"/>
                </a:schemeClr>
              </a:solidFill>
              <a:latin typeface="Andalus" pitchFamily="2" charset="-78"/>
              <a:cs typeface="Andalus" pitchFamily="2" charset="-78"/>
            </a:endParaRPr>
          </a:p>
        </p:txBody>
      </p:sp>
    </p:spTree>
    <p:extLst>
      <p:ext uri="{BB962C8B-B14F-4D97-AF65-F5344CB8AC3E}">
        <p14:creationId xmlns:p14="http://schemas.microsoft.com/office/powerpoint/2010/main" val="200276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28597" y="1500174"/>
            <a:ext cx="8550281" cy="5000660"/>
          </a:xfrm>
          <a:prstGeom prst="rect">
            <a:avLst/>
          </a:prstGeom>
        </p:spPr>
        <p:style>
          <a:lnRef idx="1">
            <a:schemeClr val="accent2"/>
          </a:lnRef>
          <a:fillRef idx="2">
            <a:schemeClr val="accent2"/>
          </a:fillRef>
          <a:effectRef idx="1">
            <a:schemeClr val="accent2"/>
          </a:effectRef>
          <a:fontRef idx="minor">
            <a:schemeClr val="dk1"/>
          </a:fontRef>
        </p:style>
        <p:txBody>
          <a:bodyPr/>
          <a:lstStyle/>
          <a:p>
            <a:pPr marL="640080" marR="0" lvl="1" indent="-246888" algn="r" defTabSz="914400" rtl="1"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ar-DZ" sz="3600" b="1" i="0" u="none" strike="noStrike" kern="1200" cap="none" spc="0" normalizeH="0" baseline="0" noProof="0" dirty="0" smtClean="0">
              <a:ln>
                <a:noFill/>
              </a:ln>
              <a:solidFill>
                <a:schemeClr val="bg1"/>
              </a:solidFill>
              <a:effectLst/>
              <a:uLnTx/>
              <a:uFillTx/>
              <a:latin typeface="+mn-lt"/>
              <a:ea typeface="+mn-ea"/>
              <a:cs typeface="+mn-cs"/>
            </a:endParaRPr>
          </a:p>
          <a:p>
            <a:pPr marL="640080" marR="0" lvl="1" indent="-246888" algn="r" defTabSz="914400" rtl="1"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ar-SA" sz="3600" b="1" i="0" u="none" strike="noStrike" kern="1200" cap="none" spc="0" normalizeH="0" baseline="0" noProof="0" dirty="0" smtClean="0">
                <a:ln>
                  <a:noFill/>
                </a:ln>
                <a:solidFill>
                  <a:schemeClr val="bg1"/>
                </a:solidFill>
                <a:effectLst/>
                <a:uLnTx/>
                <a:uFillTx/>
                <a:latin typeface="+mn-lt"/>
                <a:ea typeface="+mn-ea"/>
                <a:cs typeface="+mn-cs"/>
              </a:rPr>
              <a:t>يتم تقسيم القرص إلى عدة أقسام لكي يتم الاستفادة القصوى من مساحته.</a:t>
            </a:r>
          </a:p>
          <a:p>
            <a:pPr marL="640080" marR="0" lvl="1" indent="-246888" algn="r" defTabSz="914400" rtl="1"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ar-SA" sz="3600" b="1" i="0" u="none" strike="noStrike" kern="1200" cap="none" spc="0" normalizeH="0" baseline="0" noProof="0" dirty="0" smtClean="0">
                <a:ln>
                  <a:noFill/>
                </a:ln>
                <a:solidFill>
                  <a:schemeClr val="bg1"/>
                </a:solidFill>
                <a:effectLst/>
                <a:uLnTx/>
                <a:uFillTx/>
                <a:latin typeface="+mn-lt"/>
                <a:ea typeface="+mn-ea"/>
                <a:cs typeface="+mn-cs"/>
              </a:rPr>
              <a:t>إمكانية تركيب أكثر من نظام تشغيل. </a:t>
            </a:r>
          </a:p>
          <a:p>
            <a:pPr marL="640080" marR="0" lvl="1" indent="-246888" algn="r" defTabSz="914400" rtl="1"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ar-SA" sz="3600" b="1" i="0" u="none" strike="noStrike" kern="1200" cap="none" spc="0" normalizeH="0" baseline="0" noProof="0" dirty="0" smtClean="0">
                <a:ln>
                  <a:noFill/>
                </a:ln>
                <a:solidFill>
                  <a:schemeClr val="bg1"/>
                </a:solidFill>
                <a:effectLst/>
                <a:uLnTx/>
                <a:uFillTx/>
                <a:latin typeface="+mn-lt"/>
                <a:ea typeface="+mn-ea"/>
                <a:cs typeface="+mn-cs"/>
              </a:rPr>
              <a:t>توزيع الملفات على عدة أقسام يجعلها أكثر أماناً.</a:t>
            </a:r>
            <a:r>
              <a:rPr kumimoji="0" lang="ar-SA" sz="3600" b="0" i="0" u="none" strike="noStrike" kern="1200" cap="none" spc="0" normalizeH="0" baseline="0" noProof="0" dirty="0" smtClean="0">
                <a:ln>
                  <a:noFill/>
                </a:ln>
                <a:solidFill>
                  <a:schemeClr val="bg1"/>
                </a:solidFill>
                <a:effectLst/>
                <a:uLnTx/>
                <a:uFillTx/>
                <a:latin typeface="+mn-lt"/>
                <a:ea typeface="+mn-ea"/>
                <a:cs typeface="+mn-cs"/>
              </a:rPr>
              <a:t> </a:t>
            </a:r>
            <a:endParaRPr kumimoji="0" lang="fr-FR" sz="3600" b="0" i="0" u="none" strike="noStrike" kern="1200" cap="none" spc="0" normalizeH="0" baseline="0" noProof="0" dirty="0">
              <a:ln>
                <a:noFill/>
              </a:ln>
              <a:solidFill>
                <a:schemeClr val="bg1"/>
              </a:solidFill>
              <a:effectLst/>
              <a:uLnTx/>
              <a:uFillTx/>
              <a:latin typeface="+mn-lt"/>
              <a:ea typeface="+mn-ea"/>
              <a:cs typeface="+mn-cs"/>
            </a:endParaRPr>
          </a:p>
        </p:txBody>
      </p:sp>
      <p:sp>
        <p:nvSpPr>
          <p:cNvPr id="4" name="Ellipse 3"/>
          <p:cNvSpPr/>
          <p:nvPr/>
        </p:nvSpPr>
        <p:spPr>
          <a:xfrm>
            <a:off x="2214546" y="214290"/>
            <a:ext cx="4714876" cy="100013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DZ" sz="4000" b="1" dirty="0" smtClean="0">
                <a:solidFill>
                  <a:schemeClr val="bg1"/>
                </a:solidFill>
                <a:latin typeface="Andalus" pitchFamily="18" charset="-78"/>
                <a:cs typeface="Andalus" pitchFamily="18" charset="-78"/>
              </a:rPr>
              <a:t>أهمية تقسيم القرص</a:t>
            </a:r>
            <a:endParaRPr lang="fr-FR" sz="4000" b="1" dirty="0">
              <a:solidFill>
                <a:schemeClr val="bg1"/>
              </a:solidFill>
              <a:latin typeface="Andalus" pitchFamily="18" charset="-78"/>
              <a:cs typeface="Andalus" pitchFamily="18" charset="-78"/>
            </a:endParaRPr>
          </a:p>
        </p:txBody>
      </p:sp>
    </p:spTree>
    <p:extLst>
      <p:ext uri="{BB962C8B-B14F-4D97-AF65-F5344CB8AC3E}">
        <p14:creationId xmlns:p14="http://schemas.microsoft.com/office/powerpoint/2010/main" val="168007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lh5.ggpht.com/_PTbyiQoRSPU/TSltDKsbxPI/AAAAAAAAAGs/18ffptx9lb0/Exemplepartition2_thumb7.png?imgmax=800"/>
          <p:cNvPicPr>
            <a:picLocks noChangeAspect="1" noChangeArrowheads="1"/>
          </p:cNvPicPr>
          <p:nvPr/>
        </p:nvPicPr>
        <p:blipFill>
          <a:blip r:embed="rId2" cstate="print"/>
          <a:srcRect/>
          <a:stretch>
            <a:fillRect/>
          </a:stretch>
        </p:blipFill>
        <p:spPr bwMode="auto">
          <a:xfrm>
            <a:off x="285721" y="71414"/>
            <a:ext cx="8429684" cy="6697584"/>
          </a:xfrm>
          <a:prstGeom prst="rect">
            <a:avLst/>
          </a:prstGeom>
          <a:noFill/>
        </p:spPr>
      </p:pic>
    </p:spTree>
    <p:extLst>
      <p:ext uri="{BB962C8B-B14F-4D97-AF65-F5344CB8AC3E}">
        <p14:creationId xmlns:p14="http://schemas.microsoft.com/office/powerpoint/2010/main" val="249466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grpSp>
        <p:nvGrpSpPr>
          <p:cNvPr id="2" name="Group 12"/>
          <p:cNvGrpSpPr>
            <a:grpSpLocks/>
          </p:cNvGrpSpPr>
          <p:nvPr/>
        </p:nvGrpSpPr>
        <p:grpSpPr bwMode="auto">
          <a:xfrm>
            <a:off x="857224" y="1500174"/>
            <a:ext cx="4637100" cy="3722699"/>
            <a:chOff x="2711" y="6421"/>
            <a:chExt cx="3201" cy="2253"/>
          </a:xfrm>
        </p:grpSpPr>
        <p:sp>
          <p:nvSpPr>
            <p:cNvPr id="3" name="Rectangle 13"/>
            <p:cNvSpPr>
              <a:spLocks noChangeArrowheads="1"/>
            </p:cNvSpPr>
            <p:nvPr/>
          </p:nvSpPr>
          <p:spPr bwMode="auto">
            <a:xfrm>
              <a:off x="3998" y="6421"/>
              <a:ext cx="1914" cy="22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Arial" pitchFamily="34" charset="0"/>
                  <a:cs typeface="Arial" pitchFamily="34" charset="0"/>
                </a:rPr>
                <a:t>MSDOS</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Arial" pitchFamily="34" charset="0"/>
                  <a:cs typeface="Arial" pitchFamily="34" charset="0"/>
                </a:rPr>
                <a:t>Windows 3.11</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Arial" pitchFamily="34" charset="0"/>
                  <a:cs typeface="Arial" pitchFamily="34" charset="0"/>
                </a:rPr>
                <a:t>Windows 95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Arial" pitchFamily="34" charset="0"/>
                  <a:cs typeface="Arial" pitchFamily="34" charset="0"/>
                </a:rPr>
                <a:t>Windows 98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Arial" pitchFamily="34" charset="0"/>
                  <a:cs typeface="Arial" pitchFamily="34" charset="0"/>
                </a:rPr>
                <a:t>Windows XP</a:t>
              </a:r>
              <a:endParaRPr kumimoji="0" lang="ar-SA"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lang="fr-FR" sz="2400" b="1" dirty="0" smtClean="0">
                  <a:effectLst>
                    <a:outerShdw blurRad="38100" dist="38100" dir="2700000" algn="tl">
                      <a:srgbClr val="000000">
                        <a:alpha val="43137"/>
                      </a:srgbClr>
                    </a:outerShdw>
                  </a:effectLst>
                  <a:latin typeface="Times New Roman" pitchFamily="18" charset="0"/>
                  <a:ea typeface="Arial" pitchFamily="34" charset="0"/>
                  <a:cs typeface="Arial" pitchFamily="34" charset="0"/>
                </a:rPr>
                <a:t>Windows Vista</a:t>
              </a:r>
              <a:endParaRPr lang="ar-SA" sz="2400" b="1" dirty="0" smtClean="0">
                <a:effectLst>
                  <a:outerShdw blurRad="38100" dist="38100" dir="2700000" algn="tl">
                    <a:srgbClr val="000000">
                      <a:alpha val="43137"/>
                    </a:srgbClr>
                  </a:outerShdw>
                </a:effectLst>
                <a:latin typeface="Times New Roman" pitchFamily="18"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lang="fr-FR" sz="2400" b="1" dirty="0" smtClean="0">
                  <a:effectLst>
                    <a:outerShdw blurRad="38100" dist="38100" dir="2700000" algn="tl">
                      <a:srgbClr val="000000">
                        <a:alpha val="43137"/>
                      </a:srgbClr>
                    </a:outerShdw>
                  </a:effectLst>
                  <a:latin typeface="Times New Roman" pitchFamily="18" charset="0"/>
                  <a:ea typeface="Arial" pitchFamily="34" charset="0"/>
                  <a:cs typeface="Arial" pitchFamily="34" charset="0"/>
                </a:rPr>
                <a:t>Windows 7</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Arial" pitchFamily="34" charset="0"/>
                  <a:cs typeface="Arial" pitchFamily="34" charset="0"/>
                </a:rPr>
                <a:t>Windows</a:t>
              </a:r>
              <a:r>
                <a:rPr kumimoji="0" lang="fr-FR" sz="2400" b="1" i="0" u="none" strike="noStrike" cap="none" normalizeH="0" dirty="0" smtClean="0">
                  <a:ln>
                    <a:noFill/>
                  </a:ln>
                  <a:solidFill>
                    <a:schemeClr val="tx1"/>
                  </a:solidFill>
                  <a:effectLst>
                    <a:outerShdw blurRad="38100" dist="38100" dir="2700000" algn="tl">
                      <a:srgbClr val="000000">
                        <a:alpha val="43137"/>
                      </a:srgbClr>
                    </a:outerShdw>
                  </a:effectLst>
                  <a:latin typeface="Times New Roman" pitchFamily="18" charset="0"/>
                  <a:ea typeface="Arial" pitchFamily="34" charset="0"/>
                  <a:cs typeface="Arial" pitchFamily="34" charset="0"/>
                </a:rPr>
                <a:t> 8</a:t>
              </a:r>
              <a:r>
                <a:rPr kumimoji="0" lang="fr-FR"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Arial" pitchFamily="34" charset="0"/>
                  <a:cs typeface="Arial" pitchFamily="34" charset="0"/>
                </a:rPr>
                <a:t> </a:t>
              </a:r>
              <a:endParaRPr kumimoji="0" lang="ar-SA"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14"/>
            <p:cNvSpPr>
              <a:spLocks noChangeArrowheads="1"/>
            </p:cNvSpPr>
            <p:nvPr/>
          </p:nvSpPr>
          <p:spPr bwMode="auto">
            <a:xfrm>
              <a:off x="2711" y="6421"/>
              <a:ext cx="864" cy="2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Arial" pitchFamily="34" charset="0"/>
                  <a:cs typeface="+mj-cs"/>
                </a:rPr>
                <a:t>1980</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Arial" pitchFamily="34" charset="0"/>
                  <a:cs typeface="+mj-cs"/>
                </a:rPr>
                <a:t>1993</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Arial" pitchFamily="34" charset="0"/>
                  <a:cs typeface="+mj-cs"/>
                </a:rPr>
                <a:t>1995</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Arial" pitchFamily="34" charset="0"/>
                  <a:cs typeface="+mj-cs"/>
                </a:rPr>
                <a:t>1998</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Arial" pitchFamily="34" charset="0"/>
                  <a:cs typeface="+mj-cs"/>
                </a:rPr>
                <a:t>2001</a:t>
              </a:r>
              <a:endParaRPr kumimoji="0" lang="ar-SA"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Arial" pitchFamily="34" charset="0"/>
                <a:cs typeface="+mj-cs"/>
              </a:endParaRPr>
            </a:p>
            <a:p>
              <a:pPr marL="0" marR="0" lvl="0" indent="0" algn="l" defTabSz="914400" rtl="0" eaLnBrk="1" fontAlgn="base" latinLnBrk="0" hangingPunct="1">
                <a:lnSpc>
                  <a:spcPct val="100000"/>
                </a:lnSpc>
                <a:spcBef>
                  <a:spcPct val="0"/>
                </a:spcBef>
                <a:spcAft>
                  <a:spcPts val="1000"/>
                </a:spcAft>
                <a:buClrTx/>
                <a:buSzTx/>
                <a:buFontTx/>
                <a:buNone/>
                <a:tabLst/>
              </a:pPr>
              <a:r>
                <a:rPr lang="ar-SA" sz="2400" b="1" dirty="0" smtClean="0">
                  <a:effectLst>
                    <a:outerShdw blurRad="38100" dist="38100" dir="2700000" algn="tl">
                      <a:srgbClr val="000000">
                        <a:alpha val="43137"/>
                      </a:srgbClr>
                    </a:outerShdw>
                  </a:effectLst>
                  <a:latin typeface="Times New Roman" pitchFamily="18" charset="0"/>
                  <a:ea typeface="Arial" pitchFamily="34" charset="0"/>
                  <a:cs typeface="+mj-cs"/>
                </a:rPr>
                <a:t>200</a:t>
              </a:r>
              <a:r>
                <a:rPr lang="fr-FR" sz="2400" b="1" dirty="0" smtClean="0">
                  <a:effectLst>
                    <a:outerShdw blurRad="38100" dist="38100" dir="2700000" algn="tl">
                      <a:srgbClr val="000000">
                        <a:alpha val="43137"/>
                      </a:srgbClr>
                    </a:outerShdw>
                  </a:effectLst>
                  <a:latin typeface="Times New Roman" pitchFamily="18" charset="0"/>
                  <a:ea typeface="Arial" pitchFamily="34" charset="0"/>
                  <a:cs typeface="+mj-cs"/>
                </a:rPr>
                <a:t>5</a:t>
              </a:r>
              <a:endParaRPr lang="ar-SA" sz="2400" b="1" dirty="0" smtClean="0">
                <a:effectLst>
                  <a:outerShdw blurRad="38100" dist="38100" dir="2700000" algn="tl">
                    <a:srgbClr val="000000">
                      <a:alpha val="43137"/>
                    </a:srgbClr>
                  </a:outerShdw>
                </a:effectLst>
                <a:latin typeface="Times New Roman" pitchFamily="18" charset="0"/>
                <a:ea typeface="Arial" pitchFamily="34" charset="0"/>
                <a:cs typeface="+mj-cs"/>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ar-SA"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Arial" pitchFamily="34" charset="0"/>
                  <a:cs typeface="+mj-cs"/>
                </a:rPr>
                <a:t>2009</a:t>
              </a:r>
              <a:endParaRPr kumimoji="0" lang="fr-FR"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Arial" pitchFamily="34" charset="0"/>
                <a:cs typeface="+mj-cs"/>
              </a:endParaRPr>
            </a:p>
            <a:p>
              <a:pPr marL="0" marR="0" lvl="0" indent="0" algn="l" defTabSz="914400" rtl="0" eaLnBrk="1" fontAlgn="base" latinLnBrk="0" hangingPunct="1">
                <a:lnSpc>
                  <a:spcPct val="100000"/>
                </a:lnSpc>
                <a:spcBef>
                  <a:spcPct val="0"/>
                </a:spcBef>
                <a:spcAft>
                  <a:spcPts val="1000"/>
                </a:spcAft>
                <a:buClrTx/>
                <a:buSzTx/>
                <a:buFontTx/>
                <a:buNone/>
                <a:tabLst/>
              </a:pPr>
              <a:r>
                <a:rPr lang="fr-FR" sz="2400" b="1" dirty="0" smtClean="0">
                  <a:effectLst>
                    <a:outerShdw blurRad="38100" dist="38100" dir="2700000" algn="tl">
                      <a:srgbClr val="000000">
                        <a:alpha val="43137"/>
                      </a:srgbClr>
                    </a:outerShdw>
                  </a:effectLst>
                  <a:latin typeface="Times New Roman" pitchFamily="18" charset="0"/>
                  <a:ea typeface="Arial" pitchFamily="34" charset="0"/>
                  <a:cs typeface="+mj-cs"/>
                </a:rPr>
                <a:t>2011</a:t>
              </a:r>
              <a:endParaRPr kumimoji="0" lang="ar-SA"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Arial" pitchFamily="34" charset="0"/>
                <a:cs typeface="+mj-cs"/>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grpSp>
      <p:sp>
        <p:nvSpPr>
          <p:cNvPr id="5" name="Rectangle 4"/>
          <p:cNvSpPr/>
          <p:nvPr/>
        </p:nvSpPr>
        <p:spPr>
          <a:xfrm>
            <a:off x="5857884" y="2643182"/>
            <a:ext cx="2857520" cy="78581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ar-SA" sz="3200" b="1" dirty="0" smtClean="0">
                <a:effectLst>
                  <a:outerShdw blurRad="38100" dist="38100" dir="2700000" algn="tl">
                    <a:srgbClr val="000000">
                      <a:alpha val="43137"/>
                    </a:srgbClr>
                  </a:outerShdw>
                </a:effectLst>
                <a:cs typeface="Sultan normal" pitchFamily="2" charset="-78"/>
              </a:rPr>
              <a:t>مراحل التطور</a:t>
            </a:r>
            <a:endParaRPr lang="fr-FR" sz="3200" b="1" dirty="0">
              <a:effectLst>
                <a:outerShdw blurRad="38100" dist="38100" dir="2700000" algn="tl">
                  <a:srgbClr val="000000">
                    <a:alpha val="43137"/>
                  </a:srgbClr>
                </a:outerShdw>
              </a:effectLst>
              <a:cs typeface="Sultan normal" pitchFamily="2" charset="-78"/>
            </a:endParaRPr>
          </a:p>
        </p:txBody>
      </p:sp>
      <p:sp>
        <p:nvSpPr>
          <p:cNvPr id="6" name="Flèche vers le bas 5"/>
          <p:cNvSpPr/>
          <p:nvPr/>
        </p:nvSpPr>
        <p:spPr>
          <a:xfrm>
            <a:off x="5500694" y="1714488"/>
            <a:ext cx="285752" cy="3714776"/>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par>
                          <p:cTn id="14" fill="hold">
                            <p:stCondLst>
                              <p:cond delay="2000"/>
                            </p:stCondLst>
                            <p:childTnLst>
                              <p:par>
                                <p:cTn id="15" presetID="2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23" presetClass="entr" presetSubtype="16"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t="-16000" b="-16000"/>
          </a:stretch>
        </a:blipFill>
        <a:effectLst/>
      </p:bgPr>
    </p:bg>
    <p:spTree>
      <p:nvGrpSpPr>
        <p:cNvPr id="1" name=""/>
        <p:cNvGrpSpPr/>
        <p:nvPr/>
      </p:nvGrpSpPr>
      <p:grpSpPr>
        <a:xfrm>
          <a:off x="0" y="0"/>
          <a:ext cx="0" cy="0"/>
          <a:chOff x="0" y="0"/>
          <a:chExt cx="0" cy="0"/>
        </a:xfrm>
      </p:grpSpPr>
      <p:sp>
        <p:nvSpPr>
          <p:cNvPr id="16" name="Titre 1"/>
          <p:cNvSpPr txBox="1">
            <a:spLocks/>
          </p:cNvSpPr>
          <p:nvPr/>
        </p:nvSpPr>
        <p:spPr>
          <a:xfrm>
            <a:off x="428596" y="1071546"/>
            <a:ext cx="8358246" cy="928694"/>
          </a:xfrm>
          <a:prstGeom prst="rect">
            <a:avLst/>
          </a:prstGeom>
        </p:spPr>
        <p:txBody>
          <a:bodyPr vert="horz" lIns="91440" tIns="45720" rIns="91440" bIns="45720" rtlCol="0" anchor="ctr">
            <a:normAutofit fontScale="25000" lnSpcReduction="20000"/>
          </a:bodyPr>
          <a:lstStyle/>
          <a:p>
            <a:pPr algn="just" rtl="1"/>
            <a:r>
              <a:rPr kumimoji="0" lang="fr-FR" sz="107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a:r>
            <a:br>
              <a:rPr kumimoji="0" lang="fr-FR" sz="107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br>
            <a:r>
              <a:rPr lang="ar-SA" sz="6700" dirty="0" smtClean="0">
                <a:cs typeface="Sultan normal" pitchFamily="2" charset="-78"/>
              </a:rPr>
              <a:t> </a:t>
            </a:r>
            <a:r>
              <a:rPr lang="ar-SA" sz="12800" b="1" dirty="0" smtClean="0">
                <a:solidFill>
                  <a:srgbClr val="0070C0"/>
                </a:solidFill>
                <a:effectLst>
                  <a:outerShdw blurRad="38100" dist="38100" dir="2700000" algn="tl">
                    <a:srgbClr val="000000">
                      <a:alpha val="43137"/>
                    </a:srgbClr>
                  </a:outerShdw>
                </a:effectLst>
                <a:cs typeface="Sultan normal" pitchFamily="2" charset="-78"/>
              </a:rPr>
              <a:t>طريقة الاشتغال: </a:t>
            </a:r>
            <a:r>
              <a:rPr lang="ar-SA" sz="12800" b="1" dirty="0" smtClean="0">
                <a:cs typeface="Sultan normal" pitchFamily="2" charset="-78"/>
              </a:rPr>
              <a:t>التنفيذ الآلي للأوامر بواسطة برنامج معلوماتي</a:t>
            </a:r>
            <a:r>
              <a:rPr lang="fr-FR" sz="12800" b="1" dirty="0" smtClean="0">
                <a:cs typeface="Sultan normal" pitchFamily="2" charset="-78"/>
              </a:rPr>
              <a:t>.</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chemeClr val="tx1"/>
                </a:solidFill>
                <a:effectLst/>
                <a:uLnTx/>
                <a:uFillTx/>
                <a:latin typeface="+mj-lt"/>
                <a:ea typeface="+mj-ea"/>
                <a:cs typeface="+mj-cs"/>
              </a:rPr>
              <a:t/>
            </a:r>
            <a:br>
              <a:rPr kumimoji="0" lang="fr-FR" sz="4400" b="1" i="0" u="none" strike="noStrike" kern="1200" cap="none" spc="0" normalizeH="0" baseline="0" noProof="0" dirty="0" smtClean="0">
                <a:ln>
                  <a:noFill/>
                </a:ln>
                <a:solidFill>
                  <a:schemeClr val="tx1"/>
                </a:solidFill>
                <a:effectLst/>
                <a:uLnTx/>
                <a:uFillTx/>
                <a:latin typeface="+mj-lt"/>
                <a:ea typeface="+mj-ea"/>
                <a:cs typeface="+mj-cs"/>
              </a:rPr>
            </a:b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5" name="Groupe 4"/>
          <p:cNvGrpSpPr/>
          <p:nvPr/>
        </p:nvGrpSpPr>
        <p:grpSpPr>
          <a:xfrm>
            <a:off x="700377" y="2893215"/>
            <a:ext cx="7845205" cy="1928826"/>
            <a:chOff x="700377" y="2893215"/>
            <a:chExt cx="7845205" cy="1928826"/>
          </a:xfrm>
        </p:grpSpPr>
        <p:sp>
          <p:nvSpPr>
            <p:cNvPr id="7" name="Rectangle à coins arrondis 6"/>
            <p:cNvSpPr/>
            <p:nvPr/>
          </p:nvSpPr>
          <p:spPr>
            <a:xfrm>
              <a:off x="700377" y="3000372"/>
              <a:ext cx="1928826" cy="785818"/>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ar-SA" sz="3200" b="1" dirty="0" smtClean="0">
                  <a:effectLst>
                    <a:outerShdw blurRad="38100" dist="38100" dir="2700000" algn="tl">
                      <a:srgbClr val="000000">
                        <a:alpha val="43137"/>
                      </a:srgbClr>
                    </a:outerShdw>
                  </a:effectLst>
                </a:rPr>
                <a:t>نتائج</a:t>
              </a:r>
              <a:endParaRPr lang="fr-FR" sz="3200" b="1" dirty="0">
                <a:effectLst>
                  <a:outerShdw blurRad="38100" dist="38100" dir="2700000" algn="tl">
                    <a:srgbClr val="000000">
                      <a:alpha val="43137"/>
                    </a:srgbClr>
                  </a:outerShdw>
                </a:effectLst>
              </a:endParaRPr>
            </a:p>
          </p:txBody>
        </p:sp>
        <p:sp>
          <p:nvSpPr>
            <p:cNvPr id="8" name="Rectangle à coins arrondis 7"/>
            <p:cNvSpPr/>
            <p:nvPr/>
          </p:nvSpPr>
          <p:spPr>
            <a:xfrm>
              <a:off x="6616756" y="3036091"/>
              <a:ext cx="1928826" cy="785818"/>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ar-SA" sz="3200" b="1" dirty="0" smtClean="0">
                  <a:effectLst>
                    <a:outerShdw blurRad="38100" dist="38100" dir="2700000" algn="tl">
                      <a:srgbClr val="000000">
                        <a:alpha val="43137"/>
                      </a:srgbClr>
                    </a:outerShdw>
                  </a:effectLst>
                </a:rPr>
                <a:t>معطيات</a:t>
              </a:r>
              <a:endParaRPr lang="fr-FR" sz="3200" b="1" dirty="0">
                <a:effectLst>
                  <a:outerShdw blurRad="38100" dist="38100" dir="2700000" algn="tl">
                    <a:srgbClr val="000000">
                      <a:alpha val="43137"/>
                    </a:srgbClr>
                  </a:outerShdw>
                </a:effectLst>
              </a:endParaRPr>
            </a:p>
          </p:txBody>
        </p:sp>
        <p:sp>
          <p:nvSpPr>
            <p:cNvPr id="10" name="Ellipse 9"/>
            <p:cNvSpPr/>
            <p:nvPr/>
          </p:nvSpPr>
          <p:spPr>
            <a:xfrm>
              <a:off x="3187732" y="2893215"/>
              <a:ext cx="2928958" cy="928694"/>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ar-SA" sz="3200" b="1" dirty="0" smtClean="0">
                  <a:effectLst>
                    <a:outerShdw blurRad="38100" dist="38100" dir="2700000" algn="tl">
                      <a:srgbClr val="000000">
                        <a:alpha val="43137"/>
                      </a:srgbClr>
                    </a:outerShdw>
                  </a:effectLst>
                </a:rPr>
                <a:t>معالجة</a:t>
              </a:r>
              <a:endParaRPr lang="fr-FR" sz="3200" b="1" dirty="0">
                <a:effectLst>
                  <a:outerShdw blurRad="38100" dist="38100" dir="2700000" algn="tl">
                    <a:srgbClr val="000000">
                      <a:alpha val="43137"/>
                    </a:srgbClr>
                  </a:outerShdw>
                </a:effectLst>
              </a:endParaRPr>
            </a:p>
          </p:txBody>
        </p:sp>
        <p:sp>
          <p:nvSpPr>
            <p:cNvPr id="13" name="Flèche droite 12"/>
            <p:cNvSpPr/>
            <p:nvPr/>
          </p:nvSpPr>
          <p:spPr>
            <a:xfrm rot="10800000">
              <a:off x="2687666" y="3321843"/>
              <a:ext cx="428628" cy="142876"/>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14" name="Rectangle 13"/>
            <p:cNvSpPr/>
            <p:nvPr/>
          </p:nvSpPr>
          <p:spPr>
            <a:xfrm>
              <a:off x="3544922" y="4036223"/>
              <a:ext cx="2286016" cy="7858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ar-DZ" sz="3200" b="1" dirty="0" smtClean="0">
                  <a:effectLst>
                    <a:outerShdw blurRad="38100" dist="38100" dir="2700000" algn="tl">
                      <a:srgbClr val="000000">
                        <a:alpha val="43137"/>
                      </a:srgbClr>
                    </a:outerShdw>
                  </a:effectLst>
                </a:rPr>
                <a:t>تخزين</a:t>
              </a:r>
              <a:endParaRPr lang="fr-FR" sz="3200" b="1" dirty="0">
                <a:effectLst>
                  <a:outerShdw blurRad="38100" dist="38100" dir="2700000" algn="tl">
                    <a:srgbClr val="000000">
                      <a:alpha val="43137"/>
                    </a:srgbClr>
                  </a:outerShdw>
                </a:effectLst>
              </a:endParaRPr>
            </a:p>
          </p:txBody>
        </p:sp>
        <p:sp>
          <p:nvSpPr>
            <p:cNvPr id="11" name="Flèche droite 10"/>
            <p:cNvSpPr/>
            <p:nvPr/>
          </p:nvSpPr>
          <p:spPr>
            <a:xfrm rot="10800000">
              <a:off x="6116690" y="3321843"/>
              <a:ext cx="428628" cy="142876"/>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3" name="Flèche vers le haut 2"/>
            <p:cNvSpPr/>
            <p:nvPr/>
          </p:nvSpPr>
          <p:spPr>
            <a:xfrm>
              <a:off x="3995936" y="3786190"/>
              <a:ext cx="288032" cy="25003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Flèche vers le bas 3"/>
            <p:cNvSpPr/>
            <p:nvPr/>
          </p:nvSpPr>
          <p:spPr>
            <a:xfrm>
              <a:off x="5004048" y="3821909"/>
              <a:ext cx="288032"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16">
                                            <p:txEl>
                                              <p:pRg st="0" end="0"/>
                                            </p:txEl>
                                          </p:spTgt>
                                        </p:tgtEl>
                                        <p:attrNameLst>
                                          <p:attrName>ppt_x</p:attrName>
                                        </p:attrNameLst>
                                      </p:cBhvr>
                                    </p:anim>
                                    <p:anim from="0" to="-1.0" calcmode="lin" valueType="num">
                                      <p:cBhvr>
                                        <p:cTn id="8" dur="200" decel="50000" autoRev="1" fill="hold">
                                          <p:stCondLst>
                                            <p:cond delay="600"/>
                                          </p:stCondLst>
                                        </p:cTn>
                                        <p:tgtEl>
                                          <p:spTgt spid="16">
                                            <p:txEl>
                                              <p:pRg st="0" end="0"/>
                                            </p:txEl>
                                          </p:spTgt>
                                        </p:tgtEl>
                                        <p:attrNameLst>
                                          <p:attrName>xshear</p:attrName>
                                        </p:attrNameLst>
                                      </p:cBhvr>
                                    </p:anim>
                                    <p:animScale>
                                      <p:cBhvr>
                                        <p:cTn id="9" dur="200" decel="100000" autoRev="1" fill="hold">
                                          <p:stCondLst>
                                            <p:cond delay="600"/>
                                          </p:stCondLst>
                                        </p:cTn>
                                        <p:tgtEl>
                                          <p:spTgt spid="16">
                                            <p:txEl>
                                              <p:pRg st="0" end="0"/>
                                            </p:txEl>
                                          </p:spTgt>
                                        </p:tgtEl>
                                      </p:cBhvr>
                                      <p:from x="100000" y="100000"/>
                                      <p:to x="80000" y="100000"/>
                                    </p:animScale>
                                    <p:anim by="(#ppt_h/3+#ppt_w*0.1)" calcmode="lin" valueType="num">
                                      <p:cBhvr additive="sum">
                                        <p:cTn id="10" dur="200" decel="100000" autoRev="1" fill="hold">
                                          <p:stCondLst>
                                            <p:cond delay="600"/>
                                          </p:stCondLst>
                                        </p:cTn>
                                        <p:tgtEl>
                                          <p:spTgt spid="16">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l="-12000" r="-12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1"/>
            <a:ext cx="8229600" cy="2543180"/>
          </a:xfrm>
        </p:spPr>
        <p:txBody>
          <a:bodyPr/>
          <a:lstStyle/>
          <a:p>
            <a:pPr algn="just" rtl="1">
              <a:lnSpc>
                <a:spcPct val="150000"/>
              </a:lnSpc>
              <a:buNone/>
            </a:pPr>
            <a:r>
              <a:rPr lang="fr-FR" dirty="0" smtClean="0">
                <a:cs typeface="Sultan Medium" pitchFamily="2" charset="-78"/>
              </a:rPr>
              <a:t>		</a:t>
            </a:r>
            <a:r>
              <a:rPr lang="ar-SA" b="1" dirty="0" smtClean="0">
                <a:latin typeface="Times New Roman" pitchFamily="18" charset="0"/>
                <a:cs typeface="Times New Roman" pitchFamily="18" charset="0"/>
              </a:rPr>
              <a:t>هو نظام تشغيل غير بياني لا يعتمد على الفأرة ولا على الأيقونات وعند تشغيل الحاسوب تظهر</a:t>
            </a:r>
            <a:r>
              <a:rPr lang="fr-FR" b="1" dirty="0" smtClean="0">
                <a:latin typeface="Times New Roman" pitchFamily="18" charset="0"/>
                <a:cs typeface="Times New Roman" pitchFamily="18" charset="0"/>
              </a:rPr>
              <a:t> </a:t>
            </a:r>
            <a:r>
              <a:rPr lang="ar-SA" b="1" dirty="0" smtClean="0">
                <a:latin typeface="Times New Roman" pitchFamily="18" charset="0"/>
                <a:cs typeface="Times New Roman" pitchFamily="18" charset="0"/>
              </a:rPr>
              <a:t>لنا شاشة سوداء تعرض على المستعمل كتابة الأوامر وتنفيذها</a:t>
            </a:r>
            <a:r>
              <a:rPr lang="fr-FR" b="1" dirty="0" smtClean="0">
                <a:latin typeface="Times New Roman" pitchFamily="18" charset="0"/>
                <a:cs typeface="Times New Roman" pitchFamily="18" charset="0"/>
              </a:rPr>
              <a:t> </a:t>
            </a:r>
            <a:r>
              <a:rPr lang="fr-FR" dirty="0" smtClean="0">
                <a:cs typeface="Sultan Medium" pitchFamily="2" charset="-78"/>
              </a:rPr>
              <a:t>.</a:t>
            </a:r>
            <a:endParaRPr lang="fr-FR" dirty="0">
              <a:cs typeface="Sultan Medium" pitchFamily="2" charset="-78"/>
            </a:endParaRPr>
          </a:p>
        </p:txBody>
      </p:sp>
      <p:sp>
        <p:nvSpPr>
          <p:cNvPr id="4" name="Rectangle 3"/>
          <p:cNvSpPr/>
          <p:nvPr/>
        </p:nvSpPr>
        <p:spPr>
          <a:xfrm>
            <a:off x="2357422" y="285728"/>
            <a:ext cx="399019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ar-SA"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تعريف </a:t>
            </a:r>
            <a:r>
              <a:rPr lang="fr-FR"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MSDOS</a:t>
            </a:r>
            <a:endParaRPr lang="fr-F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l="-12000" r="-12000"/>
          </a:stretch>
        </a:blipFill>
        <a:effectLst/>
      </p:bgPr>
    </p:bg>
    <p:spTree>
      <p:nvGrpSpPr>
        <p:cNvPr id="1" name=""/>
        <p:cNvGrpSpPr/>
        <p:nvPr/>
      </p:nvGrpSpPr>
      <p:grpSpPr>
        <a:xfrm>
          <a:off x="0" y="0"/>
          <a:ext cx="0" cy="0"/>
          <a:chOff x="0" y="0"/>
          <a:chExt cx="0" cy="0"/>
        </a:xfrm>
      </p:grpSpPr>
      <p:sp>
        <p:nvSpPr>
          <p:cNvPr id="4" name="Rectangle 3"/>
          <p:cNvSpPr/>
          <p:nvPr/>
        </p:nvSpPr>
        <p:spPr>
          <a:xfrm>
            <a:off x="2357422" y="285728"/>
            <a:ext cx="396615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ar-SA"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واجهة </a:t>
            </a:r>
            <a:r>
              <a:rPr lang="fr-FR"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MSDOS</a:t>
            </a:r>
            <a:endParaRPr lang="fr-F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 name="Image 5" descr="msdos.bmp"/>
          <p:cNvPicPr>
            <a:picLocks noChangeAspect="1"/>
          </p:cNvPicPr>
          <p:nvPr/>
        </p:nvPicPr>
        <p:blipFill>
          <a:blip r:embed="rId3"/>
          <a:stretch>
            <a:fillRect/>
          </a:stretch>
        </p:blipFill>
        <p:spPr>
          <a:xfrm>
            <a:off x="357158" y="1357298"/>
            <a:ext cx="8215018" cy="50006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srcRect/>
          <a:stretch>
            <a:fillRect/>
          </a:stretch>
        </p:blipFill>
        <p:spPr bwMode="auto">
          <a:xfrm>
            <a:off x="1785918" y="1071546"/>
            <a:ext cx="5475701" cy="1163740"/>
          </a:xfrm>
          <a:prstGeom prst="rect">
            <a:avLst/>
          </a:prstGeom>
          <a:noFill/>
          <a:ln w="9525">
            <a:noFill/>
            <a:miter lim="800000"/>
            <a:headEnd/>
            <a:tailEnd/>
          </a:ln>
        </p:spPr>
      </p:pic>
      <p:pic>
        <p:nvPicPr>
          <p:cNvPr id="8" name="Picture 4" descr="http://www.informatique-facile.net/bibliotheque/Image/dossiers/install_xp/install_win_3.gif"/>
          <p:cNvPicPr>
            <a:picLocks noChangeAspect="1" noChangeArrowheads="1"/>
          </p:cNvPicPr>
          <p:nvPr/>
        </p:nvPicPr>
        <p:blipFill>
          <a:blip r:embed="rId3" r:link="rId4" cstate="print"/>
          <a:srcRect/>
          <a:stretch>
            <a:fillRect/>
          </a:stretch>
        </p:blipFill>
        <p:spPr bwMode="auto">
          <a:xfrm>
            <a:off x="1464447" y="4929198"/>
            <a:ext cx="6363891" cy="1428750"/>
          </a:xfrm>
          <a:prstGeom prst="rect">
            <a:avLst/>
          </a:prstGeom>
          <a:noFill/>
          <a:ln w="9525">
            <a:noFill/>
            <a:miter lim="800000"/>
            <a:headEnd/>
            <a:tailEnd/>
          </a:ln>
        </p:spPr>
      </p:pic>
      <p:sp>
        <p:nvSpPr>
          <p:cNvPr id="9" name="ZoneTexte 5"/>
          <p:cNvSpPr txBox="1">
            <a:spLocks noChangeArrowheads="1"/>
          </p:cNvSpPr>
          <p:nvPr/>
        </p:nvSpPr>
        <p:spPr bwMode="auto">
          <a:xfrm>
            <a:off x="1839498" y="266683"/>
            <a:ext cx="5304235" cy="954097"/>
          </a:xfrm>
          <a:prstGeom prst="rect">
            <a:avLst/>
          </a:prstGeom>
          <a:solidFill>
            <a:srgbClr val="FFFF00"/>
          </a:solidFill>
          <a:ln w="9525">
            <a:noFill/>
            <a:miter lim="800000"/>
            <a:headEnd/>
            <a:tailEnd/>
          </a:ln>
        </p:spPr>
        <p:txBody>
          <a:bodyPr lIns="91431" tIns="45715" rIns="91431" bIns="45715">
            <a:spAutoFit/>
          </a:bodyPr>
          <a:lstStyle/>
          <a:p>
            <a:pPr defTabSz="812800"/>
            <a:r>
              <a:rPr lang="ar-DZ" sz="2800" b="1" dirty="0">
                <a:solidFill>
                  <a:srgbClr val="FF0000"/>
                </a:solidFill>
              </a:rPr>
              <a:t>بعد إقلاع الحاسوب تظهر على الشاشة التعليمة التالية :</a:t>
            </a:r>
            <a:endParaRPr lang="fr-FR" sz="2800" b="1" dirty="0">
              <a:solidFill>
                <a:srgbClr val="FF0000"/>
              </a:solidFill>
            </a:endParaRPr>
          </a:p>
        </p:txBody>
      </p:sp>
      <p:sp>
        <p:nvSpPr>
          <p:cNvPr id="10" name="Rectangle à coins arrondis 6"/>
          <p:cNvSpPr>
            <a:spLocks noChangeArrowheads="1"/>
          </p:cNvSpPr>
          <p:nvPr/>
        </p:nvSpPr>
        <p:spPr bwMode="auto">
          <a:xfrm>
            <a:off x="2428889" y="3714761"/>
            <a:ext cx="3911203" cy="1000125"/>
          </a:xfrm>
          <a:prstGeom prst="wedgeRoundRectCallout">
            <a:avLst>
              <a:gd name="adj1" fmla="val -49884"/>
              <a:gd name="adj2" fmla="val 22556"/>
              <a:gd name="adj3" fmla="val 16667"/>
            </a:avLst>
          </a:prstGeom>
          <a:solidFill>
            <a:srgbClr val="FFFF00"/>
          </a:solidFill>
          <a:ln w="25400" algn="ctr">
            <a:solidFill>
              <a:srgbClr val="085091"/>
            </a:solidFill>
            <a:miter lim="800000"/>
            <a:headEnd/>
            <a:tailEnd/>
          </a:ln>
        </p:spPr>
        <p:txBody>
          <a:bodyPr lIns="91431" tIns="45715" rIns="91431" bIns="45715" anchor="ctr"/>
          <a:lstStyle/>
          <a:p>
            <a:pPr algn="ctr" defTabSz="812800"/>
            <a:r>
              <a:rPr lang="ar-DZ" sz="2400" b="1" dirty="0">
                <a:solidFill>
                  <a:srgbClr val="FF0000"/>
                </a:solidFill>
                <a:ea typeface="Majalla UI"/>
                <a:cs typeface="Majalla UI"/>
              </a:rPr>
              <a:t>الضغط على أي مفتاح من لوحة المفاتيح </a:t>
            </a:r>
            <a:endParaRPr lang="fr-FR" sz="2400" b="1" dirty="0">
              <a:solidFill>
                <a:srgbClr val="FF0000"/>
              </a:solidFill>
            </a:endParaRPr>
          </a:p>
        </p:txBody>
      </p:sp>
      <p:pic>
        <p:nvPicPr>
          <p:cNvPr id="11" name="صورة 10" descr="22.jpg"/>
          <p:cNvPicPr>
            <a:picLocks noChangeAspect="1"/>
          </p:cNvPicPr>
          <p:nvPr/>
        </p:nvPicPr>
        <p:blipFill>
          <a:blip r:embed="rId5" cstate="print"/>
          <a:stretch>
            <a:fillRect/>
          </a:stretch>
        </p:blipFill>
        <p:spPr>
          <a:xfrm>
            <a:off x="2114840" y="2428868"/>
            <a:ext cx="4546723" cy="671516"/>
          </a:xfrm>
          <a:prstGeom prst="rect">
            <a:avLst/>
          </a:prstGeom>
        </p:spPr>
      </p:pic>
    </p:spTree>
    <p:extLst>
      <p:ext uri="{BB962C8B-B14F-4D97-AF65-F5344CB8AC3E}">
        <p14:creationId xmlns:p14="http://schemas.microsoft.com/office/powerpoint/2010/main" val="198241008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12"/>
          <p:cNvSpPr txBox="1">
            <a:spLocks/>
          </p:cNvSpPr>
          <p:nvPr/>
        </p:nvSpPr>
        <p:spPr>
          <a:xfrm>
            <a:off x="1143000" y="0"/>
            <a:ext cx="428604" cy="428604"/>
          </a:xfrm>
          <a:prstGeom prst="rect">
            <a:avLst/>
          </a:prstGeom>
        </p:spPr>
        <p:txBody>
          <a:bodyPr vert="horz" lIns="91440" tIns="45720" rIns="91440" bIns="45720" rtlCol="1" anchor="ctr"/>
          <a:lstStyle/>
          <a:p>
            <a:pPr defTabSz="914400" rtl="1">
              <a:defRPr/>
            </a:pPr>
            <a:endParaRPr lang="ar-SA" sz="2000" dirty="0"/>
          </a:p>
        </p:txBody>
      </p:sp>
      <p:pic>
        <p:nvPicPr>
          <p:cNvPr id="7" name="صورة 6" descr="23.jpg"/>
          <p:cNvPicPr>
            <a:picLocks noChangeAspect="1"/>
          </p:cNvPicPr>
          <p:nvPr/>
        </p:nvPicPr>
        <p:blipFill>
          <a:blip r:embed="rId2" cstate="print"/>
          <a:stretch>
            <a:fillRect/>
          </a:stretch>
        </p:blipFill>
        <p:spPr>
          <a:xfrm>
            <a:off x="1357290" y="1071546"/>
            <a:ext cx="5259930" cy="5214974"/>
          </a:xfrm>
          <a:prstGeom prst="rect">
            <a:avLst/>
          </a:prstGeom>
        </p:spPr>
      </p:pic>
      <p:sp>
        <p:nvSpPr>
          <p:cNvPr id="8" name="مربع نص 7"/>
          <p:cNvSpPr txBox="1"/>
          <p:nvPr/>
        </p:nvSpPr>
        <p:spPr>
          <a:xfrm>
            <a:off x="6768695" y="2143118"/>
            <a:ext cx="1178751" cy="1384995"/>
          </a:xfrm>
          <a:prstGeom prst="rect">
            <a:avLst/>
          </a:prstGeom>
          <a:noFill/>
        </p:spPr>
        <p:txBody>
          <a:bodyPr wrap="square" rtlCol="1">
            <a:spAutoFit/>
          </a:bodyPr>
          <a:lstStyle/>
          <a:p>
            <a:pPr algn="ctr"/>
            <a:r>
              <a:rPr lang="ar-DZ" sz="2800" b="1" dirty="0">
                <a:solidFill>
                  <a:srgbClr val="FF0000"/>
                </a:solidFill>
              </a:rPr>
              <a:t>اختيار لغة </a:t>
            </a:r>
            <a:r>
              <a:rPr lang="ar-DZ" sz="2800" b="1" dirty="0" err="1">
                <a:solidFill>
                  <a:srgbClr val="FF0000"/>
                </a:solidFill>
              </a:rPr>
              <a:t>الويندوز</a:t>
            </a:r>
            <a:endParaRPr lang="ar-SA" sz="2800" b="1" dirty="0">
              <a:solidFill>
                <a:srgbClr val="FF0000"/>
              </a:solidFill>
            </a:endParaRPr>
          </a:p>
        </p:txBody>
      </p:sp>
      <p:cxnSp>
        <p:nvCxnSpPr>
          <p:cNvPr id="10" name="رابط كسهم مستقيم 9"/>
          <p:cNvCxnSpPr/>
          <p:nvPr/>
        </p:nvCxnSpPr>
        <p:spPr>
          <a:xfrm rot="10800000" flipV="1">
            <a:off x="3875480" y="2714620"/>
            <a:ext cx="3000396" cy="857256"/>
          </a:xfrm>
          <a:prstGeom prst="straightConnector1">
            <a:avLst/>
          </a:prstGeom>
          <a:ln w="50800">
            <a:tailEnd type="arrow"/>
          </a:ln>
          <a:effectLst>
            <a:glow rad="139700">
              <a:schemeClr val="accent2">
                <a:satMod val="175000"/>
                <a:alpha val="40000"/>
              </a:schemeClr>
            </a:glow>
          </a:effectLst>
        </p:spPr>
        <p:style>
          <a:lnRef idx="1">
            <a:schemeClr val="dk1"/>
          </a:lnRef>
          <a:fillRef idx="0">
            <a:schemeClr val="dk1"/>
          </a:fillRef>
          <a:effectRef idx="0">
            <a:schemeClr val="dk1"/>
          </a:effectRef>
          <a:fontRef idx="minor">
            <a:schemeClr val="tx1"/>
          </a:fontRef>
        </p:style>
      </p:cxnSp>
      <p:sp>
        <p:nvSpPr>
          <p:cNvPr id="12" name="مربع نص 11"/>
          <p:cNvSpPr txBox="1"/>
          <p:nvPr/>
        </p:nvSpPr>
        <p:spPr>
          <a:xfrm>
            <a:off x="5107785" y="5458687"/>
            <a:ext cx="1178751" cy="646331"/>
          </a:xfrm>
          <a:prstGeom prst="rect">
            <a:avLst/>
          </a:prstGeom>
          <a:noFill/>
        </p:spPr>
        <p:txBody>
          <a:bodyPr wrap="square" rtlCol="1">
            <a:spAutoFit/>
          </a:bodyPr>
          <a:lstStyle/>
          <a:p>
            <a:pPr algn="ctr"/>
            <a:r>
              <a:rPr lang="ar-DZ" b="1" dirty="0">
                <a:solidFill>
                  <a:srgbClr val="FF0000"/>
                </a:solidFill>
              </a:rPr>
              <a:t>النقر على التالي</a:t>
            </a:r>
            <a:endParaRPr lang="ar-SA" b="1" dirty="0">
              <a:solidFill>
                <a:srgbClr val="FF0000"/>
              </a:solidFill>
            </a:endParaRPr>
          </a:p>
        </p:txBody>
      </p:sp>
    </p:spTree>
    <p:extLst>
      <p:ext uri="{BB962C8B-B14F-4D97-AF65-F5344CB8AC3E}">
        <p14:creationId xmlns:p14="http://schemas.microsoft.com/office/powerpoint/2010/main" val="43705533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12"/>
          <p:cNvSpPr txBox="1">
            <a:spLocks/>
          </p:cNvSpPr>
          <p:nvPr/>
        </p:nvSpPr>
        <p:spPr>
          <a:xfrm>
            <a:off x="1143000" y="0"/>
            <a:ext cx="428604" cy="428604"/>
          </a:xfrm>
          <a:prstGeom prst="rect">
            <a:avLst/>
          </a:prstGeom>
        </p:spPr>
        <p:txBody>
          <a:bodyPr vert="horz" lIns="91440" tIns="45720" rIns="91440" bIns="45720" rtlCol="1" anchor="ctr"/>
          <a:lstStyle/>
          <a:p>
            <a:pPr defTabSz="914400" rtl="1">
              <a:defRPr/>
            </a:pPr>
            <a:fld id="{0B34F065-1154-456A-91E3-76DE8E75E17B}" type="slidenum">
              <a:rPr lang="ar-SA" sz="2000"/>
              <a:pPr defTabSz="914400" rtl="1">
                <a:defRPr/>
              </a:pPr>
              <a:t>84</a:t>
            </a:fld>
            <a:endParaRPr lang="ar-SA" sz="2000" dirty="0"/>
          </a:p>
        </p:txBody>
      </p:sp>
      <p:pic>
        <p:nvPicPr>
          <p:cNvPr id="3" name="صورة 2" descr="24.jpg"/>
          <p:cNvPicPr>
            <a:picLocks noChangeAspect="1"/>
          </p:cNvPicPr>
          <p:nvPr/>
        </p:nvPicPr>
        <p:blipFill>
          <a:blip r:embed="rId2" cstate="print"/>
          <a:stretch>
            <a:fillRect/>
          </a:stretch>
        </p:blipFill>
        <p:spPr>
          <a:xfrm>
            <a:off x="1701161" y="785796"/>
            <a:ext cx="5656922" cy="5572129"/>
          </a:xfrm>
          <a:prstGeom prst="rect">
            <a:avLst/>
          </a:prstGeom>
        </p:spPr>
      </p:pic>
      <p:sp>
        <p:nvSpPr>
          <p:cNvPr id="5" name="مربع نص 4"/>
          <p:cNvSpPr txBox="1"/>
          <p:nvPr/>
        </p:nvSpPr>
        <p:spPr>
          <a:xfrm>
            <a:off x="3714744" y="3929066"/>
            <a:ext cx="1660958" cy="646331"/>
          </a:xfrm>
          <a:prstGeom prst="rect">
            <a:avLst/>
          </a:prstGeom>
          <a:noFill/>
        </p:spPr>
        <p:txBody>
          <a:bodyPr wrap="square" rtlCol="1">
            <a:spAutoFit/>
          </a:bodyPr>
          <a:lstStyle/>
          <a:p>
            <a:pPr algn="ctr"/>
            <a:r>
              <a:rPr lang="ar-DZ" b="1" dirty="0">
                <a:solidFill>
                  <a:srgbClr val="FFFF00"/>
                </a:solidFill>
              </a:rPr>
              <a:t>النقر على تثبيت الآن</a:t>
            </a:r>
            <a:endParaRPr lang="ar-SA" b="1" dirty="0">
              <a:solidFill>
                <a:srgbClr val="FFFF00"/>
              </a:solidFill>
            </a:endParaRPr>
          </a:p>
        </p:txBody>
      </p:sp>
    </p:spTree>
    <p:extLst>
      <p:ext uri="{BB962C8B-B14F-4D97-AF65-F5344CB8AC3E}">
        <p14:creationId xmlns:p14="http://schemas.microsoft.com/office/powerpoint/2010/main" val="42078194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12"/>
          <p:cNvSpPr txBox="1">
            <a:spLocks/>
          </p:cNvSpPr>
          <p:nvPr/>
        </p:nvSpPr>
        <p:spPr>
          <a:xfrm>
            <a:off x="1143000" y="0"/>
            <a:ext cx="428604" cy="428604"/>
          </a:xfrm>
          <a:prstGeom prst="rect">
            <a:avLst/>
          </a:prstGeom>
        </p:spPr>
        <p:txBody>
          <a:bodyPr vert="horz" lIns="91440" tIns="45720" rIns="91440" bIns="45720" rtlCol="1" anchor="ctr"/>
          <a:lstStyle/>
          <a:p>
            <a:pPr defTabSz="914400" rtl="1">
              <a:defRPr/>
            </a:pPr>
            <a:fld id="{0B34F065-1154-456A-91E3-76DE8E75E17B}" type="slidenum">
              <a:rPr lang="ar-SA" sz="2000"/>
              <a:pPr defTabSz="914400" rtl="1">
                <a:defRPr/>
              </a:pPr>
              <a:t>85</a:t>
            </a:fld>
            <a:endParaRPr lang="ar-SA" sz="2000" dirty="0"/>
          </a:p>
        </p:txBody>
      </p:sp>
      <p:pic>
        <p:nvPicPr>
          <p:cNvPr id="3" name="صورة 2" descr="25.jpg"/>
          <p:cNvPicPr>
            <a:picLocks noChangeAspect="1"/>
          </p:cNvPicPr>
          <p:nvPr/>
        </p:nvPicPr>
        <p:blipFill>
          <a:blip r:embed="rId3" cstate="print"/>
          <a:stretch>
            <a:fillRect/>
          </a:stretch>
        </p:blipFill>
        <p:spPr>
          <a:xfrm>
            <a:off x="1839497" y="642918"/>
            <a:ext cx="5540871" cy="5562600"/>
          </a:xfrm>
          <a:prstGeom prst="rect">
            <a:avLst/>
          </a:prstGeom>
        </p:spPr>
      </p:pic>
      <p:sp>
        <p:nvSpPr>
          <p:cNvPr id="4" name="مربع نص 3"/>
          <p:cNvSpPr txBox="1"/>
          <p:nvPr/>
        </p:nvSpPr>
        <p:spPr>
          <a:xfrm>
            <a:off x="3661165" y="4559866"/>
            <a:ext cx="2732504" cy="646331"/>
          </a:xfrm>
          <a:prstGeom prst="rect">
            <a:avLst/>
          </a:prstGeom>
          <a:noFill/>
        </p:spPr>
        <p:txBody>
          <a:bodyPr wrap="square" rtlCol="1">
            <a:spAutoFit/>
          </a:bodyPr>
          <a:lstStyle/>
          <a:p>
            <a:pPr algn="ctr"/>
            <a:r>
              <a:rPr lang="ar-DZ" b="1" dirty="0">
                <a:solidFill>
                  <a:srgbClr val="FF0000"/>
                </a:solidFill>
              </a:rPr>
              <a:t>الموافقة على الشروط ثم النقر على التالي</a:t>
            </a:r>
            <a:endParaRPr lang="ar-SA" b="1" dirty="0">
              <a:solidFill>
                <a:srgbClr val="FF0000"/>
              </a:solidFill>
            </a:endParaRPr>
          </a:p>
        </p:txBody>
      </p:sp>
    </p:spTree>
    <p:extLst>
      <p:ext uri="{BB962C8B-B14F-4D97-AF65-F5344CB8AC3E}">
        <p14:creationId xmlns:p14="http://schemas.microsoft.com/office/powerpoint/2010/main" val="219328383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12"/>
          <p:cNvSpPr txBox="1">
            <a:spLocks/>
          </p:cNvSpPr>
          <p:nvPr/>
        </p:nvSpPr>
        <p:spPr>
          <a:xfrm>
            <a:off x="1143000" y="0"/>
            <a:ext cx="428604" cy="428604"/>
          </a:xfrm>
          <a:prstGeom prst="rect">
            <a:avLst/>
          </a:prstGeom>
        </p:spPr>
        <p:txBody>
          <a:bodyPr vert="horz" lIns="91440" tIns="45720" rIns="91440" bIns="45720" rtlCol="1" anchor="ctr"/>
          <a:lstStyle/>
          <a:p>
            <a:pPr defTabSz="914400" rtl="1">
              <a:defRPr/>
            </a:pPr>
            <a:fld id="{0B34F065-1154-456A-91E3-76DE8E75E17B}" type="slidenum">
              <a:rPr lang="ar-SA" sz="2000"/>
              <a:pPr defTabSz="914400" rtl="1">
                <a:defRPr/>
              </a:pPr>
              <a:t>86</a:t>
            </a:fld>
            <a:endParaRPr lang="ar-SA" sz="2000" dirty="0"/>
          </a:p>
        </p:txBody>
      </p:sp>
      <p:pic>
        <p:nvPicPr>
          <p:cNvPr id="4" name="صورة 3" descr="26.jpg"/>
          <p:cNvPicPr>
            <a:picLocks noChangeAspect="1"/>
          </p:cNvPicPr>
          <p:nvPr/>
        </p:nvPicPr>
        <p:blipFill>
          <a:blip r:embed="rId2" cstate="print"/>
          <a:stretch>
            <a:fillRect/>
          </a:stretch>
        </p:blipFill>
        <p:spPr>
          <a:xfrm>
            <a:off x="1410869" y="500042"/>
            <a:ext cx="6215106" cy="5917424"/>
          </a:xfrm>
          <a:prstGeom prst="rect">
            <a:avLst/>
          </a:prstGeom>
        </p:spPr>
      </p:pic>
      <p:sp>
        <p:nvSpPr>
          <p:cNvPr id="5" name="مستطيل 4"/>
          <p:cNvSpPr/>
          <p:nvPr/>
        </p:nvSpPr>
        <p:spPr>
          <a:xfrm>
            <a:off x="2696753" y="5211563"/>
            <a:ext cx="4393425" cy="1200329"/>
          </a:xfrm>
          <a:prstGeom prst="rect">
            <a:avLst/>
          </a:prstGeom>
        </p:spPr>
        <p:txBody>
          <a:bodyPr wrap="square">
            <a:spAutoFit/>
          </a:bodyPr>
          <a:lstStyle/>
          <a:p>
            <a:r>
              <a:rPr lang="ar-DZ" b="1" dirty="0">
                <a:solidFill>
                  <a:srgbClr val="FF0000"/>
                </a:solidFill>
              </a:rPr>
              <a:t>*- اختيار نوع التثبيت : - ترقية (في حالة وجود نظام تشغيل سابق).  </a:t>
            </a:r>
          </a:p>
          <a:p>
            <a:r>
              <a:rPr lang="ar-DZ" b="1" dirty="0">
                <a:solidFill>
                  <a:srgbClr val="FF0000"/>
                </a:solidFill>
              </a:rPr>
              <a:t>                            - تخصيص (تثبيت ويندوز جديد).</a:t>
            </a:r>
            <a:endParaRPr lang="en-US" b="1" dirty="0">
              <a:solidFill>
                <a:srgbClr val="FF0000"/>
              </a:solidFill>
            </a:endParaRPr>
          </a:p>
        </p:txBody>
      </p:sp>
    </p:spTree>
    <p:extLst>
      <p:ext uri="{BB962C8B-B14F-4D97-AF65-F5344CB8AC3E}">
        <p14:creationId xmlns:p14="http://schemas.microsoft.com/office/powerpoint/2010/main" val="46508774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12"/>
          <p:cNvSpPr txBox="1">
            <a:spLocks/>
          </p:cNvSpPr>
          <p:nvPr/>
        </p:nvSpPr>
        <p:spPr>
          <a:xfrm>
            <a:off x="1143000" y="0"/>
            <a:ext cx="428604" cy="428604"/>
          </a:xfrm>
          <a:prstGeom prst="rect">
            <a:avLst/>
          </a:prstGeom>
        </p:spPr>
        <p:txBody>
          <a:bodyPr vert="horz" lIns="91440" tIns="45720" rIns="91440" bIns="45720" rtlCol="1" anchor="ctr"/>
          <a:lstStyle/>
          <a:p>
            <a:pPr defTabSz="914400" rtl="1">
              <a:defRPr/>
            </a:pPr>
            <a:fld id="{0B34F065-1154-456A-91E3-76DE8E75E17B}" type="slidenum">
              <a:rPr lang="ar-SA" sz="2000"/>
              <a:pPr defTabSz="914400" rtl="1">
                <a:defRPr/>
              </a:pPr>
              <a:t>87</a:t>
            </a:fld>
            <a:endParaRPr lang="ar-SA" sz="2000" dirty="0"/>
          </a:p>
        </p:txBody>
      </p:sp>
      <p:pic>
        <p:nvPicPr>
          <p:cNvPr id="3" name="صورة 2" descr="27.jpg"/>
          <p:cNvPicPr>
            <a:picLocks noChangeAspect="1"/>
          </p:cNvPicPr>
          <p:nvPr/>
        </p:nvPicPr>
        <p:blipFill>
          <a:blip r:embed="rId2" cstate="print"/>
          <a:stretch>
            <a:fillRect/>
          </a:stretch>
        </p:blipFill>
        <p:spPr>
          <a:xfrm>
            <a:off x="1893076" y="785796"/>
            <a:ext cx="5518585" cy="5624591"/>
          </a:xfrm>
          <a:prstGeom prst="rect">
            <a:avLst/>
          </a:prstGeom>
        </p:spPr>
      </p:pic>
      <p:sp>
        <p:nvSpPr>
          <p:cNvPr id="4" name="مربع نص 3"/>
          <p:cNvSpPr txBox="1"/>
          <p:nvPr/>
        </p:nvSpPr>
        <p:spPr>
          <a:xfrm>
            <a:off x="2857488" y="5417122"/>
            <a:ext cx="3429024" cy="646331"/>
          </a:xfrm>
          <a:prstGeom prst="rect">
            <a:avLst/>
          </a:prstGeom>
          <a:noFill/>
        </p:spPr>
        <p:txBody>
          <a:bodyPr wrap="square" rtlCol="1">
            <a:spAutoFit/>
          </a:bodyPr>
          <a:lstStyle/>
          <a:p>
            <a:pPr algn="ctr"/>
            <a:r>
              <a:rPr lang="ar-DZ" b="1" dirty="0">
                <a:solidFill>
                  <a:srgbClr val="FF0000"/>
                </a:solidFill>
              </a:rPr>
              <a:t>اختيار القرص المراد التثبيت عليه ثم النقر على التالي</a:t>
            </a:r>
            <a:endParaRPr lang="ar-SA" b="1" dirty="0">
              <a:solidFill>
                <a:srgbClr val="FF0000"/>
              </a:solidFill>
            </a:endParaRPr>
          </a:p>
        </p:txBody>
      </p:sp>
    </p:spTree>
    <p:extLst>
      <p:ext uri="{BB962C8B-B14F-4D97-AF65-F5344CB8AC3E}">
        <p14:creationId xmlns:p14="http://schemas.microsoft.com/office/powerpoint/2010/main" val="285479691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12"/>
          <p:cNvSpPr txBox="1">
            <a:spLocks/>
          </p:cNvSpPr>
          <p:nvPr/>
        </p:nvSpPr>
        <p:spPr>
          <a:xfrm>
            <a:off x="1143000" y="0"/>
            <a:ext cx="428604" cy="428604"/>
          </a:xfrm>
          <a:prstGeom prst="rect">
            <a:avLst/>
          </a:prstGeom>
        </p:spPr>
        <p:txBody>
          <a:bodyPr vert="horz" lIns="91440" tIns="45720" rIns="91440" bIns="45720" rtlCol="1" anchor="ctr"/>
          <a:lstStyle/>
          <a:p>
            <a:pPr defTabSz="914400" rtl="1">
              <a:defRPr/>
            </a:pPr>
            <a:fld id="{0B34F065-1154-456A-91E3-76DE8E75E17B}" type="slidenum">
              <a:rPr lang="ar-SA" sz="2000"/>
              <a:pPr defTabSz="914400" rtl="1">
                <a:defRPr/>
              </a:pPr>
              <a:t>88</a:t>
            </a:fld>
            <a:endParaRPr lang="ar-SA" sz="2000" dirty="0"/>
          </a:p>
        </p:txBody>
      </p:sp>
      <p:pic>
        <p:nvPicPr>
          <p:cNvPr id="3" name="صورة 2" descr="28.jpg"/>
          <p:cNvPicPr>
            <a:picLocks noChangeAspect="1"/>
          </p:cNvPicPr>
          <p:nvPr/>
        </p:nvPicPr>
        <p:blipFill>
          <a:blip r:embed="rId2" cstate="print"/>
          <a:stretch>
            <a:fillRect/>
          </a:stretch>
        </p:blipFill>
        <p:spPr>
          <a:xfrm>
            <a:off x="1678761" y="642918"/>
            <a:ext cx="5975957" cy="5926240"/>
          </a:xfrm>
          <a:prstGeom prst="rect">
            <a:avLst/>
          </a:prstGeom>
        </p:spPr>
      </p:pic>
      <p:sp>
        <p:nvSpPr>
          <p:cNvPr id="4" name="مربع نص 3"/>
          <p:cNvSpPr txBox="1"/>
          <p:nvPr/>
        </p:nvSpPr>
        <p:spPr>
          <a:xfrm>
            <a:off x="2857488" y="4572008"/>
            <a:ext cx="3429024" cy="369332"/>
          </a:xfrm>
          <a:prstGeom prst="rect">
            <a:avLst/>
          </a:prstGeom>
          <a:noFill/>
        </p:spPr>
        <p:txBody>
          <a:bodyPr wrap="square" rtlCol="1">
            <a:spAutoFit/>
          </a:bodyPr>
          <a:lstStyle/>
          <a:p>
            <a:pPr algn="ctr"/>
            <a:r>
              <a:rPr lang="ar-DZ" b="1" dirty="0">
                <a:solidFill>
                  <a:srgbClr val="FF0000"/>
                </a:solidFill>
              </a:rPr>
              <a:t>التثبيت عند 42 </a:t>
            </a:r>
            <a:r>
              <a:rPr lang="fr-FR" b="1" dirty="0">
                <a:solidFill>
                  <a:srgbClr val="FF0000"/>
                </a:solidFill>
              </a:rPr>
              <a:t>%</a:t>
            </a:r>
            <a:endParaRPr lang="ar-SA" b="1" dirty="0">
              <a:solidFill>
                <a:srgbClr val="FF0000"/>
              </a:solidFill>
            </a:endParaRPr>
          </a:p>
        </p:txBody>
      </p:sp>
    </p:spTree>
    <p:extLst>
      <p:ext uri="{BB962C8B-B14F-4D97-AF65-F5344CB8AC3E}">
        <p14:creationId xmlns:p14="http://schemas.microsoft.com/office/powerpoint/2010/main" val="274967105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12"/>
          <p:cNvSpPr txBox="1">
            <a:spLocks/>
          </p:cNvSpPr>
          <p:nvPr/>
        </p:nvSpPr>
        <p:spPr>
          <a:xfrm>
            <a:off x="1143000" y="0"/>
            <a:ext cx="428604" cy="428604"/>
          </a:xfrm>
          <a:prstGeom prst="rect">
            <a:avLst/>
          </a:prstGeom>
        </p:spPr>
        <p:txBody>
          <a:bodyPr vert="horz" lIns="91440" tIns="45720" rIns="91440" bIns="45720" rtlCol="1" anchor="ctr"/>
          <a:lstStyle/>
          <a:p>
            <a:pPr defTabSz="914400" rtl="1">
              <a:defRPr/>
            </a:pPr>
            <a:fld id="{0B34F065-1154-456A-91E3-76DE8E75E17B}" type="slidenum">
              <a:rPr lang="ar-SA" sz="2000"/>
              <a:pPr defTabSz="914400" rtl="1">
                <a:defRPr/>
              </a:pPr>
              <a:t>89</a:t>
            </a:fld>
            <a:endParaRPr lang="ar-SA" sz="2000" dirty="0"/>
          </a:p>
        </p:txBody>
      </p:sp>
      <p:pic>
        <p:nvPicPr>
          <p:cNvPr id="3" name="صورة 2" descr="29.jpg"/>
          <p:cNvPicPr>
            <a:picLocks noChangeAspect="1"/>
          </p:cNvPicPr>
          <p:nvPr/>
        </p:nvPicPr>
        <p:blipFill>
          <a:blip r:embed="rId2" cstate="print"/>
          <a:stretch>
            <a:fillRect/>
          </a:stretch>
        </p:blipFill>
        <p:spPr>
          <a:xfrm>
            <a:off x="2053811" y="514369"/>
            <a:ext cx="5143536" cy="5953293"/>
          </a:xfrm>
          <a:prstGeom prst="rect">
            <a:avLst/>
          </a:prstGeom>
        </p:spPr>
      </p:pic>
      <p:sp>
        <p:nvSpPr>
          <p:cNvPr id="4" name="مربع نص 3"/>
          <p:cNvSpPr txBox="1"/>
          <p:nvPr/>
        </p:nvSpPr>
        <p:spPr>
          <a:xfrm>
            <a:off x="3071802" y="4774180"/>
            <a:ext cx="3429024" cy="646331"/>
          </a:xfrm>
          <a:prstGeom prst="rect">
            <a:avLst/>
          </a:prstGeom>
          <a:noFill/>
        </p:spPr>
        <p:txBody>
          <a:bodyPr wrap="square" rtlCol="1">
            <a:spAutoFit/>
          </a:bodyPr>
          <a:lstStyle/>
          <a:p>
            <a:pPr algn="ctr"/>
            <a:r>
              <a:rPr lang="ar-DZ" b="1" dirty="0">
                <a:solidFill>
                  <a:srgbClr val="FF0000"/>
                </a:solidFill>
              </a:rPr>
              <a:t>اسم المستخدم بالحروف اللاتينية ثم النقر على التالي</a:t>
            </a:r>
            <a:endParaRPr lang="ar-SA" b="1" dirty="0">
              <a:solidFill>
                <a:srgbClr val="FF0000"/>
              </a:solidFill>
            </a:endParaRPr>
          </a:p>
        </p:txBody>
      </p:sp>
    </p:spTree>
    <p:extLst>
      <p:ext uri="{BB962C8B-B14F-4D97-AF65-F5344CB8AC3E}">
        <p14:creationId xmlns:p14="http://schemas.microsoft.com/office/powerpoint/2010/main" val="815371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t="-16000" b="-16000"/>
          </a:stretch>
        </a:blipFill>
        <a:effectLst/>
      </p:bgPr>
    </p:bg>
    <p:spTree>
      <p:nvGrpSpPr>
        <p:cNvPr id="1" name=""/>
        <p:cNvGrpSpPr/>
        <p:nvPr/>
      </p:nvGrpSpPr>
      <p:grpSpPr>
        <a:xfrm>
          <a:off x="0" y="0"/>
          <a:ext cx="0" cy="0"/>
          <a:chOff x="0" y="0"/>
          <a:chExt cx="0" cy="0"/>
        </a:xfrm>
      </p:grpSpPr>
      <p:sp>
        <p:nvSpPr>
          <p:cNvPr id="2052" name="WordArt 4"/>
          <p:cNvSpPr>
            <a:spLocks noChangeArrowheads="1" noChangeShapeType="1" noTextEdit="1"/>
          </p:cNvSpPr>
          <p:nvPr/>
        </p:nvSpPr>
        <p:spPr bwMode="auto">
          <a:xfrm>
            <a:off x="500034" y="1785926"/>
            <a:ext cx="7631112" cy="2928958"/>
          </a:xfrm>
          <a:prstGeom prst="rect">
            <a:avLst/>
          </a:prstGeom>
        </p:spPr>
        <p:txBody>
          <a:bodyPr wrap="none" fromWordArt="1">
            <a:prstTxWarp prst="textDeflateBottom">
              <a:avLst>
                <a:gd name="adj" fmla="val 53125"/>
              </a:avLst>
            </a:prstTxWarp>
            <a:scene3d>
              <a:camera prst="legacyPerspectiveFront">
                <a:rot lat="20099999" lon="1500000" rev="0"/>
              </a:camera>
              <a:lightRig rig="legacyNormal4" dir="b"/>
            </a:scene3d>
            <a:sp3d extrusionH="430200" prstMaterial="legacyMetal">
              <a:extrusionClr>
                <a:srgbClr val="FFFFFF"/>
              </a:extrusionClr>
            </a:sp3d>
          </a:bodyPr>
          <a:lstStyle/>
          <a:p>
            <a:pPr algn="ctr" rtl="0"/>
            <a:r>
              <a:rPr lang="ar-SA" sz="5400" b="1" kern="10" spc="0" dirty="0" smtClean="0">
                <a:ln w="9525">
                  <a:round/>
                  <a:headEnd/>
                  <a:tailEnd/>
                </a:ln>
                <a:effectLst/>
                <a:latin typeface="Tahoma"/>
                <a:ea typeface="Tahoma"/>
                <a:cs typeface="Tahoma"/>
              </a:rPr>
              <a:t>تاريخ الإعلام الآلي</a:t>
            </a:r>
            <a:endParaRPr lang="fr-FR" sz="5400" b="1" kern="10" spc="0" dirty="0">
              <a:ln w="9525">
                <a:round/>
                <a:headEnd/>
                <a:tailEnd/>
              </a:ln>
              <a:effectLst/>
              <a:latin typeface="Tahoma"/>
              <a:ea typeface="Tahoma"/>
              <a:cs typeface="Tahoma"/>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500" fill="hold"/>
                                        <p:tgtEl>
                                          <p:spTgt spid="2052"/>
                                        </p:tgtEl>
                                        <p:attrNameLst>
                                          <p:attrName>ppt_w</p:attrName>
                                        </p:attrNameLst>
                                      </p:cBhvr>
                                      <p:tavLst>
                                        <p:tav tm="0">
                                          <p:val>
                                            <p:fltVal val="0"/>
                                          </p:val>
                                        </p:tav>
                                        <p:tav tm="100000">
                                          <p:val>
                                            <p:strVal val="#ppt_w"/>
                                          </p:val>
                                        </p:tav>
                                      </p:tavLst>
                                    </p:anim>
                                    <p:anim calcmode="lin" valueType="num">
                                      <p:cBhvr>
                                        <p:cTn id="8" dur="500" fill="hold"/>
                                        <p:tgtEl>
                                          <p:spTgt spid="2052"/>
                                        </p:tgtEl>
                                        <p:attrNameLst>
                                          <p:attrName>ppt_h</p:attrName>
                                        </p:attrNameLst>
                                      </p:cBhvr>
                                      <p:tavLst>
                                        <p:tav tm="0">
                                          <p:val>
                                            <p:fltVal val="0"/>
                                          </p:val>
                                        </p:tav>
                                        <p:tav tm="100000">
                                          <p:val>
                                            <p:strVal val="#ppt_h"/>
                                          </p:val>
                                        </p:tav>
                                      </p:tavLst>
                                    </p:anim>
                                    <p:animEffect transition="in" filter="fade">
                                      <p:cBhvr>
                                        <p:cTn id="9"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12"/>
          <p:cNvSpPr txBox="1">
            <a:spLocks/>
          </p:cNvSpPr>
          <p:nvPr/>
        </p:nvSpPr>
        <p:spPr>
          <a:xfrm>
            <a:off x="1143000" y="0"/>
            <a:ext cx="428604" cy="428604"/>
          </a:xfrm>
          <a:prstGeom prst="rect">
            <a:avLst/>
          </a:prstGeom>
        </p:spPr>
        <p:txBody>
          <a:bodyPr vert="horz" lIns="91440" tIns="45720" rIns="91440" bIns="45720" rtlCol="1" anchor="ctr"/>
          <a:lstStyle/>
          <a:p>
            <a:pPr defTabSz="914400" rtl="1">
              <a:defRPr/>
            </a:pPr>
            <a:fld id="{0B34F065-1154-456A-91E3-76DE8E75E17B}" type="slidenum">
              <a:rPr lang="ar-SA" sz="2000"/>
              <a:pPr defTabSz="914400" rtl="1">
                <a:defRPr/>
              </a:pPr>
              <a:t>90</a:t>
            </a:fld>
            <a:endParaRPr lang="ar-SA" sz="2000" dirty="0"/>
          </a:p>
        </p:txBody>
      </p:sp>
      <p:pic>
        <p:nvPicPr>
          <p:cNvPr id="3" name="صورة 2" descr="30.jpg"/>
          <p:cNvPicPr>
            <a:picLocks noChangeAspect="1"/>
          </p:cNvPicPr>
          <p:nvPr/>
        </p:nvPicPr>
        <p:blipFill>
          <a:blip r:embed="rId2" cstate="print"/>
          <a:stretch>
            <a:fillRect/>
          </a:stretch>
        </p:blipFill>
        <p:spPr>
          <a:xfrm>
            <a:off x="214953" y="500042"/>
            <a:ext cx="8669740" cy="5857916"/>
          </a:xfrm>
          <a:prstGeom prst="rect">
            <a:avLst/>
          </a:prstGeom>
        </p:spPr>
      </p:pic>
      <p:sp>
        <p:nvSpPr>
          <p:cNvPr id="4" name="مربع نص 3"/>
          <p:cNvSpPr txBox="1"/>
          <p:nvPr/>
        </p:nvSpPr>
        <p:spPr>
          <a:xfrm>
            <a:off x="3071802" y="4774180"/>
            <a:ext cx="3429024" cy="646331"/>
          </a:xfrm>
          <a:prstGeom prst="rect">
            <a:avLst/>
          </a:prstGeom>
          <a:noFill/>
        </p:spPr>
        <p:txBody>
          <a:bodyPr wrap="square" rtlCol="1">
            <a:spAutoFit/>
          </a:bodyPr>
          <a:lstStyle/>
          <a:p>
            <a:pPr algn="ctr"/>
            <a:r>
              <a:rPr lang="ar-DZ" b="1" dirty="0">
                <a:solidFill>
                  <a:srgbClr val="FF0000"/>
                </a:solidFill>
              </a:rPr>
              <a:t>كلمة المرور إذا أردت ذلك ثم النقر على التالي</a:t>
            </a:r>
            <a:endParaRPr lang="ar-SA" b="1" dirty="0">
              <a:solidFill>
                <a:srgbClr val="FF0000"/>
              </a:solidFill>
            </a:endParaRPr>
          </a:p>
        </p:txBody>
      </p:sp>
    </p:spTree>
    <p:extLst>
      <p:ext uri="{BB962C8B-B14F-4D97-AF65-F5344CB8AC3E}">
        <p14:creationId xmlns:p14="http://schemas.microsoft.com/office/powerpoint/2010/main" val="203060874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12"/>
          <p:cNvSpPr txBox="1">
            <a:spLocks/>
          </p:cNvSpPr>
          <p:nvPr/>
        </p:nvSpPr>
        <p:spPr>
          <a:xfrm>
            <a:off x="1143000" y="0"/>
            <a:ext cx="428604" cy="428604"/>
          </a:xfrm>
          <a:prstGeom prst="rect">
            <a:avLst/>
          </a:prstGeom>
        </p:spPr>
        <p:txBody>
          <a:bodyPr vert="horz" lIns="91440" tIns="45720" rIns="91440" bIns="45720" rtlCol="1" anchor="ctr"/>
          <a:lstStyle/>
          <a:p>
            <a:pPr defTabSz="914400" rtl="1">
              <a:defRPr/>
            </a:pPr>
            <a:fld id="{0B34F065-1154-456A-91E3-76DE8E75E17B}" type="slidenum">
              <a:rPr lang="ar-SA" sz="2000"/>
              <a:pPr defTabSz="914400" rtl="1">
                <a:defRPr/>
              </a:pPr>
              <a:t>91</a:t>
            </a:fld>
            <a:endParaRPr lang="ar-SA" sz="2000" dirty="0"/>
          </a:p>
        </p:txBody>
      </p:sp>
      <p:pic>
        <p:nvPicPr>
          <p:cNvPr id="3" name="صورة 2" descr="31.jpg"/>
          <p:cNvPicPr>
            <a:picLocks noChangeAspect="1"/>
          </p:cNvPicPr>
          <p:nvPr/>
        </p:nvPicPr>
        <p:blipFill>
          <a:blip r:embed="rId2" cstate="print"/>
          <a:stretch>
            <a:fillRect/>
          </a:stretch>
        </p:blipFill>
        <p:spPr>
          <a:xfrm>
            <a:off x="706273" y="66498"/>
            <a:ext cx="8086298" cy="6291461"/>
          </a:xfrm>
          <a:prstGeom prst="rect">
            <a:avLst/>
          </a:prstGeom>
        </p:spPr>
      </p:pic>
      <p:sp>
        <p:nvSpPr>
          <p:cNvPr id="4" name="مربع نص 3"/>
          <p:cNvSpPr txBox="1"/>
          <p:nvPr/>
        </p:nvSpPr>
        <p:spPr>
          <a:xfrm>
            <a:off x="3232538" y="4429132"/>
            <a:ext cx="3429024" cy="646331"/>
          </a:xfrm>
          <a:prstGeom prst="rect">
            <a:avLst/>
          </a:prstGeom>
          <a:noFill/>
        </p:spPr>
        <p:txBody>
          <a:bodyPr wrap="square" rtlCol="1">
            <a:spAutoFit/>
          </a:bodyPr>
          <a:lstStyle/>
          <a:p>
            <a:pPr algn="ctr"/>
            <a:r>
              <a:rPr lang="ar-DZ" b="1" dirty="0">
                <a:solidFill>
                  <a:srgbClr val="FF0000"/>
                </a:solidFill>
              </a:rPr>
              <a:t>كتابة الرقم التسلسلي </a:t>
            </a:r>
            <a:r>
              <a:rPr lang="ar-DZ" b="1" dirty="0" err="1">
                <a:solidFill>
                  <a:srgbClr val="FF0000"/>
                </a:solidFill>
              </a:rPr>
              <a:t>للويندوز</a:t>
            </a:r>
            <a:r>
              <a:rPr lang="ar-DZ" b="1" dirty="0">
                <a:solidFill>
                  <a:srgbClr val="FF0000"/>
                </a:solidFill>
              </a:rPr>
              <a:t> ثم النقر على التالي</a:t>
            </a:r>
            <a:endParaRPr lang="ar-SA" b="1" dirty="0">
              <a:solidFill>
                <a:srgbClr val="FF0000"/>
              </a:solidFill>
            </a:endParaRPr>
          </a:p>
        </p:txBody>
      </p:sp>
    </p:spTree>
    <p:extLst>
      <p:ext uri="{BB962C8B-B14F-4D97-AF65-F5344CB8AC3E}">
        <p14:creationId xmlns:p14="http://schemas.microsoft.com/office/powerpoint/2010/main" val="41538329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l="-29000" r="-29000"/>
          </a:stretch>
        </a:blipFill>
        <a:effectLst/>
      </p:bgPr>
    </p:bg>
    <p:spTree>
      <p:nvGrpSpPr>
        <p:cNvPr id="1" name=""/>
        <p:cNvGrpSpPr/>
        <p:nvPr/>
      </p:nvGrpSpPr>
      <p:grpSpPr>
        <a:xfrm>
          <a:off x="0" y="0"/>
          <a:ext cx="0" cy="0"/>
          <a:chOff x="0" y="0"/>
          <a:chExt cx="0" cy="0"/>
        </a:xfrm>
      </p:grpSpPr>
      <p:sp>
        <p:nvSpPr>
          <p:cNvPr id="6" name="عنصر نائب لرقم الشريحة 12"/>
          <p:cNvSpPr txBox="1">
            <a:spLocks/>
          </p:cNvSpPr>
          <p:nvPr/>
        </p:nvSpPr>
        <p:spPr>
          <a:xfrm>
            <a:off x="1143000" y="0"/>
            <a:ext cx="428604" cy="428604"/>
          </a:xfrm>
          <a:prstGeom prst="rect">
            <a:avLst/>
          </a:prstGeom>
        </p:spPr>
        <p:txBody>
          <a:bodyPr vert="horz" lIns="91440" tIns="45720" rIns="91440" bIns="45720" rtlCol="1" anchor="ctr"/>
          <a:lstStyle/>
          <a:p>
            <a:pPr defTabSz="914400" rtl="1">
              <a:defRPr/>
            </a:pPr>
            <a:fld id="{0B34F065-1154-456A-91E3-76DE8E75E17B}" type="slidenum">
              <a:rPr lang="ar-SA" sz="2000"/>
              <a:pPr defTabSz="914400" rtl="1">
                <a:defRPr/>
              </a:pPr>
              <a:t>92</a:t>
            </a:fld>
            <a:endParaRPr lang="ar-SA" sz="2000" dirty="0"/>
          </a:p>
        </p:txBody>
      </p:sp>
      <p:pic>
        <p:nvPicPr>
          <p:cNvPr id="3" name="صورة 2" descr="32.jpg"/>
          <p:cNvPicPr>
            <a:picLocks noChangeAspect="1"/>
          </p:cNvPicPr>
          <p:nvPr/>
        </p:nvPicPr>
        <p:blipFill>
          <a:blip r:embed="rId3" cstate="print"/>
          <a:stretch>
            <a:fillRect/>
          </a:stretch>
        </p:blipFill>
        <p:spPr>
          <a:xfrm>
            <a:off x="2107389" y="642920"/>
            <a:ext cx="4929222" cy="5546461"/>
          </a:xfrm>
          <a:prstGeom prst="rect">
            <a:avLst/>
          </a:prstGeom>
        </p:spPr>
      </p:pic>
      <p:sp>
        <p:nvSpPr>
          <p:cNvPr id="4" name="مربع نص 3"/>
          <p:cNvSpPr txBox="1"/>
          <p:nvPr/>
        </p:nvSpPr>
        <p:spPr>
          <a:xfrm>
            <a:off x="2911067" y="5202808"/>
            <a:ext cx="3429024" cy="369332"/>
          </a:xfrm>
          <a:prstGeom prst="rect">
            <a:avLst/>
          </a:prstGeom>
          <a:noFill/>
        </p:spPr>
        <p:txBody>
          <a:bodyPr wrap="square" rtlCol="1">
            <a:spAutoFit/>
          </a:bodyPr>
          <a:lstStyle/>
          <a:p>
            <a:pPr algn="ctr"/>
            <a:r>
              <a:rPr lang="ar-DZ" b="1" dirty="0">
                <a:solidFill>
                  <a:srgbClr val="FF0000"/>
                </a:solidFill>
              </a:rPr>
              <a:t>النقر على اسألني لاحقا</a:t>
            </a:r>
            <a:endParaRPr lang="ar-SA" b="1" dirty="0">
              <a:solidFill>
                <a:srgbClr val="FF0000"/>
              </a:solidFill>
            </a:endParaRPr>
          </a:p>
        </p:txBody>
      </p:sp>
    </p:spTree>
    <p:extLst>
      <p:ext uri="{BB962C8B-B14F-4D97-AF65-F5344CB8AC3E}">
        <p14:creationId xmlns:p14="http://schemas.microsoft.com/office/powerpoint/2010/main" val="120551753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l="-29000" r="-29000"/>
          </a:stretch>
        </a:blipFill>
        <a:effectLst/>
      </p:bgPr>
    </p:bg>
    <p:spTree>
      <p:nvGrpSpPr>
        <p:cNvPr id="1" name=""/>
        <p:cNvGrpSpPr/>
        <p:nvPr/>
      </p:nvGrpSpPr>
      <p:grpSpPr>
        <a:xfrm>
          <a:off x="0" y="0"/>
          <a:ext cx="0" cy="0"/>
          <a:chOff x="0" y="0"/>
          <a:chExt cx="0" cy="0"/>
        </a:xfrm>
      </p:grpSpPr>
      <p:sp>
        <p:nvSpPr>
          <p:cNvPr id="6" name="عنصر نائب لرقم الشريحة 12"/>
          <p:cNvSpPr txBox="1">
            <a:spLocks/>
          </p:cNvSpPr>
          <p:nvPr/>
        </p:nvSpPr>
        <p:spPr>
          <a:xfrm>
            <a:off x="1143000" y="0"/>
            <a:ext cx="428604" cy="428604"/>
          </a:xfrm>
          <a:prstGeom prst="rect">
            <a:avLst/>
          </a:prstGeom>
        </p:spPr>
        <p:txBody>
          <a:bodyPr vert="horz" lIns="91440" tIns="45720" rIns="91440" bIns="45720" rtlCol="1" anchor="ctr"/>
          <a:lstStyle/>
          <a:p>
            <a:pPr defTabSz="914400" rtl="1">
              <a:defRPr/>
            </a:pPr>
            <a:fld id="{0B34F065-1154-456A-91E3-76DE8E75E17B}" type="slidenum">
              <a:rPr lang="ar-SA" sz="2000"/>
              <a:pPr defTabSz="914400" rtl="1">
                <a:defRPr/>
              </a:pPr>
              <a:t>93</a:t>
            </a:fld>
            <a:endParaRPr lang="ar-SA" sz="2000" dirty="0"/>
          </a:p>
        </p:txBody>
      </p:sp>
      <p:pic>
        <p:nvPicPr>
          <p:cNvPr id="3" name="صورة 2" descr="33.jpg"/>
          <p:cNvPicPr>
            <a:picLocks noChangeAspect="1"/>
          </p:cNvPicPr>
          <p:nvPr/>
        </p:nvPicPr>
        <p:blipFill>
          <a:blip r:embed="rId3" cstate="print"/>
          <a:stretch>
            <a:fillRect/>
          </a:stretch>
        </p:blipFill>
        <p:spPr>
          <a:xfrm>
            <a:off x="2053812" y="642918"/>
            <a:ext cx="5199761" cy="5730350"/>
          </a:xfrm>
          <a:prstGeom prst="rect">
            <a:avLst/>
          </a:prstGeom>
        </p:spPr>
      </p:pic>
      <p:sp>
        <p:nvSpPr>
          <p:cNvPr id="4" name="مربع نص 3"/>
          <p:cNvSpPr txBox="1"/>
          <p:nvPr/>
        </p:nvSpPr>
        <p:spPr>
          <a:xfrm>
            <a:off x="2589596" y="5274246"/>
            <a:ext cx="3964809" cy="646331"/>
          </a:xfrm>
          <a:prstGeom prst="rect">
            <a:avLst/>
          </a:prstGeom>
          <a:noFill/>
        </p:spPr>
        <p:txBody>
          <a:bodyPr wrap="square" rtlCol="1">
            <a:spAutoFit/>
          </a:bodyPr>
          <a:lstStyle/>
          <a:p>
            <a:r>
              <a:rPr lang="ar-DZ" b="1" dirty="0">
                <a:solidFill>
                  <a:srgbClr val="FF0000"/>
                </a:solidFill>
              </a:rPr>
              <a:t>اختيار المنطقة الزمنية </a:t>
            </a:r>
            <a:r>
              <a:rPr lang="ar-DZ" b="1" dirty="0" err="1">
                <a:solidFill>
                  <a:srgbClr val="FF0000"/>
                </a:solidFill>
              </a:rPr>
              <a:t>و</a:t>
            </a:r>
            <a:r>
              <a:rPr lang="ar-DZ" b="1" dirty="0">
                <a:solidFill>
                  <a:srgbClr val="FF0000"/>
                </a:solidFill>
              </a:rPr>
              <a:t> ضبط الوقت </a:t>
            </a:r>
            <a:r>
              <a:rPr lang="ar-DZ" b="1" dirty="0" err="1">
                <a:solidFill>
                  <a:srgbClr val="FF0000"/>
                </a:solidFill>
              </a:rPr>
              <a:t>و</a:t>
            </a:r>
            <a:r>
              <a:rPr lang="ar-DZ" b="1" dirty="0">
                <a:solidFill>
                  <a:srgbClr val="FF0000"/>
                </a:solidFill>
              </a:rPr>
              <a:t> التاريخ ثم النقر على التالي</a:t>
            </a:r>
            <a:endParaRPr lang="en-US" b="1" dirty="0">
              <a:solidFill>
                <a:srgbClr val="FF0000"/>
              </a:solidFill>
            </a:endParaRPr>
          </a:p>
        </p:txBody>
      </p:sp>
    </p:spTree>
    <p:extLst>
      <p:ext uri="{BB962C8B-B14F-4D97-AF65-F5344CB8AC3E}">
        <p14:creationId xmlns:p14="http://schemas.microsoft.com/office/powerpoint/2010/main" val="425800306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l="-29000" r="-29000"/>
          </a:stretch>
        </a:blipFill>
        <a:effectLst/>
      </p:bgPr>
    </p:bg>
    <p:spTree>
      <p:nvGrpSpPr>
        <p:cNvPr id="1" name=""/>
        <p:cNvGrpSpPr/>
        <p:nvPr/>
      </p:nvGrpSpPr>
      <p:grpSpPr>
        <a:xfrm>
          <a:off x="0" y="0"/>
          <a:ext cx="0" cy="0"/>
          <a:chOff x="0" y="0"/>
          <a:chExt cx="0" cy="0"/>
        </a:xfrm>
      </p:grpSpPr>
      <p:sp>
        <p:nvSpPr>
          <p:cNvPr id="6" name="عنصر نائب لرقم الشريحة 12"/>
          <p:cNvSpPr txBox="1">
            <a:spLocks/>
          </p:cNvSpPr>
          <p:nvPr/>
        </p:nvSpPr>
        <p:spPr>
          <a:xfrm>
            <a:off x="1143000" y="0"/>
            <a:ext cx="428604" cy="428604"/>
          </a:xfrm>
          <a:prstGeom prst="rect">
            <a:avLst/>
          </a:prstGeom>
        </p:spPr>
        <p:txBody>
          <a:bodyPr vert="horz" lIns="91440" tIns="45720" rIns="91440" bIns="45720" rtlCol="1" anchor="ctr"/>
          <a:lstStyle/>
          <a:p>
            <a:pPr defTabSz="914400" rtl="1">
              <a:defRPr/>
            </a:pPr>
            <a:fld id="{0B34F065-1154-456A-91E3-76DE8E75E17B}" type="slidenum">
              <a:rPr lang="ar-SA" sz="2000"/>
              <a:pPr defTabSz="914400" rtl="1">
                <a:defRPr/>
              </a:pPr>
              <a:t>94</a:t>
            </a:fld>
            <a:endParaRPr lang="ar-SA" sz="2000" dirty="0"/>
          </a:p>
        </p:txBody>
      </p:sp>
      <p:pic>
        <p:nvPicPr>
          <p:cNvPr id="3" name="صورة 2" descr="34.jpg"/>
          <p:cNvPicPr>
            <a:picLocks noChangeAspect="1"/>
          </p:cNvPicPr>
          <p:nvPr/>
        </p:nvPicPr>
        <p:blipFill>
          <a:blip r:embed="rId3" cstate="print"/>
          <a:stretch>
            <a:fillRect/>
          </a:stretch>
        </p:blipFill>
        <p:spPr>
          <a:xfrm>
            <a:off x="1464447" y="386625"/>
            <a:ext cx="6215106" cy="6025096"/>
          </a:xfrm>
          <a:prstGeom prst="rect">
            <a:avLst/>
          </a:prstGeom>
        </p:spPr>
      </p:pic>
      <p:sp>
        <p:nvSpPr>
          <p:cNvPr id="4" name="مربع نص 3"/>
          <p:cNvSpPr txBox="1"/>
          <p:nvPr/>
        </p:nvSpPr>
        <p:spPr>
          <a:xfrm>
            <a:off x="2589596" y="5559998"/>
            <a:ext cx="3964809" cy="646331"/>
          </a:xfrm>
          <a:prstGeom prst="rect">
            <a:avLst/>
          </a:prstGeom>
          <a:noFill/>
        </p:spPr>
        <p:txBody>
          <a:bodyPr wrap="square" rtlCol="1">
            <a:spAutoFit/>
          </a:bodyPr>
          <a:lstStyle/>
          <a:p>
            <a:r>
              <a:rPr lang="ar-SA" b="1" dirty="0">
                <a:solidFill>
                  <a:srgbClr val="FF0000"/>
                </a:solidFill>
              </a:rPr>
              <a:t>إذا كان هذا الحاسب بالمنزل </a:t>
            </a:r>
            <a:r>
              <a:rPr lang="ar-DZ" b="1" dirty="0">
                <a:solidFill>
                  <a:srgbClr val="FF0000"/>
                </a:solidFill>
              </a:rPr>
              <a:t>فانقر</a:t>
            </a:r>
            <a:r>
              <a:rPr lang="ar-SA" b="1" dirty="0">
                <a:solidFill>
                  <a:srgbClr val="FF0000"/>
                </a:solidFill>
              </a:rPr>
              <a:t>على</a:t>
            </a:r>
            <a:r>
              <a:rPr lang="ar-DZ" b="1" dirty="0">
                <a:solidFill>
                  <a:srgbClr val="FF0000"/>
                </a:solidFill>
              </a:rPr>
              <a:t>  </a:t>
            </a:r>
            <a:r>
              <a:rPr lang="ar-SA" b="1" dirty="0">
                <a:solidFill>
                  <a:srgbClr val="FF0000"/>
                </a:solidFill>
              </a:rPr>
              <a:t> </a:t>
            </a:r>
            <a:r>
              <a:rPr lang="fr-FR" b="1" dirty="0">
                <a:solidFill>
                  <a:srgbClr val="FF0000"/>
                </a:solidFill>
              </a:rPr>
              <a:t>Home Network</a:t>
            </a:r>
            <a:endParaRPr lang="en-US" b="1" dirty="0">
              <a:solidFill>
                <a:srgbClr val="FF0000"/>
              </a:solidFill>
            </a:endParaRPr>
          </a:p>
        </p:txBody>
      </p:sp>
    </p:spTree>
    <p:extLst>
      <p:ext uri="{BB962C8B-B14F-4D97-AF65-F5344CB8AC3E}">
        <p14:creationId xmlns:p14="http://schemas.microsoft.com/office/powerpoint/2010/main" val="310266983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l="-29000" r="-29000"/>
          </a:stretch>
        </a:blipFill>
        <a:effectLst/>
      </p:bgPr>
    </p:bg>
    <p:spTree>
      <p:nvGrpSpPr>
        <p:cNvPr id="1" name=""/>
        <p:cNvGrpSpPr/>
        <p:nvPr/>
      </p:nvGrpSpPr>
      <p:grpSpPr>
        <a:xfrm>
          <a:off x="0" y="0"/>
          <a:ext cx="0" cy="0"/>
          <a:chOff x="0" y="0"/>
          <a:chExt cx="0" cy="0"/>
        </a:xfrm>
      </p:grpSpPr>
      <p:sp>
        <p:nvSpPr>
          <p:cNvPr id="6" name="عنصر نائب لرقم الشريحة 12"/>
          <p:cNvSpPr txBox="1">
            <a:spLocks/>
          </p:cNvSpPr>
          <p:nvPr/>
        </p:nvSpPr>
        <p:spPr>
          <a:xfrm>
            <a:off x="1143000" y="0"/>
            <a:ext cx="428604" cy="428604"/>
          </a:xfrm>
          <a:prstGeom prst="rect">
            <a:avLst/>
          </a:prstGeom>
        </p:spPr>
        <p:txBody>
          <a:bodyPr vert="horz" lIns="91440" tIns="45720" rIns="91440" bIns="45720" rtlCol="1" anchor="ctr"/>
          <a:lstStyle/>
          <a:p>
            <a:pPr defTabSz="914400" rtl="1">
              <a:defRPr/>
            </a:pPr>
            <a:fld id="{0B34F065-1154-456A-91E3-76DE8E75E17B}" type="slidenum">
              <a:rPr lang="ar-SA" sz="2000"/>
              <a:pPr defTabSz="914400" rtl="1">
                <a:defRPr/>
              </a:pPr>
              <a:t>95</a:t>
            </a:fld>
            <a:endParaRPr lang="ar-SA" sz="2000" dirty="0"/>
          </a:p>
        </p:txBody>
      </p:sp>
      <p:pic>
        <p:nvPicPr>
          <p:cNvPr id="3" name="صورة 2" descr="35.jpg"/>
          <p:cNvPicPr>
            <a:picLocks noChangeAspect="1"/>
          </p:cNvPicPr>
          <p:nvPr/>
        </p:nvPicPr>
        <p:blipFill>
          <a:blip r:embed="rId3" cstate="print"/>
          <a:stretch>
            <a:fillRect/>
          </a:stretch>
        </p:blipFill>
        <p:spPr>
          <a:xfrm>
            <a:off x="1303711" y="428604"/>
            <a:ext cx="6482999" cy="6072230"/>
          </a:xfrm>
          <a:prstGeom prst="rect">
            <a:avLst/>
          </a:prstGeom>
        </p:spPr>
      </p:pic>
      <p:sp>
        <p:nvSpPr>
          <p:cNvPr id="4" name="مربع نص 3"/>
          <p:cNvSpPr txBox="1"/>
          <p:nvPr/>
        </p:nvSpPr>
        <p:spPr>
          <a:xfrm>
            <a:off x="3500430" y="4929198"/>
            <a:ext cx="2143140" cy="646331"/>
          </a:xfrm>
          <a:prstGeom prst="rect">
            <a:avLst/>
          </a:prstGeom>
          <a:noFill/>
        </p:spPr>
        <p:txBody>
          <a:bodyPr wrap="square" rtlCol="1">
            <a:spAutoFit/>
          </a:bodyPr>
          <a:lstStyle/>
          <a:p>
            <a:r>
              <a:rPr lang="ar-DZ" b="1" dirty="0">
                <a:solidFill>
                  <a:srgbClr val="FF0000"/>
                </a:solidFill>
              </a:rPr>
              <a:t>نهاية التثبيت </a:t>
            </a:r>
            <a:r>
              <a:rPr lang="ar-DZ" b="1" dirty="0" err="1">
                <a:solidFill>
                  <a:srgbClr val="FF0000"/>
                </a:solidFill>
              </a:rPr>
              <a:t>و</a:t>
            </a:r>
            <a:r>
              <a:rPr lang="ar-DZ" b="1" dirty="0">
                <a:solidFill>
                  <a:srgbClr val="FF0000"/>
                </a:solidFill>
              </a:rPr>
              <a:t> ظهور سطح المكتب</a:t>
            </a:r>
            <a:endParaRPr lang="en-US" b="1" dirty="0">
              <a:solidFill>
                <a:srgbClr val="FF0000"/>
              </a:solidFill>
            </a:endParaRPr>
          </a:p>
        </p:txBody>
      </p:sp>
    </p:spTree>
    <p:extLst>
      <p:ext uri="{BB962C8B-B14F-4D97-AF65-F5344CB8AC3E}">
        <p14:creationId xmlns:p14="http://schemas.microsoft.com/office/powerpoint/2010/main" val="31854547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l="-29000" r="-29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68654" y="1130371"/>
            <a:ext cx="7429499" cy="4506154"/>
          </a:xfrm>
        </p:spPr>
        <p:txBody>
          <a:bodyPr>
            <a:normAutofit/>
          </a:bodyPr>
          <a:lstStyle/>
          <a:p>
            <a:pPr algn="ctr">
              <a:buNone/>
            </a:pPr>
            <a:r>
              <a:rPr lang="ar-DZ" sz="6000" b="1" dirty="0" smtClean="0">
                <a:solidFill>
                  <a:schemeClr val="bg1"/>
                </a:solidFill>
              </a:rPr>
              <a:t>ضبط إعدادات النظام</a:t>
            </a:r>
          </a:p>
          <a:p>
            <a:pPr algn="ctr">
              <a:buNone/>
            </a:pPr>
            <a:r>
              <a:rPr lang="ar-DZ" sz="4800" b="1" dirty="0" smtClean="0">
                <a:solidFill>
                  <a:srgbClr val="FF0000"/>
                </a:solidFill>
              </a:rPr>
              <a:t>لوحة التحكم</a:t>
            </a:r>
            <a:endParaRPr lang="fr-FR" sz="4800" b="1" dirty="0" smtClean="0">
              <a:solidFill>
                <a:srgbClr val="FF0000"/>
              </a:solidFill>
            </a:endParaRPr>
          </a:p>
          <a:p>
            <a:pPr algn="ctr">
              <a:buNone/>
            </a:pPr>
            <a:r>
              <a:rPr lang="ar-DZ" sz="4800" b="1" dirty="0" smtClean="0">
                <a:solidFill>
                  <a:srgbClr val="FF0000"/>
                </a:solidFill>
              </a:rPr>
              <a:t>(</a:t>
            </a:r>
            <a:r>
              <a:rPr lang="fr-FR" sz="4800" b="1" dirty="0" smtClean="0">
                <a:solidFill>
                  <a:srgbClr val="FF0000"/>
                </a:solidFill>
              </a:rPr>
              <a:t>panneau de configuration</a:t>
            </a:r>
            <a:r>
              <a:rPr lang="ar-DZ" sz="4800" b="1" dirty="0" smtClean="0">
                <a:solidFill>
                  <a:srgbClr val="FF0000"/>
                </a:solidFill>
              </a:rPr>
              <a:t>)</a:t>
            </a:r>
            <a:endParaRPr lang="fr-FR" sz="4800" b="1" dirty="0">
              <a:solidFill>
                <a:srgbClr val="FF0000"/>
              </a:solidFill>
            </a:endParaRPr>
          </a:p>
        </p:txBody>
      </p:sp>
    </p:spTree>
    <p:extLst>
      <p:ext uri="{BB962C8B-B14F-4D97-AF65-F5344CB8AC3E}">
        <p14:creationId xmlns:p14="http://schemas.microsoft.com/office/powerpoint/2010/main" val="19702103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صر نائب لرقم الشريحة 12"/>
          <p:cNvSpPr>
            <a:spLocks noGrp="1"/>
          </p:cNvSpPr>
          <p:nvPr>
            <p:ph type="sldNum" sz="quarter" idx="12"/>
          </p:nvPr>
        </p:nvSpPr>
        <p:spPr>
          <a:xfrm>
            <a:off x="1" y="0"/>
            <a:ext cx="571472" cy="428604"/>
          </a:xfrm>
        </p:spPr>
        <p:txBody>
          <a:bodyPr/>
          <a:lstStyle/>
          <a:p>
            <a:fld id="{0B34F065-1154-456A-91E3-76DE8E75E17B}" type="slidenum">
              <a:rPr lang="ar-SA" sz="2000" smtClean="0">
                <a:solidFill>
                  <a:schemeClr val="tx1"/>
                </a:solidFill>
              </a:rPr>
              <a:pPr/>
              <a:t>97</a:t>
            </a:fld>
            <a:endParaRPr lang="ar-SA" sz="2000" dirty="0">
              <a:solidFill>
                <a:schemeClr val="tx1"/>
              </a:solidFill>
            </a:endParaRPr>
          </a:p>
        </p:txBody>
      </p:sp>
      <p:pic>
        <p:nvPicPr>
          <p:cNvPr id="3074" name="Picture 2"/>
          <p:cNvPicPr>
            <a:picLocks noChangeAspect="1" noChangeArrowheads="1"/>
          </p:cNvPicPr>
          <p:nvPr/>
        </p:nvPicPr>
        <p:blipFill>
          <a:blip r:embed="rId3"/>
          <a:srcRect/>
          <a:stretch>
            <a:fillRect/>
          </a:stretch>
        </p:blipFill>
        <p:spPr bwMode="auto">
          <a:xfrm>
            <a:off x="277983" y="0"/>
            <a:ext cx="8709068" cy="6858000"/>
          </a:xfrm>
          <a:prstGeom prst="rect">
            <a:avLst/>
          </a:prstGeom>
          <a:noFill/>
          <a:ln w="9525">
            <a:noFill/>
            <a:miter lim="800000"/>
            <a:headEnd/>
            <a:tailEnd/>
          </a:ln>
          <a:effectLst/>
        </p:spPr>
      </p:pic>
    </p:spTree>
    <p:extLst>
      <p:ext uri="{BB962C8B-B14F-4D97-AF65-F5344CB8AC3E}">
        <p14:creationId xmlns:p14="http://schemas.microsoft.com/office/powerpoint/2010/main" val="311370256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عنصر نائب لرقم الشريحة 12"/>
          <p:cNvSpPr txBox="1">
            <a:spLocks/>
          </p:cNvSpPr>
          <p:nvPr/>
        </p:nvSpPr>
        <p:spPr>
          <a:xfrm>
            <a:off x="1" y="0"/>
            <a:ext cx="571472" cy="428604"/>
          </a:xfrm>
          <a:prstGeom prst="rect">
            <a:avLst/>
          </a:prstGeom>
        </p:spPr>
        <p:txBody>
          <a:bodyPr vert="horz" lIns="91440" tIns="45720" rIns="91440" bIns="45720" rtlCol="1" anchor="ctr"/>
          <a:lstStyle/>
          <a:p>
            <a:pPr marL="0" marR="0" lvl="0" indent="0" algn="l" defTabSz="914400" rtl="1" eaLnBrk="1" fontAlgn="auto" latinLnBrk="0" hangingPunct="1">
              <a:lnSpc>
                <a:spcPct val="100000"/>
              </a:lnSpc>
              <a:spcBef>
                <a:spcPts val="0"/>
              </a:spcBef>
              <a:spcAft>
                <a:spcPts val="0"/>
              </a:spcAft>
              <a:buClrTx/>
              <a:buSzTx/>
              <a:buFontTx/>
              <a:buNone/>
              <a:tabLst/>
              <a:defRPr/>
            </a:pPr>
            <a:fld id="{0B34F065-1154-456A-91E3-76DE8E75E17B}" type="slidenum">
              <a:rPr kumimoji="0" lang="ar-SA" sz="20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98</a:t>
            </a:fld>
            <a:endParaRPr kumimoji="0" lang="ar-SA"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2051"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val="372065446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val="326907940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1897</TotalTime>
  <Words>2508</Words>
  <Application>Microsoft Office PowerPoint</Application>
  <PresentationFormat>Affichage à l'écran (4:3)</PresentationFormat>
  <Paragraphs>557</Paragraphs>
  <Slides>119</Slides>
  <Notes>17</Notes>
  <HiddenSlides>5</HiddenSlides>
  <MMClips>0</MMClips>
  <ScaleCrop>false</ScaleCrop>
  <HeadingPairs>
    <vt:vector size="6" baseType="variant">
      <vt:variant>
        <vt:lpstr>Polices utilisées</vt:lpstr>
      </vt:variant>
      <vt:variant>
        <vt:i4>19</vt:i4>
      </vt:variant>
      <vt:variant>
        <vt:lpstr>Thème</vt:lpstr>
      </vt:variant>
      <vt:variant>
        <vt:i4>1</vt:i4>
      </vt:variant>
      <vt:variant>
        <vt:lpstr>Titres des diapositives</vt:lpstr>
      </vt:variant>
      <vt:variant>
        <vt:i4>119</vt:i4>
      </vt:variant>
    </vt:vector>
  </HeadingPairs>
  <TitlesOfParts>
    <vt:vector size="139" baseType="lpstr">
      <vt:lpstr>Al-Hadith1</vt:lpstr>
      <vt:lpstr>Al-Hadith2</vt:lpstr>
      <vt:lpstr>Al-Kharashi 1</vt:lpstr>
      <vt:lpstr>Andalus</vt:lpstr>
      <vt:lpstr>Arabic Transparent</vt:lpstr>
      <vt:lpstr>Arial</vt:lpstr>
      <vt:lpstr>Arial Black</vt:lpstr>
      <vt:lpstr>Calibri</vt:lpstr>
      <vt:lpstr>Courier New</vt:lpstr>
      <vt:lpstr>Georgia</vt:lpstr>
      <vt:lpstr>Impact</vt:lpstr>
      <vt:lpstr>Majalla UI</vt:lpstr>
      <vt:lpstr>Sultan Medium</vt:lpstr>
      <vt:lpstr>Sultan normal</vt:lpstr>
      <vt:lpstr>Tahoma</vt:lpstr>
      <vt:lpstr>Times New Roman</vt:lpstr>
      <vt:lpstr>Traditional Arabic</vt:lpstr>
      <vt:lpstr>Wingdings</vt:lpstr>
      <vt:lpstr>Wingdings 2</vt:lpstr>
      <vt:lpstr>Thème Office</vt:lpstr>
      <vt:lpstr>Présentation PowerPoint</vt:lpstr>
      <vt:lpstr>Présentation PowerPoint</vt:lpstr>
      <vt:lpstr>Présentation PowerPoint</vt:lpstr>
      <vt:lpstr>Présentation PowerPoint</vt:lpstr>
      <vt:lpstr>تعريف الإعـلام الآلـــي:</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الحاسب الآلي الصغير او الدقيق Microcomputer الحاسبات الآلية الصغير لها عدة أشكال هي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وحدات التخزين</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مبدأ اشتغال الحاسوب:</vt:lpstr>
      <vt:lpstr>Présentation PowerPoint</vt:lpstr>
      <vt:lpstr>Présentation PowerPoint</vt:lpstr>
      <vt:lpstr>Présentation PowerPoint</vt:lpstr>
      <vt:lpstr>Présentation PowerPoint</vt:lpstr>
      <vt:lpstr>أشهر أنظمة التشغيل  الخاصة بالحواسيب </vt:lpstr>
      <vt:lpstr>MS-DOS</vt:lpstr>
      <vt:lpstr>Windows</vt:lpstr>
      <vt:lpstr>Linux</vt:lpstr>
      <vt:lpstr>Mac-OS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Noudjoud</dc:creator>
  <cp:lastModifiedBy>njifpm</cp:lastModifiedBy>
  <cp:revision>303</cp:revision>
  <dcterms:created xsi:type="dcterms:W3CDTF">2012-04-08T17:50:44Z</dcterms:created>
  <dcterms:modified xsi:type="dcterms:W3CDTF">2018-10-16T11:41:03Z</dcterms:modified>
</cp:coreProperties>
</file>