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7" r:id="rId9"/>
    <p:sldId id="268" r:id="rId10"/>
    <p:sldId id="265" r:id="rId11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DF350DB2-F756-4527-A8E9-16D42D45B3A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9778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1E7A58-B25E-42CC-82AF-26FC8DFABEDB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6086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9ED399-6B46-4EF0-B598-4A850F84BCD4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75462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950B5D-C6D4-4B89-B7F3-8F1EB6F753A2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215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5DA1A0-6C72-4EA0-87AB-C92DBBD5FB4F}" type="slidenum">
              <a:rPr lang="fr-FR" altLang="fr-FR"/>
              <a:pPr/>
              <a:t>3</a:t>
            </a:fld>
            <a:endParaRPr lang="fr-FR" altLang="fr-FR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190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98EAB6-849A-425F-9A38-280351BB94BC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23823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0F87E7-3242-4F96-A91C-27E69AC732FC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68879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98EAB6-849A-425F-9A38-280351BB94BC}" type="slidenum">
              <a:rPr lang="fr-FR" altLang="fr-FR"/>
              <a:pPr/>
              <a:t>6</a:t>
            </a:fld>
            <a:endParaRPr lang="fr-FR" altLang="fr-F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440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124375-E30C-45BC-AC8B-3D914A687131}" type="slidenum">
              <a:rPr lang="fr-FR" altLang="fr-FR"/>
              <a:pPr/>
              <a:t>7</a:t>
            </a:fld>
            <a:endParaRPr lang="fr-FR" altLang="fr-FR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81127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98EAB6-849A-425F-9A38-280351BB94BC}" type="slidenum">
              <a:rPr lang="fr-FR" altLang="fr-FR"/>
              <a:pPr/>
              <a:t>8</a:t>
            </a:fld>
            <a:endParaRPr lang="fr-FR" altLang="fr-F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3979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98EAB6-849A-425F-9A38-280351BB94BC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6146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948D56E-8EC6-4AF3-8718-215B8633558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5769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EE364F-5B17-4D09-A793-5C8349B127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977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02DD7E-C3E1-424A-A69D-8AAAC17A3A4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002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7F8703-2F3A-4EE6-8E15-438DD99A2F3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21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9633B1C-A1DF-4FA4-AA06-800AF96DF94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454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FD60D5C-FE0D-4B0A-8BCA-F62CE46CA4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565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59EA31-8A20-44E5-856A-9ED7C23D72B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246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A399B1-FFD5-4BFB-B1FB-23B60B76729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989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406BB39-8CDC-45A3-AF24-BA6010598E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831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830D54-5036-4F34-A1AC-16521A1AE76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86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60A63FA-F67E-43DD-9252-C40A0FB2E8A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58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B6441B4B-E716-48F8-A19D-84E0356AA21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gradFill rotWithShape="0">
            <a:gsLst>
              <a:gs pos="0">
                <a:srgbClr val="0099FF"/>
              </a:gs>
              <a:gs pos="100000">
                <a:srgbClr val="FFFFF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2336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fr-FR" altLang="fr-FR" sz="4800" dirty="0"/>
              <a:t>Aujourd'hui, nous allons apprendre à effectuer des </a:t>
            </a:r>
            <a:r>
              <a:rPr lang="fr-FR" altLang="fr-FR" sz="4800" dirty="0">
                <a:solidFill>
                  <a:srgbClr val="FF0000"/>
                </a:solidFill>
              </a:rPr>
              <a:t>divisions </a:t>
            </a:r>
            <a:r>
              <a:rPr lang="fr-FR" altLang="fr-FR" sz="4800" dirty="0" smtClean="0">
                <a:solidFill>
                  <a:srgbClr val="FF0000"/>
                </a:solidFill>
              </a:rPr>
              <a:t>posées</a:t>
            </a:r>
            <a:r>
              <a:rPr lang="fr-FR" altLang="fr-FR" sz="4800" dirty="0" smtClean="0"/>
              <a:t>.</a:t>
            </a:r>
            <a:endParaRPr lang="fr-FR" altLang="fr-FR" sz="4800" dirty="0"/>
          </a:p>
          <a:p>
            <a:pPr algn="ctr"/>
            <a:endParaRPr lang="fr-FR" altLang="fr-FR" sz="3200" dirty="0"/>
          </a:p>
          <a:p>
            <a:pPr algn="ctr"/>
            <a:r>
              <a:rPr lang="fr-FR" altLang="fr-FR" sz="3200" dirty="0"/>
              <a:t>A la fin de la séance, vous saurez  effectuer des divisions du type 25 : 2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5257800"/>
            <a:ext cx="863600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body"/>
          </p:nvPr>
        </p:nvSpPr>
        <p:spPr>
          <a:xfrm>
            <a:off x="503238" y="503238"/>
            <a:ext cx="9070975" cy="6254750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 tIns="28224" anchor="t"/>
          <a:lstStyle/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b="1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b="1" dirty="0"/>
              <a:t>Calculez </a:t>
            </a:r>
            <a:r>
              <a:rPr lang="fr-FR" altLang="fr-FR" sz="3200" b="1" dirty="0" smtClean="0"/>
              <a:t>154 : 4 </a:t>
            </a:r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b="1" dirty="0" smtClean="0"/>
              <a:t>129 : 2</a:t>
            </a:r>
            <a:endParaRPr lang="fr-FR" altLang="fr-FR" sz="32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fr-FR" altLang="fr-FR" sz="3200"/>
              <a:t>Qu'allons nous apprendre aujourd'hui 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gradFill rotWithShape="0">
            <a:gsLst>
              <a:gs pos="0">
                <a:srgbClr val="0099FF"/>
              </a:gs>
              <a:gs pos="100000">
                <a:srgbClr val="FFFFFF"/>
              </a:gs>
            </a:gsLst>
            <a:lin ang="2700000" scaled="1"/>
          </a:gradFill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/>
              <a:t>Rappel des connaissances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dirty="0"/>
          </a:p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dirty="0"/>
          </a:p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dirty="0"/>
          </a:p>
          <a:p>
            <a:pPr marL="431800" indent="-323850" algn="ctr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dirty="0"/>
              <a:t>A quoi sert la division ?</a:t>
            </a:r>
          </a:p>
          <a:p>
            <a:pPr marL="431800" indent="-323850" algn="ctr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763" y="657225"/>
            <a:ext cx="10080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gradFill rotWithShape="0">
            <a:gsLst>
              <a:gs pos="0">
                <a:srgbClr val="0099FF"/>
              </a:gs>
              <a:gs pos="100000">
                <a:srgbClr val="FFFFFF"/>
              </a:gs>
            </a:gsLst>
            <a:lin ang="2700000" scaled="1"/>
          </a:gradFill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dirty="0" smtClean="0"/>
              <a:t>La division</a:t>
            </a:r>
            <a:endParaRPr lang="fr-FR" altLang="fr-F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5256212" cy="1830388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fr-FR" altLang="fr-FR" dirty="0" smtClean="0"/>
              <a:t>On veut partager 41en 5 parts égales. On va donc poser une division.</a:t>
            </a:r>
            <a:endParaRPr lang="fr-FR" altLang="fr-FR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264275" y="2519363"/>
            <a:ext cx="3240088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695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800" dirty="0"/>
              <a:t>  4    1         5</a:t>
            </a:r>
          </a:p>
          <a:p>
            <a:endParaRPr lang="fr-FR" altLang="fr-FR" sz="2800" dirty="0"/>
          </a:p>
          <a:p>
            <a:endParaRPr lang="fr-FR" altLang="fr-FR" sz="2800" dirty="0"/>
          </a:p>
          <a:p>
            <a:endParaRPr lang="fr-FR" altLang="fr-FR" sz="2800" dirty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8039100" y="2449513"/>
            <a:ext cx="1588" cy="30956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035925" y="3024188"/>
            <a:ext cx="74930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2626" y="3741513"/>
            <a:ext cx="4464049" cy="828724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Le nombre que l’on veut partager s’appelle </a:t>
            </a:r>
            <a:r>
              <a:rPr lang="fr-FR" altLang="fr-FR" sz="2200" dirty="0" smtClean="0">
                <a:solidFill>
                  <a:srgbClr val="FF0000"/>
                </a:solidFill>
              </a:rPr>
              <a:t>le dividende</a:t>
            </a:r>
            <a:r>
              <a:rPr lang="fr-FR" altLang="fr-FR" sz="2200" dirty="0" smtClean="0"/>
              <a:t>. Ici 41</a:t>
            </a:r>
            <a:endParaRPr lang="fr-FR" altLang="fr-FR" sz="2200" dirty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346" y="5195094"/>
            <a:ext cx="10080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Connecteur droit avec flèche 2"/>
          <p:cNvCxnSpPr/>
          <p:nvPr/>
        </p:nvCxnSpPr>
        <p:spPr bwMode="auto">
          <a:xfrm flipV="1">
            <a:off x="5030358" y="2875926"/>
            <a:ext cx="1773295" cy="15023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67758" y="4628691"/>
            <a:ext cx="4464049" cy="1086200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Le nombre  de parts que l’on veut faire correspond au </a:t>
            </a:r>
            <a:r>
              <a:rPr lang="fr-FR" altLang="fr-FR" sz="2200" dirty="0" smtClean="0">
                <a:solidFill>
                  <a:srgbClr val="FF0000"/>
                </a:solidFill>
              </a:rPr>
              <a:t>diviseur</a:t>
            </a:r>
            <a:r>
              <a:rPr lang="fr-FR" altLang="fr-FR" sz="2200" dirty="0" smtClean="0"/>
              <a:t>. Ici je veux partager en 5 parts.</a:t>
            </a:r>
            <a:endParaRPr lang="fr-FR" altLang="fr-FR" sz="2200" dirty="0"/>
          </a:p>
        </p:txBody>
      </p:sp>
      <p:cxnSp>
        <p:nvCxnSpPr>
          <p:cNvPr id="15" name="Connecteur droit avec flèche 14"/>
          <p:cNvCxnSpPr>
            <a:stCxn id="14" idx="3"/>
          </p:cNvCxnSpPr>
          <p:nvPr/>
        </p:nvCxnSpPr>
        <p:spPr bwMode="auto">
          <a:xfrm flipV="1">
            <a:off x="5131807" y="2875926"/>
            <a:ext cx="3004849" cy="22958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Ellipse 8"/>
          <p:cNvSpPr/>
          <p:nvPr/>
        </p:nvSpPr>
        <p:spPr bwMode="auto">
          <a:xfrm>
            <a:off x="8136656" y="3203773"/>
            <a:ext cx="1152128" cy="64807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3" name="Connecteur droit avec flèche 12"/>
          <p:cNvCxnSpPr>
            <a:endCxn id="9" idx="3"/>
          </p:cNvCxnSpPr>
          <p:nvPr/>
        </p:nvCxnSpPr>
        <p:spPr bwMode="auto">
          <a:xfrm flipV="1">
            <a:off x="5098762" y="3756937"/>
            <a:ext cx="3206619" cy="22930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654075" y="5773345"/>
            <a:ext cx="4464049" cy="1086200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Le résultat du partage se trouvera dans cette partie qu’on appelle le </a:t>
            </a:r>
            <a:r>
              <a:rPr lang="fr-FR" altLang="fr-FR" sz="2200" dirty="0" smtClean="0">
                <a:solidFill>
                  <a:srgbClr val="FF0000"/>
                </a:solidFill>
              </a:rPr>
              <a:t>quotient</a:t>
            </a:r>
            <a:r>
              <a:rPr lang="fr-FR" altLang="fr-FR" sz="2200" dirty="0" smtClean="0"/>
              <a:t>,</a:t>
            </a:r>
            <a:endParaRPr lang="fr-FR" altLang="fr-FR" sz="22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nimBg="1"/>
      <p:bldP spid="6147" grpId="0"/>
      <p:bldP spid="6148" grpId="0" animBg="1"/>
      <p:bldP spid="6149" grpId="0" animBg="1"/>
      <p:bldP spid="6150" grpId="0" animBg="1"/>
      <p:bldP spid="14" grpId="0" animBg="1"/>
      <p:bldP spid="9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503238" y="503238"/>
            <a:ext cx="9070975" cy="6254750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 tIns="28224" anchor="t"/>
          <a:lstStyle/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dirty="0" smtClean="0"/>
              <a:t>Comment appelle t’on le nombre que l’on veut partager?</a:t>
            </a:r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b="1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b="1" dirty="0" smtClean="0"/>
              <a:t>Pose la division correspondant à cet énoncé: On veut partager 36€ en 4 parts égales.</a:t>
            </a:r>
            <a:endParaRPr lang="fr-FR" altLang="fr-FR" sz="32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gradFill rotWithShape="0">
            <a:gsLst>
              <a:gs pos="0">
                <a:srgbClr val="0099FF"/>
              </a:gs>
              <a:gs pos="100000">
                <a:srgbClr val="FFFFFF"/>
              </a:gs>
            </a:gsLst>
            <a:lin ang="2700000" scaled="1"/>
          </a:gradFill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dirty="0"/>
              <a:t>Comment effectuer une division </a:t>
            </a:r>
            <a:r>
              <a:rPr lang="fr-FR" altLang="fr-FR" dirty="0" smtClean="0"/>
              <a:t>?</a:t>
            </a:r>
            <a:endParaRPr lang="fr-FR" altLang="fr-F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5256212" cy="2803450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fr-FR" altLang="fr-FR" dirty="0"/>
              <a:t>On commence par </a:t>
            </a:r>
            <a:r>
              <a:rPr lang="fr-FR" altLang="fr-FR" dirty="0" smtClean="0">
                <a:solidFill>
                  <a:srgbClr val="FF0000"/>
                </a:solidFill>
              </a:rPr>
              <a:t>chercher combien de fois se trouve le diviseur (5) dans le dividende (41)</a:t>
            </a:r>
            <a:r>
              <a:rPr lang="fr-FR" altLang="fr-FR" dirty="0" smtClean="0"/>
              <a:t>. On dit dans 41 combien de fois 5?</a:t>
            </a:r>
            <a:endParaRPr lang="fr-FR" altLang="fr-FR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310937" y="2522815"/>
            <a:ext cx="3240088" cy="2484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695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800" dirty="0"/>
              <a:t>  4    1         5</a:t>
            </a:r>
          </a:p>
          <a:p>
            <a:endParaRPr lang="fr-FR" altLang="fr-FR" sz="2800" dirty="0"/>
          </a:p>
          <a:p>
            <a:endParaRPr lang="fr-FR" altLang="fr-FR" sz="2800" dirty="0"/>
          </a:p>
          <a:p>
            <a:r>
              <a:rPr lang="fr-FR" altLang="fr-FR" sz="2800" dirty="0"/>
              <a:t>   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8039100" y="2449513"/>
            <a:ext cx="1588" cy="30956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035925" y="3024188"/>
            <a:ext cx="74930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03238" y="4877594"/>
            <a:ext cx="5400675" cy="846459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Il y a 8 fois 5 dans 41. J’inscris donc 8 dans la partie réservée au quotient.</a:t>
            </a:r>
            <a:endParaRPr lang="fr-FR" altLang="fr-FR" sz="2200" dirty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512484" y="3765120"/>
            <a:ext cx="1008062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8208664" y="3203773"/>
            <a:ext cx="576561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8</a:t>
            </a:r>
            <a:endParaRPr lang="fr-FR" sz="28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03238" y="5787865"/>
            <a:ext cx="5400675" cy="846459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8 fois 5 font 40. Je vais donc soustraire 40 de mon dividende. Il reste 1.</a:t>
            </a:r>
            <a:endParaRPr lang="fr-FR" altLang="fr-FR" sz="2200" dirty="0"/>
          </a:p>
        </p:txBody>
      </p:sp>
      <p:sp>
        <p:nvSpPr>
          <p:cNvPr id="3" name="ZoneTexte 2"/>
          <p:cNvSpPr txBox="1"/>
          <p:nvPr/>
        </p:nvSpPr>
        <p:spPr>
          <a:xfrm>
            <a:off x="6382114" y="3203773"/>
            <a:ext cx="1107411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- 4   0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6572250" y="3765120"/>
            <a:ext cx="948296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0   1</a:t>
            </a:r>
            <a:endParaRPr lang="fr-FR" sz="2800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116303" y="4797331"/>
            <a:ext cx="2808485" cy="2401838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fr-FR" altLang="fr-FR" sz="2400" dirty="0" smtClean="0"/>
              <a:t>Si je partage 41 unités en 5 parts, chaque part comprendra 8 unités et il restera 1 unité non partagée.</a:t>
            </a:r>
            <a:endParaRPr lang="fr-FR" altLang="fr-FR" sz="2400" dirty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071" y="5073825"/>
            <a:ext cx="10080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92483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 animBg="1"/>
      <p:bldP spid="6147" grpId="0"/>
      <p:bldP spid="6148" grpId="0" animBg="1"/>
      <p:bldP spid="6149" grpId="0" animBg="1"/>
      <p:bldP spid="6150" grpId="0" animBg="1"/>
      <p:bldP spid="6151" grpId="0" animBg="1"/>
      <p:bldP spid="11" grpId="0" animBg="1"/>
      <p:bldP spid="3" grpId="0"/>
      <p:bldP spid="4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503238" y="647700"/>
            <a:ext cx="8999537" cy="6110288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 tIns="28224" anchor="t"/>
          <a:lstStyle/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 algn="l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fr-FR" sz="3200" dirty="0"/>
          </a:p>
          <a:p>
            <a:pPr marL="431800" indent="-323850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dirty="0" smtClean="0"/>
              <a:t>Effectue les divisions suivantes : </a:t>
            </a:r>
          </a:p>
          <a:p>
            <a:pPr marL="431800" indent="-323850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dirty="0" smtClean="0"/>
              <a:t>75:8</a:t>
            </a:r>
          </a:p>
          <a:p>
            <a:pPr marL="431800" indent="-323850">
              <a:spcAft>
                <a:spcPts val="1413"/>
              </a:spcAft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sz="3200" dirty="0" smtClean="0"/>
              <a:t>39:6</a:t>
            </a:r>
            <a:endParaRPr lang="fr-FR" altLang="fr-FR" sz="32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gradFill rotWithShape="0">
            <a:gsLst>
              <a:gs pos="0">
                <a:srgbClr val="0099FF"/>
              </a:gs>
              <a:gs pos="100000">
                <a:srgbClr val="FFFFFF"/>
              </a:gs>
            </a:gsLst>
            <a:lin ang="2700000" scaled="1"/>
          </a:gradFill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dirty="0" smtClean="0"/>
              <a:t>Autre exemple</a:t>
            </a:r>
            <a:endParaRPr lang="fr-FR" altLang="fr-F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5256212" cy="1830388"/>
          </a:xfrm>
          <a:gradFill rotWithShape="0">
            <a:gsLst>
              <a:gs pos="0">
                <a:srgbClr val="FFFF66"/>
              </a:gs>
              <a:gs pos="100000">
                <a:srgbClr val="996633"/>
              </a:gs>
            </a:gsLst>
            <a:lin ang="2700000" scaled="1"/>
          </a:gradFill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fr-FR" altLang="fr-FR" dirty="0" smtClean="0"/>
              <a:t>On veut partager 412 en 5 parts égales. On va donc poser la division.</a:t>
            </a:r>
            <a:endParaRPr lang="fr-FR" altLang="fr-FR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262222" y="2491347"/>
            <a:ext cx="3240088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695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800" dirty="0"/>
              <a:t>  4    1 </a:t>
            </a:r>
            <a:r>
              <a:rPr lang="fr-FR" altLang="fr-FR" sz="2800" dirty="0" smtClean="0"/>
              <a:t>  2     </a:t>
            </a:r>
            <a:r>
              <a:rPr lang="fr-FR" altLang="fr-FR" sz="2800" dirty="0"/>
              <a:t>5</a:t>
            </a:r>
          </a:p>
          <a:p>
            <a:endParaRPr lang="fr-FR" altLang="fr-FR" sz="2800" dirty="0"/>
          </a:p>
          <a:p>
            <a:endParaRPr lang="fr-FR" altLang="fr-FR" sz="2800" dirty="0"/>
          </a:p>
          <a:p>
            <a:endParaRPr lang="fr-FR" altLang="fr-FR" sz="2800" dirty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8039100" y="2449513"/>
            <a:ext cx="1588" cy="30956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035925" y="3024188"/>
            <a:ext cx="74930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2626" y="3741513"/>
            <a:ext cx="4464049" cy="828724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On cherche dans 41 combien de fois 5? 8 x 5</a:t>
            </a:r>
            <a:endParaRPr lang="fr-FR" altLang="fr-FR" sz="2200" dirty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346" y="5195094"/>
            <a:ext cx="10080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67758" y="4628691"/>
            <a:ext cx="4464049" cy="802923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8x5 =40. Je soustrais 40 à mon dividende. Il reste 1.</a:t>
            </a:r>
            <a:endParaRPr lang="fr-FR" altLang="fr-FR" sz="2200" dirty="0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699711" y="5600065"/>
            <a:ext cx="4464049" cy="1086200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Je vais à présent abaisser mon 2 à côté de mon reste</a:t>
            </a:r>
            <a:endParaRPr lang="fr-FR" altLang="fr-FR" sz="2200" dirty="0"/>
          </a:p>
        </p:txBody>
      </p:sp>
      <p:sp>
        <p:nvSpPr>
          <p:cNvPr id="2" name="Arc plein 1"/>
          <p:cNvSpPr/>
          <p:nvPr/>
        </p:nvSpPr>
        <p:spPr bwMode="auto">
          <a:xfrm>
            <a:off x="6575424" y="2339677"/>
            <a:ext cx="841151" cy="288032"/>
          </a:xfrm>
          <a:prstGeom prst="blockArc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5" name="Connecteur droit avec flèche 4"/>
          <p:cNvCxnSpPr>
            <a:stCxn id="6150" idx="3"/>
          </p:cNvCxnSpPr>
          <p:nvPr/>
        </p:nvCxnSpPr>
        <p:spPr bwMode="auto">
          <a:xfrm flipV="1">
            <a:off x="5146675" y="3326829"/>
            <a:ext cx="3251626" cy="8290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ZoneTexte 5"/>
          <p:cNvSpPr txBox="1"/>
          <p:nvPr/>
        </p:nvSpPr>
        <p:spPr>
          <a:xfrm>
            <a:off x="8280672" y="3203773"/>
            <a:ext cx="720080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8</a:t>
            </a:r>
            <a:endParaRPr lang="fr-FR" sz="2800" dirty="0"/>
          </a:p>
        </p:txBody>
      </p:sp>
      <p:cxnSp>
        <p:nvCxnSpPr>
          <p:cNvPr id="19" name="Connecteur droit avec flèche 18"/>
          <p:cNvCxnSpPr/>
          <p:nvPr/>
        </p:nvCxnSpPr>
        <p:spPr bwMode="auto">
          <a:xfrm flipV="1">
            <a:off x="5113802" y="3475172"/>
            <a:ext cx="1148420" cy="14367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ZoneTexte 7"/>
          <p:cNvSpPr txBox="1"/>
          <p:nvPr/>
        </p:nvSpPr>
        <p:spPr>
          <a:xfrm>
            <a:off x="6275905" y="3203773"/>
            <a:ext cx="1137894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- 4   0</a:t>
            </a:r>
            <a:endParaRPr lang="fr-FR" sz="2800" dirty="0"/>
          </a:p>
        </p:txBody>
      </p:sp>
      <p:cxnSp>
        <p:nvCxnSpPr>
          <p:cNvPr id="11" name="Connecteur droit 10"/>
          <p:cNvCxnSpPr/>
          <p:nvPr/>
        </p:nvCxnSpPr>
        <p:spPr bwMode="auto">
          <a:xfrm>
            <a:off x="6473914" y="3696857"/>
            <a:ext cx="8451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ZoneTexte 11"/>
          <p:cNvSpPr txBox="1"/>
          <p:nvPr/>
        </p:nvSpPr>
        <p:spPr>
          <a:xfrm>
            <a:off x="6575424" y="3741513"/>
            <a:ext cx="975018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0  1</a:t>
            </a:r>
            <a:endParaRPr lang="fr-FR" sz="2800" dirty="0"/>
          </a:p>
        </p:txBody>
      </p:sp>
      <p:cxnSp>
        <p:nvCxnSpPr>
          <p:cNvPr id="21" name="Connecteur droit avec flèche 20"/>
          <p:cNvCxnSpPr/>
          <p:nvPr/>
        </p:nvCxnSpPr>
        <p:spPr bwMode="auto">
          <a:xfrm>
            <a:off x="7632600" y="2912467"/>
            <a:ext cx="0" cy="8379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ZoneTexte 21"/>
          <p:cNvSpPr txBox="1"/>
          <p:nvPr/>
        </p:nvSpPr>
        <p:spPr>
          <a:xfrm>
            <a:off x="7413799" y="3750394"/>
            <a:ext cx="468467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2887936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nimBg="1"/>
      <p:bldP spid="6147" grpId="0"/>
      <p:bldP spid="6148" grpId="0" animBg="1"/>
      <p:bldP spid="6149" grpId="0" animBg="1"/>
      <p:bldP spid="6150" grpId="0" animBg="1"/>
      <p:bldP spid="14" grpId="0" animBg="1"/>
      <p:bldP spid="26" grpId="0" animBg="1"/>
      <p:bldP spid="2" grpId="0" animBg="1"/>
      <p:bldP spid="6" grpId="0"/>
      <p:bldP spid="8" grpId="0"/>
      <p:bldP spid="12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gradFill rotWithShape="0">
            <a:gsLst>
              <a:gs pos="0">
                <a:srgbClr val="0099FF"/>
              </a:gs>
              <a:gs pos="100000">
                <a:srgbClr val="FFFFFF"/>
              </a:gs>
            </a:gsLst>
            <a:lin ang="2700000" scaled="1"/>
          </a:gradFill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fr-FR" dirty="0" smtClean="0"/>
              <a:t>Autre exemple</a:t>
            </a:r>
            <a:endParaRPr lang="fr-FR" altLang="fr-FR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262222" y="2491347"/>
            <a:ext cx="3240088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9695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800" dirty="0"/>
              <a:t>  4    1 </a:t>
            </a:r>
            <a:r>
              <a:rPr lang="fr-FR" altLang="fr-FR" sz="2800" dirty="0" smtClean="0"/>
              <a:t>  2     </a:t>
            </a:r>
            <a:r>
              <a:rPr lang="fr-FR" altLang="fr-FR" sz="2800" dirty="0"/>
              <a:t>5</a:t>
            </a:r>
          </a:p>
          <a:p>
            <a:endParaRPr lang="fr-FR" altLang="fr-FR" sz="2800" dirty="0"/>
          </a:p>
          <a:p>
            <a:endParaRPr lang="fr-FR" altLang="fr-FR" sz="2800" dirty="0"/>
          </a:p>
          <a:p>
            <a:endParaRPr lang="fr-FR" altLang="fr-FR" sz="2800" dirty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8039100" y="2449513"/>
            <a:ext cx="1588" cy="30956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035925" y="3024188"/>
            <a:ext cx="74930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67757" y="2136305"/>
            <a:ext cx="4464049" cy="1067468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Je vais chercher dans 12 combien de fois 5. 2 x 5. J’inscris donc 2 dans mon quotient.</a:t>
            </a:r>
            <a:endParaRPr lang="fr-FR" altLang="fr-FR" sz="2200" dirty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346" y="5195094"/>
            <a:ext cx="1008062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49753" y="3357416"/>
            <a:ext cx="4464049" cy="802923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2 x 5 =10. Je soustrais 10 à mon dividende. Il reste 2.</a:t>
            </a:r>
            <a:endParaRPr lang="fr-FR" altLang="fr-FR" sz="2200" dirty="0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588116" y="4716577"/>
            <a:ext cx="4464049" cy="1086200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4404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fr-FR" altLang="fr-FR" sz="2200" dirty="0" smtClean="0"/>
              <a:t>Je n’ai plus de chiffre à abaisser: ma division est terminée.</a:t>
            </a:r>
          </a:p>
          <a:p>
            <a:r>
              <a:rPr lang="fr-FR" altLang="fr-FR" sz="2200" dirty="0" smtClean="0"/>
              <a:t>412:5 = 82 et il reste 2</a:t>
            </a:r>
            <a:endParaRPr lang="fr-FR" altLang="fr-FR" sz="2200" dirty="0"/>
          </a:p>
        </p:txBody>
      </p:sp>
      <p:sp>
        <p:nvSpPr>
          <p:cNvPr id="2" name="Arc plein 1"/>
          <p:cNvSpPr/>
          <p:nvPr/>
        </p:nvSpPr>
        <p:spPr bwMode="auto">
          <a:xfrm>
            <a:off x="6575424" y="2339677"/>
            <a:ext cx="841151" cy="288032"/>
          </a:xfrm>
          <a:prstGeom prst="blockArc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169306" y="3177445"/>
            <a:ext cx="720080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8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6275905" y="3203773"/>
            <a:ext cx="1137894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- 4   0</a:t>
            </a:r>
            <a:endParaRPr lang="fr-FR" sz="2800" dirty="0"/>
          </a:p>
        </p:txBody>
      </p:sp>
      <p:cxnSp>
        <p:nvCxnSpPr>
          <p:cNvPr id="11" name="Connecteur droit 10"/>
          <p:cNvCxnSpPr/>
          <p:nvPr/>
        </p:nvCxnSpPr>
        <p:spPr bwMode="auto">
          <a:xfrm>
            <a:off x="6473914" y="3696857"/>
            <a:ext cx="8451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ZoneTexte 11"/>
          <p:cNvSpPr txBox="1"/>
          <p:nvPr/>
        </p:nvSpPr>
        <p:spPr>
          <a:xfrm>
            <a:off x="6575424" y="3741513"/>
            <a:ext cx="975018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0  1</a:t>
            </a:r>
            <a:endParaRPr lang="fr-FR" sz="2800" dirty="0"/>
          </a:p>
        </p:txBody>
      </p:sp>
      <p:cxnSp>
        <p:nvCxnSpPr>
          <p:cNvPr id="21" name="Connecteur droit avec flèche 20"/>
          <p:cNvCxnSpPr/>
          <p:nvPr/>
        </p:nvCxnSpPr>
        <p:spPr bwMode="auto">
          <a:xfrm>
            <a:off x="7632600" y="2912467"/>
            <a:ext cx="0" cy="8379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ZoneTexte 21"/>
          <p:cNvSpPr txBox="1"/>
          <p:nvPr/>
        </p:nvSpPr>
        <p:spPr>
          <a:xfrm>
            <a:off x="7413799" y="3750394"/>
            <a:ext cx="468467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2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8544214" y="3158333"/>
            <a:ext cx="357542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2</a:t>
            </a:r>
            <a:endParaRPr lang="fr-FR" sz="2800" dirty="0"/>
          </a:p>
        </p:txBody>
      </p:sp>
      <p:cxnSp>
        <p:nvCxnSpPr>
          <p:cNvPr id="9" name="Connecteur droit avec flèche 8"/>
          <p:cNvCxnSpPr>
            <a:endCxn id="4" idx="1"/>
          </p:cNvCxnSpPr>
          <p:nvPr/>
        </p:nvCxnSpPr>
        <p:spPr bwMode="auto">
          <a:xfrm>
            <a:off x="5038725" y="3024188"/>
            <a:ext cx="3505489" cy="380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cteur droit avec flèche 23"/>
          <p:cNvCxnSpPr/>
          <p:nvPr/>
        </p:nvCxnSpPr>
        <p:spPr bwMode="auto">
          <a:xfrm>
            <a:off x="4308003" y="4163953"/>
            <a:ext cx="2248694" cy="2973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ZoneTexte 12"/>
          <p:cNvSpPr txBox="1"/>
          <p:nvPr/>
        </p:nvSpPr>
        <p:spPr>
          <a:xfrm>
            <a:off x="6775324" y="4214759"/>
            <a:ext cx="1125669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- 1  0</a:t>
            </a:r>
            <a:endParaRPr lang="fr-FR" sz="2800" dirty="0"/>
          </a:p>
        </p:txBody>
      </p:sp>
      <p:cxnSp>
        <p:nvCxnSpPr>
          <p:cNvPr id="28" name="Connecteur droit 27"/>
          <p:cNvCxnSpPr/>
          <p:nvPr/>
        </p:nvCxnSpPr>
        <p:spPr bwMode="auto">
          <a:xfrm>
            <a:off x="6934775" y="4707843"/>
            <a:ext cx="8451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ZoneTexte 15"/>
          <p:cNvSpPr txBox="1"/>
          <p:nvPr/>
        </p:nvSpPr>
        <p:spPr>
          <a:xfrm>
            <a:off x="7413799" y="4859957"/>
            <a:ext cx="366082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5876222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14" grpId="0" animBg="1"/>
      <p:bldP spid="26" grpId="0" animBg="1"/>
      <p:bldP spid="4" grpId="0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408</Words>
  <Application>Microsoft Office PowerPoint</Application>
  <PresentationFormat>Personnalisé</PresentationFormat>
  <Paragraphs>82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Microsoft YaHei</vt:lpstr>
      <vt:lpstr>Arial Unicode MS</vt:lpstr>
      <vt:lpstr>Wingdings</vt:lpstr>
      <vt:lpstr>Thème Office</vt:lpstr>
      <vt:lpstr>Présentation PowerPoint</vt:lpstr>
      <vt:lpstr>Présentation PowerPoint</vt:lpstr>
      <vt:lpstr>Rappel des connaissances</vt:lpstr>
      <vt:lpstr>La division</vt:lpstr>
      <vt:lpstr>Présentation PowerPoint</vt:lpstr>
      <vt:lpstr>Comment effectuer une division ?</vt:lpstr>
      <vt:lpstr>Présentation PowerPoint</vt:lpstr>
      <vt:lpstr>Autre exemple</vt:lpstr>
      <vt:lpstr>Autre exemple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Monhard mallory</dc:creator>
  <cp:lastModifiedBy>Monhard mallory</cp:lastModifiedBy>
  <cp:revision>6</cp:revision>
  <cp:lastPrinted>1601-01-01T00:00:00Z</cp:lastPrinted>
  <dcterms:created xsi:type="dcterms:W3CDTF">2013-04-10T07:19:25Z</dcterms:created>
  <dcterms:modified xsi:type="dcterms:W3CDTF">2016-01-21T16:56:35Z</dcterms:modified>
</cp:coreProperties>
</file>