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8" r:id="rId2"/>
    <p:sldId id="256" r:id="rId3"/>
    <p:sldId id="259" r:id="rId4"/>
    <p:sldId id="257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</p:sldIdLst>
  <p:sldSz cx="6858000" cy="9906000" type="A4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8" autoAdjust="0"/>
    <p:restoredTop sz="94643" autoAdjust="0"/>
  </p:normalViewPr>
  <p:slideViewPr>
    <p:cSldViewPr>
      <p:cViewPr>
        <p:scale>
          <a:sx n="100" d="100"/>
          <a:sy n="100" d="100"/>
        </p:scale>
        <p:origin x="-2040" y="-78"/>
      </p:cViewPr>
      <p:guideLst>
        <p:guide orient="horz" pos="312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5E5B2F-5F90-4624-8C77-FBA2643003B5}" type="datetimeFigureOut">
              <a:rPr lang="fr-FR" smtClean="0"/>
              <a:pPr/>
              <a:t>24/08/2011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241550" y="685800"/>
            <a:ext cx="23749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91AC10-DF81-451F-A8A0-A5FFE1E98B4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91AC10-DF81-451F-A8A0-A5FFE1E98B41}" type="slidenum">
              <a:rPr lang="fr-FR" smtClean="0"/>
              <a:pPr/>
              <a:t>11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14350" y="3077283"/>
            <a:ext cx="5829300" cy="2123369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D8ED5-5064-47F4-A624-C8ADE4C6A7F9}" type="datetime1">
              <a:rPr lang="fr-FR" smtClean="0"/>
              <a:pPr/>
              <a:t>24/08/2011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81B14-B3FF-4BDA-8792-A7D2773A517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8C636-A1B7-4207-BDB4-0B720E232DB8}" type="datetime1">
              <a:rPr lang="fr-FR" smtClean="0"/>
              <a:pPr/>
              <a:t>24/08/2011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81B14-B3FF-4BDA-8792-A7D2773A517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3729037" y="529697"/>
            <a:ext cx="1157288" cy="1126807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257176" y="529697"/>
            <a:ext cx="3357563" cy="1126807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2617C-B647-4039-8DD2-FD904B876E59}" type="datetime1">
              <a:rPr lang="fr-FR" smtClean="0"/>
              <a:pPr/>
              <a:t>24/08/2011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81B14-B3FF-4BDA-8792-A7D2773A517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E3A0B-C9E2-4C8D-8B26-58AEA6101354}" type="datetime1">
              <a:rPr lang="fr-FR" smtClean="0"/>
              <a:pPr/>
              <a:t>24/08/2011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81B14-B3FF-4BDA-8792-A7D2773A517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1735" y="6365522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41735" y="4198587"/>
            <a:ext cx="5829300" cy="216693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E8EE0-F8B8-42C1-89BF-EE480C361341}" type="datetime1">
              <a:rPr lang="fr-FR" smtClean="0"/>
              <a:pPr/>
              <a:t>24/08/2011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81B14-B3FF-4BDA-8792-A7D2773A517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257176" y="3081867"/>
            <a:ext cx="2257425" cy="87159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2628901" y="3081867"/>
            <a:ext cx="2257425" cy="87159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4CF1C-6A75-4DF0-B55B-7D490AAA8E63}" type="datetime1">
              <a:rPr lang="fr-FR" smtClean="0"/>
              <a:pPr/>
              <a:t>24/08/2011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81B14-B3FF-4BDA-8792-A7D2773A517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483770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483770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7C453-40BC-4B9E-9E0E-7C7F6DBA2D49}" type="datetime1">
              <a:rPr lang="fr-FR" smtClean="0"/>
              <a:pPr/>
              <a:t>24/08/2011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81B14-B3FF-4BDA-8792-A7D2773A517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78932-5B26-462B-9273-A2FD5C405D5E}" type="datetime1">
              <a:rPr lang="fr-FR" smtClean="0"/>
              <a:pPr/>
              <a:t>24/08/2011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81B14-B3FF-4BDA-8792-A7D2773A517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A88F8-3188-45B3-9C29-CA80F88EBB3B}" type="datetime1">
              <a:rPr lang="fr-FR" smtClean="0"/>
              <a:pPr/>
              <a:t>24/08/2011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81B14-B3FF-4BDA-8792-A7D2773A517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1" y="394406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681288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42901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8F1F9A-7638-4604-8E9C-80EC7DA4E6CE}" type="datetime1">
              <a:rPr lang="fr-FR" smtClean="0"/>
              <a:pPr/>
              <a:t>24/08/2011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81B14-B3FF-4BDA-8792-A7D2773A517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44216" y="6934201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344216" y="7752823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F3088-4603-4AB5-A975-A85E6B392584}" type="datetime1">
              <a:rPr lang="fr-FR" smtClean="0"/>
              <a:pPr/>
              <a:t>24/08/2011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81B14-B3FF-4BDA-8792-A7D2773A517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1338D2-04CE-4AEB-93B4-BCEB8DC2568B}" type="datetime1">
              <a:rPr lang="fr-FR" smtClean="0"/>
              <a:pPr/>
              <a:t>24/08/2011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B81B14-B3FF-4BDA-8792-A7D2773A517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Connecteur droit 4"/>
          <p:cNvCxnSpPr/>
          <p:nvPr/>
        </p:nvCxnSpPr>
        <p:spPr>
          <a:xfrm>
            <a:off x="0" y="4953000"/>
            <a:ext cx="6858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ZoneTexte 6"/>
          <p:cNvSpPr txBox="1"/>
          <p:nvPr/>
        </p:nvSpPr>
        <p:spPr>
          <a:xfrm>
            <a:off x="548680" y="367129"/>
            <a:ext cx="5760640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9600" dirty="0" smtClean="0">
                <a:latin typeface="Chiller" pitchFamily="82" charset="0"/>
              </a:rPr>
              <a:t>Calcul mental</a:t>
            </a:r>
          </a:p>
          <a:p>
            <a:pPr algn="ctr"/>
            <a:r>
              <a:rPr lang="fr-FR" sz="6000" dirty="0" smtClean="0">
                <a:latin typeface="Chiller" pitchFamily="82" charset="0"/>
              </a:rPr>
              <a:t>CM1</a:t>
            </a:r>
          </a:p>
          <a:p>
            <a:pPr algn="ctr"/>
            <a:r>
              <a:rPr lang="fr-FR" sz="2500" dirty="0">
                <a:latin typeface="Chiller" pitchFamily="82" charset="0"/>
              </a:rPr>
              <a:t>	</a:t>
            </a:r>
            <a:r>
              <a:rPr lang="fr-FR" sz="2500" dirty="0" smtClean="0">
                <a:latin typeface="Chiller" pitchFamily="82" charset="0"/>
              </a:rPr>
              <a:t>Année scolaire 2011-2012</a:t>
            </a:r>
          </a:p>
          <a:p>
            <a:pPr algn="ctr"/>
            <a:r>
              <a:rPr lang="fr-FR" sz="2500" dirty="0">
                <a:latin typeface="Chiller" pitchFamily="82" charset="0"/>
              </a:rPr>
              <a:t>	</a:t>
            </a:r>
            <a:r>
              <a:rPr lang="fr-FR" sz="2500" dirty="0" smtClean="0">
                <a:latin typeface="Chiller" pitchFamily="82" charset="0"/>
              </a:rPr>
              <a:t>	Classe de </a:t>
            </a:r>
            <a:r>
              <a:rPr lang="fr-FR" sz="2500" dirty="0" smtClean="0">
                <a:latin typeface="Chiller" pitchFamily="82" charset="0"/>
              </a:rPr>
              <a:t>…</a:t>
            </a:r>
            <a:endParaRPr lang="fr-FR" sz="2500" dirty="0" smtClean="0">
              <a:latin typeface="Chiller" pitchFamily="82" charset="0"/>
            </a:endParaRPr>
          </a:p>
          <a:p>
            <a:pPr algn="ctr"/>
            <a:r>
              <a:rPr lang="fr-FR" sz="2500" dirty="0">
                <a:latin typeface="Chiller" pitchFamily="82" charset="0"/>
              </a:rPr>
              <a:t>	</a:t>
            </a:r>
            <a:r>
              <a:rPr lang="fr-FR" sz="2500" dirty="0" smtClean="0">
                <a:latin typeface="Chiller" pitchFamily="82" charset="0"/>
              </a:rPr>
              <a:t>		</a:t>
            </a:r>
          </a:p>
          <a:p>
            <a:pPr algn="ctr"/>
            <a:r>
              <a:rPr lang="fr-FR" sz="2500" dirty="0" smtClean="0">
                <a:latin typeface="Chiller" pitchFamily="82" charset="0"/>
              </a:rPr>
              <a:t>Livret appartenant à : ……………………</a:t>
            </a:r>
            <a:endParaRPr lang="fr-FR" sz="2500" dirty="0">
              <a:latin typeface="Chiller" pitchFamily="82" charset="0"/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548680" y="5320129"/>
            <a:ext cx="5760640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9600" dirty="0" smtClean="0">
                <a:latin typeface="Chiller" pitchFamily="82" charset="0"/>
              </a:rPr>
              <a:t>Calcul mental</a:t>
            </a:r>
          </a:p>
          <a:p>
            <a:pPr algn="ctr"/>
            <a:r>
              <a:rPr lang="fr-FR" sz="6000" dirty="0" smtClean="0">
                <a:latin typeface="Chiller" pitchFamily="82" charset="0"/>
              </a:rPr>
              <a:t>CM1</a:t>
            </a:r>
          </a:p>
          <a:p>
            <a:pPr algn="ctr"/>
            <a:r>
              <a:rPr lang="fr-FR" sz="2500" dirty="0">
                <a:latin typeface="Chiller" pitchFamily="82" charset="0"/>
              </a:rPr>
              <a:t>	</a:t>
            </a:r>
            <a:r>
              <a:rPr lang="fr-FR" sz="2500" dirty="0" smtClean="0">
                <a:latin typeface="Chiller" pitchFamily="82" charset="0"/>
              </a:rPr>
              <a:t>Année scolaire 2011-2012</a:t>
            </a:r>
          </a:p>
          <a:p>
            <a:pPr algn="ctr"/>
            <a:r>
              <a:rPr lang="fr-FR" sz="2500" dirty="0">
                <a:latin typeface="Chiller" pitchFamily="82" charset="0"/>
              </a:rPr>
              <a:t>	</a:t>
            </a:r>
            <a:r>
              <a:rPr lang="fr-FR" sz="2500" dirty="0" smtClean="0">
                <a:latin typeface="Chiller" pitchFamily="82" charset="0"/>
              </a:rPr>
              <a:t>	Classe de </a:t>
            </a:r>
            <a:r>
              <a:rPr lang="fr-FR" sz="2500" dirty="0" smtClean="0">
                <a:latin typeface="Chiller" pitchFamily="82" charset="0"/>
              </a:rPr>
              <a:t>…</a:t>
            </a:r>
            <a:endParaRPr lang="fr-FR" sz="2500" dirty="0" smtClean="0">
              <a:latin typeface="Chiller" pitchFamily="82" charset="0"/>
            </a:endParaRPr>
          </a:p>
          <a:p>
            <a:pPr algn="ctr"/>
            <a:r>
              <a:rPr lang="fr-FR" sz="2500" dirty="0">
                <a:latin typeface="Chiller" pitchFamily="82" charset="0"/>
              </a:rPr>
              <a:t>	</a:t>
            </a:r>
            <a:r>
              <a:rPr lang="fr-FR" sz="2500" dirty="0" smtClean="0">
                <a:latin typeface="Chiller" pitchFamily="82" charset="0"/>
              </a:rPr>
              <a:t>		</a:t>
            </a:r>
          </a:p>
          <a:p>
            <a:pPr algn="ctr"/>
            <a:r>
              <a:rPr lang="fr-FR" sz="2500" dirty="0" smtClean="0">
                <a:latin typeface="Chiller" pitchFamily="82" charset="0"/>
              </a:rPr>
              <a:t>Livret appartenant à : ……………………</a:t>
            </a:r>
            <a:endParaRPr lang="fr-FR" sz="2500" dirty="0">
              <a:latin typeface="Chiller" pitchFamily="82" charset="0"/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81B14-B3FF-4BDA-8792-A7D2773A517B}" type="slidenum">
              <a:rPr lang="fr-FR" smtClean="0"/>
              <a:pPr/>
              <a:t>1</a:t>
            </a:fld>
            <a:endParaRPr lang="fr-FR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Connecteur droit 4"/>
          <p:cNvCxnSpPr/>
          <p:nvPr/>
        </p:nvCxnSpPr>
        <p:spPr>
          <a:xfrm>
            <a:off x="0" y="4953000"/>
            <a:ext cx="6858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Flèche droite 11"/>
          <p:cNvSpPr/>
          <p:nvPr/>
        </p:nvSpPr>
        <p:spPr>
          <a:xfrm>
            <a:off x="332656" y="272480"/>
            <a:ext cx="1368152" cy="1008112"/>
          </a:xfrm>
          <a:prstGeom prst="righ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Flèche droite 12"/>
          <p:cNvSpPr/>
          <p:nvPr/>
        </p:nvSpPr>
        <p:spPr>
          <a:xfrm>
            <a:off x="332656" y="1352600"/>
            <a:ext cx="1368152" cy="1008112"/>
          </a:xfrm>
          <a:prstGeom prst="righ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Flèche droite 13"/>
          <p:cNvSpPr/>
          <p:nvPr/>
        </p:nvSpPr>
        <p:spPr>
          <a:xfrm>
            <a:off x="332656" y="2432720"/>
            <a:ext cx="1368152" cy="1008112"/>
          </a:xfrm>
          <a:prstGeom prst="righ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Flèche droite 14"/>
          <p:cNvSpPr/>
          <p:nvPr/>
        </p:nvSpPr>
        <p:spPr>
          <a:xfrm>
            <a:off x="332656" y="3512840"/>
            <a:ext cx="1368152" cy="1008112"/>
          </a:xfrm>
          <a:prstGeom prst="righ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ZoneTexte 16"/>
          <p:cNvSpPr txBox="1"/>
          <p:nvPr/>
        </p:nvSpPr>
        <p:spPr>
          <a:xfrm>
            <a:off x="332656" y="560512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00" b="1" dirty="0" smtClean="0">
                <a:latin typeface="Arial" pitchFamily="34" charset="0"/>
                <a:cs typeface="Arial" pitchFamily="34" charset="0"/>
              </a:rPr>
              <a:t>Tables de multiplication</a:t>
            </a:r>
            <a:endParaRPr lang="fr-FR" sz="9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4" name="ZoneTexte 73"/>
          <p:cNvSpPr txBox="1"/>
          <p:nvPr/>
        </p:nvSpPr>
        <p:spPr>
          <a:xfrm>
            <a:off x="332656" y="1640632"/>
            <a:ext cx="13681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b="1" dirty="0" smtClean="0">
                <a:latin typeface="Arial" pitchFamily="34" charset="0"/>
                <a:cs typeface="Arial" pitchFamily="34" charset="0"/>
              </a:rPr>
              <a:t>Calculs avec parenthèses</a:t>
            </a:r>
            <a:endParaRPr lang="fr-FR" sz="1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7" name="ZoneTexte 76"/>
          <p:cNvSpPr txBox="1"/>
          <p:nvPr/>
        </p:nvSpPr>
        <p:spPr>
          <a:xfrm>
            <a:off x="332656" y="2792760"/>
            <a:ext cx="129614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00" b="1" dirty="0" smtClean="0">
                <a:latin typeface="Arial" pitchFamily="34" charset="0"/>
                <a:cs typeface="Arial" pitchFamily="34" charset="0"/>
              </a:rPr>
              <a:t>Problèmes dictés</a:t>
            </a:r>
            <a:endParaRPr lang="fr-FR" sz="9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8" name="ZoneTexte 77"/>
          <p:cNvSpPr txBox="1"/>
          <p:nvPr/>
        </p:nvSpPr>
        <p:spPr>
          <a:xfrm>
            <a:off x="332656" y="3872880"/>
            <a:ext cx="129614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00" b="1" dirty="0" smtClean="0">
                <a:latin typeface="Arial" pitchFamily="34" charset="0"/>
                <a:cs typeface="Arial" pitchFamily="34" charset="0"/>
              </a:rPr>
              <a:t>Calculs</a:t>
            </a:r>
            <a:endParaRPr lang="fr-FR" sz="9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6" name="Larme 75"/>
          <p:cNvSpPr/>
          <p:nvPr/>
        </p:nvSpPr>
        <p:spPr>
          <a:xfrm>
            <a:off x="1988840" y="560512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7" name="Larme 116"/>
          <p:cNvSpPr/>
          <p:nvPr/>
        </p:nvSpPr>
        <p:spPr>
          <a:xfrm>
            <a:off x="6021288" y="560512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8" name="Larme 117"/>
          <p:cNvSpPr/>
          <p:nvPr/>
        </p:nvSpPr>
        <p:spPr>
          <a:xfrm>
            <a:off x="2564904" y="560512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0" name="Larme 119"/>
          <p:cNvSpPr/>
          <p:nvPr/>
        </p:nvSpPr>
        <p:spPr>
          <a:xfrm>
            <a:off x="3140968" y="560512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1" name="Larme 120"/>
          <p:cNvSpPr/>
          <p:nvPr/>
        </p:nvSpPr>
        <p:spPr>
          <a:xfrm>
            <a:off x="3717032" y="560512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2" name="Larme 121"/>
          <p:cNvSpPr/>
          <p:nvPr/>
        </p:nvSpPr>
        <p:spPr>
          <a:xfrm>
            <a:off x="4293096" y="560512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3" name="Larme 122"/>
          <p:cNvSpPr/>
          <p:nvPr/>
        </p:nvSpPr>
        <p:spPr>
          <a:xfrm>
            <a:off x="4869160" y="560512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4" name="Larme 123"/>
          <p:cNvSpPr/>
          <p:nvPr/>
        </p:nvSpPr>
        <p:spPr>
          <a:xfrm>
            <a:off x="5445224" y="560512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5" name="Larme 124"/>
          <p:cNvSpPr/>
          <p:nvPr/>
        </p:nvSpPr>
        <p:spPr>
          <a:xfrm>
            <a:off x="1988840" y="1568624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6" name="Larme 125"/>
          <p:cNvSpPr/>
          <p:nvPr/>
        </p:nvSpPr>
        <p:spPr>
          <a:xfrm>
            <a:off x="6021288" y="1568624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7" name="Larme 126"/>
          <p:cNvSpPr/>
          <p:nvPr/>
        </p:nvSpPr>
        <p:spPr>
          <a:xfrm>
            <a:off x="2564904" y="1568624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8" name="Larme 127"/>
          <p:cNvSpPr/>
          <p:nvPr/>
        </p:nvSpPr>
        <p:spPr>
          <a:xfrm>
            <a:off x="3140968" y="1568624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9" name="Larme 128"/>
          <p:cNvSpPr/>
          <p:nvPr/>
        </p:nvSpPr>
        <p:spPr>
          <a:xfrm>
            <a:off x="3717032" y="1568624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0" name="Larme 129"/>
          <p:cNvSpPr/>
          <p:nvPr/>
        </p:nvSpPr>
        <p:spPr>
          <a:xfrm>
            <a:off x="4293096" y="1568624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1" name="Larme 130"/>
          <p:cNvSpPr/>
          <p:nvPr/>
        </p:nvSpPr>
        <p:spPr>
          <a:xfrm>
            <a:off x="4869160" y="1568624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2" name="Larme 131"/>
          <p:cNvSpPr/>
          <p:nvPr/>
        </p:nvSpPr>
        <p:spPr>
          <a:xfrm>
            <a:off x="5445224" y="1568624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3" name="Larme 132"/>
          <p:cNvSpPr/>
          <p:nvPr/>
        </p:nvSpPr>
        <p:spPr>
          <a:xfrm>
            <a:off x="1988840" y="3728864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4" name="Larme 133"/>
          <p:cNvSpPr/>
          <p:nvPr/>
        </p:nvSpPr>
        <p:spPr>
          <a:xfrm>
            <a:off x="6021288" y="3728864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5" name="Larme 134"/>
          <p:cNvSpPr/>
          <p:nvPr/>
        </p:nvSpPr>
        <p:spPr>
          <a:xfrm>
            <a:off x="2564904" y="3728864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6" name="Larme 135"/>
          <p:cNvSpPr/>
          <p:nvPr/>
        </p:nvSpPr>
        <p:spPr>
          <a:xfrm>
            <a:off x="3140968" y="3728864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7" name="Larme 136"/>
          <p:cNvSpPr/>
          <p:nvPr/>
        </p:nvSpPr>
        <p:spPr>
          <a:xfrm>
            <a:off x="3717032" y="3728864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8" name="Larme 137"/>
          <p:cNvSpPr/>
          <p:nvPr/>
        </p:nvSpPr>
        <p:spPr>
          <a:xfrm>
            <a:off x="4293096" y="3728864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9" name="Larme 138"/>
          <p:cNvSpPr/>
          <p:nvPr/>
        </p:nvSpPr>
        <p:spPr>
          <a:xfrm>
            <a:off x="4869160" y="3728864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0" name="Larme 139"/>
          <p:cNvSpPr/>
          <p:nvPr/>
        </p:nvSpPr>
        <p:spPr>
          <a:xfrm>
            <a:off x="5445224" y="3728864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1" name="ZoneTexte 140"/>
          <p:cNvSpPr txBox="1"/>
          <p:nvPr/>
        </p:nvSpPr>
        <p:spPr>
          <a:xfrm>
            <a:off x="1988840" y="2288704"/>
            <a:ext cx="46085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i="1" dirty="0" smtClean="0">
                <a:latin typeface="Arial" pitchFamily="34" charset="0"/>
                <a:cs typeface="Arial" pitchFamily="34" charset="0"/>
              </a:rPr>
              <a:t>Réponds par une phrase</a:t>
            </a:r>
            <a:endParaRPr lang="fr-FR" sz="12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2" name="Arrondir un rectangle avec un coin du même côté 141"/>
          <p:cNvSpPr/>
          <p:nvPr/>
        </p:nvSpPr>
        <p:spPr>
          <a:xfrm>
            <a:off x="1844824" y="2648744"/>
            <a:ext cx="1035496" cy="720080"/>
          </a:xfrm>
          <a:prstGeom prst="round2Same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3" name="Arrondir un rectangle avec un coin du même côté 142"/>
          <p:cNvSpPr/>
          <p:nvPr/>
        </p:nvSpPr>
        <p:spPr>
          <a:xfrm>
            <a:off x="3096344" y="2648744"/>
            <a:ext cx="1035496" cy="720080"/>
          </a:xfrm>
          <a:prstGeom prst="round2Same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4" name="Arrondir un rectangle avec un coin du même côté 143"/>
          <p:cNvSpPr/>
          <p:nvPr/>
        </p:nvSpPr>
        <p:spPr>
          <a:xfrm>
            <a:off x="4293096" y="2648744"/>
            <a:ext cx="1035496" cy="720080"/>
          </a:xfrm>
          <a:prstGeom prst="round2Same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5" name="Arrondir un rectangle avec un coin du même côté 144"/>
          <p:cNvSpPr/>
          <p:nvPr/>
        </p:nvSpPr>
        <p:spPr>
          <a:xfrm>
            <a:off x="5544616" y="2648744"/>
            <a:ext cx="1035496" cy="720080"/>
          </a:xfrm>
          <a:prstGeom prst="round2Same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9" name="Flèche droite 78"/>
          <p:cNvSpPr/>
          <p:nvPr/>
        </p:nvSpPr>
        <p:spPr>
          <a:xfrm>
            <a:off x="332656" y="5313040"/>
            <a:ext cx="1368152" cy="1008112"/>
          </a:xfrm>
          <a:prstGeom prst="righ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0" name="Flèche droite 79"/>
          <p:cNvSpPr/>
          <p:nvPr/>
        </p:nvSpPr>
        <p:spPr>
          <a:xfrm>
            <a:off x="332656" y="6393160"/>
            <a:ext cx="1368152" cy="1008112"/>
          </a:xfrm>
          <a:prstGeom prst="righ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1" name="Flèche droite 80"/>
          <p:cNvSpPr/>
          <p:nvPr/>
        </p:nvSpPr>
        <p:spPr>
          <a:xfrm>
            <a:off x="332656" y="7473280"/>
            <a:ext cx="1368152" cy="1008112"/>
          </a:xfrm>
          <a:prstGeom prst="righ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2" name="Flèche droite 81"/>
          <p:cNvSpPr/>
          <p:nvPr/>
        </p:nvSpPr>
        <p:spPr>
          <a:xfrm>
            <a:off x="332656" y="8553400"/>
            <a:ext cx="1368152" cy="1008112"/>
          </a:xfrm>
          <a:prstGeom prst="righ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3" name="ZoneTexte 82"/>
          <p:cNvSpPr txBox="1"/>
          <p:nvPr/>
        </p:nvSpPr>
        <p:spPr>
          <a:xfrm>
            <a:off x="332656" y="5673080"/>
            <a:ext cx="129614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00" b="1" dirty="0" smtClean="0">
                <a:latin typeface="Arial" pitchFamily="34" charset="0"/>
                <a:cs typeface="Arial" pitchFamily="34" charset="0"/>
              </a:rPr>
              <a:t>Calculs</a:t>
            </a:r>
            <a:endParaRPr lang="fr-FR" sz="9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4" name="ZoneTexte 83"/>
          <p:cNvSpPr txBox="1"/>
          <p:nvPr/>
        </p:nvSpPr>
        <p:spPr>
          <a:xfrm>
            <a:off x="332656" y="6753200"/>
            <a:ext cx="136815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b="1" dirty="0" smtClean="0">
                <a:latin typeface="Arial" pitchFamily="34" charset="0"/>
                <a:cs typeface="Arial" pitchFamily="34" charset="0"/>
              </a:rPr>
              <a:t>Problèmes dictés</a:t>
            </a:r>
            <a:endParaRPr lang="fr-FR" sz="1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5" name="ZoneTexte 84"/>
          <p:cNvSpPr txBox="1"/>
          <p:nvPr/>
        </p:nvSpPr>
        <p:spPr>
          <a:xfrm>
            <a:off x="332656" y="7833320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00" b="1" dirty="0" smtClean="0">
                <a:latin typeface="Arial" pitchFamily="34" charset="0"/>
                <a:cs typeface="Arial" pitchFamily="34" charset="0"/>
              </a:rPr>
              <a:t>Compléments à la dizaine supérieure</a:t>
            </a:r>
            <a:endParaRPr lang="fr-FR" sz="9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6" name="ZoneTexte 85"/>
          <p:cNvSpPr txBox="1"/>
          <p:nvPr/>
        </p:nvSpPr>
        <p:spPr>
          <a:xfrm>
            <a:off x="332656" y="8913440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00" b="1" dirty="0" smtClean="0">
                <a:latin typeface="Arial" pitchFamily="34" charset="0"/>
                <a:cs typeface="Arial" pitchFamily="34" charset="0"/>
              </a:rPr>
              <a:t>Compléments à 100, à 1 000</a:t>
            </a:r>
            <a:endParaRPr lang="fr-FR" sz="9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7" name="Larme 86"/>
          <p:cNvSpPr/>
          <p:nvPr/>
        </p:nvSpPr>
        <p:spPr>
          <a:xfrm>
            <a:off x="1988840" y="5601072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8" name="Larme 87"/>
          <p:cNvSpPr/>
          <p:nvPr/>
        </p:nvSpPr>
        <p:spPr>
          <a:xfrm>
            <a:off x="6021288" y="5601072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9" name="Larme 88"/>
          <p:cNvSpPr/>
          <p:nvPr/>
        </p:nvSpPr>
        <p:spPr>
          <a:xfrm>
            <a:off x="2564904" y="5601072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0" name="Larme 89"/>
          <p:cNvSpPr/>
          <p:nvPr/>
        </p:nvSpPr>
        <p:spPr>
          <a:xfrm>
            <a:off x="3140968" y="5601072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1" name="Larme 90"/>
          <p:cNvSpPr/>
          <p:nvPr/>
        </p:nvSpPr>
        <p:spPr>
          <a:xfrm>
            <a:off x="3717032" y="5601072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2" name="Larme 91"/>
          <p:cNvSpPr/>
          <p:nvPr/>
        </p:nvSpPr>
        <p:spPr>
          <a:xfrm>
            <a:off x="4293096" y="5601072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3" name="Larme 92"/>
          <p:cNvSpPr/>
          <p:nvPr/>
        </p:nvSpPr>
        <p:spPr>
          <a:xfrm>
            <a:off x="4869160" y="5601072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4" name="Larme 93"/>
          <p:cNvSpPr/>
          <p:nvPr/>
        </p:nvSpPr>
        <p:spPr>
          <a:xfrm>
            <a:off x="5445224" y="5601072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5" name="Larme 94"/>
          <p:cNvSpPr/>
          <p:nvPr/>
        </p:nvSpPr>
        <p:spPr>
          <a:xfrm>
            <a:off x="1988840" y="7689304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6" name="Larme 95"/>
          <p:cNvSpPr/>
          <p:nvPr/>
        </p:nvSpPr>
        <p:spPr>
          <a:xfrm>
            <a:off x="6021288" y="7689304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7" name="Larme 96"/>
          <p:cNvSpPr/>
          <p:nvPr/>
        </p:nvSpPr>
        <p:spPr>
          <a:xfrm>
            <a:off x="2564904" y="7689304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8" name="Larme 97"/>
          <p:cNvSpPr/>
          <p:nvPr/>
        </p:nvSpPr>
        <p:spPr>
          <a:xfrm>
            <a:off x="3140968" y="7689304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9" name="Larme 98"/>
          <p:cNvSpPr/>
          <p:nvPr/>
        </p:nvSpPr>
        <p:spPr>
          <a:xfrm>
            <a:off x="3717032" y="7689304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0" name="Larme 99"/>
          <p:cNvSpPr/>
          <p:nvPr/>
        </p:nvSpPr>
        <p:spPr>
          <a:xfrm>
            <a:off x="4293096" y="7689304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1" name="Larme 100"/>
          <p:cNvSpPr/>
          <p:nvPr/>
        </p:nvSpPr>
        <p:spPr>
          <a:xfrm>
            <a:off x="4869160" y="7689304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2" name="Larme 101"/>
          <p:cNvSpPr/>
          <p:nvPr/>
        </p:nvSpPr>
        <p:spPr>
          <a:xfrm>
            <a:off x="5445224" y="7689304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3" name="Larme 102"/>
          <p:cNvSpPr/>
          <p:nvPr/>
        </p:nvSpPr>
        <p:spPr>
          <a:xfrm>
            <a:off x="1988840" y="8769424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4" name="Larme 103"/>
          <p:cNvSpPr/>
          <p:nvPr/>
        </p:nvSpPr>
        <p:spPr>
          <a:xfrm>
            <a:off x="6021288" y="8769424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5" name="Larme 104"/>
          <p:cNvSpPr/>
          <p:nvPr/>
        </p:nvSpPr>
        <p:spPr>
          <a:xfrm>
            <a:off x="2564904" y="8769424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6" name="Larme 105"/>
          <p:cNvSpPr/>
          <p:nvPr/>
        </p:nvSpPr>
        <p:spPr>
          <a:xfrm>
            <a:off x="3140968" y="8769424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7" name="Larme 106"/>
          <p:cNvSpPr/>
          <p:nvPr/>
        </p:nvSpPr>
        <p:spPr>
          <a:xfrm>
            <a:off x="3717032" y="8769424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8" name="Larme 107"/>
          <p:cNvSpPr/>
          <p:nvPr/>
        </p:nvSpPr>
        <p:spPr>
          <a:xfrm>
            <a:off x="4293096" y="8769424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9" name="Larme 108"/>
          <p:cNvSpPr/>
          <p:nvPr/>
        </p:nvSpPr>
        <p:spPr>
          <a:xfrm>
            <a:off x="4869160" y="8769424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0" name="Larme 109"/>
          <p:cNvSpPr/>
          <p:nvPr/>
        </p:nvSpPr>
        <p:spPr>
          <a:xfrm>
            <a:off x="5445224" y="8769424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1" name="ZoneTexte 110"/>
          <p:cNvSpPr txBox="1"/>
          <p:nvPr/>
        </p:nvSpPr>
        <p:spPr>
          <a:xfrm>
            <a:off x="1772816" y="6177136"/>
            <a:ext cx="46085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i="1" dirty="0" smtClean="0">
                <a:latin typeface="Arial" pitchFamily="34" charset="0"/>
                <a:cs typeface="Arial" pitchFamily="34" charset="0"/>
              </a:rPr>
              <a:t>Réponds par une phrase</a:t>
            </a:r>
            <a:endParaRPr lang="fr-FR" sz="12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2" name="Arrondir un rectangle avec un coin du même côté 111"/>
          <p:cNvSpPr/>
          <p:nvPr/>
        </p:nvSpPr>
        <p:spPr>
          <a:xfrm>
            <a:off x="1916832" y="6537176"/>
            <a:ext cx="1035496" cy="720080"/>
          </a:xfrm>
          <a:prstGeom prst="round2Same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3" name="Arrondir un rectangle avec un coin du même côté 112"/>
          <p:cNvSpPr/>
          <p:nvPr/>
        </p:nvSpPr>
        <p:spPr>
          <a:xfrm>
            <a:off x="3168352" y="6537176"/>
            <a:ext cx="1035496" cy="720080"/>
          </a:xfrm>
          <a:prstGeom prst="round2Same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4" name="Arrondir un rectangle avec un coin du même côté 113"/>
          <p:cNvSpPr/>
          <p:nvPr/>
        </p:nvSpPr>
        <p:spPr>
          <a:xfrm>
            <a:off x="4365104" y="6537176"/>
            <a:ext cx="1035496" cy="720080"/>
          </a:xfrm>
          <a:prstGeom prst="round2Same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5" name="Arrondir un rectangle avec un coin du même côté 114"/>
          <p:cNvSpPr/>
          <p:nvPr/>
        </p:nvSpPr>
        <p:spPr>
          <a:xfrm>
            <a:off x="5616624" y="6537176"/>
            <a:ext cx="1035496" cy="720080"/>
          </a:xfrm>
          <a:prstGeom prst="round2Same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Connecteur droit 4"/>
          <p:cNvCxnSpPr/>
          <p:nvPr/>
        </p:nvCxnSpPr>
        <p:spPr>
          <a:xfrm>
            <a:off x="0" y="4953000"/>
            <a:ext cx="6858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7" name="Organigramme : Alternative 116"/>
          <p:cNvSpPr/>
          <p:nvPr/>
        </p:nvSpPr>
        <p:spPr>
          <a:xfrm>
            <a:off x="548680" y="632520"/>
            <a:ext cx="720080" cy="720080"/>
          </a:xfrm>
          <a:prstGeom prst="flowChartAlternate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8" name="Organigramme : Alternative 117"/>
          <p:cNvSpPr/>
          <p:nvPr/>
        </p:nvSpPr>
        <p:spPr>
          <a:xfrm>
            <a:off x="548680" y="1712640"/>
            <a:ext cx="720080" cy="720080"/>
          </a:xfrm>
          <a:prstGeom prst="flowChartAlternate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9" name="Organigramme : Alternative 118"/>
          <p:cNvSpPr/>
          <p:nvPr/>
        </p:nvSpPr>
        <p:spPr>
          <a:xfrm>
            <a:off x="548680" y="2792760"/>
            <a:ext cx="720080" cy="720080"/>
          </a:xfrm>
          <a:prstGeom prst="flowChartAlternate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0" name="Organigramme : Alternative 119"/>
          <p:cNvSpPr/>
          <p:nvPr/>
        </p:nvSpPr>
        <p:spPr>
          <a:xfrm>
            <a:off x="548680" y="3872880"/>
            <a:ext cx="720080" cy="720080"/>
          </a:xfrm>
          <a:prstGeom prst="flowChartAlternate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1" name="ZoneTexte 120"/>
          <p:cNvSpPr txBox="1"/>
          <p:nvPr/>
        </p:nvSpPr>
        <p:spPr>
          <a:xfrm>
            <a:off x="548680" y="200472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SCORE</a:t>
            </a:r>
            <a:endParaRPr lang="fr-FR" dirty="0"/>
          </a:p>
        </p:txBody>
      </p:sp>
      <p:sp>
        <p:nvSpPr>
          <p:cNvPr id="123" name="ZoneTexte 122"/>
          <p:cNvSpPr txBox="1"/>
          <p:nvPr/>
        </p:nvSpPr>
        <p:spPr>
          <a:xfrm>
            <a:off x="620688" y="776536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 </a:t>
            </a:r>
            <a:r>
              <a:rPr lang="fr-FR" dirty="0" smtClean="0"/>
              <a:t>   /8</a:t>
            </a:r>
            <a:endParaRPr lang="fr-FR" dirty="0"/>
          </a:p>
        </p:txBody>
      </p:sp>
      <p:sp>
        <p:nvSpPr>
          <p:cNvPr id="124" name="ZoneTexte 123"/>
          <p:cNvSpPr txBox="1"/>
          <p:nvPr/>
        </p:nvSpPr>
        <p:spPr>
          <a:xfrm>
            <a:off x="620688" y="1856656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 </a:t>
            </a:r>
            <a:r>
              <a:rPr lang="fr-FR" dirty="0" smtClean="0"/>
              <a:t>   /8</a:t>
            </a:r>
            <a:endParaRPr lang="fr-FR" dirty="0"/>
          </a:p>
        </p:txBody>
      </p:sp>
      <p:sp>
        <p:nvSpPr>
          <p:cNvPr id="125" name="ZoneTexte 124"/>
          <p:cNvSpPr txBox="1"/>
          <p:nvPr/>
        </p:nvSpPr>
        <p:spPr>
          <a:xfrm>
            <a:off x="620688" y="2936776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 </a:t>
            </a:r>
            <a:r>
              <a:rPr lang="fr-FR" dirty="0" smtClean="0"/>
              <a:t>   /4</a:t>
            </a:r>
            <a:endParaRPr lang="fr-FR" dirty="0"/>
          </a:p>
        </p:txBody>
      </p:sp>
      <p:sp>
        <p:nvSpPr>
          <p:cNvPr id="126" name="ZoneTexte 125"/>
          <p:cNvSpPr txBox="1"/>
          <p:nvPr/>
        </p:nvSpPr>
        <p:spPr>
          <a:xfrm>
            <a:off x="620688" y="4016896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 </a:t>
            </a:r>
            <a:r>
              <a:rPr lang="fr-FR" dirty="0" smtClean="0"/>
              <a:t>   /8</a:t>
            </a:r>
            <a:endParaRPr lang="fr-FR" dirty="0"/>
          </a:p>
        </p:txBody>
      </p:sp>
      <p:sp>
        <p:nvSpPr>
          <p:cNvPr id="127" name="Organigramme : Alternative 126"/>
          <p:cNvSpPr/>
          <p:nvPr/>
        </p:nvSpPr>
        <p:spPr>
          <a:xfrm>
            <a:off x="1484784" y="2576736"/>
            <a:ext cx="5112568" cy="1224136"/>
          </a:xfrm>
          <a:prstGeom prst="flowChartAlternate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8" name="Organigramme : Alternative 127"/>
          <p:cNvSpPr/>
          <p:nvPr/>
        </p:nvSpPr>
        <p:spPr>
          <a:xfrm>
            <a:off x="1484784" y="632520"/>
            <a:ext cx="5112568" cy="720080"/>
          </a:xfrm>
          <a:prstGeom prst="flowChartAlternate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0" name="Organigramme : Alternative 129"/>
          <p:cNvSpPr/>
          <p:nvPr/>
        </p:nvSpPr>
        <p:spPr>
          <a:xfrm>
            <a:off x="1484784" y="3944888"/>
            <a:ext cx="5112568" cy="720080"/>
          </a:xfrm>
          <a:prstGeom prst="flowChartAlternate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ZoneTexte 16"/>
          <p:cNvSpPr txBox="1"/>
          <p:nvPr/>
        </p:nvSpPr>
        <p:spPr>
          <a:xfrm>
            <a:off x="1556792" y="632520"/>
            <a:ext cx="5040560" cy="7232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300" b="1" dirty="0" smtClean="0">
                <a:latin typeface="Arial" pitchFamily="34" charset="0"/>
                <a:cs typeface="Arial" pitchFamily="34" charset="0"/>
              </a:rPr>
              <a:t>Tables de multiplication</a:t>
            </a:r>
          </a:p>
          <a:p>
            <a:r>
              <a:rPr lang="fr-FR" sz="1400" b="1" dirty="0" smtClean="0">
                <a:latin typeface="Wingdings 2" pitchFamily="18" charset="2"/>
                <a:cs typeface="Arial" pitchFamily="34" charset="0"/>
              </a:rPr>
              <a:t>u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 9 × 7  </a:t>
            </a:r>
            <a:r>
              <a:rPr lang="fr-FR" sz="1400" b="1" dirty="0" smtClean="0">
                <a:latin typeface="Wingdings 2" pitchFamily="18" charset="2"/>
                <a:cs typeface="Arial" pitchFamily="34" charset="0"/>
              </a:rPr>
              <a:t>v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 6 × 8  </a:t>
            </a:r>
            <a:r>
              <a:rPr lang="fr-FR" sz="1400" b="1" dirty="0" smtClean="0">
                <a:latin typeface="Wingdings 2" pitchFamily="18" charset="2"/>
                <a:cs typeface="Arial" pitchFamily="34" charset="0"/>
              </a:rPr>
              <a:t>w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 9 × 3 </a:t>
            </a:r>
            <a:r>
              <a:rPr lang="fr-FR" sz="1400" b="1" dirty="0" smtClean="0">
                <a:latin typeface="Wingdings 2" pitchFamily="18" charset="2"/>
                <a:cs typeface="Arial" pitchFamily="34" charset="0"/>
              </a:rPr>
              <a:t>x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 • × 6 = 54  </a:t>
            </a:r>
            <a:r>
              <a:rPr lang="fr-FR" sz="1400" b="1" dirty="0" smtClean="0">
                <a:latin typeface="Wingdings 2" pitchFamily="18" charset="2"/>
                <a:cs typeface="Arial" pitchFamily="34" charset="0"/>
              </a:rPr>
              <a:t>y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 • × 6 = 42  </a:t>
            </a:r>
            <a:r>
              <a:rPr lang="fr-FR" sz="1400" b="1" dirty="0" smtClean="0">
                <a:latin typeface="Wingdings 2" pitchFamily="18" charset="2"/>
                <a:cs typeface="Arial" pitchFamily="34" charset="0"/>
              </a:rPr>
              <a:t>z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 • × 3 = 15 </a:t>
            </a:r>
            <a:r>
              <a:rPr lang="fr-FR" sz="1400" b="1" dirty="0" smtClean="0">
                <a:latin typeface="Wingdings 2" pitchFamily="18" charset="2"/>
                <a:cs typeface="Arial" pitchFamily="34" charset="0"/>
              </a:rPr>
              <a:t>{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 6 dans 42 </a:t>
            </a:r>
            <a:r>
              <a:rPr lang="fr-FR" sz="1400" b="1" dirty="0" smtClean="0">
                <a:latin typeface="Wingdings 2" pitchFamily="18" charset="2"/>
                <a:cs typeface="Arial" pitchFamily="34" charset="0"/>
              </a:rPr>
              <a:t>| 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9 dans 54</a:t>
            </a:r>
            <a:endParaRPr lang="fr-FR" sz="13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ZoneTexte 17"/>
          <p:cNvSpPr txBox="1"/>
          <p:nvPr/>
        </p:nvSpPr>
        <p:spPr>
          <a:xfrm>
            <a:off x="1556792" y="1712640"/>
            <a:ext cx="5040560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fr-FR" sz="13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1" name="ZoneTexte 40"/>
          <p:cNvSpPr txBox="1"/>
          <p:nvPr/>
        </p:nvSpPr>
        <p:spPr>
          <a:xfrm>
            <a:off x="548680" y="5169024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SCORE</a:t>
            </a:r>
            <a:endParaRPr lang="fr-FR" dirty="0"/>
          </a:p>
        </p:txBody>
      </p:sp>
      <p:sp>
        <p:nvSpPr>
          <p:cNvPr id="46" name="ZoneTexte 45"/>
          <p:cNvSpPr txBox="1"/>
          <p:nvPr/>
        </p:nvSpPr>
        <p:spPr>
          <a:xfrm>
            <a:off x="1484784" y="3944888"/>
            <a:ext cx="5256584" cy="7232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300" b="1" dirty="0" smtClean="0">
                <a:latin typeface="Arial" pitchFamily="34" charset="0"/>
                <a:cs typeface="Arial" pitchFamily="34" charset="0"/>
              </a:rPr>
              <a:t>Calculs</a:t>
            </a:r>
          </a:p>
          <a:p>
            <a:r>
              <a:rPr lang="fr-FR" sz="1400" b="1" dirty="0" smtClean="0">
                <a:latin typeface="Wingdings 2" pitchFamily="18" charset="2"/>
                <a:cs typeface="Arial" pitchFamily="34" charset="0"/>
              </a:rPr>
              <a:t>u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 54 + 5  </a:t>
            </a:r>
            <a:r>
              <a:rPr lang="fr-FR" sz="1400" b="1" dirty="0" smtClean="0">
                <a:latin typeface="Wingdings 2" pitchFamily="18" charset="2"/>
                <a:cs typeface="Arial" pitchFamily="34" charset="0"/>
              </a:rPr>
              <a:t>v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 246 + 4  </a:t>
            </a:r>
            <a:r>
              <a:rPr lang="fr-FR" sz="1400" b="1" dirty="0" smtClean="0">
                <a:latin typeface="Wingdings 2" pitchFamily="18" charset="2"/>
                <a:cs typeface="Arial" pitchFamily="34" charset="0"/>
              </a:rPr>
              <a:t>w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 38 + 7 </a:t>
            </a:r>
            <a:r>
              <a:rPr lang="fr-FR" sz="1400" b="1" dirty="0" smtClean="0">
                <a:latin typeface="Wingdings 2" pitchFamily="18" charset="2"/>
                <a:cs typeface="Arial" pitchFamily="34" charset="0"/>
              </a:rPr>
              <a:t>x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 289 + 7  </a:t>
            </a:r>
            <a:r>
              <a:rPr lang="fr-FR" sz="1400" b="1" dirty="0" smtClean="0">
                <a:latin typeface="Wingdings 2" pitchFamily="18" charset="2"/>
                <a:cs typeface="Arial" pitchFamily="34" charset="0"/>
              </a:rPr>
              <a:t>y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 54 – 3  </a:t>
            </a:r>
            <a:r>
              <a:rPr lang="fr-FR" sz="1400" b="1" dirty="0" smtClean="0">
                <a:latin typeface="Wingdings 2" pitchFamily="18" charset="2"/>
                <a:cs typeface="Arial" pitchFamily="34" charset="0"/>
              </a:rPr>
              <a:t>z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 246 – 8</a:t>
            </a:r>
          </a:p>
          <a:p>
            <a:r>
              <a:rPr lang="fr-FR" sz="1400" b="1" dirty="0" smtClean="0">
                <a:latin typeface="Wingdings 2" pitchFamily="18" charset="2"/>
                <a:cs typeface="Arial" pitchFamily="34" charset="0"/>
              </a:rPr>
              <a:t>{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 57 </a:t>
            </a:r>
            <a:r>
              <a:rPr lang="fr-FR" sz="1300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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 61  </a:t>
            </a:r>
            <a:r>
              <a:rPr lang="fr-FR" sz="1400" b="1" dirty="0" smtClean="0">
                <a:latin typeface="Wingdings 2" pitchFamily="18" charset="2"/>
                <a:cs typeface="Arial" pitchFamily="34" charset="0"/>
              </a:rPr>
              <a:t>|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48 </a:t>
            </a:r>
            <a:r>
              <a:rPr lang="fr-FR" sz="1300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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 56</a:t>
            </a:r>
          </a:p>
        </p:txBody>
      </p:sp>
      <p:sp>
        <p:nvSpPr>
          <p:cNvPr id="37" name="Organigramme : Alternative 36"/>
          <p:cNvSpPr/>
          <p:nvPr/>
        </p:nvSpPr>
        <p:spPr>
          <a:xfrm>
            <a:off x="1484784" y="1712640"/>
            <a:ext cx="5112568" cy="720080"/>
          </a:xfrm>
          <a:prstGeom prst="flowChartAlternate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8" name="ZoneTexte 37"/>
          <p:cNvSpPr txBox="1"/>
          <p:nvPr/>
        </p:nvSpPr>
        <p:spPr>
          <a:xfrm>
            <a:off x="1484784" y="1712640"/>
            <a:ext cx="5112568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100" b="1" dirty="0" smtClean="0">
                <a:latin typeface="Arial" pitchFamily="34" charset="0"/>
                <a:cs typeface="Arial" pitchFamily="34" charset="0"/>
              </a:rPr>
              <a:t>Calculs avec parenthèses</a:t>
            </a:r>
          </a:p>
          <a:p>
            <a:r>
              <a:rPr lang="fr-FR" sz="1400" b="1" dirty="0" smtClean="0">
                <a:latin typeface="Wingdings 2" pitchFamily="18" charset="2"/>
                <a:cs typeface="Arial" pitchFamily="34" charset="0"/>
              </a:rPr>
              <a:t>u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2 × (2 + 3)  </a:t>
            </a:r>
            <a:r>
              <a:rPr lang="fr-FR" sz="1400" b="1" dirty="0" smtClean="0">
                <a:latin typeface="Wingdings 2" pitchFamily="18" charset="2"/>
                <a:cs typeface="Arial" pitchFamily="34" charset="0"/>
              </a:rPr>
              <a:t>v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 12 – (6 × 2)  </a:t>
            </a:r>
            <a:r>
              <a:rPr lang="fr-FR" sz="1400" b="1" dirty="0" smtClean="0">
                <a:latin typeface="Wingdings 2" pitchFamily="18" charset="2"/>
                <a:cs typeface="Arial" pitchFamily="34" charset="0"/>
              </a:rPr>
              <a:t>w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  (5 + 4) × 3  </a:t>
            </a:r>
            <a:r>
              <a:rPr lang="fr-FR" sz="1400" b="1" dirty="0" smtClean="0">
                <a:latin typeface="Wingdings 2" pitchFamily="18" charset="2"/>
                <a:cs typeface="Arial" pitchFamily="34" charset="0"/>
              </a:rPr>
              <a:t>x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 (8 – 3) × 6</a:t>
            </a:r>
          </a:p>
          <a:p>
            <a:r>
              <a:rPr lang="fr-FR" sz="1400" b="1" dirty="0" smtClean="0">
                <a:latin typeface="Wingdings 2" pitchFamily="18" charset="2"/>
                <a:cs typeface="Arial" pitchFamily="34" charset="0"/>
              </a:rPr>
              <a:t>y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  (9 – 5) × (6 – 2) </a:t>
            </a:r>
            <a:r>
              <a:rPr lang="fr-FR" sz="1400" b="1" dirty="0" smtClean="0">
                <a:latin typeface="Wingdings 2" pitchFamily="18" charset="2"/>
                <a:cs typeface="Arial" pitchFamily="34" charset="0"/>
              </a:rPr>
              <a:t>z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  8 – (3 × 4)  </a:t>
            </a:r>
            <a:r>
              <a:rPr lang="fr-FR" sz="1400" b="1" dirty="0" smtClean="0">
                <a:latin typeface="Wingdings 2" pitchFamily="18" charset="2"/>
                <a:cs typeface="Arial" pitchFamily="34" charset="0"/>
              </a:rPr>
              <a:t>{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 10 – (6 + 2) </a:t>
            </a:r>
            <a:r>
              <a:rPr lang="fr-FR" sz="1400" b="1" dirty="0" smtClean="0">
                <a:latin typeface="Wingdings 2" pitchFamily="18" charset="2"/>
                <a:cs typeface="Arial" pitchFamily="34" charset="0"/>
              </a:rPr>
              <a:t>|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18 – (10 – 2)</a:t>
            </a:r>
            <a:endParaRPr lang="fr-FR" sz="13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9" name="ZoneTexte 38"/>
          <p:cNvSpPr txBox="1"/>
          <p:nvPr/>
        </p:nvSpPr>
        <p:spPr>
          <a:xfrm>
            <a:off x="1556792" y="2576736"/>
            <a:ext cx="5040560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900" dirty="0" smtClean="0">
                <a:latin typeface="Arial" pitchFamily="34" charset="0"/>
                <a:cs typeface="Arial" pitchFamily="34" charset="0"/>
              </a:rPr>
              <a:t>Problèmes dictés</a:t>
            </a:r>
          </a:p>
          <a:p>
            <a:r>
              <a:rPr lang="fr-FR" sz="1300" dirty="0" smtClean="0">
                <a:latin typeface="Arial" pitchFamily="34" charset="0"/>
                <a:cs typeface="Arial" pitchFamily="34" charset="0"/>
              </a:rPr>
              <a:t> </a:t>
            </a:r>
            <a:r>
              <a:rPr lang="fr-FR" sz="900" dirty="0" smtClean="0">
                <a:latin typeface="Wingdings 2" pitchFamily="18" charset="2"/>
                <a:cs typeface="Arial" pitchFamily="34" charset="0"/>
              </a:rPr>
              <a:t>u </a:t>
            </a:r>
            <a:r>
              <a:rPr lang="fr-FR" sz="900" dirty="0" smtClean="0">
                <a:latin typeface="Arial" pitchFamily="34" charset="0"/>
                <a:cs typeface="Arial" pitchFamily="34" charset="0"/>
              </a:rPr>
              <a:t>Problème a  Isidore a distribué des cartes à ses 5 amis. Il a donné 6 cartes à chacun. Combien Isidore avait-il de cartes ?</a:t>
            </a:r>
            <a:r>
              <a:rPr lang="fr-FR" sz="900" dirty="0" smtClean="0">
                <a:latin typeface="Wingdings 2" pitchFamily="18" charset="2"/>
                <a:cs typeface="Arial" pitchFamily="34" charset="0"/>
              </a:rPr>
              <a:t>v</a:t>
            </a:r>
            <a:r>
              <a:rPr lang="fr-FR" sz="900" dirty="0" smtClean="0">
                <a:latin typeface="Arial" pitchFamily="34" charset="0"/>
                <a:cs typeface="Arial" pitchFamily="34" charset="0"/>
              </a:rPr>
              <a:t>  Julie a 40 cartes. Elle les distribue à ses 4 amies en donnant autant de cartes à chacune. Combien chacune de ses amies reçoit-elle de cartes ? </a:t>
            </a:r>
          </a:p>
          <a:p>
            <a:r>
              <a:rPr lang="fr-FR" sz="900" dirty="0" smtClean="0">
                <a:latin typeface="Wingdings 2" pitchFamily="18" charset="2"/>
                <a:cs typeface="Arial" pitchFamily="34" charset="0"/>
              </a:rPr>
              <a:t>w</a:t>
            </a:r>
            <a:r>
              <a:rPr lang="fr-FR" sz="900" dirty="0" smtClean="0">
                <a:latin typeface="Arial" pitchFamily="34" charset="0"/>
                <a:cs typeface="Arial" pitchFamily="34" charset="0"/>
              </a:rPr>
              <a:t> Carole a 28 cartes. Elle en distribue le plus possible à ses 5 amies en donnant autant de cartes à chacune. Combien chacune de ses amies reçoit-elle de cartes ?</a:t>
            </a:r>
            <a:r>
              <a:rPr lang="fr-FR" sz="900" dirty="0" smtClean="0">
                <a:latin typeface="Wingdings 2" pitchFamily="18" charset="2"/>
                <a:cs typeface="Arial" pitchFamily="34" charset="0"/>
              </a:rPr>
              <a:t>x </a:t>
            </a:r>
            <a:r>
              <a:rPr lang="fr-FR" sz="900" dirty="0" smtClean="0">
                <a:latin typeface="Arial" pitchFamily="34" charset="0"/>
                <a:cs typeface="Arial" pitchFamily="34" charset="0"/>
              </a:rPr>
              <a:t>Hervé a 50 cartes. Il les distribue en donnant 10 cartes à chaque personne. Combien de personnes auront 10 cartes  ?</a:t>
            </a:r>
            <a:endParaRPr lang="fr-FR" sz="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0" name="Organigramme : Alternative 39"/>
          <p:cNvSpPr/>
          <p:nvPr/>
        </p:nvSpPr>
        <p:spPr>
          <a:xfrm>
            <a:off x="548680" y="5601072"/>
            <a:ext cx="720080" cy="720080"/>
          </a:xfrm>
          <a:prstGeom prst="flowChartAlternate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2" name="Organigramme : Alternative 41"/>
          <p:cNvSpPr/>
          <p:nvPr/>
        </p:nvSpPr>
        <p:spPr>
          <a:xfrm>
            <a:off x="548680" y="6681192"/>
            <a:ext cx="720080" cy="720080"/>
          </a:xfrm>
          <a:prstGeom prst="flowChartAlternate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3" name="Organigramme : Alternative 42"/>
          <p:cNvSpPr/>
          <p:nvPr/>
        </p:nvSpPr>
        <p:spPr>
          <a:xfrm>
            <a:off x="548680" y="7761312"/>
            <a:ext cx="720080" cy="720080"/>
          </a:xfrm>
          <a:prstGeom prst="flowChartAlternate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4" name="Organigramme : Alternative 43"/>
          <p:cNvSpPr/>
          <p:nvPr/>
        </p:nvSpPr>
        <p:spPr>
          <a:xfrm>
            <a:off x="548680" y="8841432"/>
            <a:ext cx="720080" cy="720080"/>
          </a:xfrm>
          <a:prstGeom prst="flowChartAlternate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5" name="ZoneTexte 44"/>
          <p:cNvSpPr txBox="1"/>
          <p:nvPr/>
        </p:nvSpPr>
        <p:spPr>
          <a:xfrm>
            <a:off x="620688" y="5745088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 </a:t>
            </a:r>
            <a:r>
              <a:rPr lang="fr-FR" dirty="0" smtClean="0"/>
              <a:t>   /8</a:t>
            </a:r>
            <a:endParaRPr lang="fr-FR" dirty="0"/>
          </a:p>
        </p:txBody>
      </p:sp>
      <p:sp>
        <p:nvSpPr>
          <p:cNvPr id="54" name="ZoneTexte 53"/>
          <p:cNvSpPr txBox="1"/>
          <p:nvPr/>
        </p:nvSpPr>
        <p:spPr>
          <a:xfrm>
            <a:off x="620688" y="6825208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 </a:t>
            </a:r>
            <a:r>
              <a:rPr lang="fr-FR" dirty="0" smtClean="0"/>
              <a:t>   /8</a:t>
            </a:r>
            <a:endParaRPr lang="fr-FR" dirty="0"/>
          </a:p>
        </p:txBody>
      </p:sp>
      <p:sp>
        <p:nvSpPr>
          <p:cNvPr id="55" name="ZoneTexte 54"/>
          <p:cNvSpPr txBox="1"/>
          <p:nvPr/>
        </p:nvSpPr>
        <p:spPr>
          <a:xfrm>
            <a:off x="620688" y="7905328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 </a:t>
            </a:r>
            <a:r>
              <a:rPr lang="fr-FR" dirty="0" smtClean="0"/>
              <a:t>   /4</a:t>
            </a:r>
            <a:endParaRPr lang="fr-FR" dirty="0"/>
          </a:p>
        </p:txBody>
      </p:sp>
      <p:sp>
        <p:nvSpPr>
          <p:cNvPr id="56" name="ZoneTexte 55"/>
          <p:cNvSpPr txBox="1"/>
          <p:nvPr/>
        </p:nvSpPr>
        <p:spPr>
          <a:xfrm>
            <a:off x="620688" y="8985448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 </a:t>
            </a:r>
            <a:r>
              <a:rPr lang="fr-FR" dirty="0" smtClean="0"/>
              <a:t>   /8</a:t>
            </a:r>
            <a:endParaRPr lang="fr-FR" dirty="0"/>
          </a:p>
        </p:txBody>
      </p:sp>
      <p:sp>
        <p:nvSpPr>
          <p:cNvPr id="57" name="Organigramme : Alternative 56"/>
          <p:cNvSpPr/>
          <p:nvPr/>
        </p:nvSpPr>
        <p:spPr>
          <a:xfrm>
            <a:off x="1484784" y="7545288"/>
            <a:ext cx="5112568" cy="1224136"/>
          </a:xfrm>
          <a:prstGeom prst="flowChartAlternate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8" name="Organigramme : Alternative 57"/>
          <p:cNvSpPr/>
          <p:nvPr/>
        </p:nvSpPr>
        <p:spPr>
          <a:xfrm>
            <a:off x="1484784" y="5601072"/>
            <a:ext cx="5112568" cy="720080"/>
          </a:xfrm>
          <a:prstGeom prst="flowChartAlternate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9" name="Organigramme : Alternative 58"/>
          <p:cNvSpPr/>
          <p:nvPr/>
        </p:nvSpPr>
        <p:spPr>
          <a:xfrm>
            <a:off x="1484784" y="8913440"/>
            <a:ext cx="5112568" cy="720080"/>
          </a:xfrm>
          <a:prstGeom prst="flowChartAlternate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0" name="ZoneTexte 59"/>
          <p:cNvSpPr txBox="1"/>
          <p:nvPr/>
        </p:nvSpPr>
        <p:spPr>
          <a:xfrm>
            <a:off x="1556792" y="5601072"/>
            <a:ext cx="5040560" cy="7232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300" b="1" dirty="0" smtClean="0">
                <a:latin typeface="Arial" pitchFamily="34" charset="0"/>
                <a:cs typeface="Arial" pitchFamily="34" charset="0"/>
              </a:rPr>
              <a:t>Tables de multiplication</a:t>
            </a:r>
          </a:p>
          <a:p>
            <a:r>
              <a:rPr lang="fr-FR" sz="1400" b="1" dirty="0" smtClean="0">
                <a:latin typeface="Wingdings 2" pitchFamily="18" charset="2"/>
                <a:cs typeface="Arial" pitchFamily="34" charset="0"/>
              </a:rPr>
              <a:t>u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 9 × 7  </a:t>
            </a:r>
            <a:r>
              <a:rPr lang="fr-FR" sz="1400" b="1" dirty="0" smtClean="0">
                <a:latin typeface="Wingdings 2" pitchFamily="18" charset="2"/>
                <a:cs typeface="Arial" pitchFamily="34" charset="0"/>
              </a:rPr>
              <a:t>v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 6 × 8  </a:t>
            </a:r>
            <a:r>
              <a:rPr lang="fr-FR" sz="1400" b="1" dirty="0" smtClean="0">
                <a:latin typeface="Wingdings 2" pitchFamily="18" charset="2"/>
                <a:cs typeface="Arial" pitchFamily="34" charset="0"/>
              </a:rPr>
              <a:t>w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 9 × 3 </a:t>
            </a:r>
            <a:r>
              <a:rPr lang="fr-FR" sz="1400" b="1" dirty="0" smtClean="0">
                <a:latin typeface="Wingdings 2" pitchFamily="18" charset="2"/>
                <a:cs typeface="Arial" pitchFamily="34" charset="0"/>
              </a:rPr>
              <a:t>x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 • × 6 = 54  </a:t>
            </a:r>
            <a:r>
              <a:rPr lang="fr-FR" sz="1400" b="1" dirty="0" smtClean="0">
                <a:latin typeface="Wingdings 2" pitchFamily="18" charset="2"/>
                <a:cs typeface="Arial" pitchFamily="34" charset="0"/>
              </a:rPr>
              <a:t>y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 • × 6 = 42  </a:t>
            </a:r>
            <a:r>
              <a:rPr lang="fr-FR" sz="1400" b="1" dirty="0" smtClean="0">
                <a:latin typeface="Wingdings 2" pitchFamily="18" charset="2"/>
                <a:cs typeface="Arial" pitchFamily="34" charset="0"/>
              </a:rPr>
              <a:t>z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 • × 3 = 15 </a:t>
            </a:r>
            <a:r>
              <a:rPr lang="fr-FR" sz="1400" b="1" dirty="0" smtClean="0">
                <a:latin typeface="Wingdings 2" pitchFamily="18" charset="2"/>
                <a:cs typeface="Arial" pitchFamily="34" charset="0"/>
              </a:rPr>
              <a:t>{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 6 dans 42 </a:t>
            </a:r>
            <a:r>
              <a:rPr lang="fr-FR" sz="1400" b="1" dirty="0" smtClean="0">
                <a:latin typeface="Wingdings 2" pitchFamily="18" charset="2"/>
                <a:cs typeface="Arial" pitchFamily="34" charset="0"/>
              </a:rPr>
              <a:t>| 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9 dans 54</a:t>
            </a:r>
            <a:endParaRPr lang="fr-FR" sz="13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1" name="ZoneTexte 60"/>
          <p:cNvSpPr txBox="1"/>
          <p:nvPr/>
        </p:nvSpPr>
        <p:spPr>
          <a:xfrm>
            <a:off x="1556792" y="6681192"/>
            <a:ext cx="5040560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fr-FR" sz="13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1" name="ZoneTexte 70"/>
          <p:cNvSpPr txBox="1"/>
          <p:nvPr/>
        </p:nvSpPr>
        <p:spPr>
          <a:xfrm>
            <a:off x="1484784" y="8913440"/>
            <a:ext cx="5256584" cy="7232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300" b="1" dirty="0" smtClean="0">
                <a:latin typeface="Arial" pitchFamily="34" charset="0"/>
                <a:cs typeface="Arial" pitchFamily="34" charset="0"/>
              </a:rPr>
              <a:t>Calculs</a:t>
            </a:r>
          </a:p>
          <a:p>
            <a:r>
              <a:rPr lang="fr-FR" sz="1400" b="1" dirty="0" smtClean="0">
                <a:latin typeface="Wingdings 2" pitchFamily="18" charset="2"/>
                <a:cs typeface="Arial" pitchFamily="34" charset="0"/>
              </a:rPr>
              <a:t>u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 54 + 5  </a:t>
            </a:r>
            <a:r>
              <a:rPr lang="fr-FR" sz="1400" b="1" dirty="0" smtClean="0">
                <a:latin typeface="Wingdings 2" pitchFamily="18" charset="2"/>
                <a:cs typeface="Arial" pitchFamily="34" charset="0"/>
              </a:rPr>
              <a:t>v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 246 + 4  </a:t>
            </a:r>
            <a:r>
              <a:rPr lang="fr-FR" sz="1400" b="1" dirty="0" smtClean="0">
                <a:latin typeface="Wingdings 2" pitchFamily="18" charset="2"/>
                <a:cs typeface="Arial" pitchFamily="34" charset="0"/>
              </a:rPr>
              <a:t>w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 38 + 7 </a:t>
            </a:r>
            <a:r>
              <a:rPr lang="fr-FR" sz="1400" b="1" dirty="0" smtClean="0">
                <a:latin typeface="Wingdings 2" pitchFamily="18" charset="2"/>
                <a:cs typeface="Arial" pitchFamily="34" charset="0"/>
              </a:rPr>
              <a:t>x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 289 + 7  </a:t>
            </a:r>
            <a:r>
              <a:rPr lang="fr-FR" sz="1400" b="1" dirty="0" smtClean="0">
                <a:latin typeface="Wingdings 2" pitchFamily="18" charset="2"/>
                <a:cs typeface="Arial" pitchFamily="34" charset="0"/>
              </a:rPr>
              <a:t>y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 54 – 3  </a:t>
            </a:r>
            <a:r>
              <a:rPr lang="fr-FR" sz="1400" b="1" dirty="0" smtClean="0">
                <a:latin typeface="Wingdings 2" pitchFamily="18" charset="2"/>
                <a:cs typeface="Arial" pitchFamily="34" charset="0"/>
              </a:rPr>
              <a:t>z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 246 – 8</a:t>
            </a:r>
          </a:p>
          <a:p>
            <a:r>
              <a:rPr lang="fr-FR" sz="1400" b="1" dirty="0" smtClean="0">
                <a:latin typeface="Wingdings 2" pitchFamily="18" charset="2"/>
                <a:cs typeface="Arial" pitchFamily="34" charset="0"/>
              </a:rPr>
              <a:t>{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 57 </a:t>
            </a:r>
            <a:r>
              <a:rPr lang="fr-FR" sz="1300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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 61  </a:t>
            </a:r>
            <a:r>
              <a:rPr lang="fr-FR" sz="1400" b="1" dirty="0" smtClean="0">
                <a:latin typeface="Wingdings 2" pitchFamily="18" charset="2"/>
                <a:cs typeface="Arial" pitchFamily="34" charset="0"/>
              </a:rPr>
              <a:t>|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48 </a:t>
            </a:r>
            <a:r>
              <a:rPr lang="fr-FR" sz="1300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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 56</a:t>
            </a:r>
          </a:p>
        </p:txBody>
      </p:sp>
      <p:sp>
        <p:nvSpPr>
          <p:cNvPr id="72" name="Organigramme : Alternative 71"/>
          <p:cNvSpPr/>
          <p:nvPr/>
        </p:nvSpPr>
        <p:spPr>
          <a:xfrm>
            <a:off x="1484784" y="6681192"/>
            <a:ext cx="5112568" cy="720080"/>
          </a:xfrm>
          <a:prstGeom prst="flowChartAlternate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3" name="ZoneTexte 72"/>
          <p:cNvSpPr txBox="1"/>
          <p:nvPr/>
        </p:nvSpPr>
        <p:spPr>
          <a:xfrm>
            <a:off x="1484784" y="6681192"/>
            <a:ext cx="5112568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100" b="1" dirty="0" smtClean="0">
                <a:latin typeface="Arial" pitchFamily="34" charset="0"/>
                <a:cs typeface="Arial" pitchFamily="34" charset="0"/>
              </a:rPr>
              <a:t>Calculs avec parenthèses</a:t>
            </a:r>
          </a:p>
          <a:p>
            <a:r>
              <a:rPr lang="fr-FR" sz="1400" b="1" dirty="0" smtClean="0">
                <a:latin typeface="Wingdings 2" pitchFamily="18" charset="2"/>
                <a:cs typeface="Arial" pitchFamily="34" charset="0"/>
              </a:rPr>
              <a:t>u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2 × (2 + 3)  </a:t>
            </a:r>
            <a:r>
              <a:rPr lang="fr-FR" sz="1400" b="1" dirty="0" smtClean="0">
                <a:latin typeface="Wingdings 2" pitchFamily="18" charset="2"/>
                <a:cs typeface="Arial" pitchFamily="34" charset="0"/>
              </a:rPr>
              <a:t>v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 12 – (6 × 2)  </a:t>
            </a:r>
            <a:r>
              <a:rPr lang="fr-FR" sz="1400" b="1" dirty="0" smtClean="0">
                <a:latin typeface="Wingdings 2" pitchFamily="18" charset="2"/>
                <a:cs typeface="Arial" pitchFamily="34" charset="0"/>
              </a:rPr>
              <a:t>w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  (5 + 4) × 3  </a:t>
            </a:r>
            <a:r>
              <a:rPr lang="fr-FR" sz="1400" b="1" dirty="0" smtClean="0">
                <a:latin typeface="Wingdings 2" pitchFamily="18" charset="2"/>
                <a:cs typeface="Arial" pitchFamily="34" charset="0"/>
              </a:rPr>
              <a:t>x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 (8 – 3) × 6</a:t>
            </a:r>
          </a:p>
          <a:p>
            <a:r>
              <a:rPr lang="fr-FR" sz="1400" b="1" dirty="0" smtClean="0">
                <a:latin typeface="Wingdings 2" pitchFamily="18" charset="2"/>
                <a:cs typeface="Arial" pitchFamily="34" charset="0"/>
              </a:rPr>
              <a:t>y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  (9 – 5) × (6 – 2) </a:t>
            </a:r>
            <a:r>
              <a:rPr lang="fr-FR" sz="1400" b="1" dirty="0" smtClean="0">
                <a:latin typeface="Wingdings 2" pitchFamily="18" charset="2"/>
                <a:cs typeface="Arial" pitchFamily="34" charset="0"/>
              </a:rPr>
              <a:t>z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  8 – (3 × 4)  </a:t>
            </a:r>
            <a:r>
              <a:rPr lang="fr-FR" sz="1400" b="1" dirty="0" smtClean="0">
                <a:latin typeface="Wingdings 2" pitchFamily="18" charset="2"/>
                <a:cs typeface="Arial" pitchFamily="34" charset="0"/>
              </a:rPr>
              <a:t>{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 10 – (6 + 2) </a:t>
            </a:r>
            <a:r>
              <a:rPr lang="fr-FR" sz="1400" b="1" dirty="0" smtClean="0">
                <a:latin typeface="Wingdings 2" pitchFamily="18" charset="2"/>
                <a:cs typeface="Arial" pitchFamily="34" charset="0"/>
              </a:rPr>
              <a:t>|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18 – (10 – 2)</a:t>
            </a:r>
            <a:endParaRPr lang="fr-FR" sz="13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4" name="ZoneTexte 73"/>
          <p:cNvSpPr txBox="1"/>
          <p:nvPr/>
        </p:nvSpPr>
        <p:spPr>
          <a:xfrm>
            <a:off x="1556792" y="7545288"/>
            <a:ext cx="5040560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900" b="1" dirty="0" smtClean="0">
                <a:latin typeface="Arial" pitchFamily="34" charset="0"/>
                <a:cs typeface="Arial" pitchFamily="34" charset="0"/>
              </a:rPr>
              <a:t>Problèmes dictés</a:t>
            </a:r>
          </a:p>
          <a:p>
            <a:r>
              <a:rPr lang="fr-FR" sz="1300" dirty="0" smtClean="0">
                <a:latin typeface="Arial" pitchFamily="34" charset="0"/>
                <a:cs typeface="Arial" pitchFamily="34" charset="0"/>
              </a:rPr>
              <a:t> </a:t>
            </a:r>
            <a:r>
              <a:rPr lang="fr-FR" sz="900" b="1" dirty="0" smtClean="0">
                <a:latin typeface="Wingdings 2" pitchFamily="18" charset="2"/>
                <a:cs typeface="Arial" pitchFamily="34" charset="0"/>
              </a:rPr>
              <a:t>u </a:t>
            </a:r>
            <a:r>
              <a:rPr lang="fr-FR" sz="900" dirty="0" smtClean="0">
                <a:latin typeface="Arial" pitchFamily="34" charset="0"/>
                <a:cs typeface="Arial" pitchFamily="34" charset="0"/>
              </a:rPr>
              <a:t>Problème a  Isidore a distribué des cartes à ses 5 amis. Il a donné 6 cartes à chacun. Combien Isidore avait-il de cartes ?</a:t>
            </a:r>
            <a:r>
              <a:rPr lang="fr-FR" sz="900" b="1" dirty="0" smtClean="0">
                <a:latin typeface="Wingdings 2" pitchFamily="18" charset="2"/>
                <a:cs typeface="Arial" pitchFamily="34" charset="0"/>
              </a:rPr>
              <a:t>v</a:t>
            </a:r>
            <a:r>
              <a:rPr lang="fr-FR" sz="900" dirty="0" smtClean="0">
                <a:latin typeface="Arial" pitchFamily="34" charset="0"/>
                <a:cs typeface="Arial" pitchFamily="34" charset="0"/>
              </a:rPr>
              <a:t>  Julie a 40 cartes. Elle les distribue à ses 4 amies en donnant autant de cartes à chacune. Combien chacune de ses amies reçoit-elle de cartes ? </a:t>
            </a:r>
          </a:p>
          <a:p>
            <a:r>
              <a:rPr lang="fr-FR" sz="900" b="1" dirty="0" smtClean="0">
                <a:latin typeface="Wingdings 2" pitchFamily="18" charset="2"/>
                <a:cs typeface="Arial" pitchFamily="34" charset="0"/>
              </a:rPr>
              <a:t>w</a:t>
            </a:r>
            <a:r>
              <a:rPr lang="fr-FR" sz="900" dirty="0" smtClean="0">
                <a:latin typeface="Arial" pitchFamily="34" charset="0"/>
                <a:cs typeface="Arial" pitchFamily="34" charset="0"/>
              </a:rPr>
              <a:t> Carole a 28 cartes. Elle en distribue le plus possible à ses 5 amies en donnant autant de cartes à chacune. Combien chacune de ses amies reçoit-elle de cartes ?</a:t>
            </a:r>
            <a:r>
              <a:rPr lang="fr-FR" sz="900" b="1" dirty="0" smtClean="0">
                <a:latin typeface="Wingdings 2" pitchFamily="18" charset="2"/>
                <a:cs typeface="Arial" pitchFamily="34" charset="0"/>
              </a:rPr>
              <a:t>x </a:t>
            </a:r>
            <a:r>
              <a:rPr lang="fr-FR" sz="900" dirty="0" smtClean="0">
                <a:latin typeface="Arial" pitchFamily="34" charset="0"/>
                <a:cs typeface="Arial" pitchFamily="34" charset="0"/>
              </a:rPr>
              <a:t>Hervé a 50 cartes. Il les distribue en donnant 10 cartes à chaque personne. Combien de personnes auront 10 cartes  ?</a:t>
            </a:r>
            <a:endParaRPr lang="fr-FR" sz="9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Connecteur droit 4"/>
          <p:cNvCxnSpPr/>
          <p:nvPr/>
        </p:nvCxnSpPr>
        <p:spPr>
          <a:xfrm>
            <a:off x="0" y="4953000"/>
            <a:ext cx="6858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Flèche droite 11"/>
          <p:cNvSpPr/>
          <p:nvPr/>
        </p:nvSpPr>
        <p:spPr>
          <a:xfrm>
            <a:off x="332656" y="272480"/>
            <a:ext cx="1368152" cy="1008112"/>
          </a:xfrm>
          <a:prstGeom prst="righ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Flèche droite 12"/>
          <p:cNvSpPr/>
          <p:nvPr/>
        </p:nvSpPr>
        <p:spPr>
          <a:xfrm>
            <a:off x="332656" y="1352600"/>
            <a:ext cx="1368152" cy="1008112"/>
          </a:xfrm>
          <a:prstGeom prst="righ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Flèche droite 13"/>
          <p:cNvSpPr/>
          <p:nvPr/>
        </p:nvSpPr>
        <p:spPr>
          <a:xfrm>
            <a:off x="332656" y="2432720"/>
            <a:ext cx="1368152" cy="1008112"/>
          </a:xfrm>
          <a:prstGeom prst="righ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Flèche droite 14"/>
          <p:cNvSpPr/>
          <p:nvPr/>
        </p:nvSpPr>
        <p:spPr>
          <a:xfrm>
            <a:off x="332656" y="3512840"/>
            <a:ext cx="1368152" cy="1008112"/>
          </a:xfrm>
          <a:prstGeom prst="righ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ZoneTexte 16"/>
          <p:cNvSpPr txBox="1"/>
          <p:nvPr/>
        </p:nvSpPr>
        <p:spPr>
          <a:xfrm>
            <a:off x="332656" y="632520"/>
            <a:ext cx="129614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00" b="1" dirty="0" smtClean="0">
                <a:latin typeface="Arial" pitchFamily="34" charset="0"/>
                <a:cs typeface="Arial" pitchFamily="34" charset="0"/>
              </a:rPr>
              <a:t>Calculs</a:t>
            </a:r>
            <a:endParaRPr lang="fr-FR" sz="9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4" name="ZoneTexte 73"/>
          <p:cNvSpPr txBox="1"/>
          <p:nvPr/>
        </p:nvSpPr>
        <p:spPr>
          <a:xfrm>
            <a:off x="332656" y="1712640"/>
            <a:ext cx="136815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b="1" dirty="0" smtClean="0">
                <a:latin typeface="Arial" pitchFamily="34" charset="0"/>
                <a:cs typeface="Arial" pitchFamily="34" charset="0"/>
              </a:rPr>
              <a:t>Problèmes dictés</a:t>
            </a:r>
            <a:endParaRPr lang="fr-FR" sz="1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7" name="ZoneTexte 76"/>
          <p:cNvSpPr txBox="1"/>
          <p:nvPr/>
        </p:nvSpPr>
        <p:spPr>
          <a:xfrm>
            <a:off x="332656" y="2720752"/>
            <a:ext cx="1296144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00" b="1" dirty="0" smtClean="0">
                <a:latin typeface="Arial" pitchFamily="34" charset="0"/>
                <a:cs typeface="Arial" pitchFamily="34" charset="0"/>
              </a:rPr>
              <a:t>Compléments à une dizaine ou à une centaine</a:t>
            </a:r>
            <a:endParaRPr lang="fr-FR" sz="9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8" name="ZoneTexte 77"/>
          <p:cNvSpPr txBox="1"/>
          <p:nvPr/>
        </p:nvSpPr>
        <p:spPr>
          <a:xfrm>
            <a:off x="332656" y="3872880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00" b="1" dirty="0" smtClean="0">
                <a:latin typeface="Arial" pitchFamily="34" charset="0"/>
                <a:cs typeface="Arial" pitchFamily="34" charset="0"/>
              </a:rPr>
              <a:t>Compléments à 100, à 1 000</a:t>
            </a:r>
            <a:endParaRPr lang="fr-FR" sz="9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6" name="Larme 75"/>
          <p:cNvSpPr/>
          <p:nvPr/>
        </p:nvSpPr>
        <p:spPr>
          <a:xfrm>
            <a:off x="1988840" y="560512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7" name="Larme 116"/>
          <p:cNvSpPr/>
          <p:nvPr/>
        </p:nvSpPr>
        <p:spPr>
          <a:xfrm>
            <a:off x="6021288" y="560512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8" name="Larme 117"/>
          <p:cNvSpPr/>
          <p:nvPr/>
        </p:nvSpPr>
        <p:spPr>
          <a:xfrm>
            <a:off x="2564904" y="560512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0" name="Larme 119"/>
          <p:cNvSpPr/>
          <p:nvPr/>
        </p:nvSpPr>
        <p:spPr>
          <a:xfrm>
            <a:off x="3140968" y="560512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1" name="Larme 120"/>
          <p:cNvSpPr/>
          <p:nvPr/>
        </p:nvSpPr>
        <p:spPr>
          <a:xfrm>
            <a:off x="3717032" y="560512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2" name="Larme 121"/>
          <p:cNvSpPr/>
          <p:nvPr/>
        </p:nvSpPr>
        <p:spPr>
          <a:xfrm>
            <a:off x="4293096" y="560512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3" name="Larme 122"/>
          <p:cNvSpPr/>
          <p:nvPr/>
        </p:nvSpPr>
        <p:spPr>
          <a:xfrm>
            <a:off x="4869160" y="560512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4" name="Larme 123"/>
          <p:cNvSpPr/>
          <p:nvPr/>
        </p:nvSpPr>
        <p:spPr>
          <a:xfrm>
            <a:off x="5445224" y="560512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5" name="Larme 124"/>
          <p:cNvSpPr/>
          <p:nvPr/>
        </p:nvSpPr>
        <p:spPr>
          <a:xfrm>
            <a:off x="1988840" y="2648744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6" name="Larme 125"/>
          <p:cNvSpPr/>
          <p:nvPr/>
        </p:nvSpPr>
        <p:spPr>
          <a:xfrm>
            <a:off x="6021288" y="2648744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7" name="Larme 126"/>
          <p:cNvSpPr/>
          <p:nvPr/>
        </p:nvSpPr>
        <p:spPr>
          <a:xfrm>
            <a:off x="2564904" y="2648744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8" name="Larme 127"/>
          <p:cNvSpPr/>
          <p:nvPr/>
        </p:nvSpPr>
        <p:spPr>
          <a:xfrm>
            <a:off x="3140968" y="2648744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9" name="Larme 128"/>
          <p:cNvSpPr/>
          <p:nvPr/>
        </p:nvSpPr>
        <p:spPr>
          <a:xfrm>
            <a:off x="3717032" y="2648744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0" name="Larme 129"/>
          <p:cNvSpPr/>
          <p:nvPr/>
        </p:nvSpPr>
        <p:spPr>
          <a:xfrm>
            <a:off x="4293096" y="2648744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1" name="Larme 130"/>
          <p:cNvSpPr/>
          <p:nvPr/>
        </p:nvSpPr>
        <p:spPr>
          <a:xfrm>
            <a:off x="4869160" y="2648744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2" name="Larme 131"/>
          <p:cNvSpPr/>
          <p:nvPr/>
        </p:nvSpPr>
        <p:spPr>
          <a:xfrm>
            <a:off x="5445224" y="2648744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3" name="Larme 132"/>
          <p:cNvSpPr/>
          <p:nvPr/>
        </p:nvSpPr>
        <p:spPr>
          <a:xfrm>
            <a:off x="1988840" y="3728864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4" name="Larme 133"/>
          <p:cNvSpPr/>
          <p:nvPr/>
        </p:nvSpPr>
        <p:spPr>
          <a:xfrm>
            <a:off x="6021288" y="3728864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5" name="Larme 134"/>
          <p:cNvSpPr/>
          <p:nvPr/>
        </p:nvSpPr>
        <p:spPr>
          <a:xfrm>
            <a:off x="2564904" y="3728864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6" name="Larme 135"/>
          <p:cNvSpPr/>
          <p:nvPr/>
        </p:nvSpPr>
        <p:spPr>
          <a:xfrm>
            <a:off x="3140968" y="3728864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7" name="Larme 136"/>
          <p:cNvSpPr/>
          <p:nvPr/>
        </p:nvSpPr>
        <p:spPr>
          <a:xfrm>
            <a:off x="3717032" y="3728864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8" name="Larme 137"/>
          <p:cNvSpPr/>
          <p:nvPr/>
        </p:nvSpPr>
        <p:spPr>
          <a:xfrm>
            <a:off x="4293096" y="3728864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9" name="Larme 138"/>
          <p:cNvSpPr/>
          <p:nvPr/>
        </p:nvSpPr>
        <p:spPr>
          <a:xfrm>
            <a:off x="4869160" y="3728864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0" name="Larme 139"/>
          <p:cNvSpPr/>
          <p:nvPr/>
        </p:nvSpPr>
        <p:spPr>
          <a:xfrm>
            <a:off x="5445224" y="3728864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1" name="ZoneTexte 140"/>
          <p:cNvSpPr txBox="1"/>
          <p:nvPr/>
        </p:nvSpPr>
        <p:spPr>
          <a:xfrm>
            <a:off x="1772816" y="1136576"/>
            <a:ext cx="46085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i="1" dirty="0" smtClean="0">
                <a:latin typeface="Arial" pitchFamily="34" charset="0"/>
                <a:cs typeface="Arial" pitchFamily="34" charset="0"/>
              </a:rPr>
              <a:t>Réponds par une phrase</a:t>
            </a:r>
            <a:endParaRPr lang="fr-FR" sz="12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2" name="Arrondir un rectangle avec un coin du même côté 141"/>
          <p:cNvSpPr/>
          <p:nvPr/>
        </p:nvSpPr>
        <p:spPr>
          <a:xfrm>
            <a:off x="1916832" y="1496616"/>
            <a:ext cx="1035496" cy="720080"/>
          </a:xfrm>
          <a:prstGeom prst="round2Same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3" name="Arrondir un rectangle avec un coin du même côté 142"/>
          <p:cNvSpPr/>
          <p:nvPr/>
        </p:nvSpPr>
        <p:spPr>
          <a:xfrm>
            <a:off x="3168352" y="1496616"/>
            <a:ext cx="1035496" cy="720080"/>
          </a:xfrm>
          <a:prstGeom prst="round2Same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4" name="Arrondir un rectangle avec un coin du même côté 143"/>
          <p:cNvSpPr/>
          <p:nvPr/>
        </p:nvSpPr>
        <p:spPr>
          <a:xfrm>
            <a:off x="4365104" y="1496616"/>
            <a:ext cx="1035496" cy="720080"/>
          </a:xfrm>
          <a:prstGeom prst="round2Same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5" name="Arrondir un rectangle avec un coin du même côté 144"/>
          <p:cNvSpPr/>
          <p:nvPr/>
        </p:nvSpPr>
        <p:spPr>
          <a:xfrm>
            <a:off x="5616624" y="1496616"/>
            <a:ext cx="1035496" cy="720080"/>
          </a:xfrm>
          <a:prstGeom prst="round2Same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6" name="Flèche droite 145"/>
          <p:cNvSpPr/>
          <p:nvPr/>
        </p:nvSpPr>
        <p:spPr>
          <a:xfrm>
            <a:off x="332656" y="5313040"/>
            <a:ext cx="1368152" cy="1008112"/>
          </a:xfrm>
          <a:prstGeom prst="righ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7" name="Flèche droite 146"/>
          <p:cNvSpPr/>
          <p:nvPr/>
        </p:nvSpPr>
        <p:spPr>
          <a:xfrm>
            <a:off x="332656" y="6393160"/>
            <a:ext cx="1368152" cy="1008112"/>
          </a:xfrm>
          <a:prstGeom prst="righ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8" name="Flèche droite 147"/>
          <p:cNvSpPr/>
          <p:nvPr/>
        </p:nvSpPr>
        <p:spPr>
          <a:xfrm>
            <a:off x="332656" y="7473280"/>
            <a:ext cx="1368152" cy="1008112"/>
          </a:xfrm>
          <a:prstGeom prst="righ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9" name="Flèche droite 148"/>
          <p:cNvSpPr/>
          <p:nvPr/>
        </p:nvSpPr>
        <p:spPr>
          <a:xfrm>
            <a:off x="368660" y="8553400"/>
            <a:ext cx="1368152" cy="1008112"/>
          </a:xfrm>
          <a:prstGeom prst="righ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0" name="ZoneTexte 149"/>
          <p:cNvSpPr txBox="1"/>
          <p:nvPr/>
        </p:nvSpPr>
        <p:spPr>
          <a:xfrm>
            <a:off x="332656" y="5601072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00" b="1" dirty="0" smtClean="0">
                <a:latin typeface="Arial" pitchFamily="34" charset="0"/>
                <a:cs typeface="Arial" pitchFamily="34" charset="0"/>
              </a:rPr>
              <a:t>Tables de multiplication</a:t>
            </a:r>
            <a:endParaRPr lang="fr-FR" sz="9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1" name="ZoneTexte 150"/>
          <p:cNvSpPr txBox="1"/>
          <p:nvPr/>
        </p:nvSpPr>
        <p:spPr>
          <a:xfrm>
            <a:off x="332656" y="6681192"/>
            <a:ext cx="13681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b="1" dirty="0" smtClean="0">
                <a:latin typeface="Arial" pitchFamily="34" charset="0"/>
                <a:cs typeface="Arial" pitchFamily="34" charset="0"/>
              </a:rPr>
              <a:t>Calculs avec parenthèses</a:t>
            </a:r>
            <a:endParaRPr lang="fr-FR" sz="1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2" name="ZoneTexte 151"/>
          <p:cNvSpPr txBox="1"/>
          <p:nvPr/>
        </p:nvSpPr>
        <p:spPr>
          <a:xfrm>
            <a:off x="332656" y="7833320"/>
            <a:ext cx="129614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00" b="1" dirty="0" smtClean="0">
                <a:latin typeface="Arial" pitchFamily="34" charset="0"/>
                <a:cs typeface="Arial" pitchFamily="34" charset="0"/>
              </a:rPr>
              <a:t>Problèmes dictés</a:t>
            </a:r>
            <a:endParaRPr lang="fr-FR" sz="9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3" name="ZoneTexte 152"/>
          <p:cNvSpPr txBox="1"/>
          <p:nvPr/>
        </p:nvSpPr>
        <p:spPr>
          <a:xfrm>
            <a:off x="332656" y="8913440"/>
            <a:ext cx="129614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00" b="1" dirty="0" smtClean="0">
                <a:latin typeface="Arial" pitchFamily="34" charset="0"/>
                <a:cs typeface="Arial" pitchFamily="34" charset="0"/>
              </a:rPr>
              <a:t>Calculs</a:t>
            </a:r>
            <a:endParaRPr lang="fr-FR" sz="9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4" name="Larme 153"/>
          <p:cNvSpPr/>
          <p:nvPr/>
        </p:nvSpPr>
        <p:spPr>
          <a:xfrm>
            <a:off x="1988840" y="5601072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7" name="Larme 156"/>
          <p:cNvSpPr/>
          <p:nvPr/>
        </p:nvSpPr>
        <p:spPr>
          <a:xfrm>
            <a:off x="6021288" y="5601072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8" name="Larme 157"/>
          <p:cNvSpPr/>
          <p:nvPr/>
        </p:nvSpPr>
        <p:spPr>
          <a:xfrm>
            <a:off x="2564904" y="5601072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9" name="Larme 158"/>
          <p:cNvSpPr/>
          <p:nvPr/>
        </p:nvSpPr>
        <p:spPr>
          <a:xfrm>
            <a:off x="3140968" y="5601072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0" name="Larme 159"/>
          <p:cNvSpPr/>
          <p:nvPr/>
        </p:nvSpPr>
        <p:spPr>
          <a:xfrm>
            <a:off x="3717032" y="5601072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1" name="Larme 160"/>
          <p:cNvSpPr/>
          <p:nvPr/>
        </p:nvSpPr>
        <p:spPr>
          <a:xfrm>
            <a:off x="4293096" y="5601072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2" name="Larme 161"/>
          <p:cNvSpPr/>
          <p:nvPr/>
        </p:nvSpPr>
        <p:spPr>
          <a:xfrm>
            <a:off x="4869160" y="5601072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3" name="Larme 162"/>
          <p:cNvSpPr/>
          <p:nvPr/>
        </p:nvSpPr>
        <p:spPr>
          <a:xfrm>
            <a:off x="5445224" y="5601072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4" name="Larme 163"/>
          <p:cNvSpPr/>
          <p:nvPr/>
        </p:nvSpPr>
        <p:spPr>
          <a:xfrm>
            <a:off x="1988840" y="6609184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5" name="Larme 164"/>
          <p:cNvSpPr/>
          <p:nvPr/>
        </p:nvSpPr>
        <p:spPr>
          <a:xfrm>
            <a:off x="6021288" y="6609184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6" name="Larme 165"/>
          <p:cNvSpPr/>
          <p:nvPr/>
        </p:nvSpPr>
        <p:spPr>
          <a:xfrm>
            <a:off x="2564904" y="6609184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7" name="Larme 166"/>
          <p:cNvSpPr/>
          <p:nvPr/>
        </p:nvSpPr>
        <p:spPr>
          <a:xfrm>
            <a:off x="3140968" y="6609184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8" name="Larme 167"/>
          <p:cNvSpPr/>
          <p:nvPr/>
        </p:nvSpPr>
        <p:spPr>
          <a:xfrm>
            <a:off x="3717032" y="6609184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9" name="Larme 168"/>
          <p:cNvSpPr/>
          <p:nvPr/>
        </p:nvSpPr>
        <p:spPr>
          <a:xfrm>
            <a:off x="4293096" y="6609184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0" name="Larme 169"/>
          <p:cNvSpPr/>
          <p:nvPr/>
        </p:nvSpPr>
        <p:spPr>
          <a:xfrm>
            <a:off x="4869160" y="6609184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1" name="Larme 170"/>
          <p:cNvSpPr/>
          <p:nvPr/>
        </p:nvSpPr>
        <p:spPr>
          <a:xfrm>
            <a:off x="5445224" y="6609184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2" name="Larme 171"/>
          <p:cNvSpPr/>
          <p:nvPr/>
        </p:nvSpPr>
        <p:spPr>
          <a:xfrm>
            <a:off x="1988840" y="8769424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3" name="Larme 172"/>
          <p:cNvSpPr/>
          <p:nvPr/>
        </p:nvSpPr>
        <p:spPr>
          <a:xfrm>
            <a:off x="6021288" y="8769424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4" name="Larme 173"/>
          <p:cNvSpPr/>
          <p:nvPr/>
        </p:nvSpPr>
        <p:spPr>
          <a:xfrm>
            <a:off x="2564904" y="8769424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5" name="Larme 174"/>
          <p:cNvSpPr/>
          <p:nvPr/>
        </p:nvSpPr>
        <p:spPr>
          <a:xfrm>
            <a:off x="3140968" y="8769424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6" name="Larme 175"/>
          <p:cNvSpPr/>
          <p:nvPr/>
        </p:nvSpPr>
        <p:spPr>
          <a:xfrm>
            <a:off x="3717032" y="8769424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7" name="Larme 176"/>
          <p:cNvSpPr/>
          <p:nvPr/>
        </p:nvSpPr>
        <p:spPr>
          <a:xfrm>
            <a:off x="4293096" y="8769424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8" name="Larme 177"/>
          <p:cNvSpPr/>
          <p:nvPr/>
        </p:nvSpPr>
        <p:spPr>
          <a:xfrm>
            <a:off x="4869160" y="8769424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9" name="Larme 178"/>
          <p:cNvSpPr/>
          <p:nvPr/>
        </p:nvSpPr>
        <p:spPr>
          <a:xfrm>
            <a:off x="5445224" y="8769424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0" name="ZoneTexte 179"/>
          <p:cNvSpPr txBox="1"/>
          <p:nvPr/>
        </p:nvSpPr>
        <p:spPr>
          <a:xfrm>
            <a:off x="1988840" y="7329264"/>
            <a:ext cx="46085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i="1" dirty="0" smtClean="0">
                <a:latin typeface="Arial" pitchFamily="34" charset="0"/>
                <a:cs typeface="Arial" pitchFamily="34" charset="0"/>
              </a:rPr>
              <a:t>Réponds par une phrase</a:t>
            </a:r>
            <a:endParaRPr lang="fr-FR" sz="12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81" name="Arrondir un rectangle avec un coin du même côté 180"/>
          <p:cNvSpPr/>
          <p:nvPr/>
        </p:nvSpPr>
        <p:spPr>
          <a:xfrm>
            <a:off x="1844824" y="7689304"/>
            <a:ext cx="1035496" cy="720080"/>
          </a:xfrm>
          <a:prstGeom prst="round2Same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2" name="Arrondir un rectangle avec un coin du même côté 181"/>
          <p:cNvSpPr/>
          <p:nvPr/>
        </p:nvSpPr>
        <p:spPr>
          <a:xfrm>
            <a:off x="3096344" y="7689304"/>
            <a:ext cx="1035496" cy="720080"/>
          </a:xfrm>
          <a:prstGeom prst="round2Same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3" name="Arrondir un rectangle avec un coin du même côté 182"/>
          <p:cNvSpPr/>
          <p:nvPr/>
        </p:nvSpPr>
        <p:spPr>
          <a:xfrm>
            <a:off x="4293096" y="7689304"/>
            <a:ext cx="1035496" cy="720080"/>
          </a:xfrm>
          <a:prstGeom prst="round2Same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4" name="Arrondir un rectangle avec un coin du même côté 183"/>
          <p:cNvSpPr/>
          <p:nvPr/>
        </p:nvSpPr>
        <p:spPr>
          <a:xfrm>
            <a:off x="5544616" y="7689304"/>
            <a:ext cx="1035496" cy="720080"/>
          </a:xfrm>
          <a:prstGeom prst="round2Same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Connecteur droit 4"/>
          <p:cNvCxnSpPr/>
          <p:nvPr/>
        </p:nvCxnSpPr>
        <p:spPr>
          <a:xfrm>
            <a:off x="0" y="4953000"/>
            <a:ext cx="6858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7" name="Organigramme : Alternative 116"/>
          <p:cNvSpPr/>
          <p:nvPr/>
        </p:nvSpPr>
        <p:spPr>
          <a:xfrm>
            <a:off x="548680" y="632520"/>
            <a:ext cx="720080" cy="720080"/>
          </a:xfrm>
          <a:prstGeom prst="flowChartAlternate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8" name="Organigramme : Alternative 117"/>
          <p:cNvSpPr/>
          <p:nvPr/>
        </p:nvSpPr>
        <p:spPr>
          <a:xfrm>
            <a:off x="548680" y="1712640"/>
            <a:ext cx="720080" cy="720080"/>
          </a:xfrm>
          <a:prstGeom prst="flowChartAlternate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9" name="Organigramme : Alternative 118"/>
          <p:cNvSpPr/>
          <p:nvPr/>
        </p:nvSpPr>
        <p:spPr>
          <a:xfrm>
            <a:off x="548680" y="2792760"/>
            <a:ext cx="720080" cy="720080"/>
          </a:xfrm>
          <a:prstGeom prst="flowChartAlternate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0" name="Organigramme : Alternative 119"/>
          <p:cNvSpPr/>
          <p:nvPr/>
        </p:nvSpPr>
        <p:spPr>
          <a:xfrm>
            <a:off x="548680" y="3872880"/>
            <a:ext cx="720080" cy="720080"/>
          </a:xfrm>
          <a:prstGeom prst="flowChartAlternate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1" name="ZoneTexte 120"/>
          <p:cNvSpPr txBox="1"/>
          <p:nvPr/>
        </p:nvSpPr>
        <p:spPr>
          <a:xfrm>
            <a:off x="548680" y="200472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SCORE</a:t>
            </a:r>
            <a:endParaRPr lang="fr-FR" dirty="0"/>
          </a:p>
        </p:txBody>
      </p:sp>
      <p:sp>
        <p:nvSpPr>
          <p:cNvPr id="123" name="ZoneTexte 122"/>
          <p:cNvSpPr txBox="1"/>
          <p:nvPr/>
        </p:nvSpPr>
        <p:spPr>
          <a:xfrm>
            <a:off x="620688" y="776536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 </a:t>
            </a:r>
            <a:r>
              <a:rPr lang="fr-FR" dirty="0" smtClean="0"/>
              <a:t>   /8</a:t>
            </a:r>
            <a:endParaRPr lang="fr-FR" dirty="0"/>
          </a:p>
        </p:txBody>
      </p:sp>
      <p:sp>
        <p:nvSpPr>
          <p:cNvPr id="124" name="ZoneTexte 123"/>
          <p:cNvSpPr txBox="1"/>
          <p:nvPr/>
        </p:nvSpPr>
        <p:spPr>
          <a:xfrm>
            <a:off x="620688" y="1856656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 </a:t>
            </a:r>
            <a:r>
              <a:rPr lang="fr-FR" dirty="0" smtClean="0"/>
              <a:t>   </a:t>
            </a:r>
            <a:r>
              <a:rPr lang="fr-FR" dirty="0" smtClean="0"/>
              <a:t>/4</a:t>
            </a:r>
            <a:endParaRPr lang="fr-FR" dirty="0"/>
          </a:p>
        </p:txBody>
      </p:sp>
      <p:sp>
        <p:nvSpPr>
          <p:cNvPr id="125" name="ZoneTexte 124"/>
          <p:cNvSpPr txBox="1"/>
          <p:nvPr/>
        </p:nvSpPr>
        <p:spPr>
          <a:xfrm>
            <a:off x="620688" y="2936776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 </a:t>
            </a:r>
            <a:r>
              <a:rPr lang="fr-FR" dirty="0" smtClean="0"/>
              <a:t>   </a:t>
            </a:r>
            <a:r>
              <a:rPr lang="fr-FR" dirty="0" smtClean="0"/>
              <a:t>/8</a:t>
            </a:r>
            <a:endParaRPr lang="fr-FR" dirty="0"/>
          </a:p>
        </p:txBody>
      </p:sp>
      <p:sp>
        <p:nvSpPr>
          <p:cNvPr id="126" name="ZoneTexte 125"/>
          <p:cNvSpPr txBox="1"/>
          <p:nvPr/>
        </p:nvSpPr>
        <p:spPr>
          <a:xfrm>
            <a:off x="620688" y="4016896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 </a:t>
            </a:r>
            <a:r>
              <a:rPr lang="fr-FR" dirty="0" smtClean="0"/>
              <a:t>   /8</a:t>
            </a:r>
            <a:endParaRPr lang="fr-FR" dirty="0"/>
          </a:p>
        </p:txBody>
      </p:sp>
      <p:sp>
        <p:nvSpPr>
          <p:cNvPr id="128" name="Organigramme : Alternative 127"/>
          <p:cNvSpPr/>
          <p:nvPr/>
        </p:nvSpPr>
        <p:spPr>
          <a:xfrm>
            <a:off x="1484784" y="632520"/>
            <a:ext cx="5112568" cy="720080"/>
          </a:xfrm>
          <a:prstGeom prst="flowChartAlternate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0" name="Organigramme : Alternative 129"/>
          <p:cNvSpPr/>
          <p:nvPr/>
        </p:nvSpPr>
        <p:spPr>
          <a:xfrm>
            <a:off x="1484784" y="3944888"/>
            <a:ext cx="5112568" cy="720080"/>
          </a:xfrm>
          <a:prstGeom prst="flowChartAlternate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ZoneTexte 16"/>
          <p:cNvSpPr txBox="1"/>
          <p:nvPr/>
        </p:nvSpPr>
        <p:spPr>
          <a:xfrm>
            <a:off x="1556792" y="632520"/>
            <a:ext cx="5040560" cy="7232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300" b="1" dirty="0" smtClean="0">
                <a:latin typeface="Arial" pitchFamily="34" charset="0"/>
                <a:cs typeface="Arial" pitchFamily="34" charset="0"/>
              </a:rPr>
              <a:t>Calculs</a:t>
            </a:r>
          </a:p>
          <a:p>
            <a:r>
              <a:rPr lang="fr-FR" sz="1400" dirty="0" smtClean="0">
                <a:latin typeface="Wingdings 2" pitchFamily="18" charset="2"/>
                <a:cs typeface="Arial" pitchFamily="34" charset="0"/>
              </a:rPr>
              <a:t>u</a:t>
            </a:r>
            <a:r>
              <a:rPr lang="fr-FR" sz="1400" dirty="0" smtClean="0"/>
              <a:t>54 </a:t>
            </a:r>
            <a:r>
              <a:rPr lang="fr-FR" sz="1400" dirty="0" smtClean="0"/>
              <a:t>+ 30 </a:t>
            </a:r>
            <a:r>
              <a:rPr lang="fr-FR" sz="1400" dirty="0" smtClean="0">
                <a:latin typeface="Wingdings 2" pitchFamily="18" charset="2"/>
                <a:cs typeface="Arial" pitchFamily="34" charset="0"/>
              </a:rPr>
              <a:t>v</a:t>
            </a:r>
            <a:r>
              <a:rPr lang="fr-FR" sz="1400" dirty="0" smtClean="0"/>
              <a:t>246 </a:t>
            </a:r>
            <a:r>
              <a:rPr lang="fr-FR" sz="1400" dirty="0" smtClean="0"/>
              <a:t>+ 40 </a:t>
            </a:r>
            <a:r>
              <a:rPr lang="fr-FR" sz="1400" dirty="0" smtClean="0">
                <a:latin typeface="Wingdings 2" pitchFamily="18" charset="2"/>
                <a:cs typeface="Arial" pitchFamily="34" charset="0"/>
              </a:rPr>
              <a:t>w</a:t>
            </a:r>
            <a:r>
              <a:rPr lang="fr-FR" sz="1400" dirty="0" smtClean="0"/>
              <a:t>523 </a:t>
            </a:r>
            <a:r>
              <a:rPr lang="fr-FR" sz="1400" dirty="0" smtClean="0"/>
              <a:t>+ </a:t>
            </a:r>
            <a:r>
              <a:rPr lang="fr-FR" sz="1400" dirty="0" smtClean="0"/>
              <a:t>200 </a:t>
            </a:r>
            <a:r>
              <a:rPr lang="fr-FR" sz="1400" dirty="0" smtClean="0">
                <a:latin typeface="Wingdings 2" pitchFamily="18" charset="2"/>
                <a:cs typeface="Arial" pitchFamily="34" charset="0"/>
              </a:rPr>
              <a:t>x</a:t>
            </a:r>
            <a:r>
              <a:rPr lang="fr-FR" sz="1400" dirty="0" smtClean="0"/>
              <a:t> </a:t>
            </a:r>
            <a:r>
              <a:rPr lang="fr-FR" sz="1400" dirty="0" smtClean="0"/>
              <a:t>280 + 20 </a:t>
            </a:r>
            <a:r>
              <a:rPr lang="fr-FR" sz="1400" dirty="0" smtClean="0">
                <a:latin typeface="Wingdings 2" pitchFamily="18" charset="2"/>
                <a:cs typeface="Arial" pitchFamily="34" charset="0"/>
              </a:rPr>
              <a:t>y</a:t>
            </a:r>
            <a:r>
              <a:rPr lang="fr-FR" sz="1400" dirty="0" smtClean="0"/>
              <a:t> </a:t>
            </a:r>
            <a:r>
              <a:rPr lang="fr-FR" sz="1400" dirty="0" smtClean="0"/>
              <a:t>54 – 30 </a:t>
            </a:r>
            <a:r>
              <a:rPr lang="fr-FR" sz="1400" dirty="0" smtClean="0">
                <a:latin typeface="Wingdings 2" pitchFamily="18" charset="2"/>
                <a:cs typeface="Arial" pitchFamily="34" charset="0"/>
              </a:rPr>
              <a:t> </a:t>
            </a:r>
            <a:r>
              <a:rPr lang="fr-FR" sz="1400" dirty="0" smtClean="0">
                <a:latin typeface="Wingdings 2" pitchFamily="18" charset="2"/>
                <a:cs typeface="Arial" pitchFamily="34" charset="0"/>
              </a:rPr>
              <a:t>z</a:t>
            </a:r>
            <a:r>
              <a:rPr lang="fr-FR" sz="1400" dirty="0" smtClean="0"/>
              <a:t> </a:t>
            </a:r>
            <a:r>
              <a:rPr lang="fr-FR" sz="1400" dirty="0" smtClean="0"/>
              <a:t>246 – 40 </a:t>
            </a:r>
            <a:r>
              <a:rPr lang="fr-FR" sz="1400" dirty="0" smtClean="0">
                <a:latin typeface="Wingdings 2" pitchFamily="18" charset="2"/>
                <a:cs typeface="Arial" pitchFamily="34" charset="0"/>
              </a:rPr>
              <a:t>{</a:t>
            </a:r>
            <a:r>
              <a:rPr lang="fr-FR" sz="1400" dirty="0" smtClean="0"/>
              <a:t> </a:t>
            </a:r>
            <a:r>
              <a:rPr lang="fr-FR" sz="1400" dirty="0" smtClean="0"/>
              <a:t>523 – 50 </a:t>
            </a:r>
            <a:r>
              <a:rPr lang="fr-FR" sz="1400" dirty="0" smtClean="0"/>
              <a:t> </a:t>
            </a:r>
            <a:r>
              <a:rPr lang="fr-FR" sz="1400" dirty="0" smtClean="0">
                <a:latin typeface="Wingdings 2" pitchFamily="18" charset="2"/>
                <a:cs typeface="Arial" pitchFamily="34" charset="0"/>
              </a:rPr>
              <a:t>|</a:t>
            </a:r>
            <a:r>
              <a:rPr lang="fr-FR" sz="1400" dirty="0" smtClean="0"/>
              <a:t>280 </a:t>
            </a:r>
            <a:r>
              <a:rPr lang="fr-FR" sz="1400" dirty="0" smtClean="0"/>
              <a:t>– 20</a:t>
            </a:r>
            <a:endParaRPr lang="fr-FR" sz="13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ZoneTexte 17"/>
          <p:cNvSpPr txBox="1"/>
          <p:nvPr/>
        </p:nvSpPr>
        <p:spPr>
          <a:xfrm>
            <a:off x="1556792" y="2792760"/>
            <a:ext cx="5040560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fr-FR" sz="13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1" name="ZoneTexte 40"/>
          <p:cNvSpPr txBox="1"/>
          <p:nvPr/>
        </p:nvSpPr>
        <p:spPr>
          <a:xfrm>
            <a:off x="548680" y="5169024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SCORE</a:t>
            </a:r>
            <a:endParaRPr lang="fr-FR" dirty="0"/>
          </a:p>
        </p:txBody>
      </p:sp>
      <p:sp>
        <p:nvSpPr>
          <p:cNvPr id="46" name="ZoneTexte 45"/>
          <p:cNvSpPr txBox="1"/>
          <p:nvPr/>
        </p:nvSpPr>
        <p:spPr>
          <a:xfrm>
            <a:off x="1484784" y="3944888"/>
            <a:ext cx="5256584" cy="7232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300" b="1" dirty="0" smtClean="0">
                <a:latin typeface="Arial" pitchFamily="34" charset="0"/>
                <a:cs typeface="Arial" pitchFamily="34" charset="0"/>
              </a:rPr>
              <a:t>Compléments à 100, à 1 000</a:t>
            </a:r>
          </a:p>
          <a:p>
            <a:r>
              <a:rPr lang="fr-FR" sz="1400" dirty="0" smtClean="0">
                <a:latin typeface="Wingdings 2" pitchFamily="18" charset="2"/>
                <a:cs typeface="Arial" pitchFamily="34" charset="0"/>
              </a:rPr>
              <a:t>u</a:t>
            </a:r>
            <a:r>
              <a:rPr lang="fr-FR" sz="1400" dirty="0" smtClean="0"/>
              <a:t> 50 </a:t>
            </a:r>
            <a:r>
              <a:rPr lang="fr-FR" sz="1400" dirty="0" smtClean="0">
                <a:sym typeface="Wingdings" pitchFamily="2" charset="2"/>
              </a:rPr>
              <a:t></a:t>
            </a:r>
            <a:r>
              <a:rPr lang="fr-FR" sz="1400" dirty="0" smtClean="0"/>
              <a:t>100 </a:t>
            </a:r>
            <a:r>
              <a:rPr lang="fr-FR" sz="1400" dirty="0" smtClean="0">
                <a:latin typeface="Wingdings 2" pitchFamily="18" charset="2"/>
                <a:cs typeface="Arial" pitchFamily="34" charset="0"/>
              </a:rPr>
              <a:t> </a:t>
            </a:r>
            <a:r>
              <a:rPr lang="fr-FR" sz="1400" dirty="0" smtClean="0">
                <a:latin typeface="Wingdings 2" pitchFamily="18" charset="2"/>
                <a:cs typeface="Arial" pitchFamily="34" charset="0"/>
              </a:rPr>
              <a:t>v</a:t>
            </a:r>
            <a:r>
              <a:rPr lang="fr-FR" sz="1400" dirty="0" smtClean="0"/>
              <a:t> </a:t>
            </a:r>
            <a:r>
              <a:rPr lang="fr-FR" sz="1400" dirty="0" smtClean="0"/>
              <a:t>75 </a:t>
            </a:r>
            <a:r>
              <a:rPr lang="fr-FR" sz="1400" dirty="0" smtClean="0">
                <a:sym typeface="Wingdings" pitchFamily="2" charset="2"/>
              </a:rPr>
              <a:t></a:t>
            </a:r>
            <a:r>
              <a:rPr lang="fr-FR" sz="1400" dirty="0" smtClean="0"/>
              <a:t> </a:t>
            </a:r>
            <a:r>
              <a:rPr lang="fr-FR" sz="1400" dirty="0" smtClean="0"/>
              <a:t>100 </a:t>
            </a:r>
            <a:r>
              <a:rPr lang="fr-FR" sz="1400" dirty="0" smtClean="0">
                <a:latin typeface="Wingdings 2" pitchFamily="18" charset="2"/>
                <a:cs typeface="Arial" pitchFamily="34" charset="0"/>
              </a:rPr>
              <a:t> </a:t>
            </a:r>
            <a:r>
              <a:rPr lang="fr-FR" sz="1400" dirty="0" smtClean="0">
                <a:latin typeface="Wingdings 2" pitchFamily="18" charset="2"/>
                <a:cs typeface="Arial" pitchFamily="34" charset="0"/>
              </a:rPr>
              <a:t>w</a:t>
            </a:r>
            <a:r>
              <a:rPr lang="fr-FR" sz="1400" dirty="0" smtClean="0"/>
              <a:t> 20 </a:t>
            </a:r>
            <a:r>
              <a:rPr lang="fr-FR" sz="1400" dirty="0" smtClean="0">
                <a:sym typeface="Wingdings" pitchFamily="2" charset="2"/>
              </a:rPr>
              <a:t></a:t>
            </a:r>
            <a:r>
              <a:rPr lang="fr-FR" sz="1400" dirty="0" smtClean="0"/>
              <a:t> 100</a:t>
            </a:r>
            <a:r>
              <a:rPr lang="fr-FR" sz="1400" dirty="0" smtClean="0">
                <a:latin typeface="Wingdings 2" pitchFamily="18" charset="2"/>
                <a:cs typeface="Arial" pitchFamily="34" charset="0"/>
              </a:rPr>
              <a:t> </a:t>
            </a:r>
            <a:r>
              <a:rPr lang="fr-FR" sz="1400" dirty="0" smtClean="0">
                <a:latin typeface="Wingdings 2" pitchFamily="18" charset="2"/>
                <a:cs typeface="Arial" pitchFamily="34" charset="0"/>
              </a:rPr>
              <a:t>x</a:t>
            </a:r>
            <a:r>
              <a:rPr lang="fr-FR" sz="1400" dirty="0" smtClean="0"/>
              <a:t> </a:t>
            </a:r>
            <a:r>
              <a:rPr lang="fr-FR" sz="1400" dirty="0" smtClean="0"/>
              <a:t>60 </a:t>
            </a:r>
            <a:r>
              <a:rPr lang="fr-FR" sz="1400" dirty="0" smtClean="0">
                <a:sym typeface="Wingdings" pitchFamily="2" charset="2"/>
              </a:rPr>
              <a:t></a:t>
            </a:r>
            <a:r>
              <a:rPr lang="fr-FR" sz="1400" dirty="0" smtClean="0"/>
              <a:t> </a:t>
            </a:r>
            <a:r>
              <a:rPr lang="fr-FR" sz="1400" dirty="0" smtClean="0"/>
              <a:t>100 </a:t>
            </a:r>
            <a:r>
              <a:rPr lang="fr-FR" sz="1400" dirty="0" smtClean="0">
                <a:latin typeface="Wingdings 2" pitchFamily="18" charset="2"/>
                <a:cs typeface="Arial" pitchFamily="34" charset="0"/>
              </a:rPr>
              <a:t> </a:t>
            </a:r>
            <a:r>
              <a:rPr lang="fr-FR" sz="1400" dirty="0" smtClean="0">
                <a:latin typeface="Wingdings 2" pitchFamily="18" charset="2"/>
                <a:cs typeface="Arial" pitchFamily="34" charset="0"/>
              </a:rPr>
              <a:t>y</a:t>
            </a:r>
            <a:r>
              <a:rPr lang="fr-FR" sz="1400" dirty="0" smtClean="0"/>
              <a:t> 900 </a:t>
            </a:r>
            <a:r>
              <a:rPr lang="fr-FR" sz="1400" dirty="0" smtClean="0">
                <a:sym typeface="Wingdings" pitchFamily="2" charset="2"/>
              </a:rPr>
              <a:t></a:t>
            </a:r>
            <a:r>
              <a:rPr lang="fr-FR" sz="1400" dirty="0" smtClean="0"/>
              <a:t> </a:t>
            </a:r>
            <a:r>
              <a:rPr lang="fr-FR" sz="1400" dirty="0" smtClean="0"/>
              <a:t>1 </a:t>
            </a:r>
            <a:r>
              <a:rPr lang="fr-FR" sz="1400" dirty="0" smtClean="0"/>
              <a:t>000</a:t>
            </a:r>
            <a:r>
              <a:rPr lang="fr-FR" sz="1400" dirty="0" smtClean="0">
                <a:latin typeface="Wingdings 2" pitchFamily="18" charset="2"/>
                <a:cs typeface="Arial" pitchFamily="34" charset="0"/>
              </a:rPr>
              <a:t> </a:t>
            </a:r>
            <a:r>
              <a:rPr lang="fr-FR" sz="1400" dirty="0" smtClean="0">
                <a:latin typeface="Wingdings 2" pitchFamily="18" charset="2"/>
                <a:cs typeface="Arial" pitchFamily="34" charset="0"/>
              </a:rPr>
              <a:t>z</a:t>
            </a:r>
            <a:r>
              <a:rPr lang="fr-FR" sz="1400" dirty="0" smtClean="0"/>
              <a:t> </a:t>
            </a:r>
            <a:r>
              <a:rPr lang="fr-FR" sz="1400" dirty="0" smtClean="0"/>
              <a:t>200  </a:t>
            </a:r>
            <a:r>
              <a:rPr lang="fr-FR" sz="1400" dirty="0" smtClean="0">
                <a:sym typeface="Wingdings" pitchFamily="2" charset="2"/>
              </a:rPr>
              <a:t></a:t>
            </a:r>
            <a:r>
              <a:rPr lang="fr-FR" sz="1400" dirty="0" smtClean="0"/>
              <a:t>1 </a:t>
            </a:r>
            <a:r>
              <a:rPr lang="fr-FR" sz="1400" dirty="0" smtClean="0"/>
              <a:t>000 </a:t>
            </a:r>
            <a:r>
              <a:rPr lang="fr-FR" sz="1400" dirty="0" smtClean="0">
                <a:latin typeface="Wingdings 2" pitchFamily="18" charset="2"/>
                <a:cs typeface="Arial" pitchFamily="34" charset="0"/>
              </a:rPr>
              <a:t> </a:t>
            </a:r>
            <a:r>
              <a:rPr lang="fr-FR" sz="1400" dirty="0" smtClean="0">
                <a:latin typeface="Wingdings 2" pitchFamily="18" charset="2"/>
                <a:cs typeface="Arial" pitchFamily="34" charset="0"/>
              </a:rPr>
              <a:t>{</a:t>
            </a:r>
            <a:r>
              <a:rPr lang="fr-FR" sz="1400" dirty="0" smtClean="0"/>
              <a:t> </a:t>
            </a:r>
            <a:r>
              <a:rPr lang="fr-FR" sz="1400" dirty="0" smtClean="0"/>
              <a:t>250 </a:t>
            </a:r>
            <a:r>
              <a:rPr lang="fr-FR" sz="1400" dirty="0" smtClean="0"/>
              <a:t>=&gt; </a:t>
            </a:r>
            <a:r>
              <a:rPr lang="fr-FR" sz="1400" dirty="0" smtClean="0"/>
              <a:t>1 000 </a:t>
            </a:r>
            <a:r>
              <a:rPr lang="fr-FR" sz="1400" dirty="0" smtClean="0">
                <a:latin typeface="Wingdings 2" pitchFamily="18" charset="2"/>
                <a:cs typeface="Arial" pitchFamily="34" charset="0"/>
              </a:rPr>
              <a:t> |</a:t>
            </a:r>
            <a:r>
              <a:rPr lang="fr-FR" sz="1400" dirty="0" smtClean="0"/>
              <a:t>950 </a:t>
            </a:r>
            <a:r>
              <a:rPr lang="fr-FR" sz="1400" dirty="0" smtClean="0">
                <a:sym typeface="Wingdings" pitchFamily="2" charset="2"/>
              </a:rPr>
              <a:t></a:t>
            </a:r>
            <a:r>
              <a:rPr lang="fr-FR" sz="1400" dirty="0" smtClean="0"/>
              <a:t> </a:t>
            </a:r>
            <a:r>
              <a:rPr lang="fr-FR" sz="1400" dirty="0" smtClean="0"/>
              <a:t>1 </a:t>
            </a:r>
            <a:r>
              <a:rPr lang="fr-FR" sz="1400" dirty="0" smtClean="0"/>
              <a:t>000</a:t>
            </a:r>
            <a:endParaRPr lang="fr-FR" sz="1400" dirty="0" smtClean="0"/>
          </a:p>
        </p:txBody>
      </p:sp>
      <p:sp>
        <p:nvSpPr>
          <p:cNvPr id="37" name="Organigramme : Alternative 36"/>
          <p:cNvSpPr/>
          <p:nvPr/>
        </p:nvSpPr>
        <p:spPr>
          <a:xfrm>
            <a:off x="1484784" y="2792760"/>
            <a:ext cx="5112568" cy="864096"/>
          </a:xfrm>
          <a:prstGeom prst="flowChartAlternate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8" name="ZoneTexte 37"/>
          <p:cNvSpPr txBox="1"/>
          <p:nvPr/>
        </p:nvSpPr>
        <p:spPr>
          <a:xfrm>
            <a:off x="1484784" y="2792760"/>
            <a:ext cx="511256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300" b="1" dirty="0" smtClean="0">
                <a:latin typeface="Arial" pitchFamily="34" charset="0"/>
                <a:cs typeface="Arial" pitchFamily="34" charset="0"/>
              </a:rPr>
              <a:t>Compléments à une dizaine ou à une centaine</a:t>
            </a:r>
          </a:p>
          <a:p>
            <a:pPr algn="ctr"/>
            <a:endParaRPr lang="fr-FR" sz="1300" b="1" dirty="0" smtClean="0">
              <a:latin typeface="Arial" pitchFamily="34" charset="0"/>
              <a:cs typeface="Arial" pitchFamily="34" charset="0"/>
            </a:endParaRPr>
          </a:p>
          <a:p>
            <a:r>
              <a:rPr lang="fr-FR" sz="1400" dirty="0" smtClean="0">
                <a:latin typeface="Wingdings 2" pitchFamily="18" charset="2"/>
              </a:rPr>
              <a:t>u</a:t>
            </a:r>
            <a:r>
              <a:rPr lang="fr-FR" sz="1400" dirty="0" smtClean="0"/>
              <a:t>36 </a:t>
            </a:r>
            <a:r>
              <a:rPr lang="fr-FR" sz="1400" dirty="0" smtClean="0">
                <a:sym typeface="Wingdings" pitchFamily="2" charset="2"/>
              </a:rPr>
              <a:t></a:t>
            </a:r>
            <a:r>
              <a:rPr lang="fr-FR" sz="1400" dirty="0" smtClean="0"/>
              <a:t> </a:t>
            </a:r>
            <a:r>
              <a:rPr lang="fr-FR" sz="1400" dirty="0" smtClean="0"/>
              <a:t>50 </a:t>
            </a:r>
            <a:r>
              <a:rPr lang="fr-FR" sz="1400" dirty="0" smtClean="0">
                <a:latin typeface="Wingdings 2" pitchFamily="18" charset="2"/>
              </a:rPr>
              <a:t>v</a:t>
            </a:r>
            <a:r>
              <a:rPr lang="fr-FR" sz="1400" dirty="0" smtClean="0"/>
              <a:t>36 </a:t>
            </a:r>
            <a:r>
              <a:rPr lang="fr-FR" sz="1400" dirty="0" smtClean="0">
                <a:sym typeface="Wingdings" pitchFamily="2" charset="2"/>
              </a:rPr>
              <a:t></a:t>
            </a:r>
            <a:r>
              <a:rPr lang="fr-FR" sz="1400" dirty="0" smtClean="0"/>
              <a:t> </a:t>
            </a:r>
            <a:r>
              <a:rPr lang="fr-FR" sz="1400" dirty="0" smtClean="0"/>
              <a:t>60 </a:t>
            </a:r>
            <a:r>
              <a:rPr lang="fr-FR" sz="1400" dirty="0" smtClean="0">
                <a:latin typeface="Wingdings 2" pitchFamily="18" charset="2"/>
              </a:rPr>
              <a:t> </a:t>
            </a:r>
            <a:r>
              <a:rPr lang="fr-FR" sz="1400" dirty="0" smtClean="0">
                <a:latin typeface="Wingdings 2" pitchFamily="18" charset="2"/>
              </a:rPr>
              <a:t>w</a:t>
            </a:r>
            <a:r>
              <a:rPr lang="fr-FR" sz="1400" dirty="0" smtClean="0"/>
              <a:t> </a:t>
            </a:r>
            <a:r>
              <a:rPr lang="fr-FR" sz="1400" dirty="0" smtClean="0"/>
              <a:t>36 </a:t>
            </a:r>
            <a:r>
              <a:rPr lang="fr-FR" sz="1400" dirty="0" smtClean="0">
                <a:sym typeface="Wingdings" pitchFamily="2" charset="2"/>
              </a:rPr>
              <a:t></a:t>
            </a:r>
            <a:r>
              <a:rPr lang="fr-FR" sz="1400" dirty="0" smtClean="0"/>
              <a:t> </a:t>
            </a:r>
            <a:r>
              <a:rPr lang="fr-FR" sz="1400" dirty="0" smtClean="0"/>
              <a:t>80 </a:t>
            </a:r>
            <a:r>
              <a:rPr lang="fr-FR" sz="1400" dirty="0" smtClean="0">
                <a:latin typeface="Wingdings 2" pitchFamily="18" charset="2"/>
              </a:rPr>
              <a:t> </a:t>
            </a:r>
            <a:r>
              <a:rPr lang="fr-FR" sz="1400" dirty="0" smtClean="0">
                <a:latin typeface="Wingdings 2" pitchFamily="18" charset="2"/>
              </a:rPr>
              <a:t>x</a:t>
            </a:r>
            <a:r>
              <a:rPr lang="fr-FR" sz="1400" dirty="0" smtClean="0"/>
              <a:t> 36 </a:t>
            </a:r>
            <a:r>
              <a:rPr lang="fr-FR" sz="1400" dirty="0" smtClean="0">
                <a:sym typeface="Wingdings" pitchFamily="2" charset="2"/>
              </a:rPr>
              <a:t></a:t>
            </a:r>
            <a:r>
              <a:rPr lang="fr-FR" sz="1400" dirty="0" smtClean="0"/>
              <a:t>  100</a:t>
            </a:r>
            <a:r>
              <a:rPr lang="fr-FR" sz="1400" dirty="0" smtClean="0">
                <a:latin typeface="Wingdings 2" pitchFamily="18" charset="2"/>
              </a:rPr>
              <a:t> </a:t>
            </a:r>
            <a:r>
              <a:rPr lang="fr-FR" sz="1400" dirty="0" smtClean="0">
                <a:latin typeface="Wingdings 2" pitchFamily="18" charset="2"/>
              </a:rPr>
              <a:t>y</a:t>
            </a:r>
            <a:r>
              <a:rPr lang="fr-FR" sz="1400" dirty="0" smtClean="0"/>
              <a:t> </a:t>
            </a:r>
            <a:r>
              <a:rPr lang="fr-FR" sz="1400" dirty="0" smtClean="0"/>
              <a:t>36 </a:t>
            </a:r>
            <a:r>
              <a:rPr lang="fr-FR" sz="1400" dirty="0" smtClean="0">
                <a:sym typeface="Wingdings" pitchFamily="2" charset="2"/>
              </a:rPr>
              <a:t></a:t>
            </a:r>
            <a:r>
              <a:rPr lang="fr-FR" sz="1400" dirty="0" smtClean="0"/>
              <a:t> </a:t>
            </a:r>
            <a:r>
              <a:rPr lang="fr-FR" sz="1400" dirty="0" smtClean="0"/>
              <a:t>140 </a:t>
            </a:r>
            <a:r>
              <a:rPr lang="fr-FR" sz="1400" dirty="0" smtClean="0">
                <a:latin typeface="Wingdings 2" pitchFamily="18" charset="2"/>
              </a:rPr>
              <a:t> </a:t>
            </a:r>
            <a:r>
              <a:rPr lang="fr-FR" sz="1400" dirty="0" smtClean="0">
                <a:latin typeface="Wingdings 2" pitchFamily="18" charset="2"/>
              </a:rPr>
              <a:t>z</a:t>
            </a:r>
            <a:r>
              <a:rPr lang="fr-FR" sz="1400" dirty="0" smtClean="0"/>
              <a:t> </a:t>
            </a:r>
            <a:r>
              <a:rPr lang="fr-FR" sz="1400" dirty="0" smtClean="0"/>
              <a:t>17 </a:t>
            </a:r>
            <a:r>
              <a:rPr lang="fr-FR" sz="1400" dirty="0" smtClean="0">
                <a:sym typeface="Wingdings" pitchFamily="2" charset="2"/>
              </a:rPr>
              <a:t></a:t>
            </a:r>
            <a:r>
              <a:rPr lang="fr-FR" sz="1400" dirty="0" smtClean="0"/>
              <a:t> </a:t>
            </a:r>
            <a:r>
              <a:rPr lang="fr-FR" sz="1400" dirty="0" smtClean="0"/>
              <a:t>50 </a:t>
            </a:r>
            <a:r>
              <a:rPr lang="fr-FR" sz="1400" dirty="0" smtClean="0">
                <a:latin typeface="Wingdings 2" pitchFamily="18" charset="2"/>
              </a:rPr>
              <a:t> </a:t>
            </a:r>
            <a:r>
              <a:rPr lang="fr-FR" sz="1400" dirty="0" smtClean="0">
                <a:latin typeface="Wingdings 2" pitchFamily="18" charset="2"/>
              </a:rPr>
              <a:t>{</a:t>
            </a:r>
            <a:r>
              <a:rPr lang="fr-FR" sz="1400" dirty="0" smtClean="0"/>
              <a:t> </a:t>
            </a:r>
            <a:r>
              <a:rPr lang="fr-FR" sz="1400" dirty="0" smtClean="0"/>
              <a:t>17 </a:t>
            </a:r>
            <a:r>
              <a:rPr lang="fr-FR" sz="1400" dirty="0" smtClean="0">
                <a:sym typeface="Wingdings" pitchFamily="2" charset="2"/>
              </a:rPr>
              <a:t></a:t>
            </a:r>
            <a:r>
              <a:rPr lang="fr-FR" sz="1400" dirty="0" smtClean="0"/>
              <a:t> 100</a:t>
            </a:r>
            <a:r>
              <a:rPr lang="fr-FR" sz="1400" dirty="0" smtClean="0">
                <a:latin typeface="Wingdings 2" pitchFamily="18" charset="2"/>
              </a:rPr>
              <a:t> |</a:t>
            </a:r>
            <a:r>
              <a:rPr lang="fr-FR" sz="1400" dirty="0" smtClean="0"/>
              <a:t>96 </a:t>
            </a:r>
            <a:r>
              <a:rPr lang="fr-FR" sz="1400" dirty="0" smtClean="0">
                <a:sym typeface="Wingdings" pitchFamily="2" charset="2"/>
              </a:rPr>
              <a:t></a:t>
            </a:r>
            <a:r>
              <a:rPr lang="fr-FR" sz="1400" dirty="0" smtClean="0"/>
              <a:t>  </a:t>
            </a:r>
            <a:r>
              <a:rPr lang="fr-FR" sz="1400" dirty="0" smtClean="0"/>
              <a:t>200 </a:t>
            </a:r>
            <a:endParaRPr lang="fr-FR" sz="14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9" name="Organigramme : Alternative 48"/>
          <p:cNvSpPr/>
          <p:nvPr/>
        </p:nvSpPr>
        <p:spPr>
          <a:xfrm>
            <a:off x="1484784" y="1424608"/>
            <a:ext cx="5112568" cy="1224136"/>
          </a:xfrm>
          <a:prstGeom prst="flowChartAlternate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0" name="ZoneTexte 49"/>
          <p:cNvSpPr txBox="1"/>
          <p:nvPr/>
        </p:nvSpPr>
        <p:spPr>
          <a:xfrm>
            <a:off x="1556792" y="1424608"/>
            <a:ext cx="5040560" cy="11541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900" b="1" dirty="0" smtClean="0">
                <a:latin typeface="Arial" pitchFamily="34" charset="0"/>
                <a:cs typeface="Arial" pitchFamily="34" charset="0"/>
              </a:rPr>
              <a:t>Problèmes </a:t>
            </a:r>
            <a:r>
              <a:rPr lang="fr-FR" sz="900" b="1" dirty="0" smtClean="0">
                <a:latin typeface="Arial" pitchFamily="34" charset="0"/>
                <a:cs typeface="Arial" pitchFamily="34" charset="0"/>
              </a:rPr>
              <a:t>dictés</a:t>
            </a:r>
          </a:p>
          <a:p>
            <a:r>
              <a:rPr lang="fr-FR" sz="1000" dirty="0" smtClean="0">
                <a:latin typeface="Arial" pitchFamily="34" charset="0"/>
                <a:cs typeface="Arial" pitchFamily="34" charset="0"/>
              </a:rPr>
              <a:t> </a:t>
            </a:r>
            <a:r>
              <a:rPr lang="fr-FR" sz="1000" dirty="0" smtClean="0">
                <a:latin typeface="Wingdings 2" pitchFamily="18" charset="2"/>
                <a:cs typeface="Arial" pitchFamily="34" charset="0"/>
              </a:rPr>
              <a:t>u</a:t>
            </a:r>
            <a:r>
              <a:rPr lang="fr-FR" sz="1000" dirty="0" smtClean="0"/>
              <a:t> </a:t>
            </a:r>
            <a:r>
              <a:rPr lang="fr-FR" sz="1000" dirty="0" smtClean="0"/>
              <a:t>Ludo achète un journal qui coûte 92 </a:t>
            </a:r>
            <a:r>
              <a:rPr lang="fr-FR" sz="1000" dirty="0" smtClean="0"/>
              <a:t>centimes. Il </a:t>
            </a:r>
            <a:r>
              <a:rPr lang="fr-FR" sz="1000" dirty="0" smtClean="0"/>
              <a:t>donne une pièce de 1 euro. Combien le marchand doit-il </a:t>
            </a:r>
            <a:r>
              <a:rPr lang="fr-FR" sz="1000" dirty="0" smtClean="0"/>
              <a:t>lui rendre ?</a:t>
            </a:r>
            <a:r>
              <a:rPr lang="fr-FR" sz="1000" dirty="0" smtClean="0">
                <a:latin typeface="Wingdings 2" pitchFamily="18" charset="2"/>
                <a:cs typeface="Arial" pitchFamily="34" charset="0"/>
              </a:rPr>
              <a:t>v</a:t>
            </a:r>
            <a:r>
              <a:rPr lang="fr-FR" sz="1000" dirty="0" smtClean="0"/>
              <a:t> </a:t>
            </a:r>
            <a:r>
              <a:rPr lang="fr-FR" sz="1000" dirty="0" smtClean="0"/>
              <a:t>Sylvain achète un bonbon qui coûte 15 </a:t>
            </a:r>
            <a:r>
              <a:rPr lang="fr-FR" sz="1000" dirty="0" smtClean="0"/>
              <a:t>centimes. Il </a:t>
            </a:r>
            <a:r>
              <a:rPr lang="fr-FR" sz="1000" dirty="0" smtClean="0"/>
              <a:t>paie avec une pièce de 1 euro. Combien le marchand </a:t>
            </a:r>
            <a:r>
              <a:rPr lang="fr-FR" sz="1000" dirty="0" smtClean="0"/>
              <a:t>doit-il lui </a:t>
            </a:r>
            <a:r>
              <a:rPr lang="fr-FR" sz="1000" dirty="0" smtClean="0"/>
              <a:t>rendre </a:t>
            </a:r>
            <a:r>
              <a:rPr lang="fr-FR" sz="1000" dirty="0" smtClean="0"/>
              <a:t>? </a:t>
            </a:r>
            <a:r>
              <a:rPr lang="fr-FR" sz="1000" dirty="0" smtClean="0">
                <a:latin typeface="Wingdings 2" pitchFamily="18" charset="2"/>
                <a:cs typeface="Arial" pitchFamily="34" charset="0"/>
              </a:rPr>
              <a:t>w</a:t>
            </a:r>
            <a:r>
              <a:rPr lang="fr-FR" sz="1000" dirty="0" smtClean="0"/>
              <a:t> </a:t>
            </a:r>
            <a:r>
              <a:rPr lang="fr-FR" sz="1000" dirty="0" smtClean="0"/>
              <a:t>Nadia achète un cahier qui coûte 45 </a:t>
            </a:r>
            <a:r>
              <a:rPr lang="fr-FR" sz="1000" dirty="0" smtClean="0"/>
              <a:t>centimes .Elle </a:t>
            </a:r>
            <a:r>
              <a:rPr lang="fr-FR" sz="1000" dirty="0" smtClean="0"/>
              <a:t>paie avec une pièce de 1 euro. Combien le marchand </a:t>
            </a:r>
            <a:r>
              <a:rPr lang="fr-FR" sz="1000" dirty="0" smtClean="0"/>
              <a:t>doit il lui </a:t>
            </a:r>
            <a:r>
              <a:rPr lang="fr-FR" sz="1000" dirty="0" smtClean="0"/>
              <a:t>rendre </a:t>
            </a:r>
            <a:r>
              <a:rPr lang="fr-FR" sz="1000" dirty="0" smtClean="0"/>
              <a:t>? </a:t>
            </a:r>
            <a:r>
              <a:rPr lang="fr-FR" sz="1000" dirty="0" smtClean="0">
                <a:latin typeface="Wingdings 2" pitchFamily="18" charset="2"/>
                <a:cs typeface="Arial" pitchFamily="34" charset="0"/>
              </a:rPr>
              <a:t>x</a:t>
            </a:r>
            <a:r>
              <a:rPr lang="fr-FR" sz="1000" dirty="0" smtClean="0"/>
              <a:t> </a:t>
            </a:r>
            <a:r>
              <a:rPr lang="fr-FR" sz="1000" dirty="0" smtClean="0"/>
              <a:t>Zoé achète un stylo qui coûte 1 € 65. </a:t>
            </a:r>
            <a:r>
              <a:rPr lang="fr-FR" sz="1000" dirty="0" smtClean="0"/>
              <a:t>Elle paie avec </a:t>
            </a:r>
            <a:r>
              <a:rPr lang="fr-FR" sz="1000" dirty="0" smtClean="0"/>
              <a:t>une pièce de 2 euros. Combien le marchand doit-il </a:t>
            </a:r>
            <a:r>
              <a:rPr lang="fr-FR" sz="1000" dirty="0" smtClean="0"/>
              <a:t>lui rendre </a:t>
            </a:r>
            <a:r>
              <a:rPr lang="fr-FR" sz="1000" dirty="0" smtClean="0"/>
              <a:t>?</a:t>
            </a:r>
            <a:endParaRPr lang="fr-FR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1" name="Organigramme : Alternative 50"/>
          <p:cNvSpPr/>
          <p:nvPr/>
        </p:nvSpPr>
        <p:spPr>
          <a:xfrm>
            <a:off x="548680" y="5601072"/>
            <a:ext cx="720080" cy="720080"/>
          </a:xfrm>
          <a:prstGeom prst="flowChartAlternate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2" name="Organigramme : Alternative 51"/>
          <p:cNvSpPr/>
          <p:nvPr/>
        </p:nvSpPr>
        <p:spPr>
          <a:xfrm>
            <a:off x="548680" y="6681192"/>
            <a:ext cx="720080" cy="720080"/>
          </a:xfrm>
          <a:prstGeom prst="flowChartAlternate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3" name="Organigramme : Alternative 52"/>
          <p:cNvSpPr/>
          <p:nvPr/>
        </p:nvSpPr>
        <p:spPr>
          <a:xfrm>
            <a:off x="548680" y="7761312"/>
            <a:ext cx="720080" cy="720080"/>
          </a:xfrm>
          <a:prstGeom prst="flowChartAlternate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2" name="Organigramme : Alternative 61"/>
          <p:cNvSpPr/>
          <p:nvPr/>
        </p:nvSpPr>
        <p:spPr>
          <a:xfrm>
            <a:off x="548680" y="8841432"/>
            <a:ext cx="720080" cy="720080"/>
          </a:xfrm>
          <a:prstGeom prst="flowChartAlternate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3" name="ZoneTexte 62"/>
          <p:cNvSpPr txBox="1"/>
          <p:nvPr/>
        </p:nvSpPr>
        <p:spPr>
          <a:xfrm>
            <a:off x="620688" y="5745088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 </a:t>
            </a:r>
            <a:r>
              <a:rPr lang="fr-FR" dirty="0" smtClean="0"/>
              <a:t>   /8</a:t>
            </a:r>
            <a:endParaRPr lang="fr-FR" dirty="0"/>
          </a:p>
        </p:txBody>
      </p:sp>
      <p:sp>
        <p:nvSpPr>
          <p:cNvPr id="64" name="ZoneTexte 63"/>
          <p:cNvSpPr txBox="1"/>
          <p:nvPr/>
        </p:nvSpPr>
        <p:spPr>
          <a:xfrm>
            <a:off x="620688" y="6825208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 </a:t>
            </a:r>
            <a:r>
              <a:rPr lang="fr-FR" dirty="0" smtClean="0"/>
              <a:t>   </a:t>
            </a:r>
            <a:r>
              <a:rPr lang="fr-FR" dirty="0" smtClean="0"/>
              <a:t>/4</a:t>
            </a:r>
            <a:endParaRPr lang="fr-FR" dirty="0"/>
          </a:p>
        </p:txBody>
      </p:sp>
      <p:sp>
        <p:nvSpPr>
          <p:cNvPr id="65" name="ZoneTexte 64"/>
          <p:cNvSpPr txBox="1"/>
          <p:nvPr/>
        </p:nvSpPr>
        <p:spPr>
          <a:xfrm>
            <a:off x="620688" y="7905328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 </a:t>
            </a:r>
            <a:r>
              <a:rPr lang="fr-FR" dirty="0" smtClean="0"/>
              <a:t>   </a:t>
            </a:r>
            <a:r>
              <a:rPr lang="fr-FR" dirty="0" smtClean="0"/>
              <a:t>/8</a:t>
            </a:r>
            <a:endParaRPr lang="fr-FR" dirty="0"/>
          </a:p>
        </p:txBody>
      </p:sp>
      <p:sp>
        <p:nvSpPr>
          <p:cNvPr id="66" name="ZoneTexte 65"/>
          <p:cNvSpPr txBox="1"/>
          <p:nvPr/>
        </p:nvSpPr>
        <p:spPr>
          <a:xfrm>
            <a:off x="620688" y="8985448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 </a:t>
            </a:r>
            <a:r>
              <a:rPr lang="fr-FR" dirty="0" smtClean="0"/>
              <a:t>   /8</a:t>
            </a:r>
            <a:endParaRPr lang="fr-FR" dirty="0"/>
          </a:p>
        </p:txBody>
      </p:sp>
      <p:sp>
        <p:nvSpPr>
          <p:cNvPr id="67" name="Organigramme : Alternative 66"/>
          <p:cNvSpPr/>
          <p:nvPr/>
        </p:nvSpPr>
        <p:spPr>
          <a:xfrm>
            <a:off x="1484784" y="5601072"/>
            <a:ext cx="5112568" cy="720080"/>
          </a:xfrm>
          <a:prstGeom prst="flowChartAlternate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8" name="Organigramme : Alternative 67"/>
          <p:cNvSpPr/>
          <p:nvPr/>
        </p:nvSpPr>
        <p:spPr>
          <a:xfrm>
            <a:off x="1484784" y="8913440"/>
            <a:ext cx="5112568" cy="720080"/>
          </a:xfrm>
          <a:prstGeom prst="flowChartAlternate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9" name="ZoneTexte 68"/>
          <p:cNvSpPr txBox="1"/>
          <p:nvPr/>
        </p:nvSpPr>
        <p:spPr>
          <a:xfrm>
            <a:off x="1556792" y="5601072"/>
            <a:ext cx="5040560" cy="7232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300" b="1" dirty="0" smtClean="0">
                <a:latin typeface="Arial" pitchFamily="34" charset="0"/>
                <a:cs typeface="Arial" pitchFamily="34" charset="0"/>
              </a:rPr>
              <a:t>Calculs</a:t>
            </a:r>
          </a:p>
          <a:p>
            <a:r>
              <a:rPr lang="fr-FR" sz="1400" dirty="0" smtClean="0">
                <a:latin typeface="Wingdings 2" pitchFamily="18" charset="2"/>
                <a:cs typeface="Arial" pitchFamily="34" charset="0"/>
              </a:rPr>
              <a:t>u</a:t>
            </a:r>
            <a:r>
              <a:rPr lang="fr-FR" sz="1400" dirty="0" smtClean="0"/>
              <a:t>54 </a:t>
            </a:r>
            <a:r>
              <a:rPr lang="fr-FR" sz="1400" dirty="0" smtClean="0"/>
              <a:t>+ 30 </a:t>
            </a:r>
            <a:r>
              <a:rPr lang="fr-FR" sz="1400" dirty="0" smtClean="0">
                <a:latin typeface="Wingdings 2" pitchFamily="18" charset="2"/>
                <a:cs typeface="Arial" pitchFamily="34" charset="0"/>
              </a:rPr>
              <a:t>v</a:t>
            </a:r>
            <a:r>
              <a:rPr lang="fr-FR" sz="1400" dirty="0" smtClean="0"/>
              <a:t>246 </a:t>
            </a:r>
            <a:r>
              <a:rPr lang="fr-FR" sz="1400" dirty="0" smtClean="0"/>
              <a:t>+ 40 </a:t>
            </a:r>
            <a:r>
              <a:rPr lang="fr-FR" sz="1400" dirty="0" smtClean="0">
                <a:latin typeface="Wingdings 2" pitchFamily="18" charset="2"/>
                <a:cs typeface="Arial" pitchFamily="34" charset="0"/>
              </a:rPr>
              <a:t>w</a:t>
            </a:r>
            <a:r>
              <a:rPr lang="fr-FR" sz="1400" dirty="0" smtClean="0"/>
              <a:t>523 </a:t>
            </a:r>
            <a:r>
              <a:rPr lang="fr-FR" sz="1400" dirty="0" smtClean="0"/>
              <a:t>+ </a:t>
            </a:r>
            <a:r>
              <a:rPr lang="fr-FR" sz="1400" dirty="0" smtClean="0"/>
              <a:t>200 </a:t>
            </a:r>
            <a:r>
              <a:rPr lang="fr-FR" sz="1400" dirty="0" smtClean="0">
                <a:latin typeface="Wingdings 2" pitchFamily="18" charset="2"/>
                <a:cs typeface="Arial" pitchFamily="34" charset="0"/>
              </a:rPr>
              <a:t>x</a:t>
            </a:r>
            <a:r>
              <a:rPr lang="fr-FR" sz="1400" dirty="0" smtClean="0"/>
              <a:t> </a:t>
            </a:r>
            <a:r>
              <a:rPr lang="fr-FR" sz="1400" dirty="0" smtClean="0"/>
              <a:t>280 + 20 </a:t>
            </a:r>
            <a:r>
              <a:rPr lang="fr-FR" sz="1400" dirty="0" smtClean="0">
                <a:latin typeface="Wingdings 2" pitchFamily="18" charset="2"/>
                <a:cs typeface="Arial" pitchFamily="34" charset="0"/>
              </a:rPr>
              <a:t>y</a:t>
            </a:r>
            <a:r>
              <a:rPr lang="fr-FR" sz="1400" dirty="0" smtClean="0"/>
              <a:t> </a:t>
            </a:r>
            <a:r>
              <a:rPr lang="fr-FR" sz="1400" dirty="0" smtClean="0"/>
              <a:t>54 – 30 </a:t>
            </a:r>
            <a:r>
              <a:rPr lang="fr-FR" sz="1400" dirty="0" smtClean="0">
                <a:latin typeface="Wingdings 2" pitchFamily="18" charset="2"/>
                <a:cs typeface="Arial" pitchFamily="34" charset="0"/>
              </a:rPr>
              <a:t> </a:t>
            </a:r>
            <a:r>
              <a:rPr lang="fr-FR" sz="1400" dirty="0" smtClean="0">
                <a:latin typeface="Wingdings 2" pitchFamily="18" charset="2"/>
                <a:cs typeface="Arial" pitchFamily="34" charset="0"/>
              </a:rPr>
              <a:t>z</a:t>
            </a:r>
            <a:r>
              <a:rPr lang="fr-FR" sz="1400" dirty="0" smtClean="0"/>
              <a:t> </a:t>
            </a:r>
            <a:r>
              <a:rPr lang="fr-FR" sz="1400" dirty="0" smtClean="0"/>
              <a:t>246 – 40 </a:t>
            </a:r>
            <a:r>
              <a:rPr lang="fr-FR" sz="1400" dirty="0" smtClean="0">
                <a:latin typeface="Wingdings 2" pitchFamily="18" charset="2"/>
                <a:cs typeface="Arial" pitchFamily="34" charset="0"/>
              </a:rPr>
              <a:t>{</a:t>
            </a:r>
            <a:r>
              <a:rPr lang="fr-FR" sz="1400" dirty="0" smtClean="0"/>
              <a:t> </a:t>
            </a:r>
            <a:r>
              <a:rPr lang="fr-FR" sz="1400" dirty="0" smtClean="0"/>
              <a:t>523 – 50 </a:t>
            </a:r>
            <a:r>
              <a:rPr lang="fr-FR" sz="1400" dirty="0" smtClean="0"/>
              <a:t> </a:t>
            </a:r>
            <a:r>
              <a:rPr lang="fr-FR" sz="1400" dirty="0" smtClean="0">
                <a:latin typeface="Wingdings 2" pitchFamily="18" charset="2"/>
                <a:cs typeface="Arial" pitchFamily="34" charset="0"/>
              </a:rPr>
              <a:t>|</a:t>
            </a:r>
            <a:r>
              <a:rPr lang="fr-FR" sz="1400" dirty="0" smtClean="0"/>
              <a:t>280 </a:t>
            </a:r>
            <a:r>
              <a:rPr lang="fr-FR" sz="1400" dirty="0" smtClean="0"/>
              <a:t>– 20</a:t>
            </a:r>
            <a:endParaRPr lang="fr-FR" sz="13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0" name="ZoneTexte 69"/>
          <p:cNvSpPr txBox="1"/>
          <p:nvPr/>
        </p:nvSpPr>
        <p:spPr>
          <a:xfrm>
            <a:off x="1556792" y="7761312"/>
            <a:ext cx="5040560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fr-FR" sz="13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5" name="Organigramme : Alternative 74"/>
          <p:cNvSpPr/>
          <p:nvPr/>
        </p:nvSpPr>
        <p:spPr>
          <a:xfrm>
            <a:off x="1484784" y="7761312"/>
            <a:ext cx="5112568" cy="864096"/>
          </a:xfrm>
          <a:prstGeom prst="flowChartAlternate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6" name="ZoneTexte 75"/>
          <p:cNvSpPr txBox="1"/>
          <p:nvPr/>
        </p:nvSpPr>
        <p:spPr>
          <a:xfrm>
            <a:off x="1484784" y="7761312"/>
            <a:ext cx="511256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300" b="1" dirty="0" smtClean="0">
                <a:latin typeface="Arial" pitchFamily="34" charset="0"/>
                <a:cs typeface="Arial" pitchFamily="34" charset="0"/>
              </a:rPr>
              <a:t>Compléments à une dizaine ou à une centaine</a:t>
            </a:r>
          </a:p>
          <a:p>
            <a:pPr algn="ctr"/>
            <a:endParaRPr lang="fr-FR" sz="1300" b="1" dirty="0" smtClean="0">
              <a:latin typeface="Arial" pitchFamily="34" charset="0"/>
              <a:cs typeface="Arial" pitchFamily="34" charset="0"/>
            </a:endParaRPr>
          </a:p>
          <a:p>
            <a:r>
              <a:rPr lang="fr-FR" sz="1400" dirty="0" smtClean="0">
                <a:latin typeface="Wingdings 2" pitchFamily="18" charset="2"/>
              </a:rPr>
              <a:t>u</a:t>
            </a:r>
            <a:r>
              <a:rPr lang="fr-FR" sz="1400" dirty="0" smtClean="0"/>
              <a:t>36 </a:t>
            </a:r>
            <a:r>
              <a:rPr lang="fr-FR" sz="1400" dirty="0" smtClean="0">
                <a:sym typeface="Wingdings" pitchFamily="2" charset="2"/>
              </a:rPr>
              <a:t></a:t>
            </a:r>
            <a:r>
              <a:rPr lang="fr-FR" sz="1400" dirty="0" smtClean="0"/>
              <a:t> </a:t>
            </a:r>
            <a:r>
              <a:rPr lang="fr-FR" sz="1400" dirty="0" smtClean="0"/>
              <a:t>50 </a:t>
            </a:r>
            <a:r>
              <a:rPr lang="fr-FR" sz="1400" dirty="0" smtClean="0">
                <a:latin typeface="Wingdings 2" pitchFamily="18" charset="2"/>
              </a:rPr>
              <a:t>v</a:t>
            </a:r>
            <a:r>
              <a:rPr lang="fr-FR" sz="1400" dirty="0" smtClean="0"/>
              <a:t>36 </a:t>
            </a:r>
            <a:r>
              <a:rPr lang="fr-FR" sz="1400" dirty="0" smtClean="0">
                <a:sym typeface="Wingdings" pitchFamily="2" charset="2"/>
              </a:rPr>
              <a:t></a:t>
            </a:r>
            <a:r>
              <a:rPr lang="fr-FR" sz="1400" dirty="0" smtClean="0"/>
              <a:t> </a:t>
            </a:r>
            <a:r>
              <a:rPr lang="fr-FR" sz="1400" dirty="0" smtClean="0"/>
              <a:t>60 </a:t>
            </a:r>
            <a:r>
              <a:rPr lang="fr-FR" sz="1400" dirty="0" smtClean="0">
                <a:latin typeface="Wingdings 2" pitchFamily="18" charset="2"/>
              </a:rPr>
              <a:t> </a:t>
            </a:r>
            <a:r>
              <a:rPr lang="fr-FR" sz="1400" dirty="0" smtClean="0">
                <a:latin typeface="Wingdings 2" pitchFamily="18" charset="2"/>
              </a:rPr>
              <a:t>w</a:t>
            </a:r>
            <a:r>
              <a:rPr lang="fr-FR" sz="1400" dirty="0" smtClean="0"/>
              <a:t> </a:t>
            </a:r>
            <a:r>
              <a:rPr lang="fr-FR" sz="1400" dirty="0" smtClean="0"/>
              <a:t>36 </a:t>
            </a:r>
            <a:r>
              <a:rPr lang="fr-FR" sz="1400" dirty="0" smtClean="0">
                <a:sym typeface="Wingdings" pitchFamily="2" charset="2"/>
              </a:rPr>
              <a:t></a:t>
            </a:r>
            <a:r>
              <a:rPr lang="fr-FR" sz="1400" dirty="0" smtClean="0"/>
              <a:t> </a:t>
            </a:r>
            <a:r>
              <a:rPr lang="fr-FR" sz="1400" dirty="0" smtClean="0"/>
              <a:t>80 </a:t>
            </a:r>
            <a:r>
              <a:rPr lang="fr-FR" sz="1400" dirty="0" smtClean="0">
                <a:latin typeface="Wingdings 2" pitchFamily="18" charset="2"/>
              </a:rPr>
              <a:t> </a:t>
            </a:r>
            <a:r>
              <a:rPr lang="fr-FR" sz="1400" dirty="0" smtClean="0">
                <a:latin typeface="Wingdings 2" pitchFamily="18" charset="2"/>
              </a:rPr>
              <a:t>x</a:t>
            </a:r>
            <a:r>
              <a:rPr lang="fr-FR" sz="1400" dirty="0" smtClean="0"/>
              <a:t> 36 </a:t>
            </a:r>
            <a:r>
              <a:rPr lang="fr-FR" sz="1400" dirty="0" smtClean="0">
                <a:sym typeface="Wingdings" pitchFamily="2" charset="2"/>
              </a:rPr>
              <a:t></a:t>
            </a:r>
            <a:r>
              <a:rPr lang="fr-FR" sz="1400" dirty="0" smtClean="0"/>
              <a:t>  100</a:t>
            </a:r>
            <a:r>
              <a:rPr lang="fr-FR" sz="1400" dirty="0" smtClean="0">
                <a:latin typeface="Wingdings 2" pitchFamily="18" charset="2"/>
              </a:rPr>
              <a:t> </a:t>
            </a:r>
            <a:r>
              <a:rPr lang="fr-FR" sz="1400" dirty="0" smtClean="0">
                <a:latin typeface="Wingdings 2" pitchFamily="18" charset="2"/>
              </a:rPr>
              <a:t>y</a:t>
            </a:r>
            <a:r>
              <a:rPr lang="fr-FR" sz="1400" dirty="0" smtClean="0"/>
              <a:t> </a:t>
            </a:r>
            <a:r>
              <a:rPr lang="fr-FR" sz="1400" dirty="0" smtClean="0"/>
              <a:t>36 </a:t>
            </a:r>
            <a:r>
              <a:rPr lang="fr-FR" sz="1400" dirty="0" smtClean="0">
                <a:sym typeface="Wingdings" pitchFamily="2" charset="2"/>
              </a:rPr>
              <a:t></a:t>
            </a:r>
            <a:r>
              <a:rPr lang="fr-FR" sz="1400" dirty="0" smtClean="0"/>
              <a:t> </a:t>
            </a:r>
            <a:r>
              <a:rPr lang="fr-FR" sz="1400" dirty="0" smtClean="0"/>
              <a:t>140 </a:t>
            </a:r>
            <a:r>
              <a:rPr lang="fr-FR" sz="1400" dirty="0" smtClean="0">
                <a:latin typeface="Wingdings 2" pitchFamily="18" charset="2"/>
              </a:rPr>
              <a:t> </a:t>
            </a:r>
            <a:r>
              <a:rPr lang="fr-FR" sz="1400" dirty="0" smtClean="0">
                <a:latin typeface="Wingdings 2" pitchFamily="18" charset="2"/>
              </a:rPr>
              <a:t>z</a:t>
            </a:r>
            <a:r>
              <a:rPr lang="fr-FR" sz="1400" dirty="0" smtClean="0"/>
              <a:t> </a:t>
            </a:r>
            <a:r>
              <a:rPr lang="fr-FR" sz="1400" dirty="0" smtClean="0"/>
              <a:t>17 </a:t>
            </a:r>
            <a:r>
              <a:rPr lang="fr-FR" sz="1400" dirty="0" smtClean="0">
                <a:sym typeface="Wingdings" pitchFamily="2" charset="2"/>
              </a:rPr>
              <a:t></a:t>
            </a:r>
            <a:r>
              <a:rPr lang="fr-FR" sz="1400" dirty="0" smtClean="0"/>
              <a:t> </a:t>
            </a:r>
            <a:r>
              <a:rPr lang="fr-FR" sz="1400" dirty="0" smtClean="0"/>
              <a:t>50 </a:t>
            </a:r>
            <a:r>
              <a:rPr lang="fr-FR" sz="1400" dirty="0" smtClean="0">
                <a:latin typeface="Wingdings 2" pitchFamily="18" charset="2"/>
              </a:rPr>
              <a:t> </a:t>
            </a:r>
            <a:r>
              <a:rPr lang="fr-FR" sz="1400" dirty="0" smtClean="0">
                <a:latin typeface="Wingdings 2" pitchFamily="18" charset="2"/>
              </a:rPr>
              <a:t>{</a:t>
            </a:r>
            <a:r>
              <a:rPr lang="fr-FR" sz="1400" dirty="0" smtClean="0"/>
              <a:t> </a:t>
            </a:r>
            <a:r>
              <a:rPr lang="fr-FR" sz="1400" dirty="0" smtClean="0"/>
              <a:t>17 </a:t>
            </a:r>
            <a:r>
              <a:rPr lang="fr-FR" sz="1400" dirty="0" smtClean="0">
                <a:sym typeface="Wingdings" pitchFamily="2" charset="2"/>
              </a:rPr>
              <a:t></a:t>
            </a:r>
            <a:r>
              <a:rPr lang="fr-FR" sz="1400" dirty="0" smtClean="0"/>
              <a:t> 100</a:t>
            </a:r>
            <a:r>
              <a:rPr lang="fr-FR" sz="1400" dirty="0" smtClean="0">
                <a:latin typeface="Wingdings 2" pitchFamily="18" charset="2"/>
              </a:rPr>
              <a:t> |</a:t>
            </a:r>
            <a:r>
              <a:rPr lang="fr-FR" sz="1400" dirty="0" smtClean="0"/>
              <a:t>96 </a:t>
            </a:r>
            <a:r>
              <a:rPr lang="fr-FR" sz="1400" dirty="0" smtClean="0">
                <a:sym typeface="Wingdings" pitchFamily="2" charset="2"/>
              </a:rPr>
              <a:t></a:t>
            </a:r>
            <a:r>
              <a:rPr lang="fr-FR" sz="1400" dirty="0" smtClean="0"/>
              <a:t>  </a:t>
            </a:r>
            <a:r>
              <a:rPr lang="fr-FR" sz="1400" dirty="0" smtClean="0"/>
              <a:t>200 </a:t>
            </a:r>
            <a:endParaRPr lang="fr-FR" sz="14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7" name="Organigramme : Alternative 76"/>
          <p:cNvSpPr/>
          <p:nvPr/>
        </p:nvSpPr>
        <p:spPr>
          <a:xfrm>
            <a:off x="1484784" y="6393160"/>
            <a:ext cx="5112568" cy="1224136"/>
          </a:xfrm>
          <a:prstGeom prst="flowChartAlternate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8" name="ZoneTexte 77"/>
          <p:cNvSpPr txBox="1"/>
          <p:nvPr/>
        </p:nvSpPr>
        <p:spPr>
          <a:xfrm>
            <a:off x="1556792" y="6393160"/>
            <a:ext cx="5040560" cy="11541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900" b="1" dirty="0" smtClean="0">
                <a:latin typeface="Arial" pitchFamily="34" charset="0"/>
                <a:cs typeface="Arial" pitchFamily="34" charset="0"/>
              </a:rPr>
              <a:t>Problèmes </a:t>
            </a:r>
            <a:r>
              <a:rPr lang="fr-FR" sz="900" b="1" dirty="0" smtClean="0">
                <a:latin typeface="Arial" pitchFamily="34" charset="0"/>
                <a:cs typeface="Arial" pitchFamily="34" charset="0"/>
              </a:rPr>
              <a:t>dictés</a:t>
            </a:r>
          </a:p>
          <a:p>
            <a:r>
              <a:rPr lang="fr-FR" sz="1000" dirty="0" smtClean="0">
                <a:latin typeface="Arial" pitchFamily="34" charset="0"/>
                <a:cs typeface="Arial" pitchFamily="34" charset="0"/>
              </a:rPr>
              <a:t> </a:t>
            </a:r>
            <a:r>
              <a:rPr lang="fr-FR" sz="1000" dirty="0" smtClean="0">
                <a:latin typeface="Wingdings 2" pitchFamily="18" charset="2"/>
                <a:cs typeface="Arial" pitchFamily="34" charset="0"/>
              </a:rPr>
              <a:t>u</a:t>
            </a:r>
            <a:r>
              <a:rPr lang="fr-FR" sz="1000" dirty="0" smtClean="0"/>
              <a:t> </a:t>
            </a:r>
            <a:r>
              <a:rPr lang="fr-FR" sz="1000" dirty="0" smtClean="0"/>
              <a:t>Ludo achète un journal qui coûte 92 </a:t>
            </a:r>
            <a:r>
              <a:rPr lang="fr-FR" sz="1000" dirty="0" smtClean="0"/>
              <a:t>centimes. Il </a:t>
            </a:r>
            <a:r>
              <a:rPr lang="fr-FR" sz="1000" dirty="0" smtClean="0"/>
              <a:t>donne une pièce de 1 euro. Combien le marchand doit-il </a:t>
            </a:r>
            <a:r>
              <a:rPr lang="fr-FR" sz="1000" dirty="0" smtClean="0"/>
              <a:t>lui rendre ?</a:t>
            </a:r>
            <a:r>
              <a:rPr lang="fr-FR" sz="1000" dirty="0" smtClean="0">
                <a:latin typeface="Wingdings 2" pitchFamily="18" charset="2"/>
                <a:cs typeface="Arial" pitchFamily="34" charset="0"/>
              </a:rPr>
              <a:t>v</a:t>
            </a:r>
            <a:r>
              <a:rPr lang="fr-FR" sz="1000" dirty="0" smtClean="0"/>
              <a:t> </a:t>
            </a:r>
            <a:r>
              <a:rPr lang="fr-FR" sz="1000" dirty="0" smtClean="0"/>
              <a:t>Sylvain achète un bonbon qui coûte 15 </a:t>
            </a:r>
            <a:r>
              <a:rPr lang="fr-FR" sz="1000" dirty="0" smtClean="0"/>
              <a:t>centimes. Il </a:t>
            </a:r>
            <a:r>
              <a:rPr lang="fr-FR" sz="1000" dirty="0" smtClean="0"/>
              <a:t>paie avec une pièce de 1 euro. Combien le marchand </a:t>
            </a:r>
            <a:r>
              <a:rPr lang="fr-FR" sz="1000" dirty="0" smtClean="0"/>
              <a:t>doit-il lui </a:t>
            </a:r>
            <a:r>
              <a:rPr lang="fr-FR" sz="1000" dirty="0" smtClean="0"/>
              <a:t>rendre </a:t>
            </a:r>
            <a:r>
              <a:rPr lang="fr-FR" sz="1000" dirty="0" smtClean="0"/>
              <a:t>? </a:t>
            </a:r>
            <a:r>
              <a:rPr lang="fr-FR" sz="1000" dirty="0" smtClean="0">
                <a:latin typeface="Wingdings 2" pitchFamily="18" charset="2"/>
                <a:cs typeface="Arial" pitchFamily="34" charset="0"/>
              </a:rPr>
              <a:t>w</a:t>
            </a:r>
            <a:r>
              <a:rPr lang="fr-FR" sz="1000" dirty="0" smtClean="0"/>
              <a:t> </a:t>
            </a:r>
            <a:r>
              <a:rPr lang="fr-FR" sz="1000" dirty="0" smtClean="0"/>
              <a:t>Nadia achète un cahier qui coûte 45 </a:t>
            </a:r>
            <a:r>
              <a:rPr lang="fr-FR" sz="1000" dirty="0" smtClean="0"/>
              <a:t>centimes .Elle </a:t>
            </a:r>
            <a:r>
              <a:rPr lang="fr-FR" sz="1000" dirty="0" smtClean="0"/>
              <a:t>paie avec une pièce de 1 euro. Combien le marchand </a:t>
            </a:r>
            <a:r>
              <a:rPr lang="fr-FR" sz="1000" dirty="0" smtClean="0"/>
              <a:t>doit il lui </a:t>
            </a:r>
            <a:r>
              <a:rPr lang="fr-FR" sz="1000" dirty="0" smtClean="0"/>
              <a:t>rendre </a:t>
            </a:r>
            <a:r>
              <a:rPr lang="fr-FR" sz="1000" dirty="0" smtClean="0"/>
              <a:t>? </a:t>
            </a:r>
            <a:r>
              <a:rPr lang="fr-FR" sz="1000" dirty="0" smtClean="0">
                <a:latin typeface="Wingdings 2" pitchFamily="18" charset="2"/>
                <a:cs typeface="Arial" pitchFamily="34" charset="0"/>
              </a:rPr>
              <a:t>x</a:t>
            </a:r>
            <a:r>
              <a:rPr lang="fr-FR" sz="1000" dirty="0" smtClean="0"/>
              <a:t> </a:t>
            </a:r>
            <a:r>
              <a:rPr lang="fr-FR" sz="1000" dirty="0" smtClean="0"/>
              <a:t>Zoé achète un stylo qui coûte 1 € 65. </a:t>
            </a:r>
            <a:r>
              <a:rPr lang="fr-FR" sz="1000" dirty="0" smtClean="0"/>
              <a:t>Elle paie avec </a:t>
            </a:r>
            <a:r>
              <a:rPr lang="fr-FR" sz="1000" dirty="0" smtClean="0"/>
              <a:t>une pièce de 2 euros. Combien le marchand doit-il </a:t>
            </a:r>
            <a:r>
              <a:rPr lang="fr-FR" sz="1000" dirty="0" smtClean="0"/>
              <a:t>lui rendre </a:t>
            </a:r>
            <a:r>
              <a:rPr lang="fr-FR" sz="1000" dirty="0" smtClean="0"/>
              <a:t>?</a:t>
            </a:r>
            <a:endParaRPr lang="fr-FR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9" name="ZoneTexte 78"/>
          <p:cNvSpPr txBox="1"/>
          <p:nvPr/>
        </p:nvSpPr>
        <p:spPr>
          <a:xfrm>
            <a:off x="1484784" y="8913440"/>
            <a:ext cx="5256584" cy="7232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300" b="1" dirty="0" smtClean="0">
                <a:latin typeface="Arial" pitchFamily="34" charset="0"/>
                <a:cs typeface="Arial" pitchFamily="34" charset="0"/>
              </a:rPr>
              <a:t>Compléments à 100, à 1 000</a:t>
            </a:r>
          </a:p>
          <a:p>
            <a:r>
              <a:rPr lang="fr-FR" sz="1400" dirty="0" smtClean="0">
                <a:latin typeface="Wingdings 2" pitchFamily="18" charset="2"/>
                <a:cs typeface="Arial" pitchFamily="34" charset="0"/>
              </a:rPr>
              <a:t>u</a:t>
            </a:r>
            <a:r>
              <a:rPr lang="fr-FR" sz="1400" dirty="0" smtClean="0"/>
              <a:t> 50 </a:t>
            </a:r>
            <a:r>
              <a:rPr lang="fr-FR" sz="1400" dirty="0" smtClean="0">
                <a:sym typeface="Wingdings" pitchFamily="2" charset="2"/>
              </a:rPr>
              <a:t></a:t>
            </a:r>
            <a:r>
              <a:rPr lang="fr-FR" sz="1400" dirty="0" smtClean="0"/>
              <a:t>100 </a:t>
            </a:r>
            <a:r>
              <a:rPr lang="fr-FR" sz="1400" dirty="0" smtClean="0">
                <a:latin typeface="Wingdings 2" pitchFamily="18" charset="2"/>
                <a:cs typeface="Arial" pitchFamily="34" charset="0"/>
              </a:rPr>
              <a:t> </a:t>
            </a:r>
            <a:r>
              <a:rPr lang="fr-FR" sz="1400" dirty="0" smtClean="0">
                <a:latin typeface="Wingdings 2" pitchFamily="18" charset="2"/>
                <a:cs typeface="Arial" pitchFamily="34" charset="0"/>
              </a:rPr>
              <a:t>v</a:t>
            </a:r>
            <a:r>
              <a:rPr lang="fr-FR" sz="1400" dirty="0" smtClean="0"/>
              <a:t> </a:t>
            </a:r>
            <a:r>
              <a:rPr lang="fr-FR" sz="1400" dirty="0" smtClean="0"/>
              <a:t>75 </a:t>
            </a:r>
            <a:r>
              <a:rPr lang="fr-FR" sz="1400" dirty="0" smtClean="0">
                <a:sym typeface="Wingdings" pitchFamily="2" charset="2"/>
              </a:rPr>
              <a:t></a:t>
            </a:r>
            <a:r>
              <a:rPr lang="fr-FR" sz="1400" dirty="0" smtClean="0"/>
              <a:t> </a:t>
            </a:r>
            <a:r>
              <a:rPr lang="fr-FR" sz="1400" dirty="0" smtClean="0"/>
              <a:t>100 </a:t>
            </a:r>
            <a:r>
              <a:rPr lang="fr-FR" sz="1400" dirty="0" smtClean="0">
                <a:latin typeface="Wingdings 2" pitchFamily="18" charset="2"/>
                <a:cs typeface="Arial" pitchFamily="34" charset="0"/>
              </a:rPr>
              <a:t> </a:t>
            </a:r>
            <a:r>
              <a:rPr lang="fr-FR" sz="1400" dirty="0" smtClean="0">
                <a:latin typeface="Wingdings 2" pitchFamily="18" charset="2"/>
                <a:cs typeface="Arial" pitchFamily="34" charset="0"/>
              </a:rPr>
              <a:t>w</a:t>
            </a:r>
            <a:r>
              <a:rPr lang="fr-FR" sz="1400" dirty="0" smtClean="0"/>
              <a:t> 20 </a:t>
            </a:r>
            <a:r>
              <a:rPr lang="fr-FR" sz="1400" dirty="0" smtClean="0">
                <a:sym typeface="Wingdings" pitchFamily="2" charset="2"/>
              </a:rPr>
              <a:t></a:t>
            </a:r>
            <a:r>
              <a:rPr lang="fr-FR" sz="1400" dirty="0" smtClean="0"/>
              <a:t> 100</a:t>
            </a:r>
            <a:r>
              <a:rPr lang="fr-FR" sz="1400" dirty="0" smtClean="0">
                <a:latin typeface="Wingdings 2" pitchFamily="18" charset="2"/>
                <a:cs typeface="Arial" pitchFamily="34" charset="0"/>
              </a:rPr>
              <a:t> </a:t>
            </a:r>
            <a:r>
              <a:rPr lang="fr-FR" sz="1400" dirty="0" smtClean="0">
                <a:latin typeface="Wingdings 2" pitchFamily="18" charset="2"/>
                <a:cs typeface="Arial" pitchFamily="34" charset="0"/>
              </a:rPr>
              <a:t>x</a:t>
            </a:r>
            <a:r>
              <a:rPr lang="fr-FR" sz="1400" dirty="0" smtClean="0"/>
              <a:t> </a:t>
            </a:r>
            <a:r>
              <a:rPr lang="fr-FR" sz="1400" dirty="0" smtClean="0"/>
              <a:t>60 </a:t>
            </a:r>
            <a:r>
              <a:rPr lang="fr-FR" sz="1400" dirty="0" smtClean="0">
                <a:sym typeface="Wingdings" pitchFamily="2" charset="2"/>
              </a:rPr>
              <a:t></a:t>
            </a:r>
            <a:r>
              <a:rPr lang="fr-FR" sz="1400" dirty="0" smtClean="0"/>
              <a:t> </a:t>
            </a:r>
            <a:r>
              <a:rPr lang="fr-FR" sz="1400" dirty="0" smtClean="0"/>
              <a:t>100 </a:t>
            </a:r>
            <a:r>
              <a:rPr lang="fr-FR" sz="1400" dirty="0" smtClean="0">
                <a:latin typeface="Wingdings 2" pitchFamily="18" charset="2"/>
                <a:cs typeface="Arial" pitchFamily="34" charset="0"/>
              </a:rPr>
              <a:t> </a:t>
            </a:r>
            <a:r>
              <a:rPr lang="fr-FR" sz="1400" dirty="0" smtClean="0">
                <a:latin typeface="Wingdings 2" pitchFamily="18" charset="2"/>
                <a:cs typeface="Arial" pitchFamily="34" charset="0"/>
              </a:rPr>
              <a:t>y</a:t>
            </a:r>
            <a:r>
              <a:rPr lang="fr-FR" sz="1400" dirty="0" smtClean="0"/>
              <a:t> 900 </a:t>
            </a:r>
            <a:r>
              <a:rPr lang="fr-FR" sz="1400" dirty="0" smtClean="0">
                <a:sym typeface="Wingdings" pitchFamily="2" charset="2"/>
              </a:rPr>
              <a:t></a:t>
            </a:r>
            <a:r>
              <a:rPr lang="fr-FR" sz="1400" dirty="0" smtClean="0"/>
              <a:t> </a:t>
            </a:r>
            <a:r>
              <a:rPr lang="fr-FR" sz="1400" dirty="0" smtClean="0"/>
              <a:t>1 </a:t>
            </a:r>
            <a:r>
              <a:rPr lang="fr-FR" sz="1400" dirty="0" smtClean="0"/>
              <a:t>000</a:t>
            </a:r>
            <a:r>
              <a:rPr lang="fr-FR" sz="1400" dirty="0" smtClean="0">
                <a:latin typeface="Wingdings 2" pitchFamily="18" charset="2"/>
                <a:cs typeface="Arial" pitchFamily="34" charset="0"/>
              </a:rPr>
              <a:t> </a:t>
            </a:r>
            <a:r>
              <a:rPr lang="fr-FR" sz="1400" dirty="0" smtClean="0">
                <a:latin typeface="Wingdings 2" pitchFamily="18" charset="2"/>
                <a:cs typeface="Arial" pitchFamily="34" charset="0"/>
              </a:rPr>
              <a:t>z</a:t>
            </a:r>
            <a:r>
              <a:rPr lang="fr-FR" sz="1400" dirty="0" smtClean="0"/>
              <a:t> </a:t>
            </a:r>
            <a:r>
              <a:rPr lang="fr-FR" sz="1400" dirty="0" smtClean="0"/>
              <a:t>200  </a:t>
            </a:r>
            <a:r>
              <a:rPr lang="fr-FR" sz="1400" dirty="0" smtClean="0">
                <a:sym typeface="Wingdings" pitchFamily="2" charset="2"/>
              </a:rPr>
              <a:t></a:t>
            </a:r>
            <a:r>
              <a:rPr lang="fr-FR" sz="1400" dirty="0" smtClean="0"/>
              <a:t>1 </a:t>
            </a:r>
            <a:r>
              <a:rPr lang="fr-FR" sz="1400" dirty="0" smtClean="0"/>
              <a:t>000 </a:t>
            </a:r>
            <a:r>
              <a:rPr lang="fr-FR" sz="1400" dirty="0" smtClean="0">
                <a:latin typeface="Wingdings 2" pitchFamily="18" charset="2"/>
                <a:cs typeface="Arial" pitchFamily="34" charset="0"/>
              </a:rPr>
              <a:t> </a:t>
            </a:r>
            <a:r>
              <a:rPr lang="fr-FR" sz="1400" dirty="0" smtClean="0">
                <a:latin typeface="Wingdings 2" pitchFamily="18" charset="2"/>
                <a:cs typeface="Arial" pitchFamily="34" charset="0"/>
              </a:rPr>
              <a:t>{</a:t>
            </a:r>
            <a:r>
              <a:rPr lang="fr-FR" sz="1400" dirty="0" smtClean="0"/>
              <a:t> </a:t>
            </a:r>
            <a:r>
              <a:rPr lang="fr-FR" sz="1400" dirty="0" smtClean="0"/>
              <a:t>250 </a:t>
            </a:r>
            <a:r>
              <a:rPr lang="fr-FR" sz="1400" dirty="0" smtClean="0"/>
              <a:t>=&gt; </a:t>
            </a:r>
            <a:r>
              <a:rPr lang="fr-FR" sz="1400" dirty="0" smtClean="0"/>
              <a:t>1 000 </a:t>
            </a:r>
            <a:r>
              <a:rPr lang="fr-FR" sz="1400" dirty="0" smtClean="0">
                <a:latin typeface="Wingdings 2" pitchFamily="18" charset="2"/>
                <a:cs typeface="Arial" pitchFamily="34" charset="0"/>
              </a:rPr>
              <a:t> |</a:t>
            </a:r>
            <a:r>
              <a:rPr lang="fr-FR" sz="1400" dirty="0" smtClean="0"/>
              <a:t>950 </a:t>
            </a:r>
            <a:r>
              <a:rPr lang="fr-FR" sz="1400" dirty="0" smtClean="0">
                <a:sym typeface="Wingdings" pitchFamily="2" charset="2"/>
              </a:rPr>
              <a:t></a:t>
            </a:r>
            <a:r>
              <a:rPr lang="fr-FR" sz="1400" dirty="0" smtClean="0"/>
              <a:t> </a:t>
            </a:r>
            <a:r>
              <a:rPr lang="fr-FR" sz="1400" dirty="0" smtClean="0"/>
              <a:t>1 </a:t>
            </a:r>
            <a:r>
              <a:rPr lang="fr-FR" sz="1400" dirty="0" smtClean="0"/>
              <a:t>000</a:t>
            </a:r>
            <a:endParaRPr lang="fr-FR" sz="1400" dirty="0" smtClean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Connecteur droit 4"/>
          <p:cNvCxnSpPr/>
          <p:nvPr/>
        </p:nvCxnSpPr>
        <p:spPr>
          <a:xfrm>
            <a:off x="0" y="4953000"/>
            <a:ext cx="6858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Flèche droite 11"/>
          <p:cNvSpPr/>
          <p:nvPr/>
        </p:nvSpPr>
        <p:spPr>
          <a:xfrm>
            <a:off x="332656" y="272480"/>
            <a:ext cx="1368152" cy="1008112"/>
          </a:xfrm>
          <a:prstGeom prst="righ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Flèche droite 12"/>
          <p:cNvSpPr/>
          <p:nvPr/>
        </p:nvSpPr>
        <p:spPr>
          <a:xfrm>
            <a:off x="332656" y="1352600"/>
            <a:ext cx="1368152" cy="1008112"/>
          </a:xfrm>
          <a:prstGeom prst="righ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Flèche droite 13"/>
          <p:cNvSpPr/>
          <p:nvPr/>
        </p:nvSpPr>
        <p:spPr>
          <a:xfrm>
            <a:off x="332656" y="2432720"/>
            <a:ext cx="1368152" cy="1008112"/>
          </a:xfrm>
          <a:prstGeom prst="righ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Flèche droite 14"/>
          <p:cNvSpPr/>
          <p:nvPr/>
        </p:nvSpPr>
        <p:spPr>
          <a:xfrm>
            <a:off x="332656" y="3512840"/>
            <a:ext cx="1368152" cy="1008112"/>
          </a:xfrm>
          <a:prstGeom prst="righ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ZoneTexte 16"/>
          <p:cNvSpPr txBox="1"/>
          <p:nvPr/>
        </p:nvSpPr>
        <p:spPr>
          <a:xfrm>
            <a:off x="332656" y="632520"/>
            <a:ext cx="129614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00" b="1" dirty="0" smtClean="0">
                <a:latin typeface="Arial" pitchFamily="34" charset="0"/>
                <a:cs typeface="Arial" pitchFamily="34" charset="0"/>
              </a:rPr>
              <a:t>Calculs</a:t>
            </a:r>
            <a:endParaRPr lang="fr-FR" sz="9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4" name="ZoneTexte 73"/>
          <p:cNvSpPr txBox="1"/>
          <p:nvPr/>
        </p:nvSpPr>
        <p:spPr>
          <a:xfrm>
            <a:off x="332656" y="1712640"/>
            <a:ext cx="136815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b="1" dirty="0" smtClean="0">
                <a:latin typeface="Arial" pitchFamily="34" charset="0"/>
                <a:cs typeface="Arial" pitchFamily="34" charset="0"/>
              </a:rPr>
              <a:t>Problèmes dictés</a:t>
            </a:r>
            <a:endParaRPr lang="fr-FR" sz="1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7" name="ZoneTexte 76"/>
          <p:cNvSpPr txBox="1"/>
          <p:nvPr/>
        </p:nvSpPr>
        <p:spPr>
          <a:xfrm>
            <a:off x="332656" y="2792760"/>
            <a:ext cx="129614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00" b="1" dirty="0" smtClean="0">
                <a:latin typeface="Arial" pitchFamily="34" charset="0"/>
                <a:cs typeface="Arial" pitchFamily="34" charset="0"/>
              </a:rPr>
              <a:t>Calculs</a:t>
            </a:r>
            <a:endParaRPr lang="fr-FR" sz="9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8" name="ZoneTexte 77"/>
          <p:cNvSpPr txBox="1"/>
          <p:nvPr/>
        </p:nvSpPr>
        <p:spPr>
          <a:xfrm>
            <a:off x="332656" y="3872880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00" b="1" dirty="0" smtClean="0">
                <a:latin typeface="Arial" pitchFamily="34" charset="0"/>
                <a:cs typeface="Arial" pitchFamily="34" charset="0"/>
              </a:rPr>
              <a:t>Dictée de grands nombres</a:t>
            </a:r>
            <a:endParaRPr lang="fr-FR" sz="9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6" name="Larme 75"/>
          <p:cNvSpPr/>
          <p:nvPr/>
        </p:nvSpPr>
        <p:spPr>
          <a:xfrm>
            <a:off x="1988840" y="560512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7" name="Larme 116"/>
          <p:cNvSpPr/>
          <p:nvPr/>
        </p:nvSpPr>
        <p:spPr>
          <a:xfrm>
            <a:off x="6021288" y="560512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8" name="Larme 117"/>
          <p:cNvSpPr/>
          <p:nvPr/>
        </p:nvSpPr>
        <p:spPr>
          <a:xfrm>
            <a:off x="2564904" y="560512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0" name="Larme 119"/>
          <p:cNvSpPr/>
          <p:nvPr/>
        </p:nvSpPr>
        <p:spPr>
          <a:xfrm>
            <a:off x="3140968" y="560512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1" name="Larme 120"/>
          <p:cNvSpPr/>
          <p:nvPr/>
        </p:nvSpPr>
        <p:spPr>
          <a:xfrm>
            <a:off x="3717032" y="560512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2" name="Larme 121"/>
          <p:cNvSpPr/>
          <p:nvPr/>
        </p:nvSpPr>
        <p:spPr>
          <a:xfrm>
            <a:off x="4293096" y="560512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3" name="Larme 122"/>
          <p:cNvSpPr/>
          <p:nvPr/>
        </p:nvSpPr>
        <p:spPr>
          <a:xfrm>
            <a:off x="4869160" y="560512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4" name="Larme 123"/>
          <p:cNvSpPr/>
          <p:nvPr/>
        </p:nvSpPr>
        <p:spPr>
          <a:xfrm>
            <a:off x="5445224" y="560512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5" name="Larme 124"/>
          <p:cNvSpPr/>
          <p:nvPr/>
        </p:nvSpPr>
        <p:spPr>
          <a:xfrm>
            <a:off x="1988840" y="2648744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6" name="Larme 125"/>
          <p:cNvSpPr/>
          <p:nvPr/>
        </p:nvSpPr>
        <p:spPr>
          <a:xfrm>
            <a:off x="6021288" y="2648744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7" name="Larme 126"/>
          <p:cNvSpPr/>
          <p:nvPr/>
        </p:nvSpPr>
        <p:spPr>
          <a:xfrm>
            <a:off x="2564904" y="2648744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8" name="Larme 127"/>
          <p:cNvSpPr/>
          <p:nvPr/>
        </p:nvSpPr>
        <p:spPr>
          <a:xfrm>
            <a:off x="3140968" y="2648744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9" name="Larme 128"/>
          <p:cNvSpPr/>
          <p:nvPr/>
        </p:nvSpPr>
        <p:spPr>
          <a:xfrm>
            <a:off x="3717032" y="2648744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0" name="Larme 129"/>
          <p:cNvSpPr/>
          <p:nvPr/>
        </p:nvSpPr>
        <p:spPr>
          <a:xfrm>
            <a:off x="4293096" y="2648744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1" name="Larme 130"/>
          <p:cNvSpPr/>
          <p:nvPr/>
        </p:nvSpPr>
        <p:spPr>
          <a:xfrm>
            <a:off x="4869160" y="2648744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2" name="Larme 131"/>
          <p:cNvSpPr/>
          <p:nvPr/>
        </p:nvSpPr>
        <p:spPr>
          <a:xfrm>
            <a:off x="5445224" y="2648744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7" name="Larme 136"/>
          <p:cNvSpPr/>
          <p:nvPr/>
        </p:nvSpPr>
        <p:spPr>
          <a:xfrm>
            <a:off x="5445224" y="3512840"/>
            <a:ext cx="1008112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1" name="ZoneTexte 140"/>
          <p:cNvSpPr txBox="1"/>
          <p:nvPr/>
        </p:nvSpPr>
        <p:spPr>
          <a:xfrm>
            <a:off x="1772816" y="1136576"/>
            <a:ext cx="46085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i="1" dirty="0" smtClean="0">
                <a:latin typeface="Arial" pitchFamily="34" charset="0"/>
                <a:cs typeface="Arial" pitchFamily="34" charset="0"/>
              </a:rPr>
              <a:t>Réponds par une phrase</a:t>
            </a:r>
            <a:endParaRPr lang="fr-FR" sz="12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2" name="Arrondir un rectangle avec un coin du même côté 141"/>
          <p:cNvSpPr/>
          <p:nvPr/>
        </p:nvSpPr>
        <p:spPr>
          <a:xfrm>
            <a:off x="1916832" y="1496616"/>
            <a:ext cx="1035496" cy="720080"/>
          </a:xfrm>
          <a:prstGeom prst="round2Same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3" name="Arrondir un rectangle avec un coin du même côté 142"/>
          <p:cNvSpPr/>
          <p:nvPr/>
        </p:nvSpPr>
        <p:spPr>
          <a:xfrm>
            <a:off x="3168352" y="1496616"/>
            <a:ext cx="1035496" cy="720080"/>
          </a:xfrm>
          <a:prstGeom prst="round2Same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4" name="Arrondir un rectangle avec un coin du même côté 143"/>
          <p:cNvSpPr/>
          <p:nvPr/>
        </p:nvSpPr>
        <p:spPr>
          <a:xfrm>
            <a:off x="4365104" y="1496616"/>
            <a:ext cx="1035496" cy="720080"/>
          </a:xfrm>
          <a:prstGeom prst="round2Same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5" name="Arrondir un rectangle avec un coin du même côté 144"/>
          <p:cNvSpPr/>
          <p:nvPr/>
        </p:nvSpPr>
        <p:spPr>
          <a:xfrm>
            <a:off x="5616624" y="1496616"/>
            <a:ext cx="1035496" cy="720080"/>
          </a:xfrm>
          <a:prstGeom prst="round2Same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9" name="Larme 78"/>
          <p:cNvSpPr/>
          <p:nvPr/>
        </p:nvSpPr>
        <p:spPr>
          <a:xfrm>
            <a:off x="4293096" y="3512840"/>
            <a:ext cx="1008112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0" name="Larme 79"/>
          <p:cNvSpPr/>
          <p:nvPr/>
        </p:nvSpPr>
        <p:spPr>
          <a:xfrm>
            <a:off x="3140968" y="3512840"/>
            <a:ext cx="1008112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1" name="Larme 80"/>
          <p:cNvSpPr/>
          <p:nvPr/>
        </p:nvSpPr>
        <p:spPr>
          <a:xfrm>
            <a:off x="1988840" y="3512840"/>
            <a:ext cx="1008112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2" name="Larme 81"/>
          <p:cNvSpPr/>
          <p:nvPr/>
        </p:nvSpPr>
        <p:spPr>
          <a:xfrm>
            <a:off x="5445224" y="4088904"/>
            <a:ext cx="1008112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3" name="Larme 82"/>
          <p:cNvSpPr/>
          <p:nvPr/>
        </p:nvSpPr>
        <p:spPr>
          <a:xfrm>
            <a:off x="4293096" y="4088904"/>
            <a:ext cx="1008112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4" name="Larme 83"/>
          <p:cNvSpPr/>
          <p:nvPr/>
        </p:nvSpPr>
        <p:spPr>
          <a:xfrm>
            <a:off x="3140968" y="4088904"/>
            <a:ext cx="1008112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5" name="Larme 84"/>
          <p:cNvSpPr/>
          <p:nvPr/>
        </p:nvSpPr>
        <p:spPr>
          <a:xfrm>
            <a:off x="1988840" y="4088904"/>
            <a:ext cx="1008112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6" name="Flèche droite 85"/>
          <p:cNvSpPr/>
          <p:nvPr/>
        </p:nvSpPr>
        <p:spPr>
          <a:xfrm>
            <a:off x="332656" y="5313040"/>
            <a:ext cx="1368152" cy="1008112"/>
          </a:xfrm>
          <a:prstGeom prst="righ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7" name="Flèche droite 86"/>
          <p:cNvSpPr/>
          <p:nvPr/>
        </p:nvSpPr>
        <p:spPr>
          <a:xfrm>
            <a:off x="332656" y="6393160"/>
            <a:ext cx="1368152" cy="1008112"/>
          </a:xfrm>
          <a:prstGeom prst="righ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8" name="Flèche droite 87"/>
          <p:cNvSpPr/>
          <p:nvPr/>
        </p:nvSpPr>
        <p:spPr>
          <a:xfrm>
            <a:off x="332656" y="7473280"/>
            <a:ext cx="1368152" cy="1008112"/>
          </a:xfrm>
          <a:prstGeom prst="righ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9" name="Flèche droite 88"/>
          <p:cNvSpPr/>
          <p:nvPr/>
        </p:nvSpPr>
        <p:spPr>
          <a:xfrm>
            <a:off x="332656" y="8553400"/>
            <a:ext cx="1368152" cy="1008112"/>
          </a:xfrm>
          <a:prstGeom prst="righ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0" name="ZoneTexte 89"/>
          <p:cNvSpPr txBox="1"/>
          <p:nvPr/>
        </p:nvSpPr>
        <p:spPr>
          <a:xfrm>
            <a:off x="332656" y="5673080"/>
            <a:ext cx="129614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00" b="1" dirty="0" smtClean="0">
                <a:latin typeface="Arial" pitchFamily="34" charset="0"/>
                <a:cs typeface="Arial" pitchFamily="34" charset="0"/>
              </a:rPr>
              <a:t>Calculs</a:t>
            </a:r>
            <a:endParaRPr lang="fr-FR" sz="9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1" name="ZoneTexte 90"/>
          <p:cNvSpPr txBox="1"/>
          <p:nvPr/>
        </p:nvSpPr>
        <p:spPr>
          <a:xfrm>
            <a:off x="332656" y="6753200"/>
            <a:ext cx="136815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b="1" dirty="0" smtClean="0">
                <a:latin typeface="Arial" pitchFamily="34" charset="0"/>
                <a:cs typeface="Arial" pitchFamily="34" charset="0"/>
              </a:rPr>
              <a:t>Problèmes dictés</a:t>
            </a:r>
            <a:endParaRPr lang="fr-FR" sz="1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2" name="ZoneTexte 91"/>
          <p:cNvSpPr txBox="1"/>
          <p:nvPr/>
        </p:nvSpPr>
        <p:spPr>
          <a:xfrm>
            <a:off x="332656" y="7833320"/>
            <a:ext cx="129614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00" b="1" dirty="0" smtClean="0">
                <a:latin typeface="Arial" pitchFamily="34" charset="0"/>
                <a:cs typeface="Arial" pitchFamily="34" charset="0"/>
              </a:rPr>
              <a:t>Calculs</a:t>
            </a:r>
            <a:endParaRPr lang="fr-FR" sz="9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3" name="ZoneTexte 92"/>
          <p:cNvSpPr txBox="1"/>
          <p:nvPr/>
        </p:nvSpPr>
        <p:spPr>
          <a:xfrm>
            <a:off x="332656" y="8913440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00" b="1" dirty="0" smtClean="0">
                <a:latin typeface="Arial" pitchFamily="34" charset="0"/>
                <a:cs typeface="Arial" pitchFamily="34" charset="0"/>
              </a:rPr>
              <a:t>Dictée de grands nombres</a:t>
            </a:r>
            <a:endParaRPr lang="fr-FR" sz="9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4" name="Larme 93"/>
          <p:cNvSpPr/>
          <p:nvPr/>
        </p:nvSpPr>
        <p:spPr>
          <a:xfrm>
            <a:off x="1988840" y="5601072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5" name="Larme 94"/>
          <p:cNvSpPr/>
          <p:nvPr/>
        </p:nvSpPr>
        <p:spPr>
          <a:xfrm>
            <a:off x="6021288" y="5601072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6" name="Larme 95"/>
          <p:cNvSpPr/>
          <p:nvPr/>
        </p:nvSpPr>
        <p:spPr>
          <a:xfrm>
            <a:off x="2564904" y="5601072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7" name="Larme 96"/>
          <p:cNvSpPr/>
          <p:nvPr/>
        </p:nvSpPr>
        <p:spPr>
          <a:xfrm>
            <a:off x="3140968" y="5601072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8" name="Larme 97"/>
          <p:cNvSpPr/>
          <p:nvPr/>
        </p:nvSpPr>
        <p:spPr>
          <a:xfrm>
            <a:off x="3717032" y="5601072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9" name="Larme 98"/>
          <p:cNvSpPr/>
          <p:nvPr/>
        </p:nvSpPr>
        <p:spPr>
          <a:xfrm>
            <a:off x="4293096" y="5601072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0" name="Larme 99"/>
          <p:cNvSpPr/>
          <p:nvPr/>
        </p:nvSpPr>
        <p:spPr>
          <a:xfrm>
            <a:off x="4869160" y="5601072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1" name="Larme 100"/>
          <p:cNvSpPr/>
          <p:nvPr/>
        </p:nvSpPr>
        <p:spPr>
          <a:xfrm>
            <a:off x="5445224" y="5601072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2" name="Larme 101"/>
          <p:cNvSpPr/>
          <p:nvPr/>
        </p:nvSpPr>
        <p:spPr>
          <a:xfrm>
            <a:off x="1988840" y="7689304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3" name="Larme 102"/>
          <p:cNvSpPr/>
          <p:nvPr/>
        </p:nvSpPr>
        <p:spPr>
          <a:xfrm>
            <a:off x="6021288" y="7689304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4" name="Larme 103"/>
          <p:cNvSpPr/>
          <p:nvPr/>
        </p:nvSpPr>
        <p:spPr>
          <a:xfrm>
            <a:off x="2564904" y="7689304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5" name="Larme 104"/>
          <p:cNvSpPr/>
          <p:nvPr/>
        </p:nvSpPr>
        <p:spPr>
          <a:xfrm>
            <a:off x="3140968" y="7689304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6" name="Larme 105"/>
          <p:cNvSpPr/>
          <p:nvPr/>
        </p:nvSpPr>
        <p:spPr>
          <a:xfrm>
            <a:off x="3717032" y="7689304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7" name="Larme 106"/>
          <p:cNvSpPr/>
          <p:nvPr/>
        </p:nvSpPr>
        <p:spPr>
          <a:xfrm>
            <a:off x="4293096" y="7689304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8" name="Larme 107"/>
          <p:cNvSpPr/>
          <p:nvPr/>
        </p:nvSpPr>
        <p:spPr>
          <a:xfrm>
            <a:off x="4869160" y="7689304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9" name="Larme 108"/>
          <p:cNvSpPr/>
          <p:nvPr/>
        </p:nvSpPr>
        <p:spPr>
          <a:xfrm>
            <a:off x="5445224" y="7689304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0" name="Larme 109"/>
          <p:cNvSpPr/>
          <p:nvPr/>
        </p:nvSpPr>
        <p:spPr>
          <a:xfrm>
            <a:off x="5445224" y="8553400"/>
            <a:ext cx="1008112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1" name="ZoneTexte 110"/>
          <p:cNvSpPr txBox="1"/>
          <p:nvPr/>
        </p:nvSpPr>
        <p:spPr>
          <a:xfrm>
            <a:off x="1772816" y="6177136"/>
            <a:ext cx="46085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i="1" dirty="0" smtClean="0">
                <a:latin typeface="Arial" pitchFamily="34" charset="0"/>
                <a:cs typeface="Arial" pitchFamily="34" charset="0"/>
              </a:rPr>
              <a:t>Réponds par une phrase</a:t>
            </a:r>
            <a:endParaRPr lang="fr-FR" sz="12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2" name="Arrondir un rectangle avec un coin du même côté 111"/>
          <p:cNvSpPr/>
          <p:nvPr/>
        </p:nvSpPr>
        <p:spPr>
          <a:xfrm>
            <a:off x="1916832" y="6537176"/>
            <a:ext cx="1035496" cy="720080"/>
          </a:xfrm>
          <a:prstGeom prst="round2Same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3" name="Arrondir un rectangle avec un coin du même côté 112"/>
          <p:cNvSpPr/>
          <p:nvPr/>
        </p:nvSpPr>
        <p:spPr>
          <a:xfrm>
            <a:off x="3168352" y="6537176"/>
            <a:ext cx="1035496" cy="720080"/>
          </a:xfrm>
          <a:prstGeom prst="round2Same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4" name="Arrondir un rectangle avec un coin du même côté 113"/>
          <p:cNvSpPr/>
          <p:nvPr/>
        </p:nvSpPr>
        <p:spPr>
          <a:xfrm>
            <a:off x="4365104" y="6537176"/>
            <a:ext cx="1035496" cy="720080"/>
          </a:xfrm>
          <a:prstGeom prst="round2Same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5" name="Arrondir un rectangle avec un coin du même côté 114"/>
          <p:cNvSpPr/>
          <p:nvPr/>
        </p:nvSpPr>
        <p:spPr>
          <a:xfrm>
            <a:off x="5616624" y="6537176"/>
            <a:ext cx="1035496" cy="720080"/>
          </a:xfrm>
          <a:prstGeom prst="round2Same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6" name="Larme 115"/>
          <p:cNvSpPr/>
          <p:nvPr/>
        </p:nvSpPr>
        <p:spPr>
          <a:xfrm>
            <a:off x="4293096" y="8553400"/>
            <a:ext cx="1008112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9" name="Larme 118"/>
          <p:cNvSpPr/>
          <p:nvPr/>
        </p:nvSpPr>
        <p:spPr>
          <a:xfrm>
            <a:off x="3140968" y="8553400"/>
            <a:ext cx="1008112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5" name="Larme 154"/>
          <p:cNvSpPr/>
          <p:nvPr/>
        </p:nvSpPr>
        <p:spPr>
          <a:xfrm>
            <a:off x="1988840" y="8553400"/>
            <a:ext cx="1008112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6" name="Larme 155"/>
          <p:cNvSpPr/>
          <p:nvPr/>
        </p:nvSpPr>
        <p:spPr>
          <a:xfrm>
            <a:off x="5445224" y="9129464"/>
            <a:ext cx="1008112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5" name="Larme 184"/>
          <p:cNvSpPr/>
          <p:nvPr/>
        </p:nvSpPr>
        <p:spPr>
          <a:xfrm>
            <a:off x="4293096" y="9129464"/>
            <a:ext cx="1008112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6" name="Larme 185"/>
          <p:cNvSpPr/>
          <p:nvPr/>
        </p:nvSpPr>
        <p:spPr>
          <a:xfrm>
            <a:off x="3140968" y="9129464"/>
            <a:ext cx="1008112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7" name="Larme 186"/>
          <p:cNvSpPr/>
          <p:nvPr/>
        </p:nvSpPr>
        <p:spPr>
          <a:xfrm>
            <a:off x="1988840" y="9129464"/>
            <a:ext cx="1008112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Connecteur droit 4"/>
          <p:cNvCxnSpPr/>
          <p:nvPr/>
        </p:nvCxnSpPr>
        <p:spPr>
          <a:xfrm>
            <a:off x="0" y="4953000"/>
            <a:ext cx="6858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7" name="Organigramme : Alternative 116"/>
          <p:cNvSpPr/>
          <p:nvPr/>
        </p:nvSpPr>
        <p:spPr>
          <a:xfrm>
            <a:off x="548680" y="632520"/>
            <a:ext cx="720080" cy="720080"/>
          </a:xfrm>
          <a:prstGeom prst="flowChartAlternate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8" name="Organigramme : Alternative 117"/>
          <p:cNvSpPr/>
          <p:nvPr/>
        </p:nvSpPr>
        <p:spPr>
          <a:xfrm>
            <a:off x="548680" y="1712640"/>
            <a:ext cx="720080" cy="720080"/>
          </a:xfrm>
          <a:prstGeom prst="flowChartAlternate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9" name="Organigramme : Alternative 118"/>
          <p:cNvSpPr/>
          <p:nvPr/>
        </p:nvSpPr>
        <p:spPr>
          <a:xfrm>
            <a:off x="548680" y="2792760"/>
            <a:ext cx="720080" cy="720080"/>
          </a:xfrm>
          <a:prstGeom prst="flowChartAlternate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0" name="Organigramme : Alternative 119"/>
          <p:cNvSpPr/>
          <p:nvPr/>
        </p:nvSpPr>
        <p:spPr>
          <a:xfrm>
            <a:off x="548680" y="3872880"/>
            <a:ext cx="720080" cy="720080"/>
          </a:xfrm>
          <a:prstGeom prst="flowChartAlternate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1" name="ZoneTexte 120"/>
          <p:cNvSpPr txBox="1"/>
          <p:nvPr/>
        </p:nvSpPr>
        <p:spPr>
          <a:xfrm>
            <a:off x="548680" y="200472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SCORE</a:t>
            </a:r>
            <a:endParaRPr lang="fr-FR" dirty="0"/>
          </a:p>
        </p:txBody>
      </p:sp>
      <p:sp>
        <p:nvSpPr>
          <p:cNvPr id="123" name="ZoneTexte 122"/>
          <p:cNvSpPr txBox="1"/>
          <p:nvPr/>
        </p:nvSpPr>
        <p:spPr>
          <a:xfrm>
            <a:off x="620688" y="776536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 </a:t>
            </a:r>
            <a:r>
              <a:rPr lang="fr-FR" dirty="0" smtClean="0"/>
              <a:t>   /8</a:t>
            </a:r>
            <a:endParaRPr lang="fr-FR" dirty="0"/>
          </a:p>
        </p:txBody>
      </p:sp>
      <p:sp>
        <p:nvSpPr>
          <p:cNvPr id="124" name="ZoneTexte 123"/>
          <p:cNvSpPr txBox="1"/>
          <p:nvPr/>
        </p:nvSpPr>
        <p:spPr>
          <a:xfrm>
            <a:off x="620688" y="1856656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 </a:t>
            </a:r>
            <a:r>
              <a:rPr lang="fr-FR" dirty="0" smtClean="0"/>
              <a:t>   </a:t>
            </a:r>
            <a:r>
              <a:rPr lang="fr-FR" dirty="0" smtClean="0"/>
              <a:t>/4</a:t>
            </a:r>
            <a:endParaRPr lang="fr-FR" dirty="0"/>
          </a:p>
        </p:txBody>
      </p:sp>
      <p:sp>
        <p:nvSpPr>
          <p:cNvPr id="125" name="ZoneTexte 124"/>
          <p:cNvSpPr txBox="1"/>
          <p:nvPr/>
        </p:nvSpPr>
        <p:spPr>
          <a:xfrm>
            <a:off x="620688" y="2936776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 </a:t>
            </a:r>
            <a:r>
              <a:rPr lang="fr-FR" dirty="0" smtClean="0"/>
              <a:t>   </a:t>
            </a:r>
            <a:r>
              <a:rPr lang="fr-FR" dirty="0" smtClean="0"/>
              <a:t>/8</a:t>
            </a:r>
            <a:endParaRPr lang="fr-FR" dirty="0"/>
          </a:p>
        </p:txBody>
      </p:sp>
      <p:sp>
        <p:nvSpPr>
          <p:cNvPr id="126" name="ZoneTexte 125"/>
          <p:cNvSpPr txBox="1"/>
          <p:nvPr/>
        </p:nvSpPr>
        <p:spPr>
          <a:xfrm>
            <a:off x="620688" y="4016896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 </a:t>
            </a:r>
            <a:r>
              <a:rPr lang="fr-FR" dirty="0" smtClean="0"/>
              <a:t>   /8</a:t>
            </a:r>
            <a:endParaRPr lang="fr-FR" dirty="0"/>
          </a:p>
        </p:txBody>
      </p:sp>
      <p:sp>
        <p:nvSpPr>
          <p:cNvPr id="128" name="Organigramme : Alternative 127"/>
          <p:cNvSpPr/>
          <p:nvPr/>
        </p:nvSpPr>
        <p:spPr>
          <a:xfrm>
            <a:off x="1484784" y="632520"/>
            <a:ext cx="5112568" cy="720080"/>
          </a:xfrm>
          <a:prstGeom prst="flowChartAlternate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0" name="Organigramme : Alternative 129"/>
          <p:cNvSpPr/>
          <p:nvPr/>
        </p:nvSpPr>
        <p:spPr>
          <a:xfrm>
            <a:off x="1484784" y="3944888"/>
            <a:ext cx="5112568" cy="720080"/>
          </a:xfrm>
          <a:prstGeom prst="flowChartAlternate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ZoneTexte 16"/>
          <p:cNvSpPr txBox="1"/>
          <p:nvPr/>
        </p:nvSpPr>
        <p:spPr>
          <a:xfrm>
            <a:off x="1556792" y="632520"/>
            <a:ext cx="5040560" cy="7232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300" b="1" dirty="0" smtClean="0">
                <a:latin typeface="Arial" pitchFamily="34" charset="0"/>
                <a:cs typeface="Arial" pitchFamily="34" charset="0"/>
              </a:rPr>
              <a:t>Calculs</a:t>
            </a:r>
          </a:p>
          <a:p>
            <a:pPr>
              <a:buFont typeface="Wingdings 2"/>
              <a:buChar char="u"/>
            </a:pPr>
            <a:r>
              <a:rPr lang="fr-FR" sz="1400" dirty="0" smtClean="0"/>
              <a:t>54 </a:t>
            </a:r>
            <a:r>
              <a:rPr lang="fr-FR" sz="1400" dirty="0" smtClean="0"/>
              <a:t>+ 11 </a:t>
            </a:r>
            <a:r>
              <a:rPr lang="fr-FR" sz="1400" dirty="0" smtClean="0">
                <a:latin typeface="Wingdings 2" pitchFamily="18" charset="2"/>
                <a:cs typeface="Arial" pitchFamily="34" charset="0"/>
              </a:rPr>
              <a:t> </a:t>
            </a:r>
            <a:r>
              <a:rPr lang="fr-FR" sz="1400" dirty="0" smtClean="0">
                <a:latin typeface="Wingdings 2" pitchFamily="18" charset="2"/>
                <a:cs typeface="Arial" pitchFamily="34" charset="0"/>
              </a:rPr>
              <a:t>v</a:t>
            </a:r>
            <a:r>
              <a:rPr lang="fr-FR" sz="1400" dirty="0" smtClean="0"/>
              <a:t> </a:t>
            </a:r>
            <a:r>
              <a:rPr lang="fr-FR" sz="1400" dirty="0" smtClean="0"/>
              <a:t>39 + </a:t>
            </a:r>
            <a:r>
              <a:rPr lang="fr-FR" sz="1400" dirty="0" smtClean="0"/>
              <a:t>11</a:t>
            </a:r>
            <a:r>
              <a:rPr lang="fr-FR" sz="1400" dirty="0" smtClean="0">
                <a:latin typeface="Wingdings 2" pitchFamily="18" charset="2"/>
                <a:cs typeface="Arial" pitchFamily="34" charset="0"/>
              </a:rPr>
              <a:t> </a:t>
            </a:r>
            <a:r>
              <a:rPr lang="fr-FR" sz="1400" dirty="0" smtClean="0">
                <a:latin typeface="Wingdings 2" pitchFamily="18" charset="2"/>
                <a:cs typeface="Arial" pitchFamily="34" charset="0"/>
              </a:rPr>
              <a:t>w</a:t>
            </a:r>
            <a:r>
              <a:rPr lang="fr-FR" sz="1400" dirty="0" smtClean="0"/>
              <a:t> </a:t>
            </a:r>
            <a:r>
              <a:rPr lang="fr-FR" sz="1400" dirty="0" smtClean="0"/>
              <a:t>60 + </a:t>
            </a:r>
            <a:r>
              <a:rPr lang="fr-FR" sz="1400" dirty="0" smtClean="0"/>
              <a:t>11</a:t>
            </a:r>
            <a:r>
              <a:rPr lang="fr-FR" sz="1400" dirty="0" smtClean="0">
                <a:latin typeface="Wingdings 2" pitchFamily="18" charset="2"/>
                <a:cs typeface="Arial" pitchFamily="34" charset="0"/>
              </a:rPr>
              <a:t> </a:t>
            </a:r>
            <a:r>
              <a:rPr lang="fr-FR" sz="1400" dirty="0" smtClean="0">
                <a:latin typeface="Wingdings 2" pitchFamily="18" charset="2"/>
                <a:cs typeface="Arial" pitchFamily="34" charset="0"/>
              </a:rPr>
              <a:t>x</a:t>
            </a:r>
            <a:r>
              <a:rPr lang="fr-FR" sz="1400" dirty="0" smtClean="0"/>
              <a:t> </a:t>
            </a:r>
            <a:r>
              <a:rPr lang="fr-FR" sz="1400" dirty="0" smtClean="0"/>
              <a:t>56 + 9 </a:t>
            </a:r>
            <a:r>
              <a:rPr lang="fr-FR" sz="1400" dirty="0" smtClean="0">
                <a:latin typeface="Wingdings 2" pitchFamily="18" charset="2"/>
                <a:cs typeface="Arial" pitchFamily="34" charset="0"/>
              </a:rPr>
              <a:t> </a:t>
            </a:r>
            <a:r>
              <a:rPr lang="fr-FR" sz="1400" dirty="0" smtClean="0">
                <a:latin typeface="Wingdings 2" pitchFamily="18" charset="2"/>
                <a:cs typeface="Arial" pitchFamily="34" charset="0"/>
              </a:rPr>
              <a:t>y</a:t>
            </a:r>
            <a:r>
              <a:rPr lang="fr-FR" sz="1400" dirty="0" smtClean="0"/>
              <a:t> </a:t>
            </a:r>
            <a:r>
              <a:rPr lang="fr-FR" sz="1400" dirty="0" smtClean="0"/>
              <a:t>54 – 11 </a:t>
            </a:r>
            <a:r>
              <a:rPr lang="fr-FR" sz="1400" dirty="0" smtClean="0">
                <a:latin typeface="Wingdings 2" pitchFamily="18" charset="2"/>
                <a:cs typeface="Arial" pitchFamily="34" charset="0"/>
              </a:rPr>
              <a:t> </a:t>
            </a:r>
          </a:p>
          <a:p>
            <a:r>
              <a:rPr lang="fr-FR" sz="1400" dirty="0" smtClean="0">
                <a:latin typeface="Wingdings 2" pitchFamily="18" charset="2"/>
                <a:cs typeface="Arial" pitchFamily="34" charset="0"/>
              </a:rPr>
              <a:t>z</a:t>
            </a:r>
            <a:r>
              <a:rPr lang="fr-FR" sz="1400" dirty="0" smtClean="0"/>
              <a:t> </a:t>
            </a:r>
            <a:r>
              <a:rPr lang="fr-FR" sz="1400" dirty="0" smtClean="0"/>
              <a:t>50 – </a:t>
            </a:r>
            <a:r>
              <a:rPr lang="fr-FR" sz="1400" dirty="0" smtClean="0"/>
              <a:t>11</a:t>
            </a:r>
            <a:r>
              <a:rPr lang="fr-FR" sz="1400" dirty="0" smtClean="0">
                <a:latin typeface="Wingdings 2" pitchFamily="18" charset="2"/>
                <a:cs typeface="Arial" pitchFamily="34" charset="0"/>
              </a:rPr>
              <a:t> </a:t>
            </a:r>
            <a:r>
              <a:rPr lang="fr-FR" sz="1400" dirty="0" smtClean="0">
                <a:latin typeface="Wingdings 2" pitchFamily="18" charset="2"/>
                <a:cs typeface="Arial" pitchFamily="34" charset="0"/>
              </a:rPr>
              <a:t>{</a:t>
            </a:r>
            <a:r>
              <a:rPr lang="fr-FR" sz="1400" dirty="0" smtClean="0"/>
              <a:t> 421 – 9 </a:t>
            </a:r>
            <a:r>
              <a:rPr lang="fr-FR" sz="1400" dirty="0" smtClean="0">
                <a:latin typeface="Wingdings 2" pitchFamily="18" charset="2"/>
                <a:cs typeface="Arial" pitchFamily="34" charset="0"/>
              </a:rPr>
              <a:t>|</a:t>
            </a:r>
            <a:r>
              <a:rPr lang="fr-FR" sz="1400" dirty="0" smtClean="0"/>
              <a:t>129 </a:t>
            </a:r>
            <a:r>
              <a:rPr lang="fr-FR" sz="1400" dirty="0" smtClean="0"/>
              <a:t>– 9</a:t>
            </a:r>
            <a:endParaRPr lang="fr-FR" sz="13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ZoneTexte 17"/>
          <p:cNvSpPr txBox="1"/>
          <p:nvPr/>
        </p:nvSpPr>
        <p:spPr>
          <a:xfrm>
            <a:off x="1556792" y="2792760"/>
            <a:ext cx="5040560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fr-FR" sz="13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1" name="ZoneTexte 40"/>
          <p:cNvSpPr txBox="1"/>
          <p:nvPr/>
        </p:nvSpPr>
        <p:spPr>
          <a:xfrm>
            <a:off x="548680" y="5169024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SCORE</a:t>
            </a:r>
            <a:endParaRPr lang="fr-FR" dirty="0"/>
          </a:p>
        </p:txBody>
      </p:sp>
      <p:sp>
        <p:nvSpPr>
          <p:cNvPr id="46" name="ZoneTexte 45"/>
          <p:cNvSpPr txBox="1"/>
          <p:nvPr/>
        </p:nvSpPr>
        <p:spPr>
          <a:xfrm>
            <a:off x="1484784" y="3944888"/>
            <a:ext cx="5256584" cy="7232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300" b="1" dirty="0" smtClean="0">
                <a:latin typeface="Arial" pitchFamily="34" charset="0"/>
                <a:cs typeface="Arial" pitchFamily="34" charset="0"/>
              </a:rPr>
              <a:t>Dictée de grands nombres</a:t>
            </a:r>
          </a:p>
          <a:p>
            <a:pPr>
              <a:buFont typeface="Wingdings 2"/>
              <a:buChar char="u"/>
            </a:pPr>
            <a:r>
              <a:rPr lang="fr-FR" sz="1400" dirty="0" smtClean="0"/>
              <a:t>6 </a:t>
            </a:r>
            <a:r>
              <a:rPr lang="fr-FR" sz="1400" dirty="0" smtClean="0"/>
              <a:t>906 </a:t>
            </a:r>
            <a:r>
              <a:rPr lang="fr-FR" sz="1400" dirty="0" smtClean="0">
                <a:latin typeface="Wingdings 2" pitchFamily="18" charset="2"/>
                <a:cs typeface="Arial" pitchFamily="34" charset="0"/>
              </a:rPr>
              <a:t> </a:t>
            </a:r>
            <a:r>
              <a:rPr lang="fr-FR" sz="1400" dirty="0" smtClean="0">
                <a:latin typeface="Wingdings 2" pitchFamily="18" charset="2"/>
                <a:cs typeface="Arial" pitchFamily="34" charset="0"/>
              </a:rPr>
              <a:t>v</a:t>
            </a:r>
            <a:r>
              <a:rPr lang="fr-FR" sz="1400" dirty="0" smtClean="0"/>
              <a:t> </a:t>
            </a:r>
            <a:r>
              <a:rPr lang="fr-FR" sz="1400" dirty="0" smtClean="0"/>
              <a:t>36 930 </a:t>
            </a:r>
            <a:r>
              <a:rPr lang="fr-FR" sz="1400" dirty="0" smtClean="0">
                <a:latin typeface="Wingdings 2" pitchFamily="18" charset="2"/>
                <a:cs typeface="Arial" pitchFamily="34" charset="0"/>
              </a:rPr>
              <a:t> </a:t>
            </a:r>
            <a:r>
              <a:rPr lang="fr-FR" sz="1400" dirty="0" smtClean="0">
                <a:latin typeface="Wingdings 2" pitchFamily="18" charset="2"/>
                <a:cs typeface="Arial" pitchFamily="34" charset="0"/>
              </a:rPr>
              <a:t>w</a:t>
            </a:r>
            <a:r>
              <a:rPr lang="fr-FR" sz="1400" dirty="0" smtClean="0"/>
              <a:t> </a:t>
            </a:r>
            <a:r>
              <a:rPr lang="fr-FR" sz="1400" dirty="0" smtClean="0"/>
              <a:t>242 </a:t>
            </a:r>
            <a:r>
              <a:rPr lang="fr-FR" sz="1400" dirty="0" err="1" smtClean="0"/>
              <a:t>242</a:t>
            </a:r>
            <a:r>
              <a:rPr lang="fr-FR" sz="1400" dirty="0" smtClean="0">
                <a:latin typeface="Wingdings 2" pitchFamily="18" charset="2"/>
                <a:cs typeface="Arial" pitchFamily="34" charset="0"/>
              </a:rPr>
              <a:t> </a:t>
            </a:r>
            <a:r>
              <a:rPr lang="fr-FR" sz="1400" dirty="0" smtClean="0">
                <a:latin typeface="Wingdings 2" pitchFamily="18" charset="2"/>
                <a:cs typeface="Arial" pitchFamily="34" charset="0"/>
              </a:rPr>
              <a:t>x</a:t>
            </a:r>
            <a:r>
              <a:rPr lang="fr-FR" sz="1400" dirty="0" smtClean="0"/>
              <a:t> </a:t>
            </a:r>
            <a:r>
              <a:rPr lang="fr-FR" sz="1400" dirty="0" smtClean="0"/>
              <a:t>770 000 </a:t>
            </a:r>
            <a:r>
              <a:rPr lang="fr-FR" sz="1400" dirty="0" smtClean="0">
                <a:latin typeface="Wingdings 2" pitchFamily="18" charset="2"/>
                <a:cs typeface="Arial" pitchFamily="34" charset="0"/>
              </a:rPr>
              <a:t> </a:t>
            </a:r>
            <a:r>
              <a:rPr lang="fr-FR" sz="1400" dirty="0" smtClean="0">
                <a:latin typeface="Wingdings 2" pitchFamily="18" charset="2"/>
                <a:cs typeface="Arial" pitchFamily="34" charset="0"/>
              </a:rPr>
              <a:t>y</a:t>
            </a:r>
            <a:r>
              <a:rPr lang="fr-FR" sz="1400" dirty="0" smtClean="0"/>
              <a:t> </a:t>
            </a:r>
            <a:r>
              <a:rPr lang="fr-FR" sz="1400" dirty="0" smtClean="0"/>
              <a:t>1 250 </a:t>
            </a:r>
            <a:r>
              <a:rPr lang="fr-FR" sz="1400" dirty="0" smtClean="0"/>
              <a:t>000</a:t>
            </a:r>
          </a:p>
          <a:p>
            <a:r>
              <a:rPr lang="fr-FR" sz="1400" dirty="0" smtClean="0">
                <a:latin typeface="Wingdings 2" pitchFamily="18" charset="2"/>
                <a:cs typeface="Arial" pitchFamily="34" charset="0"/>
              </a:rPr>
              <a:t>z</a:t>
            </a:r>
            <a:r>
              <a:rPr lang="fr-FR" sz="1400" dirty="0" smtClean="0"/>
              <a:t>3 </a:t>
            </a:r>
            <a:r>
              <a:rPr lang="fr-FR" sz="1400" dirty="0" smtClean="0"/>
              <a:t>705 </a:t>
            </a:r>
            <a:r>
              <a:rPr lang="fr-FR" sz="1400" dirty="0" smtClean="0"/>
              <a:t>200 </a:t>
            </a:r>
            <a:r>
              <a:rPr lang="fr-FR" sz="1400" dirty="0" smtClean="0">
                <a:latin typeface="Wingdings 2" pitchFamily="18" charset="2"/>
                <a:cs typeface="Arial" pitchFamily="34" charset="0"/>
              </a:rPr>
              <a:t> </a:t>
            </a:r>
            <a:r>
              <a:rPr lang="fr-FR" sz="1400" dirty="0" smtClean="0">
                <a:latin typeface="Wingdings 2" pitchFamily="18" charset="2"/>
                <a:cs typeface="Arial" pitchFamily="34" charset="0"/>
              </a:rPr>
              <a:t>{</a:t>
            </a:r>
            <a:r>
              <a:rPr lang="fr-FR" sz="1400" dirty="0" smtClean="0"/>
              <a:t> </a:t>
            </a:r>
            <a:r>
              <a:rPr lang="fr-FR" sz="1400" dirty="0" smtClean="0"/>
              <a:t>12 012 </a:t>
            </a:r>
            <a:r>
              <a:rPr lang="fr-FR" sz="1400" dirty="0" err="1" smtClean="0"/>
              <a:t>012</a:t>
            </a:r>
            <a:r>
              <a:rPr lang="fr-FR" sz="1400" dirty="0" smtClean="0"/>
              <a:t> </a:t>
            </a:r>
            <a:r>
              <a:rPr lang="fr-FR" sz="1400" dirty="0" smtClean="0">
                <a:latin typeface="Wingdings 2" pitchFamily="18" charset="2"/>
                <a:cs typeface="Arial" pitchFamily="34" charset="0"/>
              </a:rPr>
              <a:t> |</a:t>
            </a:r>
            <a:r>
              <a:rPr lang="fr-FR" sz="1400" dirty="0" smtClean="0"/>
              <a:t>5 </a:t>
            </a:r>
            <a:r>
              <a:rPr lang="fr-FR" sz="1400" dirty="0" smtClean="0"/>
              <a:t>505 050</a:t>
            </a:r>
            <a:endParaRPr lang="fr-FR" sz="13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7" name="Organigramme : Alternative 36"/>
          <p:cNvSpPr/>
          <p:nvPr/>
        </p:nvSpPr>
        <p:spPr>
          <a:xfrm>
            <a:off x="1484784" y="2792760"/>
            <a:ext cx="5112568" cy="864096"/>
          </a:xfrm>
          <a:prstGeom prst="flowChartAlternate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8" name="ZoneTexte 37"/>
          <p:cNvSpPr txBox="1"/>
          <p:nvPr/>
        </p:nvSpPr>
        <p:spPr>
          <a:xfrm>
            <a:off x="1484784" y="2792760"/>
            <a:ext cx="5112568" cy="7232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300" b="1" dirty="0" smtClean="0">
                <a:latin typeface="Arial" pitchFamily="34" charset="0"/>
                <a:cs typeface="Arial" pitchFamily="34" charset="0"/>
              </a:rPr>
              <a:t>Calculs</a:t>
            </a:r>
          </a:p>
          <a:p>
            <a:pPr>
              <a:buFont typeface="Wingdings 2"/>
              <a:buChar char="u"/>
            </a:pPr>
            <a:r>
              <a:rPr lang="fr-FR" sz="1400" dirty="0" smtClean="0"/>
              <a:t>58 </a:t>
            </a:r>
            <a:r>
              <a:rPr lang="fr-FR" sz="1400" dirty="0" smtClean="0"/>
              <a:t>+ 9 </a:t>
            </a:r>
            <a:r>
              <a:rPr lang="fr-FR" sz="1400" dirty="0" smtClean="0">
                <a:latin typeface="Wingdings 2" pitchFamily="18" charset="2"/>
                <a:cs typeface="Arial" pitchFamily="34" charset="0"/>
              </a:rPr>
              <a:t> </a:t>
            </a:r>
            <a:r>
              <a:rPr lang="fr-FR" sz="1400" dirty="0" smtClean="0">
                <a:latin typeface="Wingdings 2" pitchFamily="18" charset="2"/>
                <a:cs typeface="Arial" pitchFamily="34" charset="0"/>
              </a:rPr>
              <a:t>v</a:t>
            </a:r>
            <a:r>
              <a:rPr lang="fr-FR" sz="1400" dirty="0" smtClean="0"/>
              <a:t> </a:t>
            </a:r>
            <a:r>
              <a:rPr lang="fr-FR" sz="1400" dirty="0" smtClean="0"/>
              <a:t>58 − 9 </a:t>
            </a:r>
            <a:r>
              <a:rPr lang="fr-FR" sz="1400" dirty="0" smtClean="0">
                <a:latin typeface="Wingdings 2" pitchFamily="18" charset="2"/>
                <a:cs typeface="Arial" pitchFamily="34" charset="0"/>
              </a:rPr>
              <a:t> </a:t>
            </a:r>
            <a:r>
              <a:rPr lang="fr-FR" sz="1400" dirty="0" smtClean="0">
                <a:latin typeface="Wingdings 2" pitchFamily="18" charset="2"/>
                <a:cs typeface="Arial" pitchFamily="34" charset="0"/>
              </a:rPr>
              <a:t>w</a:t>
            </a:r>
            <a:r>
              <a:rPr lang="fr-FR" sz="1400" dirty="0" smtClean="0"/>
              <a:t> </a:t>
            </a:r>
            <a:r>
              <a:rPr lang="fr-FR" sz="1400" dirty="0" smtClean="0"/>
              <a:t>99 − </a:t>
            </a:r>
            <a:r>
              <a:rPr lang="fr-FR" sz="1400" dirty="0" smtClean="0"/>
              <a:t>9</a:t>
            </a:r>
            <a:r>
              <a:rPr lang="fr-FR" sz="1400" dirty="0" smtClean="0">
                <a:latin typeface="Wingdings 2" pitchFamily="18" charset="2"/>
                <a:cs typeface="Arial" pitchFamily="34" charset="0"/>
              </a:rPr>
              <a:t> </a:t>
            </a:r>
            <a:r>
              <a:rPr lang="fr-FR" sz="1400" dirty="0" smtClean="0">
                <a:latin typeface="Wingdings 2" pitchFamily="18" charset="2"/>
                <a:cs typeface="Arial" pitchFamily="34" charset="0"/>
              </a:rPr>
              <a:t>x</a:t>
            </a:r>
            <a:r>
              <a:rPr lang="fr-FR" sz="1400" dirty="0" smtClean="0"/>
              <a:t> </a:t>
            </a:r>
            <a:r>
              <a:rPr lang="fr-FR" sz="1400" dirty="0" smtClean="0"/>
              <a:t>201 − 9 </a:t>
            </a:r>
            <a:r>
              <a:rPr lang="fr-FR" sz="1400" dirty="0" smtClean="0">
                <a:latin typeface="Wingdings 2" pitchFamily="18" charset="2"/>
                <a:cs typeface="Arial" pitchFamily="34" charset="0"/>
              </a:rPr>
              <a:t> </a:t>
            </a:r>
            <a:r>
              <a:rPr lang="fr-FR" sz="1400" dirty="0" smtClean="0">
                <a:latin typeface="Wingdings 2" pitchFamily="18" charset="2"/>
                <a:cs typeface="Arial" pitchFamily="34" charset="0"/>
              </a:rPr>
              <a:t>y</a:t>
            </a:r>
            <a:r>
              <a:rPr lang="fr-FR" sz="1400" dirty="0" smtClean="0"/>
              <a:t> </a:t>
            </a:r>
            <a:r>
              <a:rPr lang="fr-FR" sz="1400" dirty="0" smtClean="0"/>
              <a:t>90 + 11 </a:t>
            </a:r>
            <a:r>
              <a:rPr lang="fr-FR" sz="1400" dirty="0" smtClean="0">
                <a:latin typeface="Wingdings 2" pitchFamily="18" charset="2"/>
                <a:cs typeface="Arial" pitchFamily="34" charset="0"/>
              </a:rPr>
              <a:t> </a:t>
            </a:r>
          </a:p>
          <a:p>
            <a:r>
              <a:rPr lang="fr-FR" sz="1400" dirty="0" smtClean="0">
                <a:latin typeface="Wingdings 2" pitchFamily="18" charset="2"/>
                <a:cs typeface="Arial" pitchFamily="34" charset="0"/>
              </a:rPr>
              <a:t>z</a:t>
            </a:r>
            <a:r>
              <a:rPr lang="fr-FR" sz="1400" dirty="0" smtClean="0"/>
              <a:t> </a:t>
            </a:r>
            <a:r>
              <a:rPr lang="fr-FR" sz="1400" dirty="0" smtClean="0"/>
              <a:t>90 − </a:t>
            </a:r>
            <a:r>
              <a:rPr lang="fr-FR" sz="1400" dirty="0" smtClean="0"/>
              <a:t>11</a:t>
            </a:r>
            <a:r>
              <a:rPr lang="fr-FR" sz="1400" dirty="0" smtClean="0">
                <a:latin typeface="Wingdings 2" pitchFamily="18" charset="2"/>
                <a:cs typeface="Arial" pitchFamily="34" charset="0"/>
              </a:rPr>
              <a:t> </a:t>
            </a:r>
            <a:r>
              <a:rPr lang="fr-FR" sz="1400" dirty="0" smtClean="0">
                <a:latin typeface="Wingdings 2" pitchFamily="18" charset="2"/>
                <a:cs typeface="Arial" pitchFamily="34" charset="0"/>
              </a:rPr>
              <a:t>{</a:t>
            </a:r>
            <a:r>
              <a:rPr lang="fr-FR" sz="1400" dirty="0" smtClean="0"/>
              <a:t> </a:t>
            </a:r>
            <a:r>
              <a:rPr lang="fr-FR" sz="1400" dirty="0" smtClean="0"/>
              <a:t>230 − 11 </a:t>
            </a:r>
            <a:r>
              <a:rPr lang="fr-FR" sz="1400" dirty="0" smtClean="0">
                <a:latin typeface="Wingdings 2" pitchFamily="18" charset="2"/>
                <a:cs typeface="Arial" pitchFamily="34" charset="0"/>
              </a:rPr>
              <a:t> |</a:t>
            </a:r>
            <a:r>
              <a:rPr lang="fr-FR" sz="1400" dirty="0" smtClean="0"/>
              <a:t> </a:t>
            </a:r>
            <a:r>
              <a:rPr lang="fr-FR" sz="1400" dirty="0" smtClean="0"/>
              <a:t>425 − 11</a:t>
            </a:r>
            <a:endParaRPr lang="fr-FR" sz="14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9" name="Organigramme : Alternative 48"/>
          <p:cNvSpPr/>
          <p:nvPr/>
        </p:nvSpPr>
        <p:spPr>
          <a:xfrm>
            <a:off x="1484784" y="1424608"/>
            <a:ext cx="5112568" cy="1224136"/>
          </a:xfrm>
          <a:prstGeom prst="flowChartAlternate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0" name="ZoneTexte 49"/>
          <p:cNvSpPr txBox="1"/>
          <p:nvPr/>
        </p:nvSpPr>
        <p:spPr>
          <a:xfrm>
            <a:off x="1556792" y="1424608"/>
            <a:ext cx="5112568" cy="11541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900" b="1" dirty="0" smtClean="0">
                <a:latin typeface="Arial" pitchFamily="34" charset="0"/>
                <a:cs typeface="Arial" pitchFamily="34" charset="0"/>
              </a:rPr>
              <a:t>Problèmes </a:t>
            </a:r>
            <a:r>
              <a:rPr lang="fr-FR" sz="900" b="1" dirty="0" smtClean="0">
                <a:latin typeface="Arial" pitchFamily="34" charset="0"/>
                <a:cs typeface="Arial" pitchFamily="34" charset="0"/>
              </a:rPr>
              <a:t>dictés</a:t>
            </a:r>
          </a:p>
          <a:p>
            <a:r>
              <a:rPr lang="fr-FR" sz="1000" dirty="0" smtClean="0">
                <a:latin typeface="Arial" pitchFamily="34" charset="0"/>
                <a:cs typeface="Arial" pitchFamily="34" charset="0"/>
              </a:rPr>
              <a:t></a:t>
            </a:r>
            <a:r>
              <a:rPr lang="fr-FR" sz="1000" dirty="0" smtClean="0"/>
              <a:t> </a:t>
            </a:r>
            <a:r>
              <a:rPr lang="fr-FR" sz="1000" dirty="0" smtClean="0">
                <a:latin typeface="Wingdings 2" pitchFamily="18" charset="2"/>
                <a:cs typeface="Arial" pitchFamily="34" charset="0"/>
              </a:rPr>
              <a:t>u</a:t>
            </a:r>
            <a:r>
              <a:rPr lang="fr-FR" sz="1000" dirty="0" smtClean="0"/>
              <a:t> </a:t>
            </a:r>
            <a:r>
              <a:rPr lang="fr-FR" sz="1000" dirty="0" smtClean="0"/>
              <a:t>Aïcha a ramassé 40 beaux coquillages sur la </a:t>
            </a:r>
            <a:r>
              <a:rPr lang="fr-FR" sz="1000" dirty="0" smtClean="0"/>
              <a:t>plage. Leïla </a:t>
            </a:r>
            <a:r>
              <a:rPr lang="fr-FR" sz="1000" dirty="0" smtClean="0"/>
              <a:t>en a ramassé le double. Combien en a-t-elle ramassés </a:t>
            </a:r>
            <a:r>
              <a:rPr lang="fr-FR" sz="1000" dirty="0" smtClean="0"/>
              <a:t>?</a:t>
            </a:r>
            <a:r>
              <a:rPr lang="fr-FR" sz="1000" dirty="0" smtClean="0">
                <a:latin typeface="Wingdings 2" pitchFamily="18" charset="2"/>
                <a:cs typeface="Arial" pitchFamily="34" charset="0"/>
              </a:rPr>
              <a:t>v</a:t>
            </a:r>
            <a:r>
              <a:rPr lang="fr-FR" sz="1000" dirty="0" smtClean="0"/>
              <a:t> </a:t>
            </a:r>
            <a:r>
              <a:rPr lang="fr-FR" sz="1000" dirty="0" smtClean="0"/>
              <a:t>Le petit chien d’Alice pèse 16 kg. Le </a:t>
            </a:r>
            <a:r>
              <a:rPr lang="fr-FR" sz="1000" dirty="0" smtClean="0"/>
              <a:t>gros chien </a:t>
            </a:r>
            <a:r>
              <a:rPr lang="fr-FR" sz="1000" dirty="0" smtClean="0"/>
              <a:t>de Sandra a un poids qui est le double de celui </a:t>
            </a:r>
            <a:r>
              <a:rPr lang="fr-FR" sz="1000" dirty="0" smtClean="0"/>
              <a:t>d’Alice. Combien </a:t>
            </a:r>
            <a:r>
              <a:rPr lang="fr-FR" sz="1000" dirty="0" smtClean="0"/>
              <a:t>pèse le chien de Sandra </a:t>
            </a:r>
            <a:r>
              <a:rPr lang="fr-FR" sz="1000" dirty="0" smtClean="0"/>
              <a:t>? </a:t>
            </a:r>
            <a:r>
              <a:rPr lang="fr-FR" sz="1000" dirty="0" smtClean="0">
                <a:latin typeface="Wingdings 2" pitchFamily="18" charset="2"/>
                <a:cs typeface="Arial" pitchFamily="34" charset="0"/>
              </a:rPr>
              <a:t>w</a:t>
            </a:r>
            <a:r>
              <a:rPr lang="fr-FR" sz="1000" dirty="0" smtClean="0"/>
              <a:t> </a:t>
            </a:r>
            <a:r>
              <a:rPr lang="fr-FR" sz="1000" dirty="0" smtClean="0"/>
              <a:t>Nadia a acheté un crayon qui coûte 70 </a:t>
            </a:r>
            <a:r>
              <a:rPr lang="fr-FR" sz="1000" dirty="0" smtClean="0"/>
              <a:t>centimes. Son </a:t>
            </a:r>
            <a:r>
              <a:rPr lang="fr-FR" sz="1000" dirty="0" smtClean="0"/>
              <a:t>prix est le double de celui du crayon acheté </a:t>
            </a:r>
            <a:r>
              <a:rPr lang="fr-FR" sz="1000" dirty="0" smtClean="0"/>
              <a:t>par Théo</a:t>
            </a:r>
            <a:r>
              <a:rPr lang="fr-FR" sz="1000" dirty="0" smtClean="0"/>
              <a:t>. Quel est le prix du crayon acheté par Théo </a:t>
            </a:r>
            <a:r>
              <a:rPr lang="fr-FR" sz="1000" dirty="0" smtClean="0"/>
              <a:t>?</a:t>
            </a:r>
            <a:r>
              <a:rPr lang="fr-FR" sz="1000" dirty="0" smtClean="0">
                <a:latin typeface="Wingdings 2" pitchFamily="18" charset="2"/>
                <a:cs typeface="Arial" pitchFamily="34" charset="0"/>
              </a:rPr>
              <a:t>x</a:t>
            </a:r>
            <a:r>
              <a:rPr lang="fr-FR" sz="1000" dirty="0" smtClean="0"/>
              <a:t> </a:t>
            </a:r>
            <a:r>
              <a:rPr lang="fr-FR" sz="1000" dirty="0" smtClean="0"/>
              <a:t>Chez « Pizza chez vous », une grande </a:t>
            </a:r>
            <a:r>
              <a:rPr lang="fr-FR" sz="1000" dirty="0" smtClean="0"/>
              <a:t>pizza coûte </a:t>
            </a:r>
            <a:r>
              <a:rPr lang="fr-FR" sz="1000" dirty="0" smtClean="0"/>
              <a:t>9 €. Le prix d’une petite pizza est la moitié du prix </a:t>
            </a:r>
            <a:r>
              <a:rPr lang="fr-FR" sz="1000" dirty="0" smtClean="0"/>
              <a:t>d’une grande </a:t>
            </a:r>
            <a:r>
              <a:rPr lang="fr-FR" sz="1000" dirty="0" smtClean="0"/>
              <a:t>pizza. Combien coûte une petite pizza </a:t>
            </a:r>
            <a:r>
              <a:rPr lang="fr-FR" sz="1000" dirty="0" smtClean="0"/>
              <a:t>?</a:t>
            </a:r>
            <a:endParaRPr lang="fr-FR" sz="1000" dirty="0" smtClean="0">
              <a:latin typeface="Wingdings 2" pitchFamily="18" charset="2"/>
              <a:cs typeface="Arial" pitchFamily="34" charset="0"/>
            </a:endParaRPr>
          </a:p>
        </p:txBody>
      </p:sp>
      <p:sp>
        <p:nvSpPr>
          <p:cNvPr id="39" name="Organigramme : Alternative 38"/>
          <p:cNvSpPr/>
          <p:nvPr/>
        </p:nvSpPr>
        <p:spPr>
          <a:xfrm>
            <a:off x="548680" y="5673080"/>
            <a:ext cx="720080" cy="720080"/>
          </a:xfrm>
          <a:prstGeom prst="flowChartAlternate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0" name="Organigramme : Alternative 39"/>
          <p:cNvSpPr/>
          <p:nvPr/>
        </p:nvSpPr>
        <p:spPr>
          <a:xfrm>
            <a:off x="548680" y="6753200"/>
            <a:ext cx="720080" cy="720080"/>
          </a:xfrm>
          <a:prstGeom prst="flowChartAlternate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2" name="Organigramme : Alternative 41"/>
          <p:cNvSpPr/>
          <p:nvPr/>
        </p:nvSpPr>
        <p:spPr>
          <a:xfrm>
            <a:off x="548680" y="7833320"/>
            <a:ext cx="720080" cy="720080"/>
          </a:xfrm>
          <a:prstGeom prst="flowChartAlternate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3" name="Organigramme : Alternative 42"/>
          <p:cNvSpPr/>
          <p:nvPr/>
        </p:nvSpPr>
        <p:spPr>
          <a:xfrm>
            <a:off x="548680" y="8913440"/>
            <a:ext cx="720080" cy="720080"/>
          </a:xfrm>
          <a:prstGeom prst="flowChartAlternate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4" name="ZoneTexte 43"/>
          <p:cNvSpPr txBox="1"/>
          <p:nvPr/>
        </p:nvSpPr>
        <p:spPr>
          <a:xfrm>
            <a:off x="620688" y="5817096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 </a:t>
            </a:r>
            <a:r>
              <a:rPr lang="fr-FR" dirty="0" smtClean="0"/>
              <a:t>   /8</a:t>
            </a:r>
            <a:endParaRPr lang="fr-FR" dirty="0"/>
          </a:p>
        </p:txBody>
      </p:sp>
      <p:sp>
        <p:nvSpPr>
          <p:cNvPr id="45" name="ZoneTexte 44"/>
          <p:cNvSpPr txBox="1"/>
          <p:nvPr/>
        </p:nvSpPr>
        <p:spPr>
          <a:xfrm>
            <a:off x="620688" y="6897216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 </a:t>
            </a:r>
            <a:r>
              <a:rPr lang="fr-FR" dirty="0" smtClean="0"/>
              <a:t>   </a:t>
            </a:r>
            <a:r>
              <a:rPr lang="fr-FR" dirty="0" smtClean="0"/>
              <a:t>/4</a:t>
            </a:r>
            <a:endParaRPr lang="fr-FR" dirty="0"/>
          </a:p>
        </p:txBody>
      </p:sp>
      <p:sp>
        <p:nvSpPr>
          <p:cNvPr id="47" name="ZoneTexte 46"/>
          <p:cNvSpPr txBox="1"/>
          <p:nvPr/>
        </p:nvSpPr>
        <p:spPr>
          <a:xfrm>
            <a:off x="620688" y="7977336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 </a:t>
            </a:r>
            <a:r>
              <a:rPr lang="fr-FR" dirty="0" smtClean="0"/>
              <a:t>   </a:t>
            </a:r>
            <a:r>
              <a:rPr lang="fr-FR" dirty="0" smtClean="0"/>
              <a:t>/8</a:t>
            </a:r>
            <a:endParaRPr lang="fr-FR" dirty="0"/>
          </a:p>
        </p:txBody>
      </p:sp>
      <p:sp>
        <p:nvSpPr>
          <p:cNvPr id="48" name="ZoneTexte 47"/>
          <p:cNvSpPr txBox="1"/>
          <p:nvPr/>
        </p:nvSpPr>
        <p:spPr>
          <a:xfrm>
            <a:off x="620688" y="9057456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 </a:t>
            </a:r>
            <a:r>
              <a:rPr lang="fr-FR" dirty="0" smtClean="0"/>
              <a:t>   /8</a:t>
            </a:r>
            <a:endParaRPr lang="fr-FR" dirty="0"/>
          </a:p>
        </p:txBody>
      </p:sp>
      <p:sp>
        <p:nvSpPr>
          <p:cNvPr id="54" name="Organigramme : Alternative 53"/>
          <p:cNvSpPr/>
          <p:nvPr/>
        </p:nvSpPr>
        <p:spPr>
          <a:xfrm>
            <a:off x="1484784" y="5673080"/>
            <a:ext cx="5112568" cy="720080"/>
          </a:xfrm>
          <a:prstGeom prst="flowChartAlternate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5" name="Organigramme : Alternative 54"/>
          <p:cNvSpPr/>
          <p:nvPr/>
        </p:nvSpPr>
        <p:spPr>
          <a:xfrm>
            <a:off x="1484784" y="8985448"/>
            <a:ext cx="5112568" cy="720080"/>
          </a:xfrm>
          <a:prstGeom prst="flowChartAlternate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6" name="ZoneTexte 55"/>
          <p:cNvSpPr txBox="1"/>
          <p:nvPr/>
        </p:nvSpPr>
        <p:spPr>
          <a:xfrm>
            <a:off x="1556792" y="5673080"/>
            <a:ext cx="5040560" cy="7232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300" b="1" dirty="0" smtClean="0">
                <a:latin typeface="Arial" pitchFamily="34" charset="0"/>
                <a:cs typeface="Arial" pitchFamily="34" charset="0"/>
              </a:rPr>
              <a:t>Calculs</a:t>
            </a:r>
          </a:p>
          <a:p>
            <a:pPr>
              <a:buFont typeface="Wingdings 2"/>
              <a:buChar char="u"/>
            </a:pPr>
            <a:r>
              <a:rPr lang="fr-FR" sz="1400" dirty="0" smtClean="0"/>
              <a:t>54 </a:t>
            </a:r>
            <a:r>
              <a:rPr lang="fr-FR" sz="1400" dirty="0" smtClean="0"/>
              <a:t>+ 11 </a:t>
            </a:r>
            <a:r>
              <a:rPr lang="fr-FR" sz="1400" dirty="0" smtClean="0">
                <a:latin typeface="Wingdings 2" pitchFamily="18" charset="2"/>
                <a:cs typeface="Arial" pitchFamily="34" charset="0"/>
              </a:rPr>
              <a:t> </a:t>
            </a:r>
            <a:r>
              <a:rPr lang="fr-FR" sz="1400" dirty="0" smtClean="0">
                <a:latin typeface="Wingdings 2" pitchFamily="18" charset="2"/>
                <a:cs typeface="Arial" pitchFamily="34" charset="0"/>
              </a:rPr>
              <a:t>v</a:t>
            </a:r>
            <a:r>
              <a:rPr lang="fr-FR" sz="1400" dirty="0" smtClean="0"/>
              <a:t> </a:t>
            </a:r>
            <a:r>
              <a:rPr lang="fr-FR" sz="1400" dirty="0" smtClean="0"/>
              <a:t>39 + </a:t>
            </a:r>
            <a:r>
              <a:rPr lang="fr-FR" sz="1400" dirty="0" smtClean="0"/>
              <a:t>11</a:t>
            </a:r>
            <a:r>
              <a:rPr lang="fr-FR" sz="1400" dirty="0" smtClean="0">
                <a:latin typeface="Wingdings 2" pitchFamily="18" charset="2"/>
                <a:cs typeface="Arial" pitchFamily="34" charset="0"/>
              </a:rPr>
              <a:t> </a:t>
            </a:r>
            <a:r>
              <a:rPr lang="fr-FR" sz="1400" dirty="0" smtClean="0">
                <a:latin typeface="Wingdings 2" pitchFamily="18" charset="2"/>
                <a:cs typeface="Arial" pitchFamily="34" charset="0"/>
              </a:rPr>
              <a:t>w</a:t>
            </a:r>
            <a:r>
              <a:rPr lang="fr-FR" sz="1400" dirty="0" smtClean="0"/>
              <a:t> </a:t>
            </a:r>
            <a:r>
              <a:rPr lang="fr-FR" sz="1400" dirty="0" smtClean="0"/>
              <a:t>60 + </a:t>
            </a:r>
            <a:r>
              <a:rPr lang="fr-FR" sz="1400" dirty="0" smtClean="0"/>
              <a:t>11</a:t>
            </a:r>
            <a:r>
              <a:rPr lang="fr-FR" sz="1400" dirty="0" smtClean="0">
                <a:latin typeface="Wingdings 2" pitchFamily="18" charset="2"/>
                <a:cs typeface="Arial" pitchFamily="34" charset="0"/>
              </a:rPr>
              <a:t> </a:t>
            </a:r>
            <a:r>
              <a:rPr lang="fr-FR" sz="1400" dirty="0" smtClean="0">
                <a:latin typeface="Wingdings 2" pitchFamily="18" charset="2"/>
                <a:cs typeface="Arial" pitchFamily="34" charset="0"/>
              </a:rPr>
              <a:t>x</a:t>
            </a:r>
            <a:r>
              <a:rPr lang="fr-FR" sz="1400" dirty="0" smtClean="0"/>
              <a:t> </a:t>
            </a:r>
            <a:r>
              <a:rPr lang="fr-FR" sz="1400" dirty="0" smtClean="0"/>
              <a:t>56 + 9 </a:t>
            </a:r>
            <a:r>
              <a:rPr lang="fr-FR" sz="1400" dirty="0" smtClean="0">
                <a:latin typeface="Wingdings 2" pitchFamily="18" charset="2"/>
                <a:cs typeface="Arial" pitchFamily="34" charset="0"/>
              </a:rPr>
              <a:t> </a:t>
            </a:r>
            <a:r>
              <a:rPr lang="fr-FR" sz="1400" dirty="0" smtClean="0">
                <a:latin typeface="Wingdings 2" pitchFamily="18" charset="2"/>
                <a:cs typeface="Arial" pitchFamily="34" charset="0"/>
              </a:rPr>
              <a:t>y</a:t>
            </a:r>
            <a:r>
              <a:rPr lang="fr-FR" sz="1400" dirty="0" smtClean="0"/>
              <a:t> </a:t>
            </a:r>
            <a:r>
              <a:rPr lang="fr-FR" sz="1400" dirty="0" smtClean="0"/>
              <a:t>54 – 11 </a:t>
            </a:r>
            <a:r>
              <a:rPr lang="fr-FR" sz="1400" dirty="0" smtClean="0">
                <a:latin typeface="Wingdings 2" pitchFamily="18" charset="2"/>
                <a:cs typeface="Arial" pitchFamily="34" charset="0"/>
              </a:rPr>
              <a:t> </a:t>
            </a:r>
          </a:p>
          <a:p>
            <a:r>
              <a:rPr lang="fr-FR" sz="1400" dirty="0" smtClean="0">
                <a:latin typeface="Wingdings 2" pitchFamily="18" charset="2"/>
                <a:cs typeface="Arial" pitchFamily="34" charset="0"/>
              </a:rPr>
              <a:t>z</a:t>
            </a:r>
            <a:r>
              <a:rPr lang="fr-FR" sz="1400" dirty="0" smtClean="0"/>
              <a:t> </a:t>
            </a:r>
            <a:r>
              <a:rPr lang="fr-FR" sz="1400" dirty="0" smtClean="0"/>
              <a:t>50 – </a:t>
            </a:r>
            <a:r>
              <a:rPr lang="fr-FR" sz="1400" dirty="0" smtClean="0"/>
              <a:t>11</a:t>
            </a:r>
            <a:r>
              <a:rPr lang="fr-FR" sz="1400" dirty="0" smtClean="0">
                <a:latin typeface="Wingdings 2" pitchFamily="18" charset="2"/>
                <a:cs typeface="Arial" pitchFamily="34" charset="0"/>
              </a:rPr>
              <a:t> </a:t>
            </a:r>
            <a:r>
              <a:rPr lang="fr-FR" sz="1400" dirty="0" smtClean="0">
                <a:latin typeface="Wingdings 2" pitchFamily="18" charset="2"/>
                <a:cs typeface="Arial" pitchFamily="34" charset="0"/>
              </a:rPr>
              <a:t>{</a:t>
            </a:r>
            <a:r>
              <a:rPr lang="fr-FR" sz="1400" dirty="0" smtClean="0"/>
              <a:t> 421 – 9 </a:t>
            </a:r>
            <a:r>
              <a:rPr lang="fr-FR" sz="1400" dirty="0" smtClean="0">
                <a:latin typeface="Wingdings 2" pitchFamily="18" charset="2"/>
                <a:cs typeface="Arial" pitchFamily="34" charset="0"/>
              </a:rPr>
              <a:t>|</a:t>
            </a:r>
            <a:r>
              <a:rPr lang="fr-FR" sz="1400" dirty="0" smtClean="0"/>
              <a:t>129 </a:t>
            </a:r>
            <a:r>
              <a:rPr lang="fr-FR" sz="1400" dirty="0" smtClean="0"/>
              <a:t>– 9</a:t>
            </a:r>
            <a:endParaRPr lang="fr-FR" sz="13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7" name="ZoneTexte 56"/>
          <p:cNvSpPr txBox="1"/>
          <p:nvPr/>
        </p:nvSpPr>
        <p:spPr>
          <a:xfrm>
            <a:off x="1556792" y="7833320"/>
            <a:ext cx="5040560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fr-FR" sz="13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8" name="ZoneTexte 57"/>
          <p:cNvSpPr txBox="1"/>
          <p:nvPr/>
        </p:nvSpPr>
        <p:spPr>
          <a:xfrm>
            <a:off x="1484784" y="8985448"/>
            <a:ext cx="5256584" cy="7232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300" b="1" dirty="0" smtClean="0">
                <a:latin typeface="Arial" pitchFamily="34" charset="0"/>
                <a:cs typeface="Arial" pitchFamily="34" charset="0"/>
              </a:rPr>
              <a:t>Dictée de grands nombres</a:t>
            </a:r>
          </a:p>
          <a:p>
            <a:pPr>
              <a:buFont typeface="Wingdings 2"/>
              <a:buChar char="u"/>
            </a:pPr>
            <a:r>
              <a:rPr lang="fr-FR" sz="1400" dirty="0" smtClean="0"/>
              <a:t>6 </a:t>
            </a:r>
            <a:r>
              <a:rPr lang="fr-FR" sz="1400" dirty="0" smtClean="0"/>
              <a:t>906 </a:t>
            </a:r>
            <a:r>
              <a:rPr lang="fr-FR" sz="1400" dirty="0" smtClean="0">
                <a:latin typeface="Wingdings 2" pitchFamily="18" charset="2"/>
                <a:cs typeface="Arial" pitchFamily="34" charset="0"/>
              </a:rPr>
              <a:t> </a:t>
            </a:r>
            <a:r>
              <a:rPr lang="fr-FR" sz="1400" dirty="0" smtClean="0">
                <a:latin typeface="Wingdings 2" pitchFamily="18" charset="2"/>
                <a:cs typeface="Arial" pitchFamily="34" charset="0"/>
              </a:rPr>
              <a:t>v</a:t>
            </a:r>
            <a:r>
              <a:rPr lang="fr-FR" sz="1400" dirty="0" smtClean="0"/>
              <a:t> </a:t>
            </a:r>
            <a:r>
              <a:rPr lang="fr-FR" sz="1400" dirty="0" smtClean="0"/>
              <a:t>36 930 </a:t>
            </a:r>
            <a:r>
              <a:rPr lang="fr-FR" sz="1400" dirty="0" smtClean="0">
                <a:latin typeface="Wingdings 2" pitchFamily="18" charset="2"/>
                <a:cs typeface="Arial" pitchFamily="34" charset="0"/>
              </a:rPr>
              <a:t> </a:t>
            </a:r>
            <a:r>
              <a:rPr lang="fr-FR" sz="1400" dirty="0" smtClean="0">
                <a:latin typeface="Wingdings 2" pitchFamily="18" charset="2"/>
                <a:cs typeface="Arial" pitchFamily="34" charset="0"/>
              </a:rPr>
              <a:t>w</a:t>
            </a:r>
            <a:r>
              <a:rPr lang="fr-FR" sz="1400" dirty="0" smtClean="0"/>
              <a:t> </a:t>
            </a:r>
            <a:r>
              <a:rPr lang="fr-FR" sz="1400" dirty="0" smtClean="0"/>
              <a:t>242 </a:t>
            </a:r>
            <a:r>
              <a:rPr lang="fr-FR" sz="1400" dirty="0" err="1" smtClean="0"/>
              <a:t>242</a:t>
            </a:r>
            <a:r>
              <a:rPr lang="fr-FR" sz="1400" dirty="0" smtClean="0">
                <a:latin typeface="Wingdings 2" pitchFamily="18" charset="2"/>
                <a:cs typeface="Arial" pitchFamily="34" charset="0"/>
              </a:rPr>
              <a:t> </a:t>
            </a:r>
            <a:r>
              <a:rPr lang="fr-FR" sz="1400" dirty="0" smtClean="0">
                <a:latin typeface="Wingdings 2" pitchFamily="18" charset="2"/>
                <a:cs typeface="Arial" pitchFamily="34" charset="0"/>
              </a:rPr>
              <a:t>x</a:t>
            </a:r>
            <a:r>
              <a:rPr lang="fr-FR" sz="1400" dirty="0" smtClean="0"/>
              <a:t> </a:t>
            </a:r>
            <a:r>
              <a:rPr lang="fr-FR" sz="1400" dirty="0" smtClean="0"/>
              <a:t>770 000 </a:t>
            </a:r>
            <a:r>
              <a:rPr lang="fr-FR" sz="1400" dirty="0" smtClean="0">
                <a:latin typeface="Wingdings 2" pitchFamily="18" charset="2"/>
                <a:cs typeface="Arial" pitchFamily="34" charset="0"/>
              </a:rPr>
              <a:t> </a:t>
            </a:r>
            <a:r>
              <a:rPr lang="fr-FR" sz="1400" dirty="0" smtClean="0">
                <a:latin typeface="Wingdings 2" pitchFamily="18" charset="2"/>
                <a:cs typeface="Arial" pitchFamily="34" charset="0"/>
              </a:rPr>
              <a:t>y</a:t>
            </a:r>
            <a:r>
              <a:rPr lang="fr-FR" sz="1400" dirty="0" smtClean="0"/>
              <a:t> </a:t>
            </a:r>
            <a:r>
              <a:rPr lang="fr-FR" sz="1400" dirty="0" smtClean="0"/>
              <a:t>1 250 </a:t>
            </a:r>
            <a:r>
              <a:rPr lang="fr-FR" sz="1400" dirty="0" smtClean="0"/>
              <a:t>000</a:t>
            </a:r>
          </a:p>
          <a:p>
            <a:r>
              <a:rPr lang="fr-FR" sz="1400" dirty="0" smtClean="0">
                <a:latin typeface="Wingdings 2" pitchFamily="18" charset="2"/>
                <a:cs typeface="Arial" pitchFamily="34" charset="0"/>
              </a:rPr>
              <a:t>z</a:t>
            </a:r>
            <a:r>
              <a:rPr lang="fr-FR" sz="1400" dirty="0" smtClean="0"/>
              <a:t>3 </a:t>
            </a:r>
            <a:r>
              <a:rPr lang="fr-FR" sz="1400" dirty="0" smtClean="0"/>
              <a:t>705 </a:t>
            </a:r>
            <a:r>
              <a:rPr lang="fr-FR" sz="1400" dirty="0" smtClean="0"/>
              <a:t>200 </a:t>
            </a:r>
            <a:r>
              <a:rPr lang="fr-FR" sz="1400" dirty="0" smtClean="0">
                <a:latin typeface="Wingdings 2" pitchFamily="18" charset="2"/>
                <a:cs typeface="Arial" pitchFamily="34" charset="0"/>
              </a:rPr>
              <a:t> </a:t>
            </a:r>
            <a:r>
              <a:rPr lang="fr-FR" sz="1400" dirty="0" smtClean="0">
                <a:latin typeface="Wingdings 2" pitchFamily="18" charset="2"/>
                <a:cs typeface="Arial" pitchFamily="34" charset="0"/>
              </a:rPr>
              <a:t>{</a:t>
            </a:r>
            <a:r>
              <a:rPr lang="fr-FR" sz="1400" dirty="0" smtClean="0"/>
              <a:t> </a:t>
            </a:r>
            <a:r>
              <a:rPr lang="fr-FR" sz="1400" dirty="0" smtClean="0"/>
              <a:t>12 012 </a:t>
            </a:r>
            <a:r>
              <a:rPr lang="fr-FR" sz="1400" dirty="0" err="1" smtClean="0"/>
              <a:t>012</a:t>
            </a:r>
            <a:r>
              <a:rPr lang="fr-FR" sz="1400" dirty="0" smtClean="0"/>
              <a:t> </a:t>
            </a:r>
            <a:r>
              <a:rPr lang="fr-FR" sz="1400" dirty="0" smtClean="0">
                <a:latin typeface="Wingdings 2" pitchFamily="18" charset="2"/>
                <a:cs typeface="Arial" pitchFamily="34" charset="0"/>
              </a:rPr>
              <a:t> |</a:t>
            </a:r>
            <a:r>
              <a:rPr lang="fr-FR" sz="1400" dirty="0" smtClean="0"/>
              <a:t>5 </a:t>
            </a:r>
            <a:r>
              <a:rPr lang="fr-FR" sz="1400" dirty="0" smtClean="0"/>
              <a:t>505 050</a:t>
            </a:r>
            <a:endParaRPr lang="fr-FR" sz="13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9" name="Organigramme : Alternative 58"/>
          <p:cNvSpPr/>
          <p:nvPr/>
        </p:nvSpPr>
        <p:spPr>
          <a:xfrm>
            <a:off x="1484784" y="7833320"/>
            <a:ext cx="5112568" cy="864096"/>
          </a:xfrm>
          <a:prstGeom prst="flowChartAlternate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0" name="ZoneTexte 59"/>
          <p:cNvSpPr txBox="1"/>
          <p:nvPr/>
        </p:nvSpPr>
        <p:spPr>
          <a:xfrm>
            <a:off x="1484784" y="7833320"/>
            <a:ext cx="5112568" cy="7232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300" b="1" dirty="0" smtClean="0">
                <a:latin typeface="Arial" pitchFamily="34" charset="0"/>
                <a:cs typeface="Arial" pitchFamily="34" charset="0"/>
              </a:rPr>
              <a:t>Calculs</a:t>
            </a:r>
          </a:p>
          <a:p>
            <a:pPr>
              <a:buFont typeface="Wingdings 2"/>
              <a:buChar char="u"/>
            </a:pPr>
            <a:r>
              <a:rPr lang="fr-FR" sz="1400" dirty="0" smtClean="0"/>
              <a:t>58 </a:t>
            </a:r>
            <a:r>
              <a:rPr lang="fr-FR" sz="1400" dirty="0" smtClean="0"/>
              <a:t>+ 9 </a:t>
            </a:r>
            <a:r>
              <a:rPr lang="fr-FR" sz="1400" dirty="0" smtClean="0">
                <a:latin typeface="Wingdings 2" pitchFamily="18" charset="2"/>
                <a:cs typeface="Arial" pitchFamily="34" charset="0"/>
              </a:rPr>
              <a:t> </a:t>
            </a:r>
            <a:r>
              <a:rPr lang="fr-FR" sz="1400" dirty="0" smtClean="0">
                <a:latin typeface="Wingdings 2" pitchFamily="18" charset="2"/>
                <a:cs typeface="Arial" pitchFamily="34" charset="0"/>
              </a:rPr>
              <a:t>v</a:t>
            </a:r>
            <a:r>
              <a:rPr lang="fr-FR" sz="1400" dirty="0" smtClean="0"/>
              <a:t> </a:t>
            </a:r>
            <a:r>
              <a:rPr lang="fr-FR" sz="1400" dirty="0" smtClean="0"/>
              <a:t>58 − 9 </a:t>
            </a:r>
            <a:r>
              <a:rPr lang="fr-FR" sz="1400" dirty="0" smtClean="0">
                <a:latin typeface="Wingdings 2" pitchFamily="18" charset="2"/>
                <a:cs typeface="Arial" pitchFamily="34" charset="0"/>
              </a:rPr>
              <a:t> </a:t>
            </a:r>
            <a:r>
              <a:rPr lang="fr-FR" sz="1400" dirty="0" smtClean="0">
                <a:latin typeface="Wingdings 2" pitchFamily="18" charset="2"/>
                <a:cs typeface="Arial" pitchFamily="34" charset="0"/>
              </a:rPr>
              <a:t>w</a:t>
            </a:r>
            <a:r>
              <a:rPr lang="fr-FR" sz="1400" dirty="0" smtClean="0"/>
              <a:t> </a:t>
            </a:r>
            <a:r>
              <a:rPr lang="fr-FR" sz="1400" dirty="0" smtClean="0"/>
              <a:t>99 − </a:t>
            </a:r>
            <a:r>
              <a:rPr lang="fr-FR" sz="1400" dirty="0" smtClean="0"/>
              <a:t>9</a:t>
            </a:r>
            <a:r>
              <a:rPr lang="fr-FR" sz="1400" dirty="0" smtClean="0">
                <a:latin typeface="Wingdings 2" pitchFamily="18" charset="2"/>
                <a:cs typeface="Arial" pitchFamily="34" charset="0"/>
              </a:rPr>
              <a:t> </a:t>
            </a:r>
            <a:r>
              <a:rPr lang="fr-FR" sz="1400" dirty="0" smtClean="0">
                <a:latin typeface="Wingdings 2" pitchFamily="18" charset="2"/>
                <a:cs typeface="Arial" pitchFamily="34" charset="0"/>
              </a:rPr>
              <a:t>x</a:t>
            </a:r>
            <a:r>
              <a:rPr lang="fr-FR" sz="1400" dirty="0" smtClean="0"/>
              <a:t> </a:t>
            </a:r>
            <a:r>
              <a:rPr lang="fr-FR" sz="1400" dirty="0" smtClean="0"/>
              <a:t>201 − 9 </a:t>
            </a:r>
            <a:r>
              <a:rPr lang="fr-FR" sz="1400" dirty="0" smtClean="0">
                <a:latin typeface="Wingdings 2" pitchFamily="18" charset="2"/>
                <a:cs typeface="Arial" pitchFamily="34" charset="0"/>
              </a:rPr>
              <a:t> </a:t>
            </a:r>
            <a:r>
              <a:rPr lang="fr-FR" sz="1400" dirty="0" smtClean="0">
                <a:latin typeface="Wingdings 2" pitchFamily="18" charset="2"/>
                <a:cs typeface="Arial" pitchFamily="34" charset="0"/>
              </a:rPr>
              <a:t>y</a:t>
            </a:r>
            <a:r>
              <a:rPr lang="fr-FR" sz="1400" dirty="0" smtClean="0"/>
              <a:t> </a:t>
            </a:r>
            <a:r>
              <a:rPr lang="fr-FR" sz="1400" dirty="0" smtClean="0"/>
              <a:t>90 + 11 </a:t>
            </a:r>
            <a:r>
              <a:rPr lang="fr-FR" sz="1400" dirty="0" smtClean="0">
                <a:latin typeface="Wingdings 2" pitchFamily="18" charset="2"/>
                <a:cs typeface="Arial" pitchFamily="34" charset="0"/>
              </a:rPr>
              <a:t> </a:t>
            </a:r>
          </a:p>
          <a:p>
            <a:r>
              <a:rPr lang="fr-FR" sz="1400" dirty="0" smtClean="0">
                <a:latin typeface="Wingdings 2" pitchFamily="18" charset="2"/>
                <a:cs typeface="Arial" pitchFamily="34" charset="0"/>
              </a:rPr>
              <a:t>z</a:t>
            </a:r>
            <a:r>
              <a:rPr lang="fr-FR" sz="1400" dirty="0" smtClean="0"/>
              <a:t> </a:t>
            </a:r>
            <a:r>
              <a:rPr lang="fr-FR" sz="1400" dirty="0" smtClean="0"/>
              <a:t>90 − </a:t>
            </a:r>
            <a:r>
              <a:rPr lang="fr-FR" sz="1400" dirty="0" smtClean="0"/>
              <a:t>11</a:t>
            </a:r>
            <a:r>
              <a:rPr lang="fr-FR" sz="1400" dirty="0" smtClean="0">
                <a:latin typeface="Wingdings 2" pitchFamily="18" charset="2"/>
                <a:cs typeface="Arial" pitchFamily="34" charset="0"/>
              </a:rPr>
              <a:t> </a:t>
            </a:r>
            <a:r>
              <a:rPr lang="fr-FR" sz="1400" dirty="0" smtClean="0">
                <a:latin typeface="Wingdings 2" pitchFamily="18" charset="2"/>
                <a:cs typeface="Arial" pitchFamily="34" charset="0"/>
              </a:rPr>
              <a:t>{</a:t>
            </a:r>
            <a:r>
              <a:rPr lang="fr-FR" sz="1400" dirty="0" smtClean="0"/>
              <a:t> </a:t>
            </a:r>
            <a:r>
              <a:rPr lang="fr-FR" sz="1400" dirty="0" smtClean="0"/>
              <a:t>230 − 11 </a:t>
            </a:r>
            <a:r>
              <a:rPr lang="fr-FR" sz="1400" dirty="0" smtClean="0">
                <a:latin typeface="Wingdings 2" pitchFamily="18" charset="2"/>
                <a:cs typeface="Arial" pitchFamily="34" charset="0"/>
              </a:rPr>
              <a:t> |</a:t>
            </a:r>
            <a:r>
              <a:rPr lang="fr-FR" sz="1400" dirty="0" smtClean="0"/>
              <a:t> </a:t>
            </a:r>
            <a:r>
              <a:rPr lang="fr-FR" sz="1400" dirty="0" smtClean="0"/>
              <a:t>425 − 11</a:t>
            </a:r>
            <a:endParaRPr lang="fr-FR" sz="14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1" name="Organigramme : Alternative 60"/>
          <p:cNvSpPr/>
          <p:nvPr/>
        </p:nvSpPr>
        <p:spPr>
          <a:xfrm>
            <a:off x="1484784" y="6465168"/>
            <a:ext cx="5112568" cy="1224136"/>
          </a:xfrm>
          <a:prstGeom prst="flowChartAlternate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1" name="ZoneTexte 70"/>
          <p:cNvSpPr txBox="1"/>
          <p:nvPr/>
        </p:nvSpPr>
        <p:spPr>
          <a:xfrm>
            <a:off x="1556792" y="6465168"/>
            <a:ext cx="5112568" cy="11541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900" b="1" dirty="0" smtClean="0">
                <a:latin typeface="Arial" pitchFamily="34" charset="0"/>
                <a:cs typeface="Arial" pitchFamily="34" charset="0"/>
              </a:rPr>
              <a:t>Problèmes </a:t>
            </a:r>
            <a:r>
              <a:rPr lang="fr-FR" sz="900" b="1" dirty="0" smtClean="0">
                <a:latin typeface="Arial" pitchFamily="34" charset="0"/>
                <a:cs typeface="Arial" pitchFamily="34" charset="0"/>
              </a:rPr>
              <a:t>dictés</a:t>
            </a:r>
          </a:p>
          <a:p>
            <a:r>
              <a:rPr lang="fr-FR" sz="1000" dirty="0" smtClean="0">
                <a:latin typeface="Arial" pitchFamily="34" charset="0"/>
                <a:cs typeface="Arial" pitchFamily="34" charset="0"/>
              </a:rPr>
              <a:t></a:t>
            </a:r>
            <a:r>
              <a:rPr lang="fr-FR" sz="1000" dirty="0" smtClean="0"/>
              <a:t> </a:t>
            </a:r>
            <a:r>
              <a:rPr lang="fr-FR" sz="1000" dirty="0" smtClean="0">
                <a:latin typeface="Wingdings 2" pitchFamily="18" charset="2"/>
                <a:cs typeface="Arial" pitchFamily="34" charset="0"/>
              </a:rPr>
              <a:t>u</a:t>
            </a:r>
            <a:r>
              <a:rPr lang="fr-FR" sz="1000" dirty="0" smtClean="0"/>
              <a:t> </a:t>
            </a:r>
            <a:r>
              <a:rPr lang="fr-FR" sz="1000" dirty="0" smtClean="0"/>
              <a:t>Aïcha a ramassé 40 beaux coquillages sur la </a:t>
            </a:r>
            <a:r>
              <a:rPr lang="fr-FR" sz="1000" dirty="0" smtClean="0"/>
              <a:t>plage. Leïla </a:t>
            </a:r>
            <a:r>
              <a:rPr lang="fr-FR" sz="1000" dirty="0" smtClean="0"/>
              <a:t>en a ramassé le double. Combien en a-t-elle ramassés </a:t>
            </a:r>
            <a:r>
              <a:rPr lang="fr-FR" sz="1000" dirty="0" smtClean="0"/>
              <a:t>?</a:t>
            </a:r>
            <a:r>
              <a:rPr lang="fr-FR" sz="1000" dirty="0" smtClean="0">
                <a:latin typeface="Wingdings 2" pitchFamily="18" charset="2"/>
                <a:cs typeface="Arial" pitchFamily="34" charset="0"/>
              </a:rPr>
              <a:t>v</a:t>
            </a:r>
            <a:r>
              <a:rPr lang="fr-FR" sz="1000" dirty="0" smtClean="0"/>
              <a:t> </a:t>
            </a:r>
            <a:r>
              <a:rPr lang="fr-FR" sz="1000" dirty="0" smtClean="0"/>
              <a:t>Le petit chien d’Alice pèse 16 kg. Le </a:t>
            </a:r>
            <a:r>
              <a:rPr lang="fr-FR" sz="1000" dirty="0" smtClean="0"/>
              <a:t>gros chien </a:t>
            </a:r>
            <a:r>
              <a:rPr lang="fr-FR" sz="1000" dirty="0" smtClean="0"/>
              <a:t>de Sandra a un poids qui est le double de celui </a:t>
            </a:r>
            <a:r>
              <a:rPr lang="fr-FR" sz="1000" dirty="0" smtClean="0"/>
              <a:t>d’Alice. Combien </a:t>
            </a:r>
            <a:r>
              <a:rPr lang="fr-FR" sz="1000" dirty="0" smtClean="0"/>
              <a:t>pèse le chien de Sandra </a:t>
            </a:r>
            <a:r>
              <a:rPr lang="fr-FR" sz="1000" dirty="0" smtClean="0"/>
              <a:t>? </a:t>
            </a:r>
            <a:r>
              <a:rPr lang="fr-FR" sz="1000" dirty="0" smtClean="0">
                <a:latin typeface="Wingdings 2" pitchFamily="18" charset="2"/>
                <a:cs typeface="Arial" pitchFamily="34" charset="0"/>
              </a:rPr>
              <a:t>w</a:t>
            </a:r>
            <a:r>
              <a:rPr lang="fr-FR" sz="1000" dirty="0" smtClean="0"/>
              <a:t> </a:t>
            </a:r>
            <a:r>
              <a:rPr lang="fr-FR" sz="1000" dirty="0" smtClean="0"/>
              <a:t>Nadia a acheté un crayon qui coûte 70 </a:t>
            </a:r>
            <a:r>
              <a:rPr lang="fr-FR" sz="1000" dirty="0" smtClean="0"/>
              <a:t>centimes. Son </a:t>
            </a:r>
            <a:r>
              <a:rPr lang="fr-FR" sz="1000" dirty="0" smtClean="0"/>
              <a:t>prix est le double de celui du crayon acheté </a:t>
            </a:r>
            <a:r>
              <a:rPr lang="fr-FR" sz="1000" dirty="0" smtClean="0"/>
              <a:t>par Théo</a:t>
            </a:r>
            <a:r>
              <a:rPr lang="fr-FR" sz="1000" dirty="0" smtClean="0"/>
              <a:t>. Quel est le prix du crayon acheté par Théo </a:t>
            </a:r>
            <a:r>
              <a:rPr lang="fr-FR" sz="1000" dirty="0" smtClean="0"/>
              <a:t>?</a:t>
            </a:r>
            <a:r>
              <a:rPr lang="fr-FR" sz="1000" dirty="0" smtClean="0">
                <a:latin typeface="Wingdings 2" pitchFamily="18" charset="2"/>
                <a:cs typeface="Arial" pitchFamily="34" charset="0"/>
              </a:rPr>
              <a:t>x</a:t>
            </a:r>
            <a:r>
              <a:rPr lang="fr-FR" sz="1000" dirty="0" smtClean="0"/>
              <a:t> </a:t>
            </a:r>
            <a:r>
              <a:rPr lang="fr-FR" sz="1000" dirty="0" smtClean="0"/>
              <a:t>Chez « Pizza chez vous », une grande </a:t>
            </a:r>
            <a:r>
              <a:rPr lang="fr-FR" sz="1000" dirty="0" smtClean="0"/>
              <a:t>pizza coûte </a:t>
            </a:r>
            <a:r>
              <a:rPr lang="fr-FR" sz="1000" dirty="0" smtClean="0"/>
              <a:t>9 €. Le prix d’une petite pizza est la moitié du prix </a:t>
            </a:r>
            <a:r>
              <a:rPr lang="fr-FR" sz="1000" dirty="0" smtClean="0"/>
              <a:t>d’une grande </a:t>
            </a:r>
            <a:r>
              <a:rPr lang="fr-FR" sz="1000" dirty="0" smtClean="0"/>
              <a:t>pizza. Combien coûte une petite pizza </a:t>
            </a:r>
            <a:r>
              <a:rPr lang="fr-FR" sz="1000" dirty="0" smtClean="0"/>
              <a:t>?</a:t>
            </a:r>
            <a:endParaRPr lang="fr-FR" sz="1000" dirty="0" smtClean="0">
              <a:latin typeface="Wingdings 2" pitchFamily="18" charset="2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Connecteur droit 4"/>
          <p:cNvCxnSpPr/>
          <p:nvPr/>
        </p:nvCxnSpPr>
        <p:spPr>
          <a:xfrm>
            <a:off x="0" y="4953000"/>
            <a:ext cx="6858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Flèche droite 11"/>
          <p:cNvSpPr/>
          <p:nvPr/>
        </p:nvSpPr>
        <p:spPr>
          <a:xfrm>
            <a:off x="332656" y="272480"/>
            <a:ext cx="1368152" cy="1008112"/>
          </a:xfrm>
          <a:prstGeom prst="righ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Flèche droite 12"/>
          <p:cNvSpPr/>
          <p:nvPr/>
        </p:nvSpPr>
        <p:spPr>
          <a:xfrm>
            <a:off x="332656" y="1352600"/>
            <a:ext cx="1368152" cy="1008112"/>
          </a:xfrm>
          <a:prstGeom prst="righ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Flèche droite 13"/>
          <p:cNvSpPr/>
          <p:nvPr/>
        </p:nvSpPr>
        <p:spPr>
          <a:xfrm>
            <a:off x="332656" y="2432720"/>
            <a:ext cx="1368152" cy="1008112"/>
          </a:xfrm>
          <a:prstGeom prst="righ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Flèche droite 14"/>
          <p:cNvSpPr/>
          <p:nvPr/>
        </p:nvSpPr>
        <p:spPr>
          <a:xfrm>
            <a:off x="332656" y="3512840"/>
            <a:ext cx="1368152" cy="1008112"/>
          </a:xfrm>
          <a:prstGeom prst="righ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ZoneTexte 16"/>
          <p:cNvSpPr txBox="1"/>
          <p:nvPr/>
        </p:nvSpPr>
        <p:spPr>
          <a:xfrm>
            <a:off x="332656" y="632520"/>
            <a:ext cx="129614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b="1" dirty="0" smtClean="0">
                <a:latin typeface="Arial" pitchFamily="34" charset="0"/>
                <a:cs typeface="Arial" pitchFamily="34" charset="0"/>
              </a:rPr>
              <a:t>Problèmes dictés</a:t>
            </a:r>
            <a:endParaRPr lang="fr-FR" sz="1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0" name="Larme 49"/>
          <p:cNvSpPr/>
          <p:nvPr/>
        </p:nvSpPr>
        <p:spPr>
          <a:xfrm>
            <a:off x="1988840" y="1568624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1" name="Larme 50"/>
          <p:cNvSpPr/>
          <p:nvPr/>
        </p:nvSpPr>
        <p:spPr>
          <a:xfrm>
            <a:off x="6021288" y="1568624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2" name="Larme 51"/>
          <p:cNvSpPr/>
          <p:nvPr/>
        </p:nvSpPr>
        <p:spPr>
          <a:xfrm>
            <a:off x="2564904" y="1568624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3" name="Larme 52"/>
          <p:cNvSpPr/>
          <p:nvPr/>
        </p:nvSpPr>
        <p:spPr>
          <a:xfrm>
            <a:off x="3140968" y="1568624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4" name="Larme 53"/>
          <p:cNvSpPr/>
          <p:nvPr/>
        </p:nvSpPr>
        <p:spPr>
          <a:xfrm>
            <a:off x="3717032" y="1568624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5" name="Larme 54"/>
          <p:cNvSpPr/>
          <p:nvPr/>
        </p:nvSpPr>
        <p:spPr>
          <a:xfrm>
            <a:off x="4293096" y="1568624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6" name="Larme 55"/>
          <p:cNvSpPr/>
          <p:nvPr/>
        </p:nvSpPr>
        <p:spPr>
          <a:xfrm>
            <a:off x="4869160" y="1568624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7" name="Larme 56"/>
          <p:cNvSpPr/>
          <p:nvPr/>
        </p:nvSpPr>
        <p:spPr>
          <a:xfrm>
            <a:off x="5445224" y="1568624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8" name="Larme 57"/>
          <p:cNvSpPr/>
          <p:nvPr/>
        </p:nvSpPr>
        <p:spPr>
          <a:xfrm>
            <a:off x="1988840" y="2648744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9" name="Larme 58"/>
          <p:cNvSpPr/>
          <p:nvPr/>
        </p:nvSpPr>
        <p:spPr>
          <a:xfrm>
            <a:off x="6021288" y="2648744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0" name="Larme 59"/>
          <p:cNvSpPr/>
          <p:nvPr/>
        </p:nvSpPr>
        <p:spPr>
          <a:xfrm>
            <a:off x="2564904" y="2648744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1" name="Larme 60"/>
          <p:cNvSpPr/>
          <p:nvPr/>
        </p:nvSpPr>
        <p:spPr>
          <a:xfrm>
            <a:off x="3140968" y="2648744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2" name="Larme 61"/>
          <p:cNvSpPr/>
          <p:nvPr/>
        </p:nvSpPr>
        <p:spPr>
          <a:xfrm>
            <a:off x="3717032" y="2648744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3" name="Larme 62"/>
          <p:cNvSpPr/>
          <p:nvPr/>
        </p:nvSpPr>
        <p:spPr>
          <a:xfrm>
            <a:off x="4293096" y="2648744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4" name="Larme 63"/>
          <p:cNvSpPr/>
          <p:nvPr/>
        </p:nvSpPr>
        <p:spPr>
          <a:xfrm>
            <a:off x="4869160" y="2648744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5" name="Larme 64"/>
          <p:cNvSpPr/>
          <p:nvPr/>
        </p:nvSpPr>
        <p:spPr>
          <a:xfrm>
            <a:off x="5445224" y="2648744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6" name="Larme 65"/>
          <p:cNvSpPr/>
          <p:nvPr/>
        </p:nvSpPr>
        <p:spPr>
          <a:xfrm>
            <a:off x="1988840" y="3728864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7" name="Larme 66"/>
          <p:cNvSpPr/>
          <p:nvPr/>
        </p:nvSpPr>
        <p:spPr>
          <a:xfrm>
            <a:off x="6021288" y="3728864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8" name="Larme 67"/>
          <p:cNvSpPr/>
          <p:nvPr/>
        </p:nvSpPr>
        <p:spPr>
          <a:xfrm>
            <a:off x="2564904" y="3728864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9" name="Larme 68"/>
          <p:cNvSpPr/>
          <p:nvPr/>
        </p:nvSpPr>
        <p:spPr>
          <a:xfrm>
            <a:off x="3140968" y="3728864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0" name="Larme 69"/>
          <p:cNvSpPr/>
          <p:nvPr/>
        </p:nvSpPr>
        <p:spPr>
          <a:xfrm>
            <a:off x="3717032" y="3728864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1" name="Larme 70"/>
          <p:cNvSpPr/>
          <p:nvPr/>
        </p:nvSpPr>
        <p:spPr>
          <a:xfrm>
            <a:off x="4293096" y="3728864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2" name="Larme 71"/>
          <p:cNvSpPr/>
          <p:nvPr/>
        </p:nvSpPr>
        <p:spPr>
          <a:xfrm>
            <a:off x="4869160" y="3728864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3" name="Larme 72"/>
          <p:cNvSpPr/>
          <p:nvPr/>
        </p:nvSpPr>
        <p:spPr>
          <a:xfrm>
            <a:off x="5445224" y="3728864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4" name="ZoneTexte 73"/>
          <p:cNvSpPr txBox="1"/>
          <p:nvPr/>
        </p:nvSpPr>
        <p:spPr>
          <a:xfrm>
            <a:off x="332656" y="1712640"/>
            <a:ext cx="136815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b="1" dirty="0" smtClean="0">
                <a:latin typeface="Arial" pitchFamily="34" charset="0"/>
                <a:cs typeface="Arial" pitchFamily="34" charset="0"/>
              </a:rPr>
              <a:t>Dictée de nombres</a:t>
            </a:r>
            <a:endParaRPr lang="fr-FR" sz="1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5" name="ZoneTexte 74"/>
          <p:cNvSpPr txBox="1"/>
          <p:nvPr/>
        </p:nvSpPr>
        <p:spPr>
          <a:xfrm>
            <a:off x="476672" y="2720752"/>
            <a:ext cx="12961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b="1" dirty="0" smtClean="0">
                <a:latin typeface="Arial" pitchFamily="34" charset="0"/>
                <a:cs typeface="Arial" pitchFamily="34" charset="0"/>
              </a:rPr>
              <a:t>Doubles et moitiés</a:t>
            </a:r>
            <a:endParaRPr lang="fr-FR" sz="1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6" name="ZoneTexte 75"/>
          <p:cNvSpPr txBox="1"/>
          <p:nvPr/>
        </p:nvSpPr>
        <p:spPr>
          <a:xfrm>
            <a:off x="476672" y="3872880"/>
            <a:ext cx="129614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b="1" dirty="0" smtClean="0">
                <a:latin typeface="Arial" pitchFamily="34" charset="0"/>
                <a:cs typeface="Arial" pitchFamily="34" charset="0"/>
              </a:rPr>
              <a:t>Calculs</a:t>
            </a:r>
            <a:endParaRPr lang="fr-FR" sz="1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0" name="Larme 89"/>
          <p:cNvSpPr/>
          <p:nvPr/>
        </p:nvSpPr>
        <p:spPr>
          <a:xfrm>
            <a:off x="1988840" y="6609184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1" name="Larme 90"/>
          <p:cNvSpPr/>
          <p:nvPr/>
        </p:nvSpPr>
        <p:spPr>
          <a:xfrm>
            <a:off x="6021288" y="6609184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2" name="Larme 91"/>
          <p:cNvSpPr/>
          <p:nvPr/>
        </p:nvSpPr>
        <p:spPr>
          <a:xfrm>
            <a:off x="2564904" y="6609184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3" name="Larme 92"/>
          <p:cNvSpPr/>
          <p:nvPr/>
        </p:nvSpPr>
        <p:spPr>
          <a:xfrm>
            <a:off x="3140968" y="6609184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4" name="Larme 93"/>
          <p:cNvSpPr/>
          <p:nvPr/>
        </p:nvSpPr>
        <p:spPr>
          <a:xfrm>
            <a:off x="3717032" y="6609184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5" name="Larme 94"/>
          <p:cNvSpPr/>
          <p:nvPr/>
        </p:nvSpPr>
        <p:spPr>
          <a:xfrm>
            <a:off x="4293096" y="6609184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6" name="Larme 95"/>
          <p:cNvSpPr/>
          <p:nvPr/>
        </p:nvSpPr>
        <p:spPr>
          <a:xfrm>
            <a:off x="4869160" y="6609184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7" name="Larme 96"/>
          <p:cNvSpPr/>
          <p:nvPr/>
        </p:nvSpPr>
        <p:spPr>
          <a:xfrm>
            <a:off x="5445224" y="6609184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8" name="Larme 97"/>
          <p:cNvSpPr/>
          <p:nvPr/>
        </p:nvSpPr>
        <p:spPr>
          <a:xfrm>
            <a:off x="1988840" y="7689304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9" name="Larme 98"/>
          <p:cNvSpPr/>
          <p:nvPr/>
        </p:nvSpPr>
        <p:spPr>
          <a:xfrm>
            <a:off x="6021288" y="7689304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0" name="Larme 99"/>
          <p:cNvSpPr/>
          <p:nvPr/>
        </p:nvSpPr>
        <p:spPr>
          <a:xfrm>
            <a:off x="2564904" y="7689304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1" name="Larme 100"/>
          <p:cNvSpPr/>
          <p:nvPr/>
        </p:nvSpPr>
        <p:spPr>
          <a:xfrm>
            <a:off x="3140968" y="7689304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2" name="Larme 101"/>
          <p:cNvSpPr/>
          <p:nvPr/>
        </p:nvSpPr>
        <p:spPr>
          <a:xfrm>
            <a:off x="3717032" y="7689304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3" name="Larme 102"/>
          <p:cNvSpPr/>
          <p:nvPr/>
        </p:nvSpPr>
        <p:spPr>
          <a:xfrm>
            <a:off x="4293096" y="7689304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4" name="Larme 103"/>
          <p:cNvSpPr/>
          <p:nvPr/>
        </p:nvSpPr>
        <p:spPr>
          <a:xfrm>
            <a:off x="4869160" y="7689304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5" name="Larme 104"/>
          <p:cNvSpPr/>
          <p:nvPr/>
        </p:nvSpPr>
        <p:spPr>
          <a:xfrm>
            <a:off x="5445224" y="7689304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6" name="Larme 105"/>
          <p:cNvSpPr/>
          <p:nvPr/>
        </p:nvSpPr>
        <p:spPr>
          <a:xfrm>
            <a:off x="1988840" y="8769424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7" name="Larme 106"/>
          <p:cNvSpPr/>
          <p:nvPr/>
        </p:nvSpPr>
        <p:spPr>
          <a:xfrm>
            <a:off x="6021288" y="8769424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8" name="Larme 107"/>
          <p:cNvSpPr/>
          <p:nvPr/>
        </p:nvSpPr>
        <p:spPr>
          <a:xfrm>
            <a:off x="2564904" y="8769424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9" name="Larme 108"/>
          <p:cNvSpPr/>
          <p:nvPr/>
        </p:nvSpPr>
        <p:spPr>
          <a:xfrm>
            <a:off x="3140968" y="8769424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0" name="Larme 109"/>
          <p:cNvSpPr/>
          <p:nvPr/>
        </p:nvSpPr>
        <p:spPr>
          <a:xfrm>
            <a:off x="3717032" y="8769424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1" name="Larme 110"/>
          <p:cNvSpPr/>
          <p:nvPr/>
        </p:nvSpPr>
        <p:spPr>
          <a:xfrm>
            <a:off x="4293096" y="8769424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2" name="Larme 111"/>
          <p:cNvSpPr/>
          <p:nvPr/>
        </p:nvSpPr>
        <p:spPr>
          <a:xfrm>
            <a:off x="4869160" y="8769424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3" name="Larme 112"/>
          <p:cNvSpPr/>
          <p:nvPr/>
        </p:nvSpPr>
        <p:spPr>
          <a:xfrm>
            <a:off x="5445224" y="8769424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7" name="Espace réservé du numéro de diapositive 11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81B14-B3FF-4BDA-8792-A7D2773A517B}" type="slidenum">
              <a:rPr lang="fr-FR" smtClean="0"/>
              <a:pPr/>
              <a:t>2</a:t>
            </a:fld>
            <a:endParaRPr lang="fr-FR"/>
          </a:p>
        </p:txBody>
      </p:sp>
      <p:sp>
        <p:nvSpPr>
          <p:cNvPr id="118" name="Arrondir un rectangle avec un coin du même côté 117"/>
          <p:cNvSpPr/>
          <p:nvPr/>
        </p:nvSpPr>
        <p:spPr>
          <a:xfrm>
            <a:off x="1817440" y="344488"/>
            <a:ext cx="1035496" cy="720080"/>
          </a:xfrm>
          <a:prstGeom prst="round2Same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2" name="Arrondir un rectangle avec un coin du même côté 121"/>
          <p:cNvSpPr/>
          <p:nvPr/>
        </p:nvSpPr>
        <p:spPr>
          <a:xfrm>
            <a:off x="3068960" y="344488"/>
            <a:ext cx="1035496" cy="720080"/>
          </a:xfrm>
          <a:prstGeom prst="round2Same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3" name="Arrondir un rectangle avec un coin du même côté 122"/>
          <p:cNvSpPr/>
          <p:nvPr/>
        </p:nvSpPr>
        <p:spPr>
          <a:xfrm>
            <a:off x="4265712" y="344488"/>
            <a:ext cx="1035496" cy="720080"/>
          </a:xfrm>
          <a:prstGeom prst="round2Same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4" name="Arrondir un rectangle avec un coin du même côté 123"/>
          <p:cNvSpPr/>
          <p:nvPr/>
        </p:nvSpPr>
        <p:spPr>
          <a:xfrm>
            <a:off x="5517232" y="344488"/>
            <a:ext cx="1035496" cy="720080"/>
          </a:xfrm>
          <a:prstGeom prst="round2Same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7" name="Flèche droite 136"/>
          <p:cNvSpPr/>
          <p:nvPr/>
        </p:nvSpPr>
        <p:spPr>
          <a:xfrm>
            <a:off x="332656" y="5313040"/>
            <a:ext cx="1368152" cy="1008112"/>
          </a:xfrm>
          <a:prstGeom prst="righ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8" name="Flèche droite 137"/>
          <p:cNvSpPr/>
          <p:nvPr/>
        </p:nvSpPr>
        <p:spPr>
          <a:xfrm>
            <a:off x="332656" y="6393160"/>
            <a:ext cx="1368152" cy="1008112"/>
          </a:xfrm>
          <a:prstGeom prst="righ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9" name="Flèche droite 138"/>
          <p:cNvSpPr/>
          <p:nvPr/>
        </p:nvSpPr>
        <p:spPr>
          <a:xfrm>
            <a:off x="332656" y="7473280"/>
            <a:ext cx="1368152" cy="1008112"/>
          </a:xfrm>
          <a:prstGeom prst="righ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0" name="Flèche droite 139"/>
          <p:cNvSpPr/>
          <p:nvPr/>
        </p:nvSpPr>
        <p:spPr>
          <a:xfrm>
            <a:off x="332656" y="8553400"/>
            <a:ext cx="1368152" cy="1008112"/>
          </a:xfrm>
          <a:prstGeom prst="righ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1" name="ZoneTexte 140"/>
          <p:cNvSpPr txBox="1"/>
          <p:nvPr/>
        </p:nvSpPr>
        <p:spPr>
          <a:xfrm>
            <a:off x="332656" y="5673080"/>
            <a:ext cx="129614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b="1" dirty="0" smtClean="0">
                <a:latin typeface="Arial" pitchFamily="34" charset="0"/>
                <a:cs typeface="Arial" pitchFamily="34" charset="0"/>
              </a:rPr>
              <a:t>Problèmes dictés</a:t>
            </a:r>
            <a:endParaRPr lang="fr-FR" sz="1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2" name="ZoneTexte 141"/>
          <p:cNvSpPr txBox="1"/>
          <p:nvPr/>
        </p:nvSpPr>
        <p:spPr>
          <a:xfrm>
            <a:off x="332656" y="6753200"/>
            <a:ext cx="136815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b="1" dirty="0" smtClean="0">
                <a:latin typeface="Arial" pitchFamily="34" charset="0"/>
                <a:cs typeface="Arial" pitchFamily="34" charset="0"/>
              </a:rPr>
              <a:t>Dictée de nombres</a:t>
            </a:r>
            <a:endParaRPr lang="fr-FR" sz="1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3" name="ZoneTexte 142"/>
          <p:cNvSpPr txBox="1"/>
          <p:nvPr/>
        </p:nvSpPr>
        <p:spPr>
          <a:xfrm>
            <a:off x="476672" y="8913440"/>
            <a:ext cx="129614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b="1" dirty="0" smtClean="0">
                <a:latin typeface="Arial" pitchFamily="34" charset="0"/>
                <a:cs typeface="Arial" pitchFamily="34" charset="0"/>
              </a:rPr>
              <a:t>Calculs</a:t>
            </a:r>
            <a:endParaRPr lang="fr-FR" sz="1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5" name="ZoneTexte 144"/>
          <p:cNvSpPr txBox="1"/>
          <p:nvPr/>
        </p:nvSpPr>
        <p:spPr>
          <a:xfrm>
            <a:off x="404664" y="7761312"/>
            <a:ext cx="12961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b="1" dirty="0" smtClean="0">
                <a:latin typeface="Arial" pitchFamily="34" charset="0"/>
                <a:cs typeface="Arial" pitchFamily="34" charset="0"/>
              </a:rPr>
              <a:t>Doubles et moitiés</a:t>
            </a:r>
            <a:endParaRPr lang="fr-FR" sz="1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6" name="Arrondir un rectangle avec un coin du même côté 145"/>
          <p:cNvSpPr/>
          <p:nvPr/>
        </p:nvSpPr>
        <p:spPr>
          <a:xfrm>
            <a:off x="1844824" y="5385048"/>
            <a:ext cx="1035496" cy="720080"/>
          </a:xfrm>
          <a:prstGeom prst="round2Same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7" name="Arrondir un rectangle avec un coin du même côté 146"/>
          <p:cNvSpPr/>
          <p:nvPr/>
        </p:nvSpPr>
        <p:spPr>
          <a:xfrm>
            <a:off x="3096344" y="5385048"/>
            <a:ext cx="1035496" cy="720080"/>
          </a:xfrm>
          <a:prstGeom prst="round2Same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8" name="Arrondir un rectangle avec un coin du même côté 147"/>
          <p:cNvSpPr/>
          <p:nvPr/>
        </p:nvSpPr>
        <p:spPr>
          <a:xfrm>
            <a:off x="4293096" y="5385048"/>
            <a:ext cx="1035496" cy="720080"/>
          </a:xfrm>
          <a:prstGeom prst="round2Same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9" name="Arrondir un rectangle avec un coin du même côté 148"/>
          <p:cNvSpPr/>
          <p:nvPr/>
        </p:nvSpPr>
        <p:spPr>
          <a:xfrm>
            <a:off x="5544616" y="5385048"/>
            <a:ext cx="1035496" cy="720080"/>
          </a:xfrm>
          <a:prstGeom prst="round2Same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Connecteur droit 4"/>
          <p:cNvCxnSpPr/>
          <p:nvPr/>
        </p:nvCxnSpPr>
        <p:spPr>
          <a:xfrm>
            <a:off x="0" y="4953000"/>
            <a:ext cx="6858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7" name="Organigramme : Alternative 116"/>
          <p:cNvSpPr/>
          <p:nvPr/>
        </p:nvSpPr>
        <p:spPr>
          <a:xfrm>
            <a:off x="548680" y="632520"/>
            <a:ext cx="720080" cy="720080"/>
          </a:xfrm>
          <a:prstGeom prst="flowChartAlternate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8" name="Organigramme : Alternative 117"/>
          <p:cNvSpPr/>
          <p:nvPr/>
        </p:nvSpPr>
        <p:spPr>
          <a:xfrm>
            <a:off x="548680" y="1712640"/>
            <a:ext cx="720080" cy="720080"/>
          </a:xfrm>
          <a:prstGeom prst="flowChartAlternate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9" name="Organigramme : Alternative 118"/>
          <p:cNvSpPr/>
          <p:nvPr/>
        </p:nvSpPr>
        <p:spPr>
          <a:xfrm>
            <a:off x="548680" y="2792760"/>
            <a:ext cx="720080" cy="720080"/>
          </a:xfrm>
          <a:prstGeom prst="flowChartAlternate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0" name="Organigramme : Alternative 119"/>
          <p:cNvSpPr/>
          <p:nvPr/>
        </p:nvSpPr>
        <p:spPr>
          <a:xfrm>
            <a:off x="548680" y="3872880"/>
            <a:ext cx="720080" cy="720080"/>
          </a:xfrm>
          <a:prstGeom prst="flowChartAlternate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1" name="ZoneTexte 120"/>
          <p:cNvSpPr txBox="1"/>
          <p:nvPr/>
        </p:nvSpPr>
        <p:spPr>
          <a:xfrm>
            <a:off x="548680" y="200472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SCORE</a:t>
            </a:r>
            <a:endParaRPr lang="fr-FR" dirty="0"/>
          </a:p>
        </p:txBody>
      </p:sp>
      <p:sp>
        <p:nvSpPr>
          <p:cNvPr id="123" name="ZoneTexte 122"/>
          <p:cNvSpPr txBox="1"/>
          <p:nvPr/>
        </p:nvSpPr>
        <p:spPr>
          <a:xfrm>
            <a:off x="620688" y="776536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 </a:t>
            </a:r>
            <a:r>
              <a:rPr lang="fr-FR" dirty="0" smtClean="0"/>
              <a:t>   /4</a:t>
            </a:r>
            <a:endParaRPr lang="fr-FR" dirty="0"/>
          </a:p>
        </p:txBody>
      </p:sp>
      <p:sp>
        <p:nvSpPr>
          <p:cNvPr id="124" name="ZoneTexte 123"/>
          <p:cNvSpPr txBox="1"/>
          <p:nvPr/>
        </p:nvSpPr>
        <p:spPr>
          <a:xfrm>
            <a:off x="620688" y="1856656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 </a:t>
            </a:r>
            <a:r>
              <a:rPr lang="fr-FR" dirty="0" smtClean="0"/>
              <a:t>   /8</a:t>
            </a:r>
            <a:endParaRPr lang="fr-FR" dirty="0"/>
          </a:p>
        </p:txBody>
      </p:sp>
      <p:sp>
        <p:nvSpPr>
          <p:cNvPr id="125" name="ZoneTexte 124"/>
          <p:cNvSpPr txBox="1"/>
          <p:nvPr/>
        </p:nvSpPr>
        <p:spPr>
          <a:xfrm>
            <a:off x="620688" y="2936776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 </a:t>
            </a:r>
            <a:r>
              <a:rPr lang="fr-FR" dirty="0" smtClean="0"/>
              <a:t>   /8</a:t>
            </a:r>
            <a:endParaRPr lang="fr-FR" dirty="0"/>
          </a:p>
        </p:txBody>
      </p:sp>
      <p:sp>
        <p:nvSpPr>
          <p:cNvPr id="126" name="ZoneTexte 125"/>
          <p:cNvSpPr txBox="1"/>
          <p:nvPr/>
        </p:nvSpPr>
        <p:spPr>
          <a:xfrm>
            <a:off x="620688" y="4016896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 </a:t>
            </a:r>
            <a:r>
              <a:rPr lang="fr-FR" dirty="0" smtClean="0"/>
              <a:t>   /8</a:t>
            </a:r>
            <a:endParaRPr lang="fr-FR" dirty="0"/>
          </a:p>
        </p:txBody>
      </p:sp>
      <p:sp>
        <p:nvSpPr>
          <p:cNvPr id="127" name="Organigramme : Alternative 126"/>
          <p:cNvSpPr/>
          <p:nvPr/>
        </p:nvSpPr>
        <p:spPr>
          <a:xfrm>
            <a:off x="1484784" y="272480"/>
            <a:ext cx="5112568" cy="1080120"/>
          </a:xfrm>
          <a:prstGeom prst="flowChartAlternate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9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fr-FR" sz="9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fr-FR" sz="9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Problèmes dictés</a:t>
            </a:r>
          </a:p>
          <a:p>
            <a:r>
              <a:rPr lang="fr-FR" sz="9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</a:t>
            </a:r>
            <a:r>
              <a:rPr lang="fr-FR" sz="9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  <a:sym typeface="Wingdings"/>
              </a:rPr>
              <a:t></a:t>
            </a:r>
            <a:r>
              <a:rPr lang="fr-FR" sz="9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La </a:t>
            </a:r>
            <a:r>
              <a:rPr lang="fr-FR" sz="9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ﬂeuriste</a:t>
            </a:r>
            <a:r>
              <a:rPr lang="fr-FR" sz="9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vend des bouquets de roses. Dans chaque bouquet, il y a 5 roses. Alice achète 3 bouquets.  Combien a-t-elle de roses ? </a:t>
            </a:r>
            <a:r>
              <a:rPr lang="fr-FR" sz="9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  <a:sym typeface="Wingdings"/>
              </a:rPr>
              <a:t> Boris a aussi acheté des bouquets de 5 roses. </a:t>
            </a:r>
          </a:p>
          <a:p>
            <a:r>
              <a:rPr lang="fr-FR" sz="9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  <a:sym typeface="Wingdings"/>
              </a:rPr>
              <a:t>Il part avec 10 roses. Combien a-t-il acheté de bouquets ? </a:t>
            </a:r>
            <a:r>
              <a:rPr lang="fr-FR" sz="900" dirty="0" smtClean="0">
                <a:solidFill>
                  <a:schemeClr val="tx1"/>
                </a:solidFill>
                <a:latin typeface="Wingdings 2" pitchFamily="18" charset="2"/>
                <a:cs typeface="Arial" pitchFamily="34" charset="0"/>
                <a:sym typeface="Wingdings"/>
              </a:rPr>
              <a:t>w</a:t>
            </a:r>
            <a:r>
              <a:rPr lang="fr-FR" sz="9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  <a:sym typeface="Wingdings"/>
              </a:rPr>
              <a:t> Carole veut un bouquet de 10 iris. La </a:t>
            </a:r>
            <a:r>
              <a:rPr lang="fr-FR" sz="9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  <a:sym typeface="Wingdings"/>
              </a:rPr>
              <a:t>ﬂeuriste</a:t>
            </a:r>
            <a:r>
              <a:rPr lang="fr-FR" sz="9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  <a:sym typeface="Wingdings"/>
              </a:rPr>
              <a:t> a déjà mis 6 iris. Combien doit-elle encore en mettre pour compléter le bouquet ? </a:t>
            </a:r>
            <a:r>
              <a:rPr lang="fr-FR" sz="900" dirty="0" smtClean="0">
                <a:solidFill>
                  <a:schemeClr val="tx1"/>
                </a:solidFill>
                <a:latin typeface="Wingdings 2" pitchFamily="18" charset="2"/>
                <a:cs typeface="Arial" pitchFamily="34" charset="0"/>
                <a:sym typeface="Wingdings"/>
              </a:rPr>
              <a:t> x </a:t>
            </a:r>
            <a:r>
              <a:rPr lang="fr-FR" sz="9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  <a:sym typeface="Wingdings"/>
              </a:rPr>
              <a:t>Damien emporte un bouquet qui contient 3 </a:t>
            </a:r>
            <a:r>
              <a:rPr lang="fr-FR" sz="9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  <a:sym typeface="Wingdings"/>
              </a:rPr>
              <a:t>ﬂeurs</a:t>
            </a:r>
            <a:r>
              <a:rPr lang="fr-FR" sz="9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  <a:sym typeface="Wingdings"/>
              </a:rPr>
              <a:t> rouges, 7 </a:t>
            </a:r>
            <a:r>
              <a:rPr lang="fr-FR" sz="9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  <a:sym typeface="Wingdings"/>
              </a:rPr>
              <a:t>ﬂeurs</a:t>
            </a:r>
            <a:r>
              <a:rPr lang="fr-FR" sz="9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  <a:sym typeface="Wingdings"/>
              </a:rPr>
              <a:t> bleues et 4 </a:t>
            </a:r>
            <a:r>
              <a:rPr lang="fr-FR" sz="9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  <a:sym typeface="Wingdings"/>
              </a:rPr>
              <a:t>ﬂeurs</a:t>
            </a:r>
            <a:r>
              <a:rPr lang="fr-FR" sz="9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  <a:sym typeface="Wingdings"/>
              </a:rPr>
              <a:t> jaunes. Combien y a-t-il de  fleurs dans le bouquet de Damien ?</a:t>
            </a:r>
          </a:p>
          <a:p>
            <a:pPr algn="ctr"/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128" name="Organigramme : Alternative 127"/>
          <p:cNvSpPr/>
          <p:nvPr/>
        </p:nvSpPr>
        <p:spPr>
          <a:xfrm>
            <a:off x="1484784" y="1712640"/>
            <a:ext cx="5112568" cy="720080"/>
          </a:xfrm>
          <a:prstGeom prst="flowChartAlternate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9" name="Organigramme : Alternative 128"/>
          <p:cNvSpPr/>
          <p:nvPr/>
        </p:nvSpPr>
        <p:spPr>
          <a:xfrm>
            <a:off x="1484784" y="2792760"/>
            <a:ext cx="5112568" cy="720080"/>
          </a:xfrm>
          <a:prstGeom prst="flowChartAlternate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0" name="Organigramme : Alternative 129"/>
          <p:cNvSpPr/>
          <p:nvPr/>
        </p:nvSpPr>
        <p:spPr>
          <a:xfrm>
            <a:off x="1484784" y="3872880"/>
            <a:ext cx="5112568" cy="720080"/>
          </a:xfrm>
          <a:prstGeom prst="flowChartAlternate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ZoneTexte 16"/>
          <p:cNvSpPr txBox="1"/>
          <p:nvPr/>
        </p:nvSpPr>
        <p:spPr>
          <a:xfrm>
            <a:off x="1556792" y="1712640"/>
            <a:ext cx="5040560" cy="7540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300" b="1" dirty="0" smtClean="0">
                <a:latin typeface="Arial" pitchFamily="34" charset="0"/>
                <a:cs typeface="Arial" pitchFamily="34" charset="0"/>
              </a:rPr>
              <a:t>Dictée de nombres</a:t>
            </a:r>
          </a:p>
          <a:p>
            <a:r>
              <a:rPr lang="fr-FR" sz="1500" dirty="0" smtClean="0">
                <a:latin typeface="Wingdings 2" pitchFamily="18" charset="2"/>
                <a:cs typeface="Arial" pitchFamily="34" charset="0"/>
              </a:rPr>
              <a:t>u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 207 </a:t>
            </a:r>
            <a:r>
              <a:rPr lang="fr-FR" sz="1500" dirty="0" smtClean="0">
                <a:latin typeface="Wingdings 2" pitchFamily="18" charset="2"/>
                <a:cs typeface="Arial" pitchFamily="34" charset="0"/>
              </a:rPr>
              <a:t>v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490 </a:t>
            </a:r>
            <a:r>
              <a:rPr lang="fr-FR" sz="1500" dirty="0" smtClean="0">
                <a:latin typeface="Wingdings 2" pitchFamily="18" charset="2"/>
                <a:cs typeface="Arial" pitchFamily="34" charset="0"/>
              </a:rPr>
              <a:t>w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3 020 </a:t>
            </a:r>
            <a:r>
              <a:rPr lang="fr-FR" sz="1500" dirty="0" smtClean="0">
                <a:latin typeface="Wingdings 2" pitchFamily="18" charset="2"/>
                <a:cs typeface="Arial" pitchFamily="34" charset="0"/>
              </a:rPr>
              <a:t>x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 2 186 </a:t>
            </a:r>
            <a:r>
              <a:rPr lang="fr-FR" sz="1500" dirty="0" smtClean="0">
                <a:latin typeface="Wingdings 2" pitchFamily="18" charset="2"/>
                <a:cs typeface="Arial" pitchFamily="34" charset="0"/>
              </a:rPr>
              <a:t>y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 3003 </a:t>
            </a:r>
            <a:r>
              <a:rPr lang="fr-FR" sz="1500" dirty="0" smtClean="0">
                <a:latin typeface="Wingdings 2" pitchFamily="18" charset="2"/>
                <a:cs typeface="Arial" pitchFamily="34" charset="0"/>
              </a:rPr>
              <a:t>z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10 270</a:t>
            </a:r>
            <a:r>
              <a:rPr lang="fr-FR" sz="1500" dirty="0" smtClean="0">
                <a:latin typeface="Wingdings 2" pitchFamily="18" charset="2"/>
                <a:cs typeface="Arial" pitchFamily="34" charset="0"/>
              </a:rPr>
              <a:t>{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 23 452 </a:t>
            </a:r>
            <a:r>
              <a:rPr lang="fr-FR" sz="1500" dirty="0" smtClean="0">
                <a:latin typeface="Wingdings 2" pitchFamily="18" charset="2"/>
                <a:cs typeface="Arial" pitchFamily="34" charset="0"/>
              </a:rPr>
              <a:t>|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100 000</a:t>
            </a:r>
            <a:endParaRPr lang="fr-FR" sz="13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ZoneTexte 17"/>
          <p:cNvSpPr txBox="1"/>
          <p:nvPr/>
        </p:nvSpPr>
        <p:spPr>
          <a:xfrm>
            <a:off x="1556792" y="2792760"/>
            <a:ext cx="5040560" cy="7540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300" b="1" dirty="0" smtClean="0">
                <a:latin typeface="Arial" pitchFamily="34" charset="0"/>
                <a:cs typeface="Arial" pitchFamily="34" charset="0"/>
              </a:rPr>
              <a:t>Doubles et moitiés</a:t>
            </a:r>
          </a:p>
          <a:p>
            <a:r>
              <a:rPr lang="fr-FR" sz="1300" dirty="0" smtClean="0">
                <a:latin typeface="Arial" pitchFamily="34" charset="0"/>
                <a:cs typeface="Arial" pitchFamily="34" charset="0"/>
              </a:rPr>
              <a:t>Double de : </a:t>
            </a:r>
            <a:r>
              <a:rPr lang="fr-FR" sz="1500" dirty="0" smtClean="0">
                <a:latin typeface="Wingdings 2" pitchFamily="18" charset="2"/>
                <a:cs typeface="Arial" pitchFamily="34" charset="0"/>
              </a:rPr>
              <a:t>u 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5  </a:t>
            </a:r>
            <a:r>
              <a:rPr lang="fr-FR" sz="1500" dirty="0" smtClean="0">
                <a:latin typeface="Wingdings 2" pitchFamily="18" charset="2"/>
                <a:cs typeface="Arial" pitchFamily="34" charset="0"/>
              </a:rPr>
              <a:t>v 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0  </a:t>
            </a:r>
            <a:r>
              <a:rPr lang="fr-FR" sz="1500" dirty="0" smtClean="0">
                <a:latin typeface="Wingdings 2" pitchFamily="18" charset="2"/>
                <a:cs typeface="Arial" pitchFamily="34" charset="0"/>
              </a:rPr>
              <a:t>w 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15  </a:t>
            </a:r>
            <a:r>
              <a:rPr lang="fr-FR" sz="1500" dirty="0" smtClean="0">
                <a:latin typeface="Wingdings 2" pitchFamily="18" charset="2"/>
                <a:cs typeface="Arial" pitchFamily="34" charset="0"/>
              </a:rPr>
              <a:t>x 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40  </a:t>
            </a:r>
          </a:p>
          <a:p>
            <a:r>
              <a:rPr lang="fr-FR" sz="1300" dirty="0" smtClean="0">
                <a:latin typeface="Arial" pitchFamily="34" charset="0"/>
                <a:cs typeface="Arial" pitchFamily="34" charset="0"/>
              </a:rPr>
              <a:t>Moitié de :   </a:t>
            </a:r>
            <a:r>
              <a:rPr lang="fr-FR" sz="1500" dirty="0" smtClean="0">
                <a:latin typeface="Wingdings 2" pitchFamily="18" charset="2"/>
                <a:cs typeface="Arial" pitchFamily="34" charset="0"/>
              </a:rPr>
              <a:t>y 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10  </a:t>
            </a:r>
            <a:r>
              <a:rPr lang="fr-FR" sz="1500" dirty="0" smtClean="0">
                <a:latin typeface="Wingdings 2" pitchFamily="18" charset="2"/>
                <a:cs typeface="Arial" pitchFamily="34" charset="0"/>
              </a:rPr>
              <a:t>z 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50  </a:t>
            </a:r>
            <a:r>
              <a:rPr lang="fr-FR" sz="1500" dirty="0" smtClean="0">
                <a:latin typeface="Wingdings 2" pitchFamily="18" charset="2"/>
                <a:cs typeface="Arial" pitchFamily="34" charset="0"/>
              </a:rPr>
              <a:t>{ 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40  </a:t>
            </a:r>
            <a:r>
              <a:rPr lang="fr-FR" sz="1500" dirty="0" smtClean="0">
                <a:latin typeface="Wingdings 2" pitchFamily="18" charset="2"/>
                <a:cs typeface="Arial" pitchFamily="34" charset="0"/>
              </a:rPr>
              <a:t>| 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70  </a:t>
            </a:r>
            <a:endParaRPr lang="fr-FR" sz="13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ZoneTexte 18"/>
          <p:cNvSpPr txBox="1"/>
          <p:nvPr/>
        </p:nvSpPr>
        <p:spPr>
          <a:xfrm>
            <a:off x="1556792" y="3872880"/>
            <a:ext cx="5040560" cy="7540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300" b="1" dirty="0" smtClean="0">
                <a:latin typeface="Arial" pitchFamily="34" charset="0"/>
                <a:cs typeface="Arial" pitchFamily="34" charset="0"/>
              </a:rPr>
              <a:t>Doubles et moitiés</a:t>
            </a:r>
          </a:p>
          <a:p>
            <a:r>
              <a:rPr lang="fr-FR" sz="1300" dirty="0" smtClean="0">
                <a:latin typeface="Arial" pitchFamily="34" charset="0"/>
                <a:cs typeface="Arial" pitchFamily="34" charset="0"/>
              </a:rPr>
              <a:t>Double de : </a:t>
            </a:r>
            <a:r>
              <a:rPr lang="fr-FR" sz="1500" dirty="0" smtClean="0">
                <a:latin typeface="Wingdings 2" pitchFamily="18" charset="2"/>
                <a:cs typeface="Arial" pitchFamily="34" charset="0"/>
              </a:rPr>
              <a:t>u 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9  </a:t>
            </a:r>
            <a:r>
              <a:rPr lang="fr-FR" sz="1500" dirty="0" smtClean="0">
                <a:latin typeface="Wingdings 2" pitchFamily="18" charset="2"/>
                <a:cs typeface="Arial" pitchFamily="34" charset="0"/>
              </a:rPr>
              <a:t>v 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30  </a:t>
            </a:r>
            <a:r>
              <a:rPr lang="fr-FR" sz="1500" dirty="0" smtClean="0">
                <a:latin typeface="Wingdings 2" pitchFamily="18" charset="2"/>
                <a:cs typeface="Arial" pitchFamily="34" charset="0"/>
              </a:rPr>
              <a:t>w 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25  </a:t>
            </a:r>
            <a:r>
              <a:rPr lang="fr-FR" sz="1500" dirty="0" smtClean="0">
                <a:latin typeface="Wingdings 2" pitchFamily="18" charset="2"/>
                <a:cs typeface="Arial" pitchFamily="34" charset="0"/>
              </a:rPr>
              <a:t>x 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50  </a:t>
            </a:r>
          </a:p>
          <a:p>
            <a:r>
              <a:rPr lang="fr-FR" sz="1300" dirty="0" smtClean="0">
                <a:latin typeface="Arial" pitchFamily="34" charset="0"/>
                <a:cs typeface="Arial" pitchFamily="34" charset="0"/>
              </a:rPr>
              <a:t>Moitié de :   </a:t>
            </a:r>
            <a:r>
              <a:rPr lang="fr-FR" sz="1500" dirty="0" smtClean="0">
                <a:latin typeface="Wingdings 2" pitchFamily="18" charset="2"/>
                <a:cs typeface="Arial" pitchFamily="34" charset="0"/>
              </a:rPr>
              <a:t>y 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20  </a:t>
            </a:r>
            <a:r>
              <a:rPr lang="fr-FR" sz="1500" dirty="0" smtClean="0">
                <a:latin typeface="Wingdings 2" pitchFamily="18" charset="2"/>
                <a:cs typeface="Arial" pitchFamily="34" charset="0"/>
              </a:rPr>
              <a:t>z 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30  </a:t>
            </a:r>
            <a:r>
              <a:rPr lang="fr-FR" sz="1500" dirty="0" smtClean="0">
                <a:latin typeface="Wingdings 2" pitchFamily="18" charset="2"/>
                <a:cs typeface="Arial" pitchFamily="34" charset="0"/>
              </a:rPr>
              <a:t>{ 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60  </a:t>
            </a:r>
            <a:r>
              <a:rPr lang="fr-FR" sz="1500" dirty="0" smtClean="0">
                <a:latin typeface="Wingdings 2" pitchFamily="18" charset="2"/>
                <a:cs typeface="Arial" pitchFamily="34" charset="0"/>
              </a:rPr>
              <a:t>| 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90  </a:t>
            </a:r>
          </a:p>
        </p:txBody>
      </p:sp>
      <p:sp>
        <p:nvSpPr>
          <p:cNvPr id="37" name="Organigramme : Alternative 36"/>
          <p:cNvSpPr/>
          <p:nvPr/>
        </p:nvSpPr>
        <p:spPr>
          <a:xfrm>
            <a:off x="548680" y="5601072"/>
            <a:ext cx="720080" cy="720080"/>
          </a:xfrm>
          <a:prstGeom prst="flowChartAlternate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8" name="Organigramme : Alternative 37"/>
          <p:cNvSpPr/>
          <p:nvPr/>
        </p:nvSpPr>
        <p:spPr>
          <a:xfrm>
            <a:off x="548680" y="6681192"/>
            <a:ext cx="720080" cy="720080"/>
          </a:xfrm>
          <a:prstGeom prst="flowChartAlternate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9" name="Organigramme : Alternative 38"/>
          <p:cNvSpPr/>
          <p:nvPr/>
        </p:nvSpPr>
        <p:spPr>
          <a:xfrm>
            <a:off x="548680" y="7761312"/>
            <a:ext cx="720080" cy="720080"/>
          </a:xfrm>
          <a:prstGeom prst="flowChartAlternate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0" name="Organigramme : Alternative 39"/>
          <p:cNvSpPr/>
          <p:nvPr/>
        </p:nvSpPr>
        <p:spPr>
          <a:xfrm>
            <a:off x="548680" y="8841432"/>
            <a:ext cx="720080" cy="720080"/>
          </a:xfrm>
          <a:prstGeom prst="flowChartAlternate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1" name="ZoneTexte 40"/>
          <p:cNvSpPr txBox="1"/>
          <p:nvPr/>
        </p:nvSpPr>
        <p:spPr>
          <a:xfrm>
            <a:off x="548680" y="5169024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SCORE</a:t>
            </a:r>
            <a:endParaRPr lang="fr-FR" dirty="0"/>
          </a:p>
        </p:txBody>
      </p:sp>
      <p:sp>
        <p:nvSpPr>
          <p:cNvPr id="42" name="ZoneTexte 41"/>
          <p:cNvSpPr txBox="1"/>
          <p:nvPr/>
        </p:nvSpPr>
        <p:spPr>
          <a:xfrm>
            <a:off x="620688" y="5745088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 </a:t>
            </a:r>
            <a:r>
              <a:rPr lang="fr-FR" dirty="0" smtClean="0"/>
              <a:t>   /4</a:t>
            </a:r>
            <a:endParaRPr lang="fr-FR" dirty="0"/>
          </a:p>
        </p:txBody>
      </p:sp>
      <p:sp>
        <p:nvSpPr>
          <p:cNvPr id="43" name="ZoneTexte 42"/>
          <p:cNvSpPr txBox="1"/>
          <p:nvPr/>
        </p:nvSpPr>
        <p:spPr>
          <a:xfrm>
            <a:off x="620688" y="6825208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 </a:t>
            </a:r>
            <a:r>
              <a:rPr lang="fr-FR" dirty="0" smtClean="0"/>
              <a:t>   /8</a:t>
            </a:r>
            <a:endParaRPr lang="fr-FR" dirty="0"/>
          </a:p>
        </p:txBody>
      </p:sp>
      <p:sp>
        <p:nvSpPr>
          <p:cNvPr id="44" name="ZoneTexte 43"/>
          <p:cNvSpPr txBox="1"/>
          <p:nvPr/>
        </p:nvSpPr>
        <p:spPr>
          <a:xfrm>
            <a:off x="620688" y="7905328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 </a:t>
            </a:r>
            <a:r>
              <a:rPr lang="fr-FR" dirty="0" smtClean="0"/>
              <a:t>   /8</a:t>
            </a:r>
            <a:endParaRPr lang="fr-FR" dirty="0"/>
          </a:p>
        </p:txBody>
      </p:sp>
      <p:sp>
        <p:nvSpPr>
          <p:cNvPr id="45" name="ZoneTexte 44"/>
          <p:cNvSpPr txBox="1"/>
          <p:nvPr/>
        </p:nvSpPr>
        <p:spPr>
          <a:xfrm>
            <a:off x="620688" y="8985448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 </a:t>
            </a:r>
            <a:r>
              <a:rPr lang="fr-FR" dirty="0" smtClean="0"/>
              <a:t>   /8</a:t>
            </a:r>
            <a:endParaRPr lang="fr-FR" dirty="0"/>
          </a:p>
        </p:txBody>
      </p:sp>
      <p:sp>
        <p:nvSpPr>
          <p:cNvPr id="55" name="Organigramme : Alternative 54"/>
          <p:cNvSpPr/>
          <p:nvPr/>
        </p:nvSpPr>
        <p:spPr>
          <a:xfrm>
            <a:off x="1484784" y="5241032"/>
            <a:ext cx="5112568" cy="1080120"/>
          </a:xfrm>
          <a:prstGeom prst="flowChartAlternate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9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fr-FR" sz="9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fr-FR" sz="9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Problèmes dictés</a:t>
            </a:r>
          </a:p>
          <a:p>
            <a:r>
              <a:rPr lang="fr-FR" sz="9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</a:t>
            </a:r>
            <a:r>
              <a:rPr lang="fr-FR" sz="9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  <a:sym typeface="Wingdings"/>
              </a:rPr>
              <a:t></a:t>
            </a:r>
            <a:r>
              <a:rPr lang="fr-FR" sz="9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La </a:t>
            </a:r>
            <a:r>
              <a:rPr lang="fr-FR" sz="9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ﬂeuriste</a:t>
            </a:r>
            <a:r>
              <a:rPr lang="fr-FR" sz="9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vend des bouquets de roses. Dans chaque bouquet, il y a 5 roses. Alice achète 3 bouquets.  Combien a-t-elle de roses ? </a:t>
            </a:r>
            <a:r>
              <a:rPr lang="fr-FR" sz="9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  <a:sym typeface="Wingdings"/>
              </a:rPr>
              <a:t> Boris a aussi acheté des bouquets de 5 roses. </a:t>
            </a:r>
          </a:p>
          <a:p>
            <a:r>
              <a:rPr lang="fr-FR" sz="9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  <a:sym typeface="Wingdings"/>
              </a:rPr>
              <a:t>Il part avec 10 roses. Combien a-t-il acheté de bouquets ? </a:t>
            </a:r>
            <a:r>
              <a:rPr lang="fr-FR" sz="900" dirty="0" smtClean="0">
                <a:solidFill>
                  <a:schemeClr val="tx1"/>
                </a:solidFill>
                <a:latin typeface="Wingdings 2" pitchFamily="18" charset="2"/>
                <a:cs typeface="Arial" pitchFamily="34" charset="0"/>
                <a:sym typeface="Wingdings"/>
              </a:rPr>
              <a:t>w</a:t>
            </a:r>
            <a:r>
              <a:rPr lang="fr-FR" sz="9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  <a:sym typeface="Wingdings"/>
              </a:rPr>
              <a:t> Carole veut un bouquet de 10 iris. La </a:t>
            </a:r>
            <a:r>
              <a:rPr lang="fr-FR" sz="9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  <a:sym typeface="Wingdings"/>
              </a:rPr>
              <a:t>ﬂeuriste</a:t>
            </a:r>
            <a:r>
              <a:rPr lang="fr-FR" sz="9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  <a:sym typeface="Wingdings"/>
              </a:rPr>
              <a:t> a déjà mis 6 iris. Combien doit-elle encore en mettre pour compléter le bouquet ? </a:t>
            </a:r>
            <a:r>
              <a:rPr lang="fr-FR" sz="900" dirty="0" smtClean="0">
                <a:solidFill>
                  <a:schemeClr val="tx1"/>
                </a:solidFill>
                <a:latin typeface="Wingdings 2" pitchFamily="18" charset="2"/>
                <a:cs typeface="Arial" pitchFamily="34" charset="0"/>
                <a:sym typeface="Wingdings"/>
              </a:rPr>
              <a:t> x </a:t>
            </a:r>
            <a:r>
              <a:rPr lang="fr-FR" sz="9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  <a:sym typeface="Wingdings"/>
              </a:rPr>
              <a:t>Damien emporte un bouquet qui contient 3 </a:t>
            </a:r>
            <a:r>
              <a:rPr lang="fr-FR" sz="9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  <a:sym typeface="Wingdings"/>
              </a:rPr>
              <a:t>ﬂeurs</a:t>
            </a:r>
            <a:r>
              <a:rPr lang="fr-FR" sz="9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  <a:sym typeface="Wingdings"/>
              </a:rPr>
              <a:t> rouges, 7 </a:t>
            </a:r>
            <a:r>
              <a:rPr lang="fr-FR" sz="9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  <a:sym typeface="Wingdings"/>
              </a:rPr>
              <a:t>ﬂeurs</a:t>
            </a:r>
            <a:r>
              <a:rPr lang="fr-FR" sz="9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  <a:sym typeface="Wingdings"/>
              </a:rPr>
              <a:t> bleues et 4 </a:t>
            </a:r>
            <a:r>
              <a:rPr lang="fr-FR" sz="9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  <a:sym typeface="Wingdings"/>
              </a:rPr>
              <a:t>ﬂeurs</a:t>
            </a:r>
            <a:r>
              <a:rPr lang="fr-FR" sz="9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  <a:sym typeface="Wingdings"/>
              </a:rPr>
              <a:t> jaunes. Combien y a-t-il de  fleurs dans le bouquet de Damien ?</a:t>
            </a:r>
          </a:p>
          <a:p>
            <a:pPr algn="ctr"/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56" name="Organigramme : Alternative 55"/>
          <p:cNvSpPr/>
          <p:nvPr/>
        </p:nvSpPr>
        <p:spPr>
          <a:xfrm>
            <a:off x="1484784" y="6681192"/>
            <a:ext cx="5112568" cy="720080"/>
          </a:xfrm>
          <a:prstGeom prst="flowChartAlternate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7" name="Organigramme : Alternative 56"/>
          <p:cNvSpPr/>
          <p:nvPr/>
        </p:nvSpPr>
        <p:spPr>
          <a:xfrm>
            <a:off x="1484784" y="7761312"/>
            <a:ext cx="5112568" cy="720080"/>
          </a:xfrm>
          <a:prstGeom prst="flowChartAlternate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8" name="Organigramme : Alternative 57"/>
          <p:cNvSpPr/>
          <p:nvPr/>
        </p:nvSpPr>
        <p:spPr>
          <a:xfrm>
            <a:off x="1484784" y="8841432"/>
            <a:ext cx="5112568" cy="720080"/>
          </a:xfrm>
          <a:prstGeom prst="flowChartAlternate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9" name="ZoneTexte 58"/>
          <p:cNvSpPr txBox="1"/>
          <p:nvPr/>
        </p:nvSpPr>
        <p:spPr>
          <a:xfrm>
            <a:off x="1556792" y="6681192"/>
            <a:ext cx="5040560" cy="7540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300" b="1" dirty="0" smtClean="0">
                <a:latin typeface="Arial" pitchFamily="34" charset="0"/>
                <a:cs typeface="Arial" pitchFamily="34" charset="0"/>
              </a:rPr>
              <a:t>Dictée de nombres</a:t>
            </a:r>
          </a:p>
          <a:p>
            <a:r>
              <a:rPr lang="fr-FR" sz="1500" dirty="0" smtClean="0">
                <a:latin typeface="Wingdings 2" pitchFamily="18" charset="2"/>
                <a:cs typeface="Arial" pitchFamily="34" charset="0"/>
              </a:rPr>
              <a:t>u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 207 </a:t>
            </a:r>
            <a:r>
              <a:rPr lang="fr-FR" sz="1500" dirty="0" smtClean="0">
                <a:latin typeface="Wingdings 2" pitchFamily="18" charset="2"/>
                <a:cs typeface="Arial" pitchFamily="34" charset="0"/>
              </a:rPr>
              <a:t>v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490 </a:t>
            </a:r>
            <a:r>
              <a:rPr lang="fr-FR" sz="1500" dirty="0" smtClean="0">
                <a:latin typeface="Wingdings 2" pitchFamily="18" charset="2"/>
                <a:cs typeface="Arial" pitchFamily="34" charset="0"/>
              </a:rPr>
              <a:t>w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3 020 </a:t>
            </a:r>
            <a:r>
              <a:rPr lang="fr-FR" sz="1500" dirty="0" smtClean="0">
                <a:latin typeface="Wingdings 2" pitchFamily="18" charset="2"/>
                <a:cs typeface="Arial" pitchFamily="34" charset="0"/>
              </a:rPr>
              <a:t>x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 2 186 </a:t>
            </a:r>
            <a:r>
              <a:rPr lang="fr-FR" sz="1500" dirty="0" smtClean="0">
                <a:latin typeface="Wingdings 2" pitchFamily="18" charset="2"/>
                <a:cs typeface="Arial" pitchFamily="34" charset="0"/>
              </a:rPr>
              <a:t>y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 3003 </a:t>
            </a:r>
            <a:r>
              <a:rPr lang="fr-FR" sz="1500" dirty="0" smtClean="0">
                <a:latin typeface="Wingdings 2" pitchFamily="18" charset="2"/>
                <a:cs typeface="Arial" pitchFamily="34" charset="0"/>
              </a:rPr>
              <a:t>z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10 270</a:t>
            </a:r>
            <a:r>
              <a:rPr lang="fr-FR" sz="1500" dirty="0" smtClean="0">
                <a:latin typeface="Wingdings 2" pitchFamily="18" charset="2"/>
                <a:cs typeface="Arial" pitchFamily="34" charset="0"/>
              </a:rPr>
              <a:t>{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 23 452 </a:t>
            </a:r>
            <a:r>
              <a:rPr lang="fr-FR" sz="1500" dirty="0" smtClean="0">
                <a:latin typeface="Wingdings 2" pitchFamily="18" charset="2"/>
                <a:cs typeface="Arial" pitchFamily="34" charset="0"/>
              </a:rPr>
              <a:t>|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100 000</a:t>
            </a:r>
            <a:endParaRPr lang="fr-FR" sz="13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0" name="ZoneTexte 59"/>
          <p:cNvSpPr txBox="1"/>
          <p:nvPr/>
        </p:nvSpPr>
        <p:spPr>
          <a:xfrm>
            <a:off x="1556792" y="7761312"/>
            <a:ext cx="5040560" cy="7540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300" b="1" dirty="0" smtClean="0">
                <a:latin typeface="Arial" pitchFamily="34" charset="0"/>
                <a:cs typeface="Arial" pitchFamily="34" charset="0"/>
              </a:rPr>
              <a:t>Doubles et moitiés</a:t>
            </a:r>
          </a:p>
          <a:p>
            <a:r>
              <a:rPr lang="fr-FR" sz="1300" dirty="0" smtClean="0">
                <a:latin typeface="Arial" pitchFamily="34" charset="0"/>
                <a:cs typeface="Arial" pitchFamily="34" charset="0"/>
              </a:rPr>
              <a:t>Double de : </a:t>
            </a:r>
            <a:r>
              <a:rPr lang="fr-FR" sz="1500" dirty="0" smtClean="0">
                <a:latin typeface="Wingdings 2" pitchFamily="18" charset="2"/>
                <a:cs typeface="Arial" pitchFamily="34" charset="0"/>
              </a:rPr>
              <a:t>u 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5  </a:t>
            </a:r>
            <a:r>
              <a:rPr lang="fr-FR" sz="1500" dirty="0" smtClean="0">
                <a:latin typeface="Wingdings 2" pitchFamily="18" charset="2"/>
                <a:cs typeface="Arial" pitchFamily="34" charset="0"/>
              </a:rPr>
              <a:t>v 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0  </a:t>
            </a:r>
            <a:r>
              <a:rPr lang="fr-FR" sz="1500" dirty="0" smtClean="0">
                <a:latin typeface="Wingdings 2" pitchFamily="18" charset="2"/>
                <a:cs typeface="Arial" pitchFamily="34" charset="0"/>
              </a:rPr>
              <a:t>w 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15  </a:t>
            </a:r>
            <a:r>
              <a:rPr lang="fr-FR" sz="1500" dirty="0" smtClean="0">
                <a:latin typeface="Wingdings 2" pitchFamily="18" charset="2"/>
                <a:cs typeface="Arial" pitchFamily="34" charset="0"/>
              </a:rPr>
              <a:t>x 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40  </a:t>
            </a:r>
          </a:p>
          <a:p>
            <a:r>
              <a:rPr lang="fr-FR" sz="1300" dirty="0" smtClean="0">
                <a:latin typeface="Arial" pitchFamily="34" charset="0"/>
                <a:cs typeface="Arial" pitchFamily="34" charset="0"/>
              </a:rPr>
              <a:t>Moitié de :   </a:t>
            </a:r>
            <a:r>
              <a:rPr lang="fr-FR" sz="1500" dirty="0" smtClean="0">
                <a:latin typeface="Wingdings 2" pitchFamily="18" charset="2"/>
                <a:cs typeface="Arial" pitchFamily="34" charset="0"/>
              </a:rPr>
              <a:t>y 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10  </a:t>
            </a:r>
            <a:r>
              <a:rPr lang="fr-FR" sz="1500" dirty="0" smtClean="0">
                <a:latin typeface="Wingdings 2" pitchFamily="18" charset="2"/>
                <a:cs typeface="Arial" pitchFamily="34" charset="0"/>
              </a:rPr>
              <a:t>z 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50  </a:t>
            </a:r>
            <a:r>
              <a:rPr lang="fr-FR" sz="1500" dirty="0" smtClean="0">
                <a:latin typeface="Wingdings 2" pitchFamily="18" charset="2"/>
                <a:cs typeface="Arial" pitchFamily="34" charset="0"/>
              </a:rPr>
              <a:t>{ 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40  </a:t>
            </a:r>
            <a:r>
              <a:rPr lang="fr-FR" sz="1500" dirty="0" smtClean="0">
                <a:latin typeface="Wingdings 2" pitchFamily="18" charset="2"/>
                <a:cs typeface="Arial" pitchFamily="34" charset="0"/>
              </a:rPr>
              <a:t>| 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70  </a:t>
            </a:r>
            <a:endParaRPr lang="fr-FR" sz="13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1" name="ZoneTexte 60"/>
          <p:cNvSpPr txBox="1"/>
          <p:nvPr/>
        </p:nvSpPr>
        <p:spPr>
          <a:xfrm>
            <a:off x="1556792" y="8841432"/>
            <a:ext cx="5040560" cy="7540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300" b="1" dirty="0" smtClean="0">
                <a:latin typeface="Arial" pitchFamily="34" charset="0"/>
                <a:cs typeface="Arial" pitchFamily="34" charset="0"/>
              </a:rPr>
              <a:t>Doubles et moitiés</a:t>
            </a:r>
          </a:p>
          <a:p>
            <a:r>
              <a:rPr lang="fr-FR" sz="1300" dirty="0" smtClean="0">
                <a:latin typeface="Arial" pitchFamily="34" charset="0"/>
                <a:cs typeface="Arial" pitchFamily="34" charset="0"/>
              </a:rPr>
              <a:t>Double de : </a:t>
            </a:r>
            <a:r>
              <a:rPr lang="fr-FR" sz="1500" dirty="0" smtClean="0">
                <a:latin typeface="Wingdings 2" pitchFamily="18" charset="2"/>
                <a:cs typeface="Arial" pitchFamily="34" charset="0"/>
              </a:rPr>
              <a:t>u 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9  </a:t>
            </a:r>
            <a:r>
              <a:rPr lang="fr-FR" sz="1500" dirty="0" smtClean="0">
                <a:latin typeface="Wingdings 2" pitchFamily="18" charset="2"/>
                <a:cs typeface="Arial" pitchFamily="34" charset="0"/>
              </a:rPr>
              <a:t>v 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30  </a:t>
            </a:r>
            <a:r>
              <a:rPr lang="fr-FR" sz="1500" dirty="0" smtClean="0">
                <a:latin typeface="Wingdings 2" pitchFamily="18" charset="2"/>
                <a:cs typeface="Arial" pitchFamily="34" charset="0"/>
              </a:rPr>
              <a:t>w 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25  </a:t>
            </a:r>
            <a:r>
              <a:rPr lang="fr-FR" sz="1500" dirty="0" smtClean="0">
                <a:latin typeface="Wingdings 2" pitchFamily="18" charset="2"/>
                <a:cs typeface="Arial" pitchFamily="34" charset="0"/>
              </a:rPr>
              <a:t>x 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50  </a:t>
            </a:r>
          </a:p>
          <a:p>
            <a:r>
              <a:rPr lang="fr-FR" sz="1300" dirty="0" smtClean="0">
                <a:latin typeface="Arial" pitchFamily="34" charset="0"/>
                <a:cs typeface="Arial" pitchFamily="34" charset="0"/>
              </a:rPr>
              <a:t>Moitié de :   </a:t>
            </a:r>
            <a:r>
              <a:rPr lang="fr-FR" sz="1500" dirty="0" smtClean="0">
                <a:latin typeface="Wingdings 2" pitchFamily="18" charset="2"/>
                <a:cs typeface="Arial" pitchFamily="34" charset="0"/>
              </a:rPr>
              <a:t>y 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20  </a:t>
            </a:r>
            <a:r>
              <a:rPr lang="fr-FR" sz="1500" dirty="0" smtClean="0">
                <a:latin typeface="Wingdings 2" pitchFamily="18" charset="2"/>
                <a:cs typeface="Arial" pitchFamily="34" charset="0"/>
              </a:rPr>
              <a:t>z 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30  </a:t>
            </a:r>
            <a:r>
              <a:rPr lang="fr-FR" sz="1500" dirty="0" smtClean="0">
                <a:latin typeface="Wingdings 2" pitchFamily="18" charset="2"/>
                <a:cs typeface="Arial" pitchFamily="34" charset="0"/>
              </a:rPr>
              <a:t>{ 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60  </a:t>
            </a:r>
            <a:r>
              <a:rPr lang="fr-FR" sz="1500" dirty="0" smtClean="0">
                <a:latin typeface="Wingdings 2" pitchFamily="18" charset="2"/>
                <a:cs typeface="Arial" pitchFamily="34" charset="0"/>
              </a:rPr>
              <a:t>| 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90 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Connecteur droit 4"/>
          <p:cNvCxnSpPr/>
          <p:nvPr/>
        </p:nvCxnSpPr>
        <p:spPr>
          <a:xfrm>
            <a:off x="0" y="4953000"/>
            <a:ext cx="6858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Flèche droite 11"/>
          <p:cNvSpPr/>
          <p:nvPr/>
        </p:nvSpPr>
        <p:spPr>
          <a:xfrm>
            <a:off x="332656" y="272480"/>
            <a:ext cx="1368152" cy="1008112"/>
          </a:xfrm>
          <a:prstGeom prst="righ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Flèche droite 12"/>
          <p:cNvSpPr/>
          <p:nvPr/>
        </p:nvSpPr>
        <p:spPr>
          <a:xfrm>
            <a:off x="332656" y="1352600"/>
            <a:ext cx="1368152" cy="1008112"/>
          </a:xfrm>
          <a:prstGeom prst="righ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Flèche droite 13"/>
          <p:cNvSpPr/>
          <p:nvPr/>
        </p:nvSpPr>
        <p:spPr>
          <a:xfrm>
            <a:off x="332656" y="2432720"/>
            <a:ext cx="1368152" cy="1008112"/>
          </a:xfrm>
          <a:prstGeom prst="righ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Flèche droite 14"/>
          <p:cNvSpPr/>
          <p:nvPr/>
        </p:nvSpPr>
        <p:spPr>
          <a:xfrm>
            <a:off x="332656" y="3512840"/>
            <a:ext cx="1368152" cy="1008112"/>
          </a:xfrm>
          <a:prstGeom prst="righ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ZoneTexte 16"/>
          <p:cNvSpPr txBox="1"/>
          <p:nvPr/>
        </p:nvSpPr>
        <p:spPr>
          <a:xfrm>
            <a:off x="332656" y="632520"/>
            <a:ext cx="129614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b="1" dirty="0" smtClean="0">
                <a:latin typeface="Arial" pitchFamily="34" charset="0"/>
                <a:cs typeface="Arial" pitchFamily="34" charset="0"/>
              </a:rPr>
              <a:t>Problèmes dictés</a:t>
            </a:r>
            <a:endParaRPr lang="fr-FR" sz="1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0" name="Larme 49"/>
          <p:cNvSpPr/>
          <p:nvPr/>
        </p:nvSpPr>
        <p:spPr>
          <a:xfrm>
            <a:off x="1988840" y="1568624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1" name="Larme 50"/>
          <p:cNvSpPr/>
          <p:nvPr/>
        </p:nvSpPr>
        <p:spPr>
          <a:xfrm>
            <a:off x="6021288" y="1568624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2" name="Larme 51"/>
          <p:cNvSpPr/>
          <p:nvPr/>
        </p:nvSpPr>
        <p:spPr>
          <a:xfrm>
            <a:off x="2564904" y="1568624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3" name="Larme 52"/>
          <p:cNvSpPr/>
          <p:nvPr/>
        </p:nvSpPr>
        <p:spPr>
          <a:xfrm>
            <a:off x="3140968" y="1568624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4" name="Larme 53"/>
          <p:cNvSpPr/>
          <p:nvPr/>
        </p:nvSpPr>
        <p:spPr>
          <a:xfrm>
            <a:off x="3717032" y="1568624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5" name="Larme 54"/>
          <p:cNvSpPr/>
          <p:nvPr/>
        </p:nvSpPr>
        <p:spPr>
          <a:xfrm>
            <a:off x="4293096" y="1568624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6" name="Larme 55"/>
          <p:cNvSpPr/>
          <p:nvPr/>
        </p:nvSpPr>
        <p:spPr>
          <a:xfrm>
            <a:off x="4869160" y="1568624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7" name="Larme 56"/>
          <p:cNvSpPr/>
          <p:nvPr/>
        </p:nvSpPr>
        <p:spPr>
          <a:xfrm>
            <a:off x="5445224" y="1568624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8" name="Larme 57"/>
          <p:cNvSpPr/>
          <p:nvPr/>
        </p:nvSpPr>
        <p:spPr>
          <a:xfrm>
            <a:off x="1988840" y="2648744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9" name="Larme 58"/>
          <p:cNvSpPr/>
          <p:nvPr/>
        </p:nvSpPr>
        <p:spPr>
          <a:xfrm>
            <a:off x="6021288" y="2648744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0" name="Larme 59"/>
          <p:cNvSpPr/>
          <p:nvPr/>
        </p:nvSpPr>
        <p:spPr>
          <a:xfrm>
            <a:off x="2564904" y="2648744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1" name="Larme 60"/>
          <p:cNvSpPr/>
          <p:nvPr/>
        </p:nvSpPr>
        <p:spPr>
          <a:xfrm>
            <a:off x="3140968" y="2648744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2" name="Larme 61"/>
          <p:cNvSpPr/>
          <p:nvPr/>
        </p:nvSpPr>
        <p:spPr>
          <a:xfrm>
            <a:off x="3717032" y="2648744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3" name="Larme 62"/>
          <p:cNvSpPr/>
          <p:nvPr/>
        </p:nvSpPr>
        <p:spPr>
          <a:xfrm>
            <a:off x="4293096" y="2648744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4" name="Larme 63"/>
          <p:cNvSpPr/>
          <p:nvPr/>
        </p:nvSpPr>
        <p:spPr>
          <a:xfrm>
            <a:off x="4869160" y="2648744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5" name="Larme 64"/>
          <p:cNvSpPr/>
          <p:nvPr/>
        </p:nvSpPr>
        <p:spPr>
          <a:xfrm>
            <a:off x="5445224" y="2648744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5" name="ZoneTexte 74"/>
          <p:cNvSpPr txBox="1"/>
          <p:nvPr/>
        </p:nvSpPr>
        <p:spPr>
          <a:xfrm>
            <a:off x="332656" y="2720752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00" b="1" dirty="0" smtClean="0">
                <a:latin typeface="Arial" pitchFamily="34" charset="0"/>
                <a:cs typeface="Arial" pitchFamily="34" charset="0"/>
              </a:rPr>
              <a:t>Calculs sur les dizaines et centaines</a:t>
            </a:r>
            <a:endParaRPr lang="fr-FR" sz="9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6" name="ZoneTexte 75"/>
          <p:cNvSpPr txBox="1"/>
          <p:nvPr/>
        </p:nvSpPr>
        <p:spPr>
          <a:xfrm>
            <a:off x="404664" y="3872880"/>
            <a:ext cx="129614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b="1" dirty="0" smtClean="0">
                <a:latin typeface="Arial" pitchFamily="34" charset="0"/>
                <a:cs typeface="Arial" pitchFamily="34" charset="0"/>
              </a:rPr>
              <a:t>Problèmes dictés</a:t>
            </a:r>
            <a:endParaRPr lang="fr-FR" sz="1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7" name="Arrondir un rectangle avec un coin du même côté 116"/>
          <p:cNvSpPr/>
          <p:nvPr/>
        </p:nvSpPr>
        <p:spPr>
          <a:xfrm>
            <a:off x="1988840" y="560512"/>
            <a:ext cx="1440160" cy="720080"/>
          </a:xfrm>
          <a:prstGeom prst="round2Same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8" name="Arrondir un rectangle avec un coin du même côté 117"/>
          <p:cNvSpPr/>
          <p:nvPr/>
        </p:nvSpPr>
        <p:spPr>
          <a:xfrm>
            <a:off x="3573016" y="560512"/>
            <a:ext cx="1440160" cy="720080"/>
          </a:xfrm>
          <a:prstGeom prst="round2Same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9" name="Arrondir un rectangle avec un coin du même côté 118"/>
          <p:cNvSpPr/>
          <p:nvPr/>
        </p:nvSpPr>
        <p:spPr>
          <a:xfrm>
            <a:off x="5157192" y="560512"/>
            <a:ext cx="1440160" cy="720080"/>
          </a:xfrm>
          <a:prstGeom prst="round2Same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0" name="ZoneTexte 119"/>
          <p:cNvSpPr txBox="1"/>
          <p:nvPr/>
        </p:nvSpPr>
        <p:spPr>
          <a:xfrm>
            <a:off x="1916832" y="272480"/>
            <a:ext cx="46085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i="1" dirty="0" smtClean="0">
                <a:latin typeface="Arial" pitchFamily="34" charset="0"/>
                <a:cs typeface="Arial" pitchFamily="34" charset="0"/>
              </a:rPr>
              <a:t>Réponds par une phrase</a:t>
            </a:r>
            <a:endParaRPr lang="fr-FR" sz="12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4" name="ZoneTexte 123"/>
          <p:cNvSpPr txBox="1"/>
          <p:nvPr/>
        </p:nvSpPr>
        <p:spPr>
          <a:xfrm>
            <a:off x="1988840" y="3440832"/>
            <a:ext cx="46085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i="1" dirty="0" smtClean="0">
                <a:latin typeface="Arial" pitchFamily="34" charset="0"/>
                <a:cs typeface="Arial" pitchFamily="34" charset="0"/>
              </a:rPr>
              <a:t>Réponds par une phrase</a:t>
            </a:r>
            <a:endParaRPr lang="fr-FR" sz="12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5" name="ZoneTexte 124"/>
          <p:cNvSpPr txBox="1"/>
          <p:nvPr/>
        </p:nvSpPr>
        <p:spPr>
          <a:xfrm>
            <a:off x="476672" y="1712640"/>
            <a:ext cx="129614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b="1" dirty="0" smtClean="0">
                <a:latin typeface="Arial" pitchFamily="34" charset="0"/>
                <a:cs typeface="Arial" pitchFamily="34" charset="0"/>
              </a:rPr>
              <a:t>Calculs</a:t>
            </a:r>
            <a:endParaRPr lang="fr-FR" sz="1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6" name="Flèche droite 125"/>
          <p:cNvSpPr/>
          <p:nvPr/>
        </p:nvSpPr>
        <p:spPr>
          <a:xfrm>
            <a:off x="332656" y="5313040"/>
            <a:ext cx="1368152" cy="1008112"/>
          </a:xfrm>
          <a:prstGeom prst="righ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7" name="Flèche droite 126"/>
          <p:cNvSpPr/>
          <p:nvPr/>
        </p:nvSpPr>
        <p:spPr>
          <a:xfrm>
            <a:off x="332656" y="6393160"/>
            <a:ext cx="1368152" cy="1008112"/>
          </a:xfrm>
          <a:prstGeom prst="righ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8" name="Flèche droite 127"/>
          <p:cNvSpPr/>
          <p:nvPr/>
        </p:nvSpPr>
        <p:spPr>
          <a:xfrm>
            <a:off x="332656" y="7473280"/>
            <a:ext cx="1368152" cy="1008112"/>
          </a:xfrm>
          <a:prstGeom prst="righ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9" name="Flèche droite 128"/>
          <p:cNvSpPr/>
          <p:nvPr/>
        </p:nvSpPr>
        <p:spPr>
          <a:xfrm>
            <a:off x="332656" y="8553400"/>
            <a:ext cx="1368152" cy="1008112"/>
          </a:xfrm>
          <a:prstGeom prst="righ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0" name="ZoneTexte 129"/>
          <p:cNvSpPr txBox="1"/>
          <p:nvPr/>
        </p:nvSpPr>
        <p:spPr>
          <a:xfrm>
            <a:off x="332656" y="5673080"/>
            <a:ext cx="129614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b="1" dirty="0" smtClean="0">
                <a:latin typeface="Arial" pitchFamily="34" charset="0"/>
                <a:cs typeface="Arial" pitchFamily="34" charset="0"/>
              </a:rPr>
              <a:t>Problèmes dictés</a:t>
            </a:r>
            <a:endParaRPr lang="fr-FR" sz="1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1" name="Larme 130"/>
          <p:cNvSpPr/>
          <p:nvPr/>
        </p:nvSpPr>
        <p:spPr>
          <a:xfrm>
            <a:off x="1988840" y="6609184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2" name="Larme 131"/>
          <p:cNvSpPr/>
          <p:nvPr/>
        </p:nvSpPr>
        <p:spPr>
          <a:xfrm>
            <a:off x="6021288" y="6609184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3" name="Larme 132"/>
          <p:cNvSpPr/>
          <p:nvPr/>
        </p:nvSpPr>
        <p:spPr>
          <a:xfrm>
            <a:off x="2564904" y="6609184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4" name="Larme 133"/>
          <p:cNvSpPr/>
          <p:nvPr/>
        </p:nvSpPr>
        <p:spPr>
          <a:xfrm>
            <a:off x="3140968" y="6609184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5" name="Larme 134"/>
          <p:cNvSpPr/>
          <p:nvPr/>
        </p:nvSpPr>
        <p:spPr>
          <a:xfrm>
            <a:off x="3717032" y="6609184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6" name="Larme 135"/>
          <p:cNvSpPr/>
          <p:nvPr/>
        </p:nvSpPr>
        <p:spPr>
          <a:xfrm>
            <a:off x="4293096" y="6609184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7" name="Larme 136"/>
          <p:cNvSpPr/>
          <p:nvPr/>
        </p:nvSpPr>
        <p:spPr>
          <a:xfrm>
            <a:off x="4869160" y="6609184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8" name="Larme 137"/>
          <p:cNvSpPr/>
          <p:nvPr/>
        </p:nvSpPr>
        <p:spPr>
          <a:xfrm>
            <a:off x="5445224" y="6609184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9" name="Larme 138"/>
          <p:cNvSpPr/>
          <p:nvPr/>
        </p:nvSpPr>
        <p:spPr>
          <a:xfrm>
            <a:off x="1988840" y="7689304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0" name="Larme 139"/>
          <p:cNvSpPr/>
          <p:nvPr/>
        </p:nvSpPr>
        <p:spPr>
          <a:xfrm>
            <a:off x="6021288" y="7689304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1" name="Larme 140"/>
          <p:cNvSpPr/>
          <p:nvPr/>
        </p:nvSpPr>
        <p:spPr>
          <a:xfrm>
            <a:off x="2564904" y="7689304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2" name="Larme 141"/>
          <p:cNvSpPr/>
          <p:nvPr/>
        </p:nvSpPr>
        <p:spPr>
          <a:xfrm>
            <a:off x="3140968" y="7689304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3" name="Larme 142"/>
          <p:cNvSpPr/>
          <p:nvPr/>
        </p:nvSpPr>
        <p:spPr>
          <a:xfrm>
            <a:off x="3717032" y="7689304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4" name="Larme 143"/>
          <p:cNvSpPr/>
          <p:nvPr/>
        </p:nvSpPr>
        <p:spPr>
          <a:xfrm>
            <a:off x="4293096" y="7689304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5" name="Larme 144"/>
          <p:cNvSpPr/>
          <p:nvPr/>
        </p:nvSpPr>
        <p:spPr>
          <a:xfrm>
            <a:off x="4869160" y="7689304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6" name="Larme 145"/>
          <p:cNvSpPr/>
          <p:nvPr/>
        </p:nvSpPr>
        <p:spPr>
          <a:xfrm>
            <a:off x="5445224" y="7689304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8" name="ZoneTexte 147"/>
          <p:cNvSpPr txBox="1"/>
          <p:nvPr/>
        </p:nvSpPr>
        <p:spPr>
          <a:xfrm>
            <a:off x="404664" y="8913440"/>
            <a:ext cx="129614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b="1" dirty="0" smtClean="0">
                <a:latin typeface="Arial" pitchFamily="34" charset="0"/>
                <a:cs typeface="Arial" pitchFamily="34" charset="0"/>
              </a:rPr>
              <a:t>Problèmes dictés</a:t>
            </a:r>
            <a:endParaRPr lang="fr-FR" sz="1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9" name="Arrondir un rectangle avec un coin du même côté 148"/>
          <p:cNvSpPr/>
          <p:nvPr/>
        </p:nvSpPr>
        <p:spPr>
          <a:xfrm>
            <a:off x="1988840" y="5601072"/>
            <a:ext cx="1440160" cy="720080"/>
          </a:xfrm>
          <a:prstGeom prst="round2Same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0" name="Arrondir un rectangle avec un coin du même côté 149"/>
          <p:cNvSpPr/>
          <p:nvPr/>
        </p:nvSpPr>
        <p:spPr>
          <a:xfrm>
            <a:off x="3573016" y="5601072"/>
            <a:ext cx="1440160" cy="720080"/>
          </a:xfrm>
          <a:prstGeom prst="round2Same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1" name="Arrondir un rectangle avec un coin du même côté 150"/>
          <p:cNvSpPr/>
          <p:nvPr/>
        </p:nvSpPr>
        <p:spPr>
          <a:xfrm>
            <a:off x="5157192" y="5601072"/>
            <a:ext cx="1440160" cy="720080"/>
          </a:xfrm>
          <a:prstGeom prst="round2Same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2" name="ZoneTexte 151"/>
          <p:cNvSpPr txBox="1"/>
          <p:nvPr/>
        </p:nvSpPr>
        <p:spPr>
          <a:xfrm>
            <a:off x="1916832" y="5313040"/>
            <a:ext cx="46085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i="1" dirty="0" smtClean="0">
                <a:latin typeface="Arial" pitchFamily="34" charset="0"/>
                <a:cs typeface="Arial" pitchFamily="34" charset="0"/>
              </a:rPr>
              <a:t>Réponds par une phrase</a:t>
            </a:r>
            <a:endParaRPr lang="fr-FR" sz="12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5" name="ZoneTexte 154"/>
          <p:cNvSpPr txBox="1"/>
          <p:nvPr/>
        </p:nvSpPr>
        <p:spPr>
          <a:xfrm>
            <a:off x="1988840" y="8481392"/>
            <a:ext cx="46085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i="1" dirty="0" smtClean="0">
                <a:latin typeface="Arial" pitchFamily="34" charset="0"/>
                <a:cs typeface="Arial" pitchFamily="34" charset="0"/>
              </a:rPr>
              <a:t>Réponds par une phrase</a:t>
            </a:r>
            <a:endParaRPr lang="fr-FR" sz="12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6" name="ZoneTexte 155"/>
          <p:cNvSpPr txBox="1"/>
          <p:nvPr/>
        </p:nvSpPr>
        <p:spPr>
          <a:xfrm>
            <a:off x="476672" y="6753200"/>
            <a:ext cx="129614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b="1" dirty="0" smtClean="0">
                <a:latin typeface="Arial" pitchFamily="34" charset="0"/>
                <a:cs typeface="Arial" pitchFamily="34" charset="0"/>
              </a:rPr>
              <a:t>Calculs</a:t>
            </a:r>
            <a:endParaRPr lang="fr-FR" sz="1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6" name="Espace réservé du numéro de diapositive 6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81B14-B3FF-4BDA-8792-A7D2773A517B}" type="slidenum">
              <a:rPr lang="fr-FR" smtClean="0"/>
              <a:pPr/>
              <a:t>4</a:t>
            </a:fld>
            <a:endParaRPr lang="fr-FR"/>
          </a:p>
        </p:txBody>
      </p:sp>
      <p:sp>
        <p:nvSpPr>
          <p:cNvPr id="69" name="ZoneTexte 68"/>
          <p:cNvSpPr txBox="1"/>
          <p:nvPr/>
        </p:nvSpPr>
        <p:spPr>
          <a:xfrm>
            <a:off x="332656" y="7761312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00" b="1" dirty="0" smtClean="0">
                <a:latin typeface="Arial" pitchFamily="34" charset="0"/>
                <a:cs typeface="Arial" pitchFamily="34" charset="0"/>
              </a:rPr>
              <a:t>Calculs sur les dizaines et centaines</a:t>
            </a:r>
            <a:endParaRPr lang="fr-FR" sz="9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0" name="Arrondir un rectangle avec un coin du même côté 69"/>
          <p:cNvSpPr/>
          <p:nvPr/>
        </p:nvSpPr>
        <p:spPr>
          <a:xfrm>
            <a:off x="1916832" y="3728864"/>
            <a:ext cx="1035496" cy="720080"/>
          </a:xfrm>
          <a:prstGeom prst="round2Same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1" name="Arrondir un rectangle avec un coin du même côté 70"/>
          <p:cNvSpPr/>
          <p:nvPr/>
        </p:nvSpPr>
        <p:spPr>
          <a:xfrm>
            <a:off x="3168352" y="3728864"/>
            <a:ext cx="1035496" cy="720080"/>
          </a:xfrm>
          <a:prstGeom prst="round2Same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2" name="Arrondir un rectangle avec un coin du même côté 71"/>
          <p:cNvSpPr/>
          <p:nvPr/>
        </p:nvSpPr>
        <p:spPr>
          <a:xfrm>
            <a:off x="4365104" y="3728864"/>
            <a:ext cx="1035496" cy="720080"/>
          </a:xfrm>
          <a:prstGeom prst="round2Same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3" name="Arrondir un rectangle avec un coin du même côté 72"/>
          <p:cNvSpPr/>
          <p:nvPr/>
        </p:nvSpPr>
        <p:spPr>
          <a:xfrm>
            <a:off x="5616624" y="3728864"/>
            <a:ext cx="1035496" cy="720080"/>
          </a:xfrm>
          <a:prstGeom prst="round2Same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4" name="Arrondir un rectangle avec un coin du même côté 73"/>
          <p:cNvSpPr/>
          <p:nvPr/>
        </p:nvSpPr>
        <p:spPr>
          <a:xfrm>
            <a:off x="1916832" y="8769424"/>
            <a:ext cx="1035496" cy="720080"/>
          </a:xfrm>
          <a:prstGeom prst="round2Same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7" name="Arrondir un rectangle avec un coin du même côté 76"/>
          <p:cNvSpPr/>
          <p:nvPr/>
        </p:nvSpPr>
        <p:spPr>
          <a:xfrm>
            <a:off x="3168352" y="8769424"/>
            <a:ext cx="1035496" cy="720080"/>
          </a:xfrm>
          <a:prstGeom prst="round2Same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8" name="Arrondir un rectangle avec un coin du même côté 77"/>
          <p:cNvSpPr/>
          <p:nvPr/>
        </p:nvSpPr>
        <p:spPr>
          <a:xfrm>
            <a:off x="4365104" y="8769424"/>
            <a:ext cx="1035496" cy="720080"/>
          </a:xfrm>
          <a:prstGeom prst="round2Same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9" name="Arrondir un rectangle avec un coin du même côté 78"/>
          <p:cNvSpPr/>
          <p:nvPr/>
        </p:nvSpPr>
        <p:spPr>
          <a:xfrm>
            <a:off x="5616624" y="8769424"/>
            <a:ext cx="1035496" cy="720080"/>
          </a:xfrm>
          <a:prstGeom prst="round2Same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Connecteur droit 4"/>
          <p:cNvCxnSpPr/>
          <p:nvPr/>
        </p:nvCxnSpPr>
        <p:spPr>
          <a:xfrm>
            <a:off x="0" y="4953000"/>
            <a:ext cx="6858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7" name="Organigramme : Alternative 116"/>
          <p:cNvSpPr/>
          <p:nvPr/>
        </p:nvSpPr>
        <p:spPr>
          <a:xfrm>
            <a:off x="548680" y="632520"/>
            <a:ext cx="720080" cy="720080"/>
          </a:xfrm>
          <a:prstGeom prst="flowChartAlternate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8" name="Organigramme : Alternative 117"/>
          <p:cNvSpPr/>
          <p:nvPr/>
        </p:nvSpPr>
        <p:spPr>
          <a:xfrm>
            <a:off x="548680" y="1496616"/>
            <a:ext cx="720080" cy="720080"/>
          </a:xfrm>
          <a:prstGeom prst="flowChartAlternate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9" name="Organigramme : Alternative 118"/>
          <p:cNvSpPr/>
          <p:nvPr/>
        </p:nvSpPr>
        <p:spPr>
          <a:xfrm>
            <a:off x="548680" y="2576736"/>
            <a:ext cx="720080" cy="720080"/>
          </a:xfrm>
          <a:prstGeom prst="flowChartAlternate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0" name="Organigramme : Alternative 119"/>
          <p:cNvSpPr/>
          <p:nvPr/>
        </p:nvSpPr>
        <p:spPr>
          <a:xfrm>
            <a:off x="548680" y="3728864"/>
            <a:ext cx="720080" cy="720080"/>
          </a:xfrm>
          <a:prstGeom prst="flowChartAlternate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1" name="ZoneTexte 120"/>
          <p:cNvSpPr txBox="1"/>
          <p:nvPr/>
        </p:nvSpPr>
        <p:spPr>
          <a:xfrm>
            <a:off x="548680" y="200472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SCORE</a:t>
            </a:r>
            <a:endParaRPr lang="fr-FR" dirty="0"/>
          </a:p>
        </p:txBody>
      </p:sp>
      <p:sp>
        <p:nvSpPr>
          <p:cNvPr id="123" name="ZoneTexte 122"/>
          <p:cNvSpPr txBox="1"/>
          <p:nvPr/>
        </p:nvSpPr>
        <p:spPr>
          <a:xfrm>
            <a:off x="620688" y="776536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 </a:t>
            </a:r>
            <a:r>
              <a:rPr lang="fr-FR" dirty="0" smtClean="0"/>
              <a:t>   /3</a:t>
            </a:r>
            <a:endParaRPr lang="fr-FR" dirty="0"/>
          </a:p>
        </p:txBody>
      </p:sp>
      <p:sp>
        <p:nvSpPr>
          <p:cNvPr id="124" name="ZoneTexte 123"/>
          <p:cNvSpPr txBox="1"/>
          <p:nvPr/>
        </p:nvSpPr>
        <p:spPr>
          <a:xfrm>
            <a:off x="620688" y="1856656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 </a:t>
            </a:r>
            <a:r>
              <a:rPr lang="fr-FR" dirty="0" smtClean="0"/>
              <a:t>   /8</a:t>
            </a:r>
            <a:endParaRPr lang="fr-FR" dirty="0"/>
          </a:p>
        </p:txBody>
      </p:sp>
      <p:sp>
        <p:nvSpPr>
          <p:cNvPr id="125" name="ZoneTexte 124"/>
          <p:cNvSpPr txBox="1"/>
          <p:nvPr/>
        </p:nvSpPr>
        <p:spPr>
          <a:xfrm>
            <a:off x="620688" y="2936776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 </a:t>
            </a:r>
            <a:r>
              <a:rPr lang="fr-FR" dirty="0" smtClean="0"/>
              <a:t>   /8</a:t>
            </a:r>
            <a:endParaRPr lang="fr-FR" dirty="0"/>
          </a:p>
        </p:txBody>
      </p:sp>
      <p:sp>
        <p:nvSpPr>
          <p:cNvPr id="126" name="ZoneTexte 125"/>
          <p:cNvSpPr txBox="1"/>
          <p:nvPr/>
        </p:nvSpPr>
        <p:spPr>
          <a:xfrm>
            <a:off x="620688" y="4016896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 </a:t>
            </a:r>
            <a:r>
              <a:rPr lang="fr-FR" dirty="0" smtClean="0"/>
              <a:t>   /4</a:t>
            </a:r>
            <a:endParaRPr lang="fr-FR" dirty="0"/>
          </a:p>
        </p:txBody>
      </p:sp>
      <p:sp>
        <p:nvSpPr>
          <p:cNvPr id="127" name="Organigramme : Alternative 126"/>
          <p:cNvSpPr/>
          <p:nvPr/>
        </p:nvSpPr>
        <p:spPr>
          <a:xfrm>
            <a:off x="1484784" y="344488"/>
            <a:ext cx="5112568" cy="1008112"/>
          </a:xfrm>
          <a:prstGeom prst="flowChartAlternate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8" name="Organigramme : Alternative 127"/>
          <p:cNvSpPr/>
          <p:nvPr/>
        </p:nvSpPr>
        <p:spPr>
          <a:xfrm>
            <a:off x="1484784" y="1496616"/>
            <a:ext cx="5112568" cy="720080"/>
          </a:xfrm>
          <a:prstGeom prst="flowChartAlternate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9" name="Organigramme : Alternative 128"/>
          <p:cNvSpPr/>
          <p:nvPr/>
        </p:nvSpPr>
        <p:spPr>
          <a:xfrm>
            <a:off x="1484784" y="2576736"/>
            <a:ext cx="5112568" cy="720080"/>
          </a:xfrm>
          <a:prstGeom prst="flowChartAlternate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0" name="Organigramme : Alternative 129"/>
          <p:cNvSpPr/>
          <p:nvPr/>
        </p:nvSpPr>
        <p:spPr>
          <a:xfrm>
            <a:off x="1484784" y="3512840"/>
            <a:ext cx="5112568" cy="1296144"/>
          </a:xfrm>
          <a:prstGeom prst="flowChartAlternate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1" name="ZoneTexte 130"/>
          <p:cNvSpPr txBox="1"/>
          <p:nvPr/>
        </p:nvSpPr>
        <p:spPr>
          <a:xfrm>
            <a:off x="1556792" y="344488"/>
            <a:ext cx="511256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900" b="1" dirty="0" smtClean="0">
                <a:latin typeface="Arial" pitchFamily="34" charset="0"/>
                <a:cs typeface="Arial" pitchFamily="34" charset="0"/>
              </a:rPr>
              <a:t>Problèmes dictés</a:t>
            </a:r>
          </a:p>
          <a:p>
            <a:r>
              <a:rPr lang="fr-FR" sz="900" dirty="0" smtClean="0">
                <a:latin typeface="Arial" pitchFamily="34" charset="0"/>
                <a:cs typeface="Arial" pitchFamily="34" charset="0"/>
              </a:rPr>
              <a:t></a:t>
            </a:r>
            <a:r>
              <a:rPr lang="fr-FR" sz="900" dirty="0" smtClean="0">
                <a:latin typeface="Numberpile" pitchFamily="18" charset="0"/>
                <a:cs typeface="Arial" pitchFamily="34" charset="0"/>
              </a:rPr>
              <a:t>B </a:t>
            </a:r>
            <a:r>
              <a:rPr lang="fr-FR" sz="900" dirty="0" smtClean="0">
                <a:latin typeface="Arial" pitchFamily="34" charset="0"/>
                <a:cs typeface="Arial" pitchFamily="34" charset="0"/>
              </a:rPr>
              <a:t>Alex a acheté 8 bonbons. Il a 2 copains et il donne 4 bonbons à chacun de ses copains. Combien lui reste-t-il de bonbons ?  </a:t>
            </a:r>
            <a:r>
              <a:rPr lang="fr-FR" sz="900" dirty="0" smtClean="0">
                <a:latin typeface="Numberpile" pitchFamily="18" charset="0"/>
                <a:cs typeface="Arial" pitchFamily="34" charset="0"/>
              </a:rPr>
              <a:t>C </a:t>
            </a:r>
            <a:r>
              <a:rPr lang="fr-FR" sz="900" dirty="0" smtClean="0">
                <a:latin typeface="Arial" pitchFamily="34" charset="0"/>
                <a:cs typeface="Arial" pitchFamily="34" charset="0"/>
              </a:rPr>
              <a:t> Boris a reçu 4 paquets de bonbons. Dans chaque </a:t>
            </a:r>
          </a:p>
          <a:p>
            <a:r>
              <a:rPr lang="fr-FR" sz="900" dirty="0" smtClean="0">
                <a:latin typeface="Arial" pitchFamily="34" charset="0"/>
                <a:cs typeface="Arial" pitchFamily="34" charset="0"/>
              </a:rPr>
              <a:t>paquet, il y a 3 bonbons à la fraise et 2 bonbons à la framboise. Combien Boris a-t-il reçu de bonbons ? </a:t>
            </a:r>
            <a:r>
              <a:rPr lang="fr-FR" sz="900" dirty="0" smtClean="0">
                <a:latin typeface="Numberpile" pitchFamily="18" charset="0"/>
                <a:cs typeface="Arial" pitchFamily="34" charset="0"/>
              </a:rPr>
              <a:t>D </a:t>
            </a:r>
            <a:r>
              <a:rPr lang="fr-FR" sz="900" dirty="0" smtClean="0">
                <a:latin typeface="Arial" pitchFamily="34" charset="0"/>
                <a:cs typeface="Arial" pitchFamily="34" charset="0"/>
              </a:rPr>
              <a:t>Chloé a reçu 4 paquets qui contiennent chacun 3 bonbons roses et 4 autres paquets qui contiennent chacun 2 bonbons verts. Combien Chloé a-t-elle reçu de bonbons ?</a:t>
            </a:r>
            <a:endParaRPr lang="fr-FR" sz="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ZoneTexte 16"/>
          <p:cNvSpPr txBox="1"/>
          <p:nvPr/>
        </p:nvSpPr>
        <p:spPr>
          <a:xfrm>
            <a:off x="1556792" y="1496616"/>
            <a:ext cx="5040560" cy="7540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300" b="1" dirty="0" smtClean="0">
                <a:latin typeface="Arial" pitchFamily="34" charset="0"/>
                <a:cs typeface="Arial" pitchFamily="34" charset="0"/>
              </a:rPr>
              <a:t>Calculs</a:t>
            </a:r>
            <a:endParaRPr lang="fr-FR" sz="1500" dirty="0" smtClean="0">
              <a:latin typeface="Arial" pitchFamily="34" charset="0"/>
              <a:cs typeface="Arial" pitchFamily="34" charset="0"/>
            </a:endParaRPr>
          </a:p>
          <a:p>
            <a:r>
              <a:rPr lang="fr-FR" sz="13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fr-FR" sz="1500" dirty="0" smtClean="0">
                <a:latin typeface="Wingdings 2" pitchFamily="18" charset="2"/>
                <a:cs typeface="Arial" pitchFamily="34" charset="0"/>
              </a:rPr>
              <a:t>u </a:t>
            </a:r>
            <a:r>
              <a:rPr lang="fr-FR" sz="1500" dirty="0" smtClean="0">
                <a:latin typeface="Arial" pitchFamily="34" charset="0"/>
                <a:cs typeface="Arial" pitchFamily="34" charset="0"/>
              </a:rPr>
              <a:t>5 + 3  </a:t>
            </a:r>
            <a:r>
              <a:rPr lang="fr-FR" sz="1500" dirty="0" smtClean="0">
                <a:latin typeface="Wingdings 2" pitchFamily="18" charset="2"/>
                <a:cs typeface="Arial" pitchFamily="34" charset="0"/>
              </a:rPr>
              <a:t>v</a:t>
            </a:r>
            <a:r>
              <a:rPr lang="fr-FR" sz="1500" dirty="0" smtClean="0">
                <a:latin typeface="Arial" pitchFamily="34" charset="0"/>
                <a:cs typeface="Arial" pitchFamily="34" charset="0"/>
              </a:rPr>
              <a:t>8 + 7  </a:t>
            </a:r>
            <a:r>
              <a:rPr lang="fr-FR" sz="1500" dirty="0" smtClean="0">
                <a:latin typeface="Wingdings 2" pitchFamily="18" charset="2"/>
                <a:cs typeface="Arial" pitchFamily="34" charset="0"/>
              </a:rPr>
              <a:t>w</a:t>
            </a:r>
            <a:r>
              <a:rPr lang="fr-FR" sz="1500" dirty="0" smtClean="0">
                <a:latin typeface="Arial" pitchFamily="34" charset="0"/>
                <a:cs typeface="Arial" pitchFamily="34" charset="0"/>
              </a:rPr>
              <a:t>5 + 9 </a:t>
            </a:r>
            <a:r>
              <a:rPr lang="fr-FR" sz="1500" dirty="0" smtClean="0">
                <a:latin typeface="Wingdings 2" pitchFamily="18" charset="2"/>
                <a:cs typeface="Arial" pitchFamily="34" charset="0"/>
              </a:rPr>
              <a:t>x</a:t>
            </a:r>
            <a:r>
              <a:rPr lang="fr-FR" sz="1500" dirty="0" smtClean="0">
                <a:latin typeface="Arial" pitchFamily="34" charset="0"/>
                <a:cs typeface="Arial" pitchFamily="34" charset="0"/>
              </a:rPr>
              <a:t>2 </a:t>
            </a:r>
            <a:r>
              <a:rPr lang="fr-FR" sz="1500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</a:t>
            </a:r>
            <a:r>
              <a:rPr lang="fr-FR" sz="1500" dirty="0" smtClean="0">
                <a:latin typeface="Arial" pitchFamily="34" charset="0"/>
                <a:cs typeface="Arial" pitchFamily="34" charset="0"/>
              </a:rPr>
              <a:t> 10  </a:t>
            </a:r>
            <a:r>
              <a:rPr lang="fr-FR" sz="1500" dirty="0" smtClean="0">
                <a:latin typeface="Wingdings 2" pitchFamily="18" charset="2"/>
                <a:cs typeface="Arial" pitchFamily="34" charset="0"/>
              </a:rPr>
              <a:t>y</a:t>
            </a:r>
            <a:r>
              <a:rPr lang="fr-FR" sz="1500" dirty="0" smtClean="0">
                <a:latin typeface="Arial" pitchFamily="34" charset="0"/>
                <a:cs typeface="Arial" pitchFamily="34" charset="0"/>
              </a:rPr>
              <a:t>7 </a:t>
            </a:r>
            <a:r>
              <a:rPr lang="fr-FR" sz="1500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 </a:t>
            </a:r>
            <a:r>
              <a:rPr lang="fr-FR" sz="1500" dirty="0" smtClean="0">
                <a:latin typeface="Arial" pitchFamily="34" charset="0"/>
                <a:cs typeface="Arial" pitchFamily="34" charset="0"/>
              </a:rPr>
              <a:t>13  </a:t>
            </a:r>
            <a:r>
              <a:rPr lang="fr-FR" sz="1500" dirty="0" smtClean="0">
                <a:latin typeface="Wingdings 2" pitchFamily="18" charset="2"/>
                <a:cs typeface="Arial" pitchFamily="34" charset="0"/>
              </a:rPr>
              <a:t>z</a:t>
            </a:r>
            <a:r>
              <a:rPr lang="fr-FR" sz="1500" dirty="0" smtClean="0">
                <a:latin typeface="Arial" pitchFamily="34" charset="0"/>
                <a:cs typeface="Arial" pitchFamily="34" charset="0"/>
              </a:rPr>
              <a:t>2 </a:t>
            </a:r>
            <a:r>
              <a:rPr lang="fr-FR" sz="1500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 </a:t>
            </a:r>
            <a:r>
              <a:rPr lang="fr-FR" sz="1500" dirty="0" smtClean="0">
                <a:latin typeface="Arial" pitchFamily="34" charset="0"/>
                <a:cs typeface="Arial" pitchFamily="34" charset="0"/>
              </a:rPr>
              <a:t>11 </a:t>
            </a:r>
            <a:r>
              <a:rPr lang="fr-FR" sz="1500" dirty="0" smtClean="0">
                <a:latin typeface="Wingdings 2" pitchFamily="18" charset="2"/>
                <a:cs typeface="Arial" pitchFamily="34" charset="0"/>
              </a:rPr>
              <a:t>{</a:t>
            </a:r>
            <a:r>
              <a:rPr lang="fr-FR" sz="1500" dirty="0" smtClean="0">
                <a:latin typeface="Arial" pitchFamily="34" charset="0"/>
                <a:cs typeface="Arial" pitchFamily="34" charset="0"/>
              </a:rPr>
              <a:t>14 – 6    </a:t>
            </a:r>
            <a:r>
              <a:rPr lang="fr-FR" sz="1500" dirty="0" smtClean="0">
                <a:latin typeface="Wingdings 2" pitchFamily="18" charset="2"/>
                <a:cs typeface="Arial" pitchFamily="34" charset="0"/>
              </a:rPr>
              <a:t>|</a:t>
            </a:r>
            <a:r>
              <a:rPr lang="fr-FR" sz="1500" dirty="0" smtClean="0">
                <a:latin typeface="Arial" pitchFamily="34" charset="0"/>
                <a:cs typeface="Arial" pitchFamily="34" charset="0"/>
              </a:rPr>
              <a:t>11 – 14</a:t>
            </a:r>
            <a:endParaRPr lang="fr-FR" sz="15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ZoneTexte 17"/>
          <p:cNvSpPr txBox="1"/>
          <p:nvPr/>
        </p:nvSpPr>
        <p:spPr>
          <a:xfrm>
            <a:off x="1556792" y="2576736"/>
            <a:ext cx="5040560" cy="7540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300" b="1" dirty="0" smtClean="0">
                <a:latin typeface="Arial" pitchFamily="34" charset="0"/>
                <a:cs typeface="Arial" pitchFamily="34" charset="0"/>
              </a:rPr>
              <a:t>Calculs sur les dizaines et les centaines</a:t>
            </a:r>
          </a:p>
          <a:p>
            <a:r>
              <a:rPr lang="fr-FR" sz="1500" b="1" dirty="0" smtClean="0">
                <a:latin typeface="Wingdings 2" pitchFamily="18" charset="2"/>
                <a:cs typeface="Arial" pitchFamily="34" charset="0"/>
              </a:rPr>
              <a:t>u</a:t>
            </a:r>
            <a:r>
              <a:rPr lang="fr-FR" sz="1500" dirty="0" smtClean="0">
                <a:latin typeface="Arial" pitchFamily="34" charset="0"/>
                <a:cs typeface="Arial" pitchFamily="34" charset="0"/>
              </a:rPr>
              <a:t>60 + 30  </a:t>
            </a:r>
            <a:r>
              <a:rPr lang="fr-FR" sz="1500" b="1" dirty="0" smtClean="0">
                <a:latin typeface="Wingdings 2" pitchFamily="18" charset="2"/>
                <a:cs typeface="Arial" pitchFamily="34" charset="0"/>
              </a:rPr>
              <a:t>v</a:t>
            </a:r>
            <a:r>
              <a:rPr lang="fr-FR" sz="1500" dirty="0" smtClean="0">
                <a:latin typeface="Arial" pitchFamily="34" charset="0"/>
                <a:cs typeface="Arial" pitchFamily="34" charset="0"/>
              </a:rPr>
              <a:t>60 + 50  </a:t>
            </a:r>
            <a:r>
              <a:rPr lang="fr-FR" sz="1500" b="1" dirty="0" smtClean="0">
                <a:latin typeface="Wingdings 2" pitchFamily="18" charset="2"/>
                <a:cs typeface="Arial" pitchFamily="34" charset="0"/>
              </a:rPr>
              <a:t>w</a:t>
            </a:r>
            <a:r>
              <a:rPr lang="fr-FR" sz="1500" dirty="0" smtClean="0">
                <a:latin typeface="Arial" pitchFamily="34" charset="0"/>
                <a:cs typeface="Arial" pitchFamily="34" charset="0"/>
              </a:rPr>
              <a:t>500 + 400 </a:t>
            </a:r>
            <a:r>
              <a:rPr lang="fr-FR" sz="1500" b="1" dirty="0" smtClean="0">
                <a:latin typeface="Wingdings 2" pitchFamily="18" charset="2"/>
                <a:cs typeface="Arial" pitchFamily="34" charset="0"/>
              </a:rPr>
              <a:t>x</a:t>
            </a:r>
            <a:r>
              <a:rPr lang="fr-FR" sz="1500" dirty="0" smtClean="0">
                <a:latin typeface="Arial" pitchFamily="34" charset="0"/>
                <a:cs typeface="Arial" pitchFamily="34" charset="0"/>
              </a:rPr>
              <a:t>70 </a:t>
            </a:r>
            <a:r>
              <a:rPr lang="fr-FR" sz="1500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</a:t>
            </a:r>
            <a:r>
              <a:rPr lang="fr-FR" sz="1500" dirty="0" smtClean="0">
                <a:latin typeface="Arial" pitchFamily="34" charset="0"/>
                <a:cs typeface="Arial" pitchFamily="34" charset="0"/>
              </a:rPr>
              <a:t>100  </a:t>
            </a:r>
            <a:r>
              <a:rPr lang="fr-FR" sz="1500" b="1" dirty="0" smtClean="0">
                <a:latin typeface="Wingdings 2" pitchFamily="18" charset="2"/>
                <a:cs typeface="Arial" pitchFamily="34" charset="0"/>
              </a:rPr>
              <a:t>y</a:t>
            </a:r>
            <a:r>
              <a:rPr lang="fr-FR" sz="1500" dirty="0" smtClean="0">
                <a:latin typeface="Arial" pitchFamily="34" charset="0"/>
                <a:cs typeface="Arial" pitchFamily="34" charset="0"/>
              </a:rPr>
              <a:t>90 </a:t>
            </a:r>
            <a:r>
              <a:rPr lang="fr-FR" sz="1500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</a:t>
            </a:r>
            <a:r>
              <a:rPr lang="fr-FR" sz="1500" dirty="0" smtClean="0">
                <a:latin typeface="Arial" pitchFamily="34" charset="0"/>
                <a:cs typeface="Arial" pitchFamily="34" charset="0"/>
              </a:rPr>
              <a:t>120  </a:t>
            </a:r>
            <a:r>
              <a:rPr lang="fr-FR" sz="1500" b="1" dirty="0" smtClean="0">
                <a:latin typeface="Wingdings 2" pitchFamily="18" charset="2"/>
                <a:cs typeface="Arial" pitchFamily="34" charset="0"/>
              </a:rPr>
              <a:t>z</a:t>
            </a:r>
            <a:r>
              <a:rPr lang="fr-FR" sz="1500" dirty="0" smtClean="0">
                <a:latin typeface="Arial" pitchFamily="34" charset="0"/>
                <a:cs typeface="Arial" pitchFamily="34" charset="0"/>
              </a:rPr>
              <a:t>50 </a:t>
            </a:r>
            <a:r>
              <a:rPr lang="fr-FR" sz="1500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</a:t>
            </a:r>
            <a:r>
              <a:rPr lang="fr-FR" sz="1500" dirty="0" smtClean="0">
                <a:latin typeface="Arial" pitchFamily="34" charset="0"/>
                <a:cs typeface="Arial" pitchFamily="34" charset="0"/>
              </a:rPr>
              <a:t>120</a:t>
            </a:r>
            <a:r>
              <a:rPr lang="fr-FR" sz="1500" b="1" dirty="0" smtClean="0">
                <a:latin typeface="Wingdings 2" pitchFamily="18" charset="2"/>
                <a:cs typeface="Arial" pitchFamily="34" charset="0"/>
              </a:rPr>
              <a:t>{</a:t>
            </a:r>
            <a:r>
              <a:rPr lang="fr-FR" sz="1500" dirty="0" smtClean="0">
                <a:latin typeface="Arial" pitchFamily="34" charset="0"/>
                <a:cs typeface="Arial" pitchFamily="34" charset="0"/>
              </a:rPr>
              <a:t>800 − 500 </a:t>
            </a:r>
            <a:r>
              <a:rPr lang="fr-FR" sz="1500" b="1" dirty="0" smtClean="0">
                <a:latin typeface="Wingdings 2" pitchFamily="18" charset="2"/>
                <a:cs typeface="Arial" pitchFamily="34" charset="0"/>
              </a:rPr>
              <a:t>|</a:t>
            </a:r>
            <a:r>
              <a:rPr lang="fr-FR" sz="1500" dirty="0" smtClean="0">
                <a:latin typeface="Arial" pitchFamily="34" charset="0"/>
                <a:cs typeface="Arial" pitchFamily="34" charset="0"/>
              </a:rPr>
              <a:t> 160 − 80</a:t>
            </a:r>
            <a:endParaRPr lang="fr-FR" sz="15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ZoneTexte 18"/>
          <p:cNvSpPr txBox="1"/>
          <p:nvPr/>
        </p:nvSpPr>
        <p:spPr>
          <a:xfrm>
            <a:off x="1556792" y="3547100"/>
            <a:ext cx="504056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900" b="1" dirty="0" smtClean="0">
                <a:latin typeface="Arial" pitchFamily="34" charset="0"/>
                <a:cs typeface="Arial" pitchFamily="34" charset="0"/>
              </a:rPr>
              <a:t>Problèmes dictés</a:t>
            </a:r>
          </a:p>
          <a:p>
            <a:r>
              <a:rPr lang="fr-FR" sz="900" b="1" dirty="0" smtClean="0">
                <a:latin typeface="Wingdings 2" pitchFamily="18" charset="2"/>
                <a:cs typeface="Arial" pitchFamily="34" charset="0"/>
              </a:rPr>
              <a:t>u</a:t>
            </a:r>
            <a:r>
              <a:rPr lang="fr-FR" sz="900" dirty="0" smtClean="0">
                <a:latin typeface="Arial" pitchFamily="34" charset="0"/>
                <a:cs typeface="Arial" pitchFamily="34" charset="0"/>
              </a:rPr>
              <a:t> Hervé a reçu 5 paquets contenant 10 images chacun. Combien a-t-il reçu d’images ? </a:t>
            </a:r>
          </a:p>
          <a:p>
            <a:r>
              <a:rPr lang="fr-FR" sz="900" b="1" dirty="0" err="1" smtClean="0">
                <a:latin typeface="Wingdings 2" pitchFamily="18" charset="2"/>
                <a:cs typeface="Arial" pitchFamily="34" charset="0"/>
              </a:rPr>
              <a:t>v</a:t>
            </a:r>
            <a:r>
              <a:rPr lang="fr-FR" sz="900" dirty="0" err="1" smtClean="0">
                <a:latin typeface="Arial" pitchFamily="34" charset="0"/>
                <a:cs typeface="Arial" pitchFamily="34" charset="0"/>
              </a:rPr>
              <a:t>Félix</a:t>
            </a:r>
            <a:r>
              <a:rPr lang="fr-FR" sz="900" dirty="0" smtClean="0">
                <a:latin typeface="Arial" pitchFamily="34" charset="0"/>
                <a:cs typeface="Arial" pitchFamily="34" charset="0"/>
              </a:rPr>
              <a:t>, lui, a reçu 5 paquets de bonbons. Chaque paquet contient le même nombre de bonbons. Il a reçu en tout 20 bonbons. Combien y a-t-il de bonbons dans chaque paquet ? </a:t>
            </a:r>
            <a:r>
              <a:rPr lang="fr-FR" sz="900" b="1" dirty="0" err="1" smtClean="0">
                <a:latin typeface="Wingdings 2" pitchFamily="18" charset="2"/>
                <a:cs typeface="Arial" pitchFamily="34" charset="0"/>
              </a:rPr>
              <a:t>w</a:t>
            </a:r>
            <a:r>
              <a:rPr lang="fr-FR" sz="900" dirty="0" err="1" smtClean="0">
                <a:latin typeface="Arial" pitchFamily="34" charset="0"/>
                <a:cs typeface="Arial" pitchFamily="34" charset="0"/>
              </a:rPr>
              <a:t>Dans</a:t>
            </a:r>
            <a:r>
              <a:rPr lang="fr-FR" sz="900" dirty="0" smtClean="0">
                <a:latin typeface="Arial" pitchFamily="34" charset="0"/>
                <a:cs typeface="Arial" pitchFamily="34" charset="0"/>
              </a:rPr>
              <a:t> la classe de Cécile, il y a 23 élèves. Il y en a 3 de plus que dans celle de Lisa. Combien y a-t-il d’élèves dans la classe de Lisa ? </a:t>
            </a:r>
          </a:p>
          <a:p>
            <a:r>
              <a:rPr lang="fr-FR" sz="900" b="1" dirty="0" err="1" smtClean="0">
                <a:latin typeface="Wingdings 2" pitchFamily="18" charset="2"/>
                <a:cs typeface="Arial" pitchFamily="34" charset="0"/>
              </a:rPr>
              <a:t>x</a:t>
            </a:r>
            <a:r>
              <a:rPr lang="fr-FR" sz="900" dirty="0" err="1" smtClean="0">
                <a:latin typeface="Arial" pitchFamily="34" charset="0"/>
                <a:cs typeface="Arial" pitchFamily="34" charset="0"/>
              </a:rPr>
              <a:t>Pour</a:t>
            </a:r>
            <a:r>
              <a:rPr lang="fr-FR" sz="900" dirty="0" smtClean="0">
                <a:latin typeface="Arial" pitchFamily="34" charset="0"/>
                <a:cs typeface="Arial" pitchFamily="34" charset="0"/>
              </a:rPr>
              <a:t> arriver en haut de l’escalier, Dany doit monter 20 marches. Il a déjà monté 13 marches. Combien doit-il encore monter de marches pour arriver en haut de l’escalier  ?</a:t>
            </a:r>
          </a:p>
        </p:txBody>
      </p:sp>
      <p:sp>
        <p:nvSpPr>
          <p:cNvPr id="47" name="Organigramme : Alternative 46"/>
          <p:cNvSpPr/>
          <p:nvPr/>
        </p:nvSpPr>
        <p:spPr>
          <a:xfrm>
            <a:off x="548680" y="5529064"/>
            <a:ext cx="720080" cy="720080"/>
          </a:xfrm>
          <a:prstGeom prst="flowChartAlternate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8" name="Organigramme : Alternative 47"/>
          <p:cNvSpPr/>
          <p:nvPr/>
        </p:nvSpPr>
        <p:spPr>
          <a:xfrm>
            <a:off x="548680" y="6393160"/>
            <a:ext cx="720080" cy="720080"/>
          </a:xfrm>
          <a:prstGeom prst="flowChartAlternate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9" name="Organigramme : Alternative 48"/>
          <p:cNvSpPr/>
          <p:nvPr/>
        </p:nvSpPr>
        <p:spPr>
          <a:xfrm>
            <a:off x="548680" y="7473280"/>
            <a:ext cx="720080" cy="720080"/>
          </a:xfrm>
          <a:prstGeom prst="flowChartAlternate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0" name="Organigramme : Alternative 49"/>
          <p:cNvSpPr/>
          <p:nvPr/>
        </p:nvSpPr>
        <p:spPr>
          <a:xfrm>
            <a:off x="548680" y="8625408"/>
            <a:ext cx="720080" cy="720080"/>
          </a:xfrm>
          <a:prstGeom prst="flowChartAlternate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1" name="ZoneTexte 50"/>
          <p:cNvSpPr txBox="1"/>
          <p:nvPr/>
        </p:nvSpPr>
        <p:spPr>
          <a:xfrm>
            <a:off x="548680" y="5097016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SCORE</a:t>
            </a:r>
            <a:endParaRPr lang="fr-FR" dirty="0"/>
          </a:p>
        </p:txBody>
      </p:sp>
      <p:sp>
        <p:nvSpPr>
          <p:cNvPr id="52" name="ZoneTexte 51"/>
          <p:cNvSpPr txBox="1"/>
          <p:nvPr/>
        </p:nvSpPr>
        <p:spPr>
          <a:xfrm>
            <a:off x="620688" y="5673080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 </a:t>
            </a:r>
            <a:r>
              <a:rPr lang="fr-FR" dirty="0" smtClean="0"/>
              <a:t>   /3</a:t>
            </a:r>
            <a:endParaRPr lang="fr-FR" dirty="0"/>
          </a:p>
        </p:txBody>
      </p:sp>
      <p:sp>
        <p:nvSpPr>
          <p:cNvPr id="53" name="ZoneTexte 52"/>
          <p:cNvSpPr txBox="1"/>
          <p:nvPr/>
        </p:nvSpPr>
        <p:spPr>
          <a:xfrm>
            <a:off x="620688" y="6753200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 </a:t>
            </a:r>
            <a:r>
              <a:rPr lang="fr-FR" dirty="0" smtClean="0"/>
              <a:t>   /8</a:t>
            </a:r>
            <a:endParaRPr lang="fr-FR" dirty="0"/>
          </a:p>
        </p:txBody>
      </p:sp>
      <p:sp>
        <p:nvSpPr>
          <p:cNvPr id="63" name="ZoneTexte 62"/>
          <p:cNvSpPr txBox="1"/>
          <p:nvPr/>
        </p:nvSpPr>
        <p:spPr>
          <a:xfrm>
            <a:off x="620688" y="7833320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 </a:t>
            </a:r>
            <a:r>
              <a:rPr lang="fr-FR" dirty="0" smtClean="0"/>
              <a:t>   /8</a:t>
            </a:r>
            <a:endParaRPr lang="fr-FR" dirty="0"/>
          </a:p>
        </p:txBody>
      </p:sp>
      <p:sp>
        <p:nvSpPr>
          <p:cNvPr id="64" name="ZoneTexte 63"/>
          <p:cNvSpPr txBox="1"/>
          <p:nvPr/>
        </p:nvSpPr>
        <p:spPr>
          <a:xfrm>
            <a:off x="620688" y="8913440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 </a:t>
            </a:r>
            <a:r>
              <a:rPr lang="fr-FR" dirty="0" smtClean="0"/>
              <a:t>   /4</a:t>
            </a:r>
            <a:endParaRPr lang="fr-FR" dirty="0"/>
          </a:p>
        </p:txBody>
      </p:sp>
      <p:sp>
        <p:nvSpPr>
          <p:cNvPr id="65" name="Organigramme : Alternative 64"/>
          <p:cNvSpPr/>
          <p:nvPr/>
        </p:nvSpPr>
        <p:spPr>
          <a:xfrm>
            <a:off x="1484784" y="5241032"/>
            <a:ext cx="5112568" cy="1008112"/>
          </a:xfrm>
          <a:prstGeom prst="flowChartAlternate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6" name="Organigramme : Alternative 65"/>
          <p:cNvSpPr/>
          <p:nvPr/>
        </p:nvSpPr>
        <p:spPr>
          <a:xfrm>
            <a:off x="1484784" y="6393160"/>
            <a:ext cx="5112568" cy="720080"/>
          </a:xfrm>
          <a:prstGeom prst="flowChartAlternate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7" name="Organigramme : Alternative 66"/>
          <p:cNvSpPr/>
          <p:nvPr/>
        </p:nvSpPr>
        <p:spPr>
          <a:xfrm>
            <a:off x="1484784" y="7473280"/>
            <a:ext cx="5112568" cy="720080"/>
          </a:xfrm>
          <a:prstGeom prst="flowChartAlternate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8" name="Organigramme : Alternative 67"/>
          <p:cNvSpPr/>
          <p:nvPr/>
        </p:nvSpPr>
        <p:spPr>
          <a:xfrm>
            <a:off x="1484784" y="8409384"/>
            <a:ext cx="5112568" cy="1296144"/>
          </a:xfrm>
          <a:prstGeom prst="flowChartAlternate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9" name="ZoneTexte 68"/>
          <p:cNvSpPr txBox="1"/>
          <p:nvPr/>
        </p:nvSpPr>
        <p:spPr>
          <a:xfrm>
            <a:off x="1556792" y="5241032"/>
            <a:ext cx="511256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900" b="1" dirty="0" smtClean="0">
                <a:latin typeface="Arial" pitchFamily="34" charset="0"/>
                <a:cs typeface="Arial" pitchFamily="34" charset="0"/>
              </a:rPr>
              <a:t>Problèmes dictés</a:t>
            </a:r>
          </a:p>
          <a:p>
            <a:r>
              <a:rPr lang="fr-FR" sz="900" dirty="0" smtClean="0">
                <a:latin typeface="Arial" pitchFamily="34" charset="0"/>
                <a:cs typeface="Arial" pitchFamily="34" charset="0"/>
              </a:rPr>
              <a:t></a:t>
            </a:r>
            <a:r>
              <a:rPr lang="fr-FR" sz="900" dirty="0" smtClean="0">
                <a:latin typeface="Numberpile" pitchFamily="18" charset="0"/>
                <a:cs typeface="Arial" pitchFamily="34" charset="0"/>
              </a:rPr>
              <a:t>B </a:t>
            </a:r>
            <a:r>
              <a:rPr lang="fr-FR" sz="900" dirty="0" smtClean="0">
                <a:latin typeface="Arial" pitchFamily="34" charset="0"/>
                <a:cs typeface="Arial" pitchFamily="34" charset="0"/>
              </a:rPr>
              <a:t>Alex a acheté 8 bonbons. Il a 2 copains et il donne 4 bonbons à chacun de ses copains. Combien lui reste-t-il de bonbons ?  </a:t>
            </a:r>
            <a:r>
              <a:rPr lang="fr-FR" sz="900" dirty="0" smtClean="0">
                <a:latin typeface="Numberpile" pitchFamily="18" charset="0"/>
                <a:cs typeface="Arial" pitchFamily="34" charset="0"/>
              </a:rPr>
              <a:t>C </a:t>
            </a:r>
            <a:r>
              <a:rPr lang="fr-FR" sz="900" dirty="0" smtClean="0">
                <a:latin typeface="Arial" pitchFamily="34" charset="0"/>
                <a:cs typeface="Arial" pitchFamily="34" charset="0"/>
              </a:rPr>
              <a:t> Boris a reçu 4 paquets de bonbons. Dans chaque </a:t>
            </a:r>
          </a:p>
          <a:p>
            <a:r>
              <a:rPr lang="fr-FR" sz="900" dirty="0" smtClean="0">
                <a:latin typeface="Arial" pitchFamily="34" charset="0"/>
                <a:cs typeface="Arial" pitchFamily="34" charset="0"/>
              </a:rPr>
              <a:t>paquet, il y a 3 bonbons à la fraise et 2 bonbons à la framboise. Combien Boris a-t-il reçu de bonbons ? </a:t>
            </a:r>
            <a:r>
              <a:rPr lang="fr-FR" sz="900" dirty="0" smtClean="0">
                <a:latin typeface="Numberpile" pitchFamily="18" charset="0"/>
                <a:cs typeface="Arial" pitchFamily="34" charset="0"/>
              </a:rPr>
              <a:t>D </a:t>
            </a:r>
            <a:r>
              <a:rPr lang="fr-FR" sz="900" dirty="0" smtClean="0">
                <a:latin typeface="Arial" pitchFamily="34" charset="0"/>
                <a:cs typeface="Arial" pitchFamily="34" charset="0"/>
              </a:rPr>
              <a:t>Chloé a reçu 4 paquets qui contiennent chacun 3 bonbons roses et 4 autres paquets qui contiennent chacun 2 bonbons verts. Combien Chloé a-t-elle reçu de bonbons ?</a:t>
            </a:r>
            <a:endParaRPr lang="fr-FR" sz="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0" name="ZoneTexte 69"/>
          <p:cNvSpPr txBox="1"/>
          <p:nvPr/>
        </p:nvSpPr>
        <p:spPr>
          <a:xfrm>
            <a:off x="1556792" y="6393160"/>
            <a:ext cx="5040560" cy="7540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300" b="1" dirty="0" smtClean="0">
                <a:latin typeface="Arial" pitchFamily="34" charset="0"/>
                <a:cs typeface="Arial" pitchFamily="34" charset="0"/>
              </a:rPr>
              <a:t>Calculs</a:t>
            </a:r>
            <a:endParaRPr lang="fr-FR" sz="1500" dirty="0" smtClean="0">
              <a:latin typeface="Arial" pitchFamily="34" charset="0"/>
              <a:cs typeface="Arial" pitchFamily="34" charset="0"/>
            </a:endParaRPr>
          </a:p>
          <a:p>
            <a:r>
              <a:rPr lang="fr-FR" sz="13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fr-FR" sz="1500" dirty="0" smtClean="0">
                <a:latin typeface="Wingdings 2" pitchFamily="18" charset="2"/>
                <a:cs typeface="Arial" pitchFamily="34" charset="0"/>
              </a:rPr>
              <a:t>u </a:t>
            </a:r>
            <a:r>
              <a:rPr lang="fr-FR" sz="1500" dirty="0" smtClean="0">
                <a:latin typeface="Arial" pitchFamily="34" charset="0"/>
                <a:cs typeface="Arial" pitchFamily="34" charset="0"/>
              </a:rPr>
              <a:t>5 + 3  </a:t>
            </a:r>
            <a:r>
              <a:rPr lang="fr-FR" sz="1500" dirty="0" smtClean="0">
                <a:latin typeface="Wingdings 2" pitchFamily="18" charset="2"/>
                <a:cs typeface="Arial" pitchFamily="34" charset="0"/>
              </a:rPr>
              <a:t>v</a:t>
            </a:r>
            <a:r>
              <a:rPr lang="fr-FR" sz="1500" dirty="0" smtClean="0">
                <a:latin typeface="Arial" pitchFamily="34" charset="0"/>
                <a:cs typeface="Arial" pitchFamily="34" charset="0"/>
              </a:rPr>
              <a:t>8 + 7  </a:t>
            </a:r>
            <a:r>
              <a:rPr lang="fr-FR" sz="1500" dirty="0" smtClean="0">
                <a:latin typeface="Wingdings 2" pitchFamily="18" charset="2"/>
                <a:cs typeface="Arial" pitchFamily="34" charset="0"/>
              </a:rPr>
              <a:t>w</a:t>
            </a:r>
            <a:r>
              <a:rPr lang="fr-FR" sz="1500" dirty="0" smtClean="0">
                <a:latin typeface="Arial" pitchFamily="34" charset="0"/>
                <a:cs typeface="Arial" pitchFamily="34" charset="0"/>
              </a:rPr>
              <a:t>5 + 9 </a:t>
            </a:r>
            <a:r>
              <a:rPr lang="fr-FR" sz="1500" dirty="0" smtClean="0">
                <a:latin typeface="Wingdings 2" pitchFamily="18" charset="2"/>
                <a:cs typeface="Arial" pitchFamily="34" charset="0"/>
              </a:rPr>
              <a:t>x</a:t>
            </a:r>
            <a:r>
              <a:rPr lang="fr-FR" sz="1500" dirty="0" smtClean="0">
                <a:latin typeface="Arial" pitchFamily="34" charset="0"/>
                <a:cs typeface="Arial" pitchFamily="34" charset="0"/>
              </a:rPr>
              <a:t>2 </a:t>
            </a:r>
            <a:r>
              <a:rPr lang="fr-FR" sz="1500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</a:t>
            </a:r>
            <a:r>
              <a:rPr lang="fr-FR" sz="1500" dirty="0" smtClean="0">
                <a:latin typeface="Arial" pitchFamily="34" charset="0"/>
                <a:cs typeface="Arial" pitchFamily="34" charset="0"/>
              </a:rPr>
              <a:t> 10  </a:t>
            </a:r>
            <a:r>
              <a:rPr lang="fr-FR" sz="1500" dirty="0" smtClean="0">
                <a:latin typeface="Wingdings 2" pitchFamily="18" charset="2"/>
                <a:cs typeface="Arial" pitchFamily="34" charset="0"/>
              </a:rPr>
              <a:t>y</a:t>
            </a:r>
            <a:r>
              <a:rPr lang="fr-FR" sz="1500" dirty="0" smtClean="0">
                <a:latin typeface="Arial" pitchFamily="34" charset="0"/>
                <a:cs typeface="Arial" pitchFamily="34" charset="0"/>
              </a:rPr>
              <a:t>7 </a:t>
            </a:r>
            <a:r>
              <a:rPr lang="fr-FR" sz="1500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 </a:t>
            </a:r>
            <a:r>
              <a:rPr lang="fr-FR" sz="1500" dirty="0" smtClean="0">
                <a:latin typeface="Arial" pitchFamily="34" charset="0"/>
                <a:cs typeface="Arial" pitchFamily="34" charset="0"/>
              </a:rPr>
              <a:t>13  </a:t>
            </a:r>
            <a:r>
              <a:rPr lang="fr-FR" sz="1500" dirty="0" smtClean="0">
                <a:latin typeface="Wingdings 2" pitchFamily="18" charset="2"/>
                <a:cs typeface="Arial" pitchFamily="34" charset="0"/>
              </a:rPr>
              <a:t>z</a:t>
            </a:r>
            <a:r>
              <a:rPr lang="fr-FR" sz="1500" dirty="0" smtClean="0">
                <a:latin typeface="Arial" pitchFamily="34" charset="0"/>
                <a:cs typeface="Arial" pitchFamily="34" charset="0"/>
              </a:rPr>
              <a:t>2 </a:t>
            </a:r>
            <a:r>
              <a:rPr lang="fr-FR" sz="1500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 </a:t>
            </a:r>
            <a:r>
              <a:rPr lang="fr-FR" sz="1500" dirty="0" smtClean="0">
                <a:latin typeface="Arial" pitchFamily="34" charset="0"/>
                <a:cs typeface="Arial" pitchFamily="34" charset="0"/>
              </a:rPr>
              <a:t>11 </a:t>
            </a:r>
            <a:r>
              <a:rPr lang="fr-FR" sz="1500" dirty="0" smtClean="0">
                <a:latin typeface="Wingdings 2" pitchFamily="18" charset="2"/>
                <a:cs typeface="Arial" pitchFamily="34" charset="0"/>
              </a:rPr>
              <a:t>{</a:t>
            </a:r>
            <a:r>
              <a:rPr lang="fr-FR" sz="1500" dirty="0" smtClean="0">
                <a:latin typeface="Arial" pitchFamily="34" charset="0"/>
                <a:cs typeface="Arial" pitchFamily="34" charset="0"/>
              </a:rPr>
              <a:t>14 – 6    </a:t>
            </a:r>
            <a:r>
              <a:rPr lang="fr-FR" sz="1500" dirty="0" smtClean="0">
                <a:latin typeface="Wingdings 2" pitchFamily="18" charset="2"/>
                <a:cs typeface="Arial" pitchFamily="34" charset="0"/>
              </a:rPr>
              <a:t>|</a:t>
            </a:r>
            <a:r>
              <a:rPr lang="fr-FR" sz="1500" dirty="0" smtClean="0">
                <a:latin typeface="Arial" pitchFamily="34" charset="0"/>
                <a:cs typeface="Arial" pitchFamily="34" charset="0"/>
              </a:rPr>
              <a:t>11 – 14</a:t>
            </a:r>
            <a:endParaRPr lang="fr-FR" sz="15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1" name="ZoneTexte 70"/>
          <p:cNvSpPr txBox="1"/>
          <p:nvPr/>
        </p:nvSpPr>
        <p:spPr>
          <a:xfrm>
            <a:off x="1556792" y="7473280"/>
            <a:ext cx="5040560" cy="7540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300" b="1" dirty="0" smtClean="0">
                <a:latin typeface="Arial" pitchFamily="34" charset="0"/>
                <a:cs typeface="Arial" pitchFamily="34" charset="0"/>
              </a:rPr>
              <a:t>Calculs</a:t>
            </a:r>
          </a:p>
          <a:p>
            <a:r>
              <a:rPr lang="fr-FR" sz="1500" b="1" dirty="0" smtClean="0">
                <a:latin typeface="Wingdings 2" pitchFamily="18" charset="2"/>
                <a:cs typeface="Arial" pitchFamily="34" charset="0"/>
              </a:rPr>
              <a:t>u</a:t>
            </a:r>
            <a:r>
              <a:rPr lang="fr-FR" sz="1500" dirty="0" smtClean="0">
                <a:latin typeface="Arial" pitchFamily="34" charset="0"/>
                <a:cs typeface="Arial" pitchFamily="34" charset="0"/>
              </a:rPr>
              <a:t>60 + 30  </a:t>
            </a:r>
            <a:r>
              <a:rPr lang="fr-FR" sz="1500" b="1" dirty="0" smtClean="0">
                <a:latin typeface="Wingdings 2" pitchFamily="18" charset="2"/>
                <a:cs typeface="Arial" pitchFamily="34" charset="0"/>
              </a:rPr>
              <a:t>v</a:t>
            </a:r>
            <a:r>
              <a:rPr lang="fr-FR" sz="1500" dirty="0" smtClean="0">
                <a:latin typeface="Arial" pitchFamily="34" charset="0"/>
                <a:cs typeface="Arial" pitchFamily="34" charset="0"/>
              </a:rPr>
              <a:t>60 + 50  </a:t>
            </a:r>
            <a:r>
              <a:rPr lang="fr-FR" sz="1500" b="1" dirty="0" smtClean="0">
                <a:latin typeface="Wingdings 2" pitchFamily="18" charset="2"/>
                <a:cs typeface="Arial" pitchFamily="34" charset="0"/>
              </a:rPr>
              <a:t>w</a:t>
            </a:r>
            <a:r>
              <a:rPr lang="fr-FR" sz="1500" dirty="0" smtClean="0">
                <a:latin typeface="Arial" pitchFamily="34" charset="0"/>
                <a:cs typeface="Arial" pitchFamily="34" charset="0"/>
              </a:rPr>
              <a:t>500 + 400 </a:t>
            </a:r>
            <a:r>
              <a:rPr lang="fr-FR" sz="1500" b="1" dirty="0" smtClean="0">
                <a:latin typeface="Wingdings 2" pitchFamily="18" charset="2"/>
                <a:cs typeface="Arial" pitchFamily="34" charset="0"/>
              </a:rPr>
              <a:t>x</a:t>
            </a:r>
            <a:r>
              <a:rPr lang="fr-FR" sz="1500" dirty="0" smtClean="0">
                <a:latin typeface="Arial" pitchFamily="34" charset="0"/>
                <a:cs typeface="Arial" pitchFamily="34" charset="0"/>
              </a:rPr>
              <a:t>70 </a:t>
            </a:r>
            <a:r>
              <a:rPr lang="fr-FR" sz="1500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</a:t>
            </a:r>
            <a:r>
              <a:rPr lang="fr-FR" sz="1500" dirty="0" smtClean="0">
                <a:latin typeface="Arial" pitchFamily="34" charset="0"/>
                <a:cs typeface="Arial" pitchFamily="34" charset="0"/>
              </a:rPr>
              <a:t>100  </a:t>
            </a:r>
            <a:r>
              <a:rPr lang="fr-FR" sz="1500" b="1" dirty="0" smtClean="0">
                <a:latin typeface="Wingdings 2" pitchFamily="18" charset="2"/>
                <a:cs typeface="Arial" pitchFamily="34" charset="0"/>
              </a:rPr>
              <a:t>y</a:t>
            </a:r>
            <a:r>
              <a:rPr lang="fr-FR" sz="1500" dirty="0" smtClean="0">
                <a:latin typeface="Arial" pitchFamily="34" charset="0"/>
                <a:cs typeface="Arial" pitchFamily="34" charset="0"/>
              </a:rPr>
              <a:t>90 </a:t>
            </a:r>
            <a:r>
              <a:rPr lang="fr-FR" sz="1500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</a:t>
            </a:r>
            <a:r>
              <a:rPr lang="fr-FR" sz="1500" dirty="0" smtClean="0">
                <a:latin typeface="Arial" pitchFamily="34" charset="0"/>
                <a:cs typeface="Arial" pitchFamily="34" charset="0"/>
              </a:rPr>
              <a:t>120  </a:t>
            </a:r>
            <a:r>
              <a:rPr lang="fr-FR" sz="1500" b="1" dirty="0" smtClean="0">
                <a:latin typeface="Wingdings 2" pitchFamily="18" charset="2"/>
                <a:cs typeface="Arial" pitchFamily="34" charset="0"/>
              </a:rPr>
              <a:t>z</a:t>
            </a:r>
            <a:r>
              <a:rPr lang="fr-FR" sz="1500" dirty="0" smtClean="0">
                <a:latin typeface="Arial" pitchFamily="34" charset="0"/>
                <a:cs typeface="Arial" pitchFamily="34" charset="0"/>
              </a:rPr>
              <a:t>50 </a:t>
            </a:r>
            <a:r>
              <a:rPr lang="fr-FR" sz="1500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</a:t>
            </a:r>
            <a:r>
              <a:rPr lang="fr-FR" sz="1500" dirty="0" smtClean="0">
                <a:latin typeface="Arial" pitchFamily="34" charset="0"/>
                <a:cs typeface="Arial" pitchFamily="34" charset="0"/>
              </a:rPr>
              <a:t>120</a:t>
            </a:r>
            <a:r>
              <a:rPr lang="fr-FR" sz="1500" b="1" dirty="0" smtClean="0">
                <a:latin typeface="Wingdings 2" pitchFamily="18" charset="2"/>
                <a:cs typeface="Arial" pitchFamily="34" charset="0"/>
              </a:rPr>
              <a:t>{</a:t>
            </a:r>
            <a:r>
              <a:rPr lang="fr-FR" sz="1500" dirty="0" smtClean="0">
                <a:latin typeface="Arial" pitchFamily="34" charset="0"/>
                <a:cs typeface="Arial" pitchFamily="34" charset="0"/>
              </a:rPr>
              <a:t>800 − 500 </a:t>
            </a:r>
            <a:r>
              <a:rPr lang="fr-FR" sz="1500" b="1" dirty="0" smtClean="0">
                <a:latin typeface="Wingdings 2" pitchFamily="18" charset="2"/>
                <a:cs typeface="Arial" pitchFamily="34" charset="0"/>
              </a:rPr>
              <a:t>|</a:t>
            </a:r>
            <a:r>
              <a:rPr lang="fr-FR" sz="1500" dirty="0" smtClean="0">
                <a:latin typeface="Arial" pitchFamily="34" charset="0"/>
                <a:cs typeface="Arial" pitchFamily="34" charset="0"/>
              </a:rPr>
              <a:t> 160 − 80</a:t>
            </a:r>
            <a:endParaRPr lang="fr-FR" sz="15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2" name="ZoneTexte 71"/>
          <p:cNvSpPr txBox="1"/>
          <p:nvPr/>
        </p:nvSpPr>
        <p:spPr>
          <a:xfrm>
            <a:off x="1556792" y="8443644"/>
            <a:ext cx="504056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900" b="1" dirty="0" smtClean="0">
                <a:latin typeface="Arial" pitchFamily="34" charset="0"/>
                <a:cs typeface="Arial" pitchFamily="34" charset="0"/>
              </a:rPr>
              <a:t>Problèmes dictés</a:t>
            </a:r>
          </a:p>
          <a:p>
            <a:r>
              <a:rPr lang="fr-FR" sz="900" b="1" dirty="0" smtClean="0">
                <a:latin typeface="Wingdings 2" pitchFamily="18" charset="2"/>
                <a:cs typeface="Arial" pitchFamily="34" charset="0"/>
              </a:rPr>
              <a:t>u</a:t>
            </a:r>
            <a:r>
              <a:rPr lang="fr-FR" sz="900" dirty="0" smtClean="0">
                <a:latin typeface="Arial" pitchFamily="34" charset="0"/>
                <a:cs typeface="Arial" pitchFamily="34" charset="0"/>
              </a:rPr>
              <a:t> Hervé a reçu 5 paquets contenant 10 images chacun. Combien a-t-il reçu d’images ? </a:t>
            </a:r>
          </a:p>
          <a:p>
            <a:r>
              <a:rPr lang="fr-FR" sz="900" b="1" dirty="0" err="1" smtClean="0">
                <a:latin typeface="Wingdings 2" pitchFamily="18" charset="2"/>
                <a:cs typeface="Arial" pitchFamily="34" charset="0"/>
              </a:rPr>
              <a:t>v</a:t>
            </a:r>
            <a:r>
              <a:rPr lang="fr-FR" sz="900" dirty="0" err="1" smtClean="0">
                <a:latin typeface="Arial" pitchFamily="34" charset="0"/>
                <a:cs typeface="Arial" pitchFamily="34" charset="0"/>
              </a:rPr>
              <a:t>Félix</a:t>
            </a:r>
            <a:r>
              <a:rPr lang="fr-FR" sz="900" dirty="0" smtClean="0">
                <a:latin typeface="Arial" pitchFamily="34" charset="0"/>
                <a:cs typeface="Arial" pitchFamily="34" charset="0"/>
              </a:rPr>
              <a:t>, lui, a reçu 5 paquets de bonbons. Chaque paquet contient le même nombre de bonbons. Il a reçu en tout 20 bonbons. Combien y a-t-il de bonbons dans chaque paquet ? </a:t>
            </a:r>
            <a:r>
              <a:rPr lang="fr-FR" sz="900" b="1" dirty="0" err="1" smtClean="0">
                <a:latin typeface="Wingdings 2" pitchFamily="18" charset="2"/>
                <a:cs typeface="Arial" pitchFamily="34" charset="0"/>
              </a:rPr>
              <a:t>w</a:t>
            </a:r>
            <a:r>
              <a:rPr lang="fr-FR" sz="900" dirty="0" err="1" smtClean="0">
                <a:latin typeface="Arial" pitchFamily="34" charset="0"/>
                <a:cs typeface="Arial" pitchFamily="34" charset="0"/>
              </a:rPr>
              <a:t>Dans</a:t>
            </a:r>
            <a:r>
              <a:rPr lang="fr-FR" sz="900" dirty="0" smtClean="0">
                <a:latin typeface="Arial" pitchFamily="34" charset="0"/>
                <a:cs typeface="Arial" pitchFamily="34" charset="0"/>
              </a:rPr>
              <a:t> la classe de Cécile, il y a 23 élèves. Il y en a 3 de plus que dans celle de Lisa. Combien y a-t-il d’élèves dans la classe de Lisa ? </a:t>
            </a:r>
          </a:p>
          <a:p>
            <a:r>
              <a:rPr lang="fr-FR" sz="900" b="1" dirty="0" err="1" smtClean="0">
                <a:latin typeface="Wingdings 2" pitchFamily="18" charset="2"/>
                <a:cs typeface="Arial" pitchFamily="34" charset="0"/>
              </a:rPr>
              <a:t>x</a:t>
            </a:r>
            <a:r>
              <a:rPr lang="fr-FR" sz="900" dirty="0" err="1" smtClean="0">
                <a:latin typeface="Arial" pitchFamily="34" charset="0"/>
                <a:cs typeface="Arial" pitchFamily="34" charset="0"/>
              </a:rPr>
              <a:t>Pour</a:t>
            </a:r>
            <a:r>
              <a:rPr lang="fr-FR" sz="900" dirty="0" smtClean="0">
                <a:latin typeface="Arial" pitchFamily="34" charset="0"/>
                <a:cs typeface="Arial" pitchFamily="34" charset="0"/>
              </a:rPr>
              <a:t> arriver en haut de l’escalier, Dany doit monter 20 marches. Il a déjà monté 13 marches. Combien doit-il encore monter de marches pour arriver en haut de l’escalier  ?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Connecteur droit 4"/>
          <p:cNvCxnSpPr/>
          <p:nvPr/>
        </p:nvCxnSpPr>
        <p:spPr>
          <a:xfrm>
            <a:off x="0" y="4953000"/>
            <a:ext cx="6858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Flèche droite 11"/>
          <p:cNvSpPr/>
          <p:nvPr/>
        </p:nvSpPr>
        <p:spPr>
          <a:xfrm>
            <a:off x="332656" y="272480"/>
            <a:ext cx="1368152" cy="1008112"/>
          </a:xfrm>
          <a:prstGeom prst="righ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Flèche droite 12"/>
          <p:cNvSpPr/>
          <p:nvPr/>
        </p:nvSpPr>
        <p:spPr>
          <a:xfrm>
            <a:off x="332656" y="1352600"/>
            <a:ext cx="1368152" cy="1008112"/>
          </a:xfrm>
          <a:prstGeom prst="righ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Flèche droite 13"/>
          <p:cNvSpPr/>
          <p:nvPr/>
        </p:nvSpPr>
        <p:spPr>
          <a:xfrm>
            <a:off x="332656" y="2432720"/>
            <a:ext cx="1368152" cy="1008112"/>
          </a:xfrm>
          <a:prstGeom prst="righ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Flèche droite 14"/>
          <p:cNvSpPr/>
          <p:nvPr/>
        </p:nvSpPr>
        <p:spPr>
          <a:xfrm>
            <a:off x="332656" y="3512840"/>
            <a:ext cx="1368152" cy="1008112"/>
          </a:xfrm>
          <a:prstGeom prst="righ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ZoneTexte 16"/>
          <p:cNvSpPr txBox="1"/>
          <p:nvPr/>
        </p:nvSpPr>
        <p:spPr>
          <a:xfrm>
            <a:off x="332656" y="560512"/>
            <a:ext cx="12961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b="1" dirty="0" smtClean="0">
                <a:latin typeface="Arial" pitchFamily="34" charset="0"/>
                <a:cs typeface="Arial" pitchFamily="34" charset="0"/>
              </a:rPr>
              <a:t>Tables de multiplication</a:t>
            </a:r>
            <a:endParaRPr lang="fr-FR" sz="1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Larme 17"/>
          <p:cNvSpPr/>
          <p:nvPr/>
        </p:nvSpPr>
        <p:spPr>
          <a:xfrm>
            <a:off x="1988840" y="560512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Larme 18"/>
          <p:cNvSpPr/>
          <p:nvPr/>
        </p:nvSpPr>
        <p:spPr>
          <a:xfrm>
            <a:off x="6021288" y="560512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" name="Larme 19"/>
          <p:cNvSpPr/>
          <p:nvPr/>
        </p:nvSpPr>
        <p:spPr>
          <a:xfrm>
            <a:off x="2564904" y="560512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" name="Larme 20"/>
          <p:cNvSpPr/>
          <p:nvPr/>
        </p:nvSpPr>
        <p:spPr>
          <a:xfrm>
            <a:off x="3140968" y="560512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" name="Larme 21"/>
          <p:cNvSpPr/>
          <p:nvPr/>
        </p:nvSpPr>
        <p:spPr>
          <a:xfrm>
            <a:off x="3717032" y="560512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" name="Larme 22"/>
          <p:cNvSpPr/>
          <p:nvPr/>
        </p:nvSpPr>
        <p:spPr>
          <a:xfrm>
            <a:off x="4293096" y="560512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" name="Larme 23"/>
          <p:cNvSpPr/>
          <p:nvPr/>
        </p:nvSpPr>
        <p:spPr>
          <a:xfrm>
            <a:off x="4869160" y="560512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" name="Larme 24"/>
          <p:cNvSpPr/>
          <p:nvPr/>
        </p:nvSpPr>
        <p:spPr>
          <a:xfrm>
            <a:off x="5445224" y="560512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0" name="Larme 49"/>
          <p:cNvSpPr/>
          <p:nvPr/>
        </p:nvSpPr>
        <p:spPr>
          <a:xfrm>
            <a:off x="1988840" y="1568624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1" name="Larme 50"/>
          <p:cNvSpPr/>
          <p:nvPr/>
        </p:nvSpPr>
        <p:spPr>
          <a:xfrm>
            <a:off x="6021288" y="1568624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2" name="Larme 51"/>
          <p:cNvSpPr/>
          <p:nvPr/>
        </p:nvSpPr>
        <p:spPr>
          <a:xfrm>
            <a:off x="2564904" y="1568624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3" name="Larme 52"/>
          <p:cNvSpPr/>
          <p:nvPr/>
        </p:nvSpPr>
        <p:spPr>
          <a:xfrm>
            <a:off x="3140968" y="1568624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4" name="Larme 53"/>
          <p:cNvSpPr/>
          <p:nvPr/>
        </p:nvSpPr>
        <p:spPr>
          <a:xfrm>
            <a:off x="3717032" y="1568624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5" name="Larme 54"/>
          <p:cNvSpPr/>
          <p:nvPr/>
        </p:nvSpPr>
        <p:spPr>
          <a:xfrm>
            <a:off x="4293096" y="1568624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6" name="Larme 55"/>
          <p:cNvSpPr/>
          <p:nvPr/>
        </p:nvSpPr>
        <p:spPr>
          <a:xfrm>
            <a:off x="4869160" y="1568624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7" name="Larme 56"/>
          <p:cNvSpPr/>
          <p:nvPr/>
        </p:nvSpPr>
        <p:spPr>
          <a:xfrm>
            <a:off x="5445224" y="1568624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6" name="Larme 65"/>
          <p:cNvSpPr/>
          <p:nvPr/>
        </p:nvSpPr>
        <p:spPr>
          <a:xfrm>
            <a:off x="1988840" y="3728864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7" name="Larme 66"/>
          <p:cNvSpPr/>
          <p:nvPr/>
        </p:nvSpPr>
        <p:spPr>
          <a:xfrm>
            <a:off x="6021288" y="3728864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8" name="Larme 67"/>
          <p:cNvSpPr/>
          <p:nvPr/>
        </p:nvSpPr>
        <p:spPr>
          <a:xfrm>
            <a:off x="2564904" y="3728864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9" name="Larme 68"/>
          <p:cNvSpPr/>
          <p:nvPr/>
        </p:nvSpPr>
        <p:spPr>
          <a:xfrm>
            <a:off x="3140968" y="3728864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0" name="Larme 69"/>
          <p:cNvSpPr/>
          <p:nvPr/>
        </p:nvSpPr>
        <p:spPr>
          <a:xfrm>
            <a:off x="3717032" y="3728864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1" name="Larme 70"/>
          <p:cNvSpPr/>
          <p:nvPr/>
        </p:nvSpPr>
        <p:spPr>
          <a:xfrm>
            <a:off x="4293096" y="3728864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2" name="Larme 71"/>
          <p:cNvSpPr/>
          <p:nvPr/>
        </p:nvSpPr>
        <p:spPr>
          <a:xfrm>
            <a:off x="4869160" y="3728864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3" name="Larme 72"/>
          <p:cNvSpPr/>
          <p:nvPr/>
        </p:nvSpPr>
        <p:spPr>
          <a:xfrm>
            <a:off x="5445224" y="3728864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4" name="ZoneTexte 73"/>
          <p:cNvSpPr txBox="1"/>
          <p:nvPr/>
        </p:nvSpPr>
        <p:spPr>
          <a:xfrm>
            <a:off x="332656" y="1712640"/>
            <a:ext cx="13681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b="1" dirty="0" smtClean="0">
                <a:latin typeface="Arial" pitchFamily="34" charset="0"/>
                <a:cs typeface="Arial" pitchFamily="34" charset="0"/>
              </a:rPr>
              <a:t>Tables de multiplication</a:t>
            </a:r>
            <a:endParaRPr lang="fr-FR" sz="1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5" name="ZoneTexte 74"/>
          <p:cNvSpPr txBox="1"/>
          <p:nvPr/>
        </p:nvSpPr>
        <p:spPr>
          <a:xfrm>
            <a:off x="404664" y="3800872"/>
            <a:ext cx="12961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b="1" dirty="0" smtClean="0">
                <a:latin typeface="Arial" pitchFamily="34" charset="0"/>
                <a:cs typeface="Arial" pitchFamily="34" charset="0"/>
              </a:rPr>
              <a:t>Tables de multiplication</a:t>
            </a:r>
            <a:endParaRPr lang="fr-FR" sz="1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6" name="ZoneTexte 75"/>
          <p:cNvSpPr txBox="1"/>
          <p:nvPr/>
        </p:nvSpPr>
        <p:spPr>
          <a:xfrm>
            <a:off x="404664" y="2792760"/>
            <a:ext cx="129614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b="1" dirty="0" smtClean="0">
                <a:latin typeface="Arial" pitchFamily="34" charset="0"/>
                <a:cs typeface="Arial" pitchFamily="34" charset="0"/>
              </a:rPr>
              <a:t>Problèmes dictés</a:t>
            </a:r>
            <a:endParaRPr lang="fr-FR" sz="1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9" name="ZoneTexte 118"/>
          <p:cNvSpPr txBox="1"/>
          <p:nvPr/>
        </p:nvSpPr>
        <p:spPr>
          <a:xfrm>
            <a:off x="1988840" y="2288704"/>
            <a:ext cx="46085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i="1" dirty="0" smtClean="0">
                <a:latin typeface="Arial" pitchFamily="34" charset="0"/>
                <a:cs typeface="Arial" pitchFamily="34" charset="0"/>
              </a:rPr>
              <a:t>Réponds par une phrase</a:t>
            </a:r>
            <a:endParaRPr lang="fr-FR" sz="12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5" name="Larme 124"/>
          <p:cNvSpPr/>
          <p:nvPr/>
        </p:nvSpPr>
        <p:spPr>
          <a:xfrm>
            <a:off x="1988840" y="5601072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6" name="Larme 125"/>
          <p:cNvSpPr/>
          <p:nvPr/>
        </p:nvSpPr>
        <p:spPr>
          <a:xfrm>
            <a:off x="6021288" y="5601072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7" name="Larme 126"/>
          <p:cNvSpPr/>
          <p:nvPr/>
        </p:nvSpPr>
        <p:spPr>
          <a:xfrm>
            <a:off x="2564904" y="5601072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8" name="Larme 127"/>
          <p:cNvSpPr/>
          <p:nvPr/>
        </p:nvSpPr>
        <p:spPr>
          <a:xfrm>
            <a:off x="3140968" y="5601072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9" name="Larme 128"/>
          <p:cNvSpPr/>
          <p:nvPr/>
        </p:nvSpPr>
        <p:spPr>
          <a:xfrm>
            <a:off x="3717032" y="5601072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0" name="Larme 129"/>
          <p:cNvSpPr/>
          <p:nvPr/>
        </p:nvSpPr>
        <p:spPr>
          <a:xfrm>
            <a:off x="4293096" y="5601072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1" name="Larme 130"/>
          <p:cNvSpPr/>
          <p:nvPr/>
        </p:nvSpPr>
        <p:spPr>
          <a:xfrm>
            <a:off x="4869160" y="5601072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2" name="Larme 131"/>
          <p:cNvSpPr/>
          <p:nvPr/>
        </p:nvSpPr>
        <p:spPr>
          <a:xfrm>
            <a:off x="5445224" y="5601072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3" name="Larme 132"/>
          <p:cNvSpPr/>
          <p:nvPr/>
        </p:nvSpPr>
        <p:spPr>
          <a:xfrm>
            <a:off x="1988840" y="6609184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4" name="Larme 133"/>
          <p:cNvSpPr/>
          <p:nvPr/>
        </p:nvSpPr>
        <p:spPr>
          <a:xfrm>
            <a:off x="6021288" y="6609184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5" name="Larme 134"/>
          <p:cNvSpPr/>
          <p:nvPr/>
        </p:nvSpPr>
        <p:spPr>
          <a:xfrm>
            <a:off x="2564904" y="6609184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6" name="Larme 135"/>
          <p:cNvSpPr/>
          <p:nvPr/>
        </p:nvSpPr>
        <p:spPr>
          <a:xfrm>
            <a:off x="3140968" y="6609184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7" name="Larme 136"/>
          <p:cNvSpPr/>
          <p:nvPr/>
        </p:nvSpPr>
        <p:spPr>
          <a:xfrm>
            <a:off x="3717032" y="6609184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8" name="Larme 137"/>
          <p:cNvSpPr/>
          <p:nvPr/>
        </p:nvSpPr>
        <p:spPr>
          <a:xfrm>
            <a:off x="4293096" y="6609184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9" name="Larme 138"/>
          <p:cNvSpPr/>
          <p:nvPr/>
        </p:nvSpPr>
        <p:spPr>
          <a:xfrm>
            <a:off x="4869160" y="6609184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0" name="Larme 139"/>
          <p:cNvSpPr/>
          <p:nvPr/>
        </p:nvSpPr>
        <p:spPr>
          <a:xfrm>
            <a:off x="5445224" y="6609184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1" name="Larme 140"/>
          <p:cNvSpPr/>
          <p:nvPr/>
        </p:nvSpPr>
        <p:spPr>
          <a:xfrm>
            <a:off x="1988840" y="8769424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2" name="Larme 141"/>
          <p:cNvSpPr/>
          <p:nvPr/>
        </p:nvSpPr>
        <p:spPr>
          <a:xfrm>
            <a:off x="6021288" y="8769424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3" name="Larme 142"/>
          <p:cNvSpPr/>
          <p:nvPr/>
        </p:nvSpPr>
        <p:spPr>
          <a:xfrm>
            <a:off x="2564904" y="8769424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4" name="Larme 143"/>
          <p:cNvSpPr/>
          <p:nvPr/>
        </p:nvSpPr>
        <p:spPr>
          <a:xfrm>
            <a:off x="3140968" y="8769424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5" name="Larme 144"/>
          <p:cNvSpPr/>
          <p:nvPr/>
        </p:nvSpPr>
        <p:spPr>
          <a:xfrm>
            <a:off x="3717032" y="8769424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6" name="Larme 145"/>
          <p:cNvSpPr/>
          <p:nvPr/>
        </p:nvSpPr>
        <p:spPr>
          <a:xfrm>
            <a:off x="4293096" y="8769424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7" name="Larme 146"/>
          <p:cNvSpPr/>
          <p:nvPr/>
        </p:nvSpPr>
        <p:spPr>
          <a:xfrm>
            <a:off x="4869160" y="8769424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8" name="Larme 147"/>
          <p:cNvSpPr/>
          <p:nvPr/>
        </p:nvSpPr>
        <p:spPr>
          <a:xfrm>
            <a:off x="5445224" y="8769424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4" name="ZoneTexte 153"/>
          <p:cNvSpPr txBox="1"/>
          <p:nvPr/>
        </p:nvSpPr>
        <p:spPr>
          <a:xfrm>
            <a:off x="1988840" y="7329264"/>
            <a:ext cx="46085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i="1" dirty="0" smtClean="0">
                <a:latin typeface="Arial" pitchFamily="34" charset="0"/>
                <a:cs typeface="Arial" pitchFamily="34" charset="0"/>
              </a:rPr>
              <a:t>Réponds par une phrase</a:t>
            </a:r>
            <a:endParaRPr lang="fr-FR" sz="12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5" name="Espace réservé du numéro de diapositive 15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81B14-B3FF-4BDA-8792-A7D2773A517B}" type="slidenum">
              <a:rPr lang="fr-FR" smtClean="0"/>
              <a:pPr/>
              <a:t>6</a:t>
            </a:fld>
            <a:endParaRPr lang="fr-FR"/>
          </a:p>
        </p:txBody>
      </p:sp>
      <p:sp>
        <p:nvSpPr>
          <p:cNvPr id="77" name="Flèche droite 76"/>
          <p:cNvSpPr/>
          <p:nvPr/>
        </p:nvSpPr>
        <p:spPr>
          <a:xfrm>
            <a:off x="332656" y="5241032"/>
            <a:ext cx="1368152" cy="1008112"/>
          </a:xfrm>
          <a:prstGeom prst="righ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8" name="Flèche droite 77"/>
          <p:cNvSpPr/>
          <p:nvPr/>
        </p:nvSpPr>
        <p:spPr>
          <a:xfrm>
            <a:off x="332656" y="6321152"/>
            <a:ext cx="1368152" cy="1008112"/>
          </a:xfrm>
          <a:prstGeom prst="righ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9" name="Flèche droite 78"/>
          <p:cNvSpPr/>
          <p:nvPr/>
        </p:nvSpPr>
        <p:spPr>
          <a:xfrm>
            <a:off x="332656" y="7401272"/>
            <a:ext cx="1368152" cy="1008112"/>
          </a:xfrm>
          <a:prstGeom prst="righ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0" name="Flèche droite 79"/>
          <p:cNvSpPr/>
          <p:nvPr/>
        </p:nvSpPr>
        <p:spPr>
          <a:xfrm>
            <a:off x="332656" y="8481392"/>
            <a:ext cx="1368152" cy="1008112"/>
          </a:xfrm>
          <a:prstGeom prst="righ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1" name="ZoneTexte 80"/>
          <p:cNvSpPr txBox="1"/>
          <p:nvPr/>
        </p:nvSpPr>
        <p:spPr>
          <a:xfrm>
            <a:off x="332656" y="5529064"/>
            <a:ext cx="12961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b="1" dirty="0" smtClean="0">
                <a:latin typeface="Arial" pitchFamily="34" charset="0"/>
                <a:cs typeface="Arial" pitchFamily="34" charset="0"/>
              </a:rPr>
              <a:t>Tables de multiplication</a:t>
            </a:r>
            <a:endParaRPr lang="fr-FR" sz="1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2" name="ZoneTexte 81"/>
          <p:cNvSpPr txBox="1"/>
          <p:nvPr/>
        </p:nvSpPr>
        <p:spPr>
          <a:xfrm>
            <a:off x="332656" y="6681192"/>
            <a:ext cx="13681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b="1" dirty="0" smtClean="0">
                <a:latin typeface="Arial" pitchFamily="34" charset="0"/>
                <a:cs typeface="Arial" pitchFamily="34" charset="0"/>
              </a:rPr>
              <a:t>Tables de multiplication</a:t>
            </a:r>
            <a:endParaRPr lang="fr-FR" sz="1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3" name="ZoneTexte 82"/>
          <p:cNvSpPr txBox="1"/>
          <p:nvPr/>
        </p:nvSpPr>
        <p:spPr>
          <a:xfrm>
            <a:off x="404664" y="8769424"/>
            <a:ext cx="12961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b="1" dirty="0" smtClean="0">
                <a:latin typeface="Arial" pitchFamily="34" charset="0"/>
                <a:cs typeface="Arial" pitchFamily="34" charset="0"/>
              </a:rPr>
              <a:t>Tables de multiplication</a:t>
            </a:r>
            <a:endParaRPr lang="fr-FR" sz="1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4" name="ZoneTexte 83"/>
          <p:cNvSpPr txBox="1"/>
          <p:nvPr/>
        </p:nvSpPr>
        <p:spPr>
          <a:xfrm>
            <a:off x="404664" y="7761312"/>
            <a:ext cx="129614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b="1" dirty="0" smtClean="0">
                <a:latin typeface="Arial" pitchFamily="34" charset="0"/>
                <a:cs typeface="Arial" pitchFamily="34" charset="0"/>
              </a:rPr>
              <a:t>Problèmes dictés</a:t>
            </a:r>
            <a:endParaRPr lang="fr-FR" sz="1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5" name="Arrondir un rectangle avec un coin du même côté 84"/>
          <p:cNvSpPr/>
          <p:nvPr/>
        </p:nvSpPr>
        <p:spPr>
          <a:xfrm>
            <a:off x="1844824" y="2648744"/>
            <a:ext cx="1035496" cy="720080"/>
          </a:xfrm>
          <a:prstGeom prst="round2Same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6" name="Arrondir un rectangle avec un coin du même côté 85"/>
          <p:cNvSpPr/>
          <p:nvPr/>
        </p:nvSpPr>
        <p:spPr>
          <a:xfrm>
            <a:off x="3096344" y="2648744"/>
            <a:ext cx="1035496" cy="720080"/>
          </a:xfrm>
          <a:prstGeom prst="round2Same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7" name="Arrondir un rectangle avec un coin du même côté 86"/>
          <p:cNvSpPr/>
          <p:nvPr/>
        </p:nvSpPr>
        <p:spPr>
          <a:xfrm>
            <a:off x="4293096" y="2648744"/>
            <a:ext cx="1035496" cy="720080"/>
          </a:xfrm>
          <a:prstGeom prst="round2Same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8" name="Arrondir un rectangle avec un coin du même côté 87"/>
          <p:cNvSpPr/>
          <p:nvPr/>
        </p:nvSpPr>
        <p:spPr>
          <a:xfrm>
            <a:off x="5544616" y="2648744"/>
            <a:ext cx="1035496" cy="720080"/>
          </a:xfrm>
          <a:prstGeom prst="round2Same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9" name="Arrondir un rectangle avec un coin du même côté 88"/>
          <p:cNvSpPr/>
          <p:nvPr/>
        </p:nvSpPr>
        <p:spPr>
          <a:xfrm>
            <a:off x="1817440" y="7617296"/>
            <a:ext cx="1035496" cy="720080"/>
          </a:xfrm>
          <a:prstGeom prst="round2Same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0" name="Arrondir un rectangle avec un coin du même côté 89"/>
          <p:cNvSpPr/>
          <p:nvPr/>
        </p:nvSpPr>
        <p:spPr>
          <a:xfrm>
            <a:off x="3068960" y="7617296"/>
            <a:ext cx="1035496" cy="720080"/>
          </a:xfrm>
          <a:prstGeom prst="round2Same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1" name="Arrondir un rectangle avec un coin du même côté 90"/>
          <p:cNvSpPr/>
          <p:nvPr/>
        </p:nvSpPr>
        <p:spPr>
          <a:xfrm>
            <a:off x="4265712" y="7617296"/>
            <a:ext cx="1035496" cy="720080"/>
          </a:xfrm>
          <a:prstGeom prst="round2Same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2" name="Arrondir un rectangle avec un coin du même côté 91"/>
          <p:cNvSpPr/>
          <p:nvPr/>
        </p:nvSpPr>
        <p:spPr>
          <a:xfrm>
            <a:off x="5517232" y="7617296"/>
            <a:ext cx="1035496" cy="720080"/>
          </a:xfrm>
          <a:prstGeom prst="round2Same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Connecteur droit 4"/>
          <p:cNvCxnSpPr/>
          <p:nvPr/>
        </p:nvCxnSpPr>
        <p:spPr>
          <a:xfrm>
            <a:off x="0" y="4953000"/>
            <a:ext cx="6858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ZoneTexte 40"/>
          <p:cNvSpPr txBox="1"/>
          <p:nvPr/>
        </p:nvSpPr>
        <p:spPr>
          <a:xfrm>
            <a:off x="548680" y="5169024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SCORE</a:t>
            </a:r>
            <a:endParaRPr lang="fr-FR" dirty="0"/>
          </a:p>
        </p:txBody>
      </p:sp>
      <p:sp>
        <p:nvSpPr>
          <p:cNvPr id="47" name="Organigramme : Alternative 46"/>
          <p:cNvSpPr/>
          <p:nvPr/>
        </p:nvSpPr>
        <p:spPr>
          <a:xfrm>
            <a:off x="548680" y="5601072"/>
            <a:ext cx="720080" cy="720080"/>
          </a:xfrm>
          <a:prstGeom prst="flowChartAlternate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8" name="Organigramme : Alternative 47"/>
          <p:cNvSpPr/>
          <p:nvPr/>
        </p:nvSpPr>
        <p:spPr>
          <a:xfrm>
            <a:off x="548680" y="6681192"/>
            <a:ext cx="720080" cy="720080"/>
          </a:xfrm>
          <a:prstGeom prst="flowChartAlternate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9" name="Organigramme : Alternative 48"/>
          <p:cNvSpPr/>
          <p:nvPr/>
        </p:nvSpPr>
        <p:spPr>
          <a:xfrm>
            <a:off x="548680" y="7761312"/>
            <a:ext cx="720080" cy="720080"/>
          </a:xfrm>
          <a:prstGeom prst="flowChartAlternate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0" name="Organigramme : Alternative 49"/>
          <p:cNvSpPr/>
          <p:nvPr/>
        </p:nvSpPr>
        <p:spPr>
          <a:xfrm>
            <a:off x="548680" y="8841432"/>
            <a:ext cx="720080" cy="720080"/>
          </a:xfrm>
          <a:prstGeom prst="flowChartAlternate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1" name="ZoneTexte 50"/>
          <p:cNvSpPr txBox="1"/>
          <p:nvPr/>
        </p:nvSpPr>
        <p:spPr>
          <a:xfrm>
            <a:off x="620688" y="5745088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 </a:t>
            </a:r>
            <a:r>
              <a:rPr lang="fr-FR" dirty="0" smtClean="0"/>
              <a:t>   /8</a:t>
            </a:r>
            <a:endParaRPr lang="fr-FR" dirty="0"/>
          </a:p>
        </p:txBody>
      </p:sp>
      <p:sp>
        <p:nvSpPr>
          <p:cNvPr id="52" name="ZoneTexte 51"/>
          <p:cNvSpPr txBox="1"/>
          <p:nvPr/>
        </p:nvSpPr>
        <p:spPr>
          <a:xfrm>
            <a:off x="620688" y="6825208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 </a:t>
            </a:r>
            <a:r>
              <a:rPr lang="fr-FR" dirty="0" smtClean="0"/>
              <a:t>   /8</a:t>
            </a:r>
            <a:endParaRPr lang="fr-FR" dirty="0"/>
          </a:p>
        </p:txBody>
      </p:sp>
      <p:sp>
        <p:nvSpPr>
          <p:cNvPr id="53" name="ZoneTexte 52"/>
          <p:cNvSpPr txBox="1"/>
          <p:nvPr/>
        </p:nvSpPr>
        <p:spPr>
          <a:xfrm>
            <a:off x="620688" y="7905328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 </a:t>
            </a:r>
            <a:r>
              <a:rPr lang="fr-FR" dirty="0" smtClean="0"/>
              <a:t>   /4</a:t>
            </a:r>
            <a:endParaRPr lang="fr-FR" dirty="0"/>
          </a:p>
        </p:txBody>
      </p:sp>
      <p:sp>
        <p:nvSpPr>
          <p:cNvPr id="62" name="ZoneTexte 61"/>
          <p:cNvSpPr txBox="1"/>
          <p:nvPr/>
        </p:nvSpPr>
        <p:spPr>
          <a:xfrm>
            <a:off x="620688" y="8985448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 </a:t>
            </a:r>
            <a:r>
              <a:rPr lang="fr-FR" dirty="0" smtClean="0"/>
              <a:t>   /8</a:t>
            </a:r>
            <a:endParaRPr lang="fr-FR" dirty="0"/>
          </a:p>
        </p:txBody>
      </p:sp>
      <p:sp>
        <p:nvSpPr>
          <p:cNvPr id="63" name="Organigramme : Alternative 62"/>
          <p:cNvSpPr/>
          <p:nvPr/>
        </p:nvSpPr>
        <p:spPr>
          <a:xfrm>
            <a:off x="1484784" y="7329264"/>
            <a:ext cx="5112568" cy="1368152"/>
          </a:xfrm>
          <a:prstGeom prst="flowChartAlternate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4" name="Organigramme : Alternative 63"/>
          <p:cNvSpPr/>
          <p:nvPr/>
        </p:nvSpPr>
        <p:spPr>
          <a:xfrm>
            <a:off x="1484784" y="5313040"/>
            <a:ext cx="5112568" cy="720080"/>
          </a:xfrm>
          <a:prstGeom prst="flowChartAlternate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5" name="Organigramme : Alternative 64"/>
          <p:cNvSpPr/>
          <p:nvPr/>
        </p:nvSpPr>
        <p:spPr>
          <a:xfrm>
            <a:off x="1484784" y="6393160"/>
            <a:ext cx="5112568" cy="720080"/>
          </a:xfrm>
          <a:prstGeom prst="flowChartAlternate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6" name="Organigramme : Alternative 65"/>
          <p:cNvSpPr/>
          <p:nvPr/>
        </p:nvSpPr>
        <p:spPr>
          <a:xfrm>
            <a:off x="1484784" y="8841432"/>
            <a:ext cx="5112568" cy="720080"/>
          </a:xfrm>
          <a:prstGeom prst="flowChartAlternate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7" name="ZoneTexte 66"/>
          <p:cNvSpPr txBox="1"/>
          <p:nvPr/>
        </p:nvSpPr>
        <p:spPr>
          <a:xfrm>
            <a:off x="1556792" y="7329264"/>
            <a:ext cx="5112568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900" b="1" dirty="0" smtClean="0">
                <a:latin typeface="Arial" pitchFamily="34" charset="0"/>
                <a:cs typeface="Arial" pitchFamily="34" charset="0"/>
              </a:rPr>
              <a:t>Problèmes dictés</a:t>
            </a:r>
            <a:endParaRPr lang="fr-FR" sz="1500" b="1" dirty="0" smtClean="0">
              <a:latin typeface="Arial" pitchFamily="34" charset="0"/>
              <a:cs typeface="Arial" pitchFamily="34" charset="0"/>
            </a:endParaRPr>
          </a:p>
          <a:p>
            <a:r>
              <a:rPr lang="fr-FR" sz="1000" dirty="0" smtClean="0">
                <a:latin typeface="Arial" pitchFamily="34" charset="0"/>
                <a:cs typeface="Arial" pitchFamily="34" charset="0"/>
              </a:rPr>
              <a:t></a:t>
            </a:r>
            <a:r>
              <a:rPr lang="fr-FR" sz="900" b="1" dirty="0" err="1" smtClean="0">
                <a:latin typeface="Wingdings 2" pitchFamily="18" charset="2"/>
                <a:cs typeface="Arial" pitchFamily="34" charset="0"/>
              </a:rPr>
              <a:t>u</a:t>
            </a:r>
            <a:r>
              <a:rPr lang="fr-FR" sz="900" dirty="0" err="1" smtClean="0">
                <a:latin typeface="Arial" pitchFamily="34" charset="0"/>
                <a:cs typeface="Arial" pitchFamily="34" charset="0"/>
              </a:rPr>
              <a:t>Un</a:t>
            </a:r>
            <a:r>
              <a:rPr lang="fr-FR" sz="900" dirty="0" smtClean="0">
                <a:latin typeface="Arial" pitchFamily="34" charset="0"/>
                <a:cs typeface="Arial" pitchFamily="34" charset="0"/>
              </a:rPr>
              <a:t> bus arrive avec 14 personnes. Quelques personnes descendent et aucune ne monte. Le bus repart avec 10 personnes. Combien de personnes sont descendues ? </a:t>
            </a:r>
            <a:r>
              <a:rPr lang="fr-FR" sz="900" b="1" dirty="0" smtClean="0">
                <a:latin typeface="Wingdings 2" pitchFamily="18" charset="2"/>
                <a:cs typeface="Arial" pitchFamily="34" charset="0"/>
              </a:rPr>
              <a:t>v</a:t>
            </a:r>
            <a:r>
              <a:rPr lang="fr-FR" sz="900" dirty="0" smtClean="0">
                <a:latin typeface="Arial" pitchFamily="34" charset="0"/>
                <a:cs typeface="Arial" pitchFamily="34" charset="0"/>
              </a:rPr>
              <a:t> Un bus arrive avec 20 personnes. Personne ne descend, mais des personnes montent dans le bus. Quand il repart, il y a 26 personnes dans le bus. Combien de personnes sont montées ? </a:t>
            </a:r>
            <a:r>
              <a:rPr lang="fr-FR" sz="900" b="1" dirty="0" err="1" smtClean="0">
                <a:latin typeface="Wingdings 2" pitchFamily="18" charset="2"/>
                <a:cs typeface="Arial" pitchFamily="34" charset="0"/>
              </a:rPr>
              <a:t>w</a:t>
            </a:r>
            <a:r>
              <a:rPr lang="fr-FR" sz="900" dirty="0" err="1" smtClean="0">
                <a:latin typeface="Arial" pitchFamily="34" charset="0"/>
                <a:cs typeface="Arial" pitchFamily="34" charset="0"/>
              </a:rPr>
              <a:t>À</a:t>
            </a:r>
            <a:r>
              <a:rPr lang="fr-FR" sz="900" dirty="0" smtClean="0">
                <a:latin typeface="Arial" pitchFamily="34" charset="0"/>
                <a:cs typeface="Arial" pitchFamily="34" charset="0"/>
              </a:rPr>
              <a:t> un arrêt, 10 personnes montent dans un bus et aucune ne descend. Il y a maintenant 12 personnes dans le bus. Combien y avait-il de personnes dans le bus avant l’arrêt ?</a:t>
            </a:r>
            <a:r>
              <a:rPr lang="fr-FR" sz="900" b="1" dirty="0" smtClean="0">
                <a:latin typeface="Wingdings 2" pitchFamily="18" charset="2"/>
                <a:cs typeface="Arial" pitchFamily="34" charset="0"/>
              </a:rPr>
              <a:t> x</a:t>
            </a:r>
            <a:r>
              <a:rPr lang="fr-FR" sz="900" dirty="0" smtClean="0">
                <a:latin typeface="Arial" pitchFamily="34" charset="0"/>
                <a:cs typeface="Arial" pitchFamily="34" charset="0"/>
              </a:rPr>
              <a:t> À un arrêt, 2 personnes descendent d’un bus et aucune ne monte. Le bus repart avec 5 personnes. Combien y </a:t>
            </a:r>
          </a:p>
          <a:p>
            <a:r>
              <a:rPr lang="fr-FR" sz="900" dirty="0" smtClean="0">
                <a:latin typeface="Arial" pitchFamily="34" charset="0"/>
                <a:cs typeface="Arial" pitchFamily="34" charset="0"/>
              </a:rPr>
              <a:t>avait-il de personnes dans le bus avant l’arrêt ?</a:t>
            </a:r>
            <a:endParaRPr lang="fr-FR" sz="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8" name="ZoneTexte 67"/>
          <p:cNvSpPr txBox="1"/>
          <p:nvPr/>
        </p:nvSpPr>
        <p:spPr>
          <a:xfrm>
            <a:off x="1556792" y="5313040"/>
            <a:ext cx="5040560" cy="7232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300" b="1" dirty="0" smtClean="0">
                <a:latin typeface="Arial" pitchFamily="34" charset="0"/>
                <a:cs typeface="Arial" pitchFamily="34" charset="0"/>
              </a:rPr>
              <a:t>Tables de multiplication</a:t>
            </a:r>
          </a:p>
          <a:p>
            <a:r>
              <a:rPr lang="fr-FR" sz="1400" b="1" dirty="0" smtClean="0">
                <a:latin typeface="Wingdings 2" pitchFamily="18" charset="2"/>
                <a:cs typeface="Arial" pitchFamily="34" charset="0"/>
              </a:rPr>
              <a:t>u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 7 × 2   </a:t>
            </a:r>
            <a:r>
              <a:rPr lang="fr-FR" sz="1400" b="1" dirty="0" smtClean="0">
                <a:latin typeface="Wingdings 2" pitchFamily="18" charset="2"/>
                <a:cs typeface="Arial" pitchFamily="34" charset="0"/>
              </a:rPr>
              <a:t>v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 8 × 4   </a:t>
            </a:r>
            <a:r>
              <a:rPr lang="fr-FR" sz="1400" b="1" dirty="0" smtClean="0">
                <a:latin typeface="Wingdings 2" pitchFamily="18" charset="2"/>
                <a:cs typeface="Arial" pitchFamily="34" charset="0"/>
              </a:rPr>
              <a:t>w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 4 × 7  </a:t>
            </a:r>
            <a:r>
              <a:rPr lang="fr-FR" sz="1400" b="1" dirty="0" smtClean="0">
                <a:latin typeface="Wingdings 2" pitchFamily="18" charset="2"/>
                <a:cs typeface="Arial" pitchFamily="34" charset="0"/>
              </a:rPr>
              <a:t>x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 • × 4 = 12   </a:t>
            </a:r>
            <a:r>
              <a:rPr lang="fr-FR" sz="1400" b="1" dirty="0" smtClean="0">
                <a:latin typeface="Wingdings 2" pitchFamily="18" charset="2"/>
                <a:cs typeface="Arial" pitchFamily="34" charset="0"/>
              </a:rPr>
              <a:t>y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 • × 5 = 40   </a:t>
            </a:r>
            <a:r>
              <a:rPr lang="fr-FR" sz="1400" b="1" dirty="0" smtClean="0">
                <a:latin typeface="Wingdings 2" pitchFamily="18" charset="2"/>
                <a:cs typeface="Arial" pitchFamily="34" charset="0"/>
              </a:rPr>
              <a:t>z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 • × 5 = 30 </a:t>
            </a:r>
            <a:r>
              <a:rPr lang="fr-FR" sz="1400" b="1" dirty="0" smtClean="0">
                <a:latin typeface="Wingdings 2" pitchFamily="18" charset="2"/>
                <a:cs typeface="Arial" pitchFamily="34" charset="0"/>
              </a:rPr>
              <a:t>{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 combien de fois 4 dans 20   </a:t>
            </a:r>
            <a:r>
              <a:rPr lang="fr-FR" sz="1400" b="1" dirty="0" smtClean="0">
                <a:latin typeface="Wingdings 2" pitchFamily="18" charset="2"/>
                <a:cs typeface="Arial" pitchFamily="34" charset="0"/>
              </a:rPr>
              <a:t>|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 combien de fois 5 dans 25</a:t>
            </a:r>
            <a:endParaRPr lang="fr-FR" sz="13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9" name="ZoneTexte 68"/>
          <p:cNvSpPr txBox="1"/>
          <p:nvPr/>
        </p:nvSpPr>
        <p:spPr>
          <a:xfrm>
            <a:off x="1556792" y="6393160"/>
            <a:ext cx="5040560" cy="7232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300" b="1" dirty="0" smtClean="0">
                <a:latin typeface="Arial" pitchFamily="34" charset="0"/>
                <a:cs typeface="Arial" pitchFamily="34" charset="0"/>
              </a:rPr>
              <a:t>Tables de multiplication</a:t>
            </a:r>
          </a:p>
          <a:p>
            <a:r>
              <a:rPr lang="fr-FR" sz="1400" dirty="0" smtClean="0">
                <a:latin typeface="Wingdings 2" pitchFamily="18" charset="2"/>
                <a:cs typeface="Arial" pitchFamily="34" charset="0"/>
              </a:rPr>
              <a:t>u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 5 × 10  </a:t>
            </a:r>
            <a:r>
              <a:rPr lang="fr-FR" sz="1400" dirty="0" smtClean="0">
                <a:latin typeface="Wingdings 2" pitchFamily="18" charset="2"/>
                <a:cs typeface="Arial" pitchFamily="34" charset="0"/>
              </a:rPr>
              <a:t>v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 8 × 5  </a:t>
            </a:r>
            <a:r>
              <a:rPr lang="fr-FR" sz="1400" dirty="0" smtClean="0">
                <a:latin typeface="Wingdings 2" pitchFamily="18" charset="2"/>
                <a:cs typeface="Arial" pitchFamily="34" charset="0"/>
              </a:rPr>
              <a:t>w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 4 × 9 </a:t>
            </a:r>
            <a:r>
              <a:rPr lang="fr-FR" sz="1400" dirty="0" smtClean="0">
                <a:latin typeface="Wingdings 2" pitchFamily="18" charset="2"/>
                <a:cs typeface="Arial" pitchFamily="34" charset="0"/>
              </a:rPr>
              <a:t>x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 • × 4 = 20  </a:t>
            </a:r>
            <a:r>
              <a:rPr lang="fr-FR" sz="1400" dirty="0" smtClean="0">
                <a:latin typeface="Wingdings 2" pitchFamily="18" charset="2"/>
                <a:cs typeface="Arial" pitchFamily="34" charset="0"/>
              </a:rPr>
              <a:t>y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 • × 5 = 35  </a:t>
            </a:r>
            <a:r>
              <a:rPr lang="fr-FR" sz="1400" dirty="0" smtClean="0">
                <a:latin typeface="Wingdings 2" pitchFamily="18" charset="2"/>
                <a:cs typeface="Arial" pitchFamily="34" charset="0"/>
              </a:rPr>
              <a:t>z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 • × 5 = 50 </a:t>
            </a:r>
            <a:r>
              <a:rPr lang="fr-FR" sz="1400" dirty="0" smtClean="0">
                <a:latin typeface="Wingdings 2" pitchFamily="18" charset="2"/>
                <a:cs typeface="Arial" pitchFamily="34" charset="0"/>
              </a:rPr>
              <a:t>{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 combien de fois 4 dans 20  </a:t>
            </a:r>
            <a:r>
              <a:rPr lang="fr-FR" sz="1400" dirty="0" smtClean="0">
                <a:latin typeface="Wingdings 2" pitchFamily="18" charset="2"/>
                <a:cs typeface="Arial" pitchFamily="34" charset="0"/>
              </a:rPr>
              <a:t>|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 combien de fois 5 dans 45</a:t>
            </a:r>
            <a:endParaRPr lang="fr-FR" sz="13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0" name="ZoneTexte 69"/>
          <p:cNvSpPr txBox="1"/>
          <p:nvPr/>
        </p:nvSpPr>
        <p:spPr>
          <a:xfrm>
            <a:off x="1484784" y="8841432"/>
            <a:ext cx="5040560" cy="7232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300" b="1" dirty="0" smtClean="0">
                <a:latin typeface="Arial" pitchFamily="34" charset="0"/>
                <a:cs typeface="Arial" pitchFamily="34" charset="0"/>
              </a:rPr>
              <a:t>Tables de multiplication</a:t>
            </a:r>
          </a:p>
          <a:p>
            <a:r>
              <a:rPr lang="fr-FR" sz="1300" dirty="0" smtClean="0">
                <a:latin typeface="Arial" pitchFamily="34" charset="0"/>
                <a:cs typeface="Arial" pitchFamily="34" charset="0"/>
              </a:rPr>
              <a:t> </a:t>
            </a:r>
            <a:r>
              <a:rPr lang="fr-FR" sz="1400" b="1" dirty="0" smtClean="0">
                <a:latin typeface="Wingdings 2" pitchFamily="18" charset="2"/>
                <a:cs typeface="Arial" pitchFamily="34" charset="0"/>
              </a:rPr>
              <a:t>u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 6 × 4  </a:t>
            </a:r>
            <a:r>
              <a:rPr lang="fr-FR" sz="1400" b="1" dirty="0" smtClean="0">
                <a:latin typeface="Wingdings 2" pitchFamily="18" charset="2"/>
                <a:cs typeface="Arial" pitchFamily="34" charset="0"/>
              </a:rPr>
              <a:t>v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 4 × 9  </a:t>
            </a:r>
            <a:r>
              <a:rPr lang="fr-FR" sz="1400" b="1" dirty="0" smtClean="0">
                <a:latin typeface="Wingdings 2" pitchFamily="18" charset="2"/>
                <a:cs typeface="Arial" pitchFamily="34" charset="0"/>
              </a:rPr>
              <a:t>w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4 × 100 </a:t>
            </a:r>
            <a:r>
              <a:rPr lang="fr-FR" sz="1400" b="1" dirty="0" smtClean="0">
                <a:latin typeface="Wingdings 2" pitchFamily="18" charset="2"/>
                <a:cs typeface="Arial" pitchFamily="34" charset="0"/>
              </a:rPr>
              <a:t>x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 • × 3 = 21  </a:t>
            </a:r>
            <a:r>
              <a:rPr lang="fr-FR" sz="1400" b="1" dirty="0" smtClean="0">
                <a:latin typeface="Wingdings 2" pitchFamily="18" charset="2"/>
                <a:cs typeface="Arial" pitchFamily="34" charset="0"/>
              </a:rPr>
              <a:t>y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 • × 3 = 27  </a:t>
            </a:r>
            <a:r>
              <a:rPr lang="fr-FR" sz="1400" b="1" dirty="0" smtClean="0">
                <a:latin typeface="Wingdings 2" pitchFamily="18" charset="2"/>
                <a:cs typeface="Arial" pitchFamily="34" charset="0"/>
              </a:rPr>
              <a:t>z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 • × 8 = 72 </a:t>
            </a:r>
            <a:r>
              <a:rPr lang="fr-FR" sz="1400" b="1" dirty="0" smtClean="0">
                <a:latin typeface="Wingdings 2" pitchFamily="18" charset="2"/>
                <a:cs typeface="Arial" pitchFamily="34" charset="0"/>
              </a:rPr>
              <a:t>{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 combien de fois 10 dans 120  </a:t>
            </a:r>
            <a:r>
              <a:rPr lang="fr-FR" sz="1400" b="1" dirty="0" smtClean="0">
                <a:latin typeface="Wingdings 2" pitchFamily="18" charset="2"/>
                <a:cs typeface="Arial" pitchFamily="34" charset="0"/>
              </a:rPr>
              <a:t>|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combien de fois 4 dans 28</a:t>
            </a:r>
            <a:endParaRPr lang="fr-FR" sz="13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8" name="ZoneTexte 37"/>
          <p:cNvSpPr txBox="1"/>
          <p:nvPr/>
        </p:nvSpPr>
        <p:spPr>
          <a:xfrm>
            <a:off x="548680" y="272480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SCORE</a:t>
            </a:r>
            <a:endParaRPr lang="fr-FR" dirty="0"/>
          </a:p>
        </p:txBody>
      </p:sp>
      <p:sp>
        <p:nvSpPr>
          <p:cNvPr id="39" name="Organigramme : Alternative 38"/>
          <p:cNvSpPr/>
          <p:nvPr/>
        </p:nvSpPr>
        <p:spPr>
          <a:xfrm>
            <a:off x="548680" y="704528"/>
            <a:ext cx="720080" cy="720080"/>
          </a:xfrm>
          <a:prstGeom prst="flowChartAlternate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0" name="Organigramme : Alternative 39"/>
          <p:cNvSpPr/>
          <p:nvPr/>
        </p:nvSpPr>
        <p:spPr>
          <a:xfrm>
            <a:off x="548680" y="1784648"/>
            <a:ext cx="720080" cy="720080"/>
          </a:xfrm>
          <a:prstGeom prst="flowChartAlternate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2" name="Organigramme : Alternative 41"/>
          <p:cNvSpPr/>
          <p:nvPr/>
        </p:nvSpPr>
        <p:spPr>
          <a:xfrm>
            <a:off x="548680" y="2864768"/>
            <a:ext cx="720080" cy="720080"/>
          </a:xfrm>
          <a:prstGeom prst="flowChartAlternate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3" name="Organigramme : Alternative 42"/>
          <p:cNvSpPr/>
          <p:nvPr/>
        </p:nvSpPr>
        <p:spPr>
          <a:xfrm>
            <a:off x="548680" y="3944888"/>
            <a:ext cx="720080" cy="720080"/>
          </a:xfrm>
          <a:prstGeom prst="flowChartAlternate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4" name="ZoneTexte 43"/>
          <p:cNvSpPr txBox="1"/>
          <p:nvPr/>
        </p:nvSpPr>
        <p:spPr>
          <a:xfrm>
            <a:off x="620688" y="848544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 </a:t>
            </a:r>
            <a:r>
              <a:rPr lang="fr-FR" dirty="0" smtClean="0"/>
              <a:t>   /8</a:t>
            </a:r>
            <a:endParaRPr lang="fr-FR" dirty="0"/>
          </a:p>
        </p:txBody>
      </p:sp>
      <p:sp>
        <p:nvSpPr>
          <p:cNvPr id="45" name="ZoneTexte 44"/>
          <p:cNvSpPr txBox="1"/>
          <p:nvPr/>
        </p:nvSpPr>
        <p:spPr>
          <a:xfrm>
            <a:off x="620688" y="1928664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 </a:t>
            </a:r>
            <a:r>
              <a:rPr lang="fr-FR" dirty="0" smtClean="0"/>
              <a:t>   /8</a:t>
            </a:r>
            <a:endParaRPr lang="fr-FR" dirty="0"/>
          </a:p>
        </p:txBody>
      </p:sp>
      <p:sp>
        <p:nvSpPr>
          <p:cNvPr id="54" name="ZoneTexte 53"/>
          <p:cNvSpPr txBox="1"/>
          <p:nvPr/>
        </p:nvSpPr>
        <p:spPr>
          <a:xfrm>
            <a:off x="620688" y="3008784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 </a:t>
            </a:r>
            <a:r>
              <a:rPr lang="fr-FR" dirty="0" smtClean="0"/>
              <a:t>   /4</a:t>
            </a:r>
            <a:endParaRPr lang="fr-FR" dirty="0"/>
          </a:p>
        </p:txBody>
      </p:sp>
      <p:sp>
        <p:nvSpPr>
          <p:cNvPr id="55" name="ZoneTexte 54"/>
          <p:cNvSpPr txBox="1"/>
          <p:nvPr/>
        </p:nvSpPr>
        <p:spPr>
          <a:xfrm>
            <a:off x="620688" y="4088904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 </a:t>
            </a:r>
            <a:r>
              <a:rPr lang="fr-FR" dirty="0" smtClean="0"/>
              <a:t>   /8</a:t>
            </a:r>
            <a:endParaRPr lang="fr-FR" dirty="0"/>
          </a:p>
        </p:txBody>
      </p:sp>
      <p:sp>
        <p:nvSpPr>
          <p:cNvPr id="56" name="Organigramme : Alternative 55"/>
          <p:cNvSpPr/>
          <p:nvPr/>
        </p:nvSpPr>
        <p:spPr>
          <a:xfrm>
            <a:off x="1484784" y="2432720"/>
            <a:ext cx="5112568" cy="1368152"/>
          </a:xfrm>
          <a:prstGeom prst="flowChartAlternate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7" name="Organigramme : Alternative 56"/>
          <p:cNvSpPr/>
          <p:nvPr/>
        </p:nvSpPr>
        <p:spPr>
          <a:xfrm>
            <a:off x="1484784" y="416496"/>
            <a:ext cx="5112568" cy="720080"/>
          </a:xfrm>
          <a:prstGeom prst="flowChartAlternate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8" name="Organigramme : Alternative 57"/>
          <p:cNvSpPr/>
          <p:nvPr/>
        </p:nvSpPr>
        <p:spPr>
          <a:xfrm>
            <a:off x="1484784" y="1496616"/>
            <a:ext cx="5112568" cy="720080"/>
          </a:xfrm>
          <a:prstGeom prst="flowChartAlternate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9" name="Organigramme : Alternative 58"/>
          <p:cNvSpPr/>
          <p:nvPr/>
        </p:nvSpPr>
        <p:spPr>
          <a:xfrm>
            <a:off x="1484784" y="3944888"/>
            <a:ext cx="5112568" cy="720080"/>
          </a:xfrm>
          <a:prstGeom prst="flowChartAlternate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0" name="ZoneTexte 59"/>
          <p:cNvSpPr txBox="1"/>
          <p:nvPr/>
        </p:nvSpPr>
        <p:spPr>
          <a:xfrm>
            <a:off x="1556792" y="2432720"/>
            <a:ext cx="5112568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900" b="1" dirty="0" smtClean="0">
                <a:latin typeface="Arial" pitchFamily="34" charset="0"/>
                <a:cs typeface="Arial" pitchFamily="34" charset="0"/>
              </a:rPr>
              <a:t>Problèmes dictés</a:t>
            </a:r>
            <a:endParaRPr lang="fr-FR" sz="1500" b="1" dirty="0" smtClean="0">
              <a:latin typeface="Arial" pitchFamily="34" charset="0"/>
              <a:cs typeface="Arial" pitchFamily="34" charset="0"/>
            </a:endParaRPr>
          </a:p>
          <a:p>
            <a:r>
              <a:rPr lang="fr-FR" sz="1000" dirty="0" smtClean="0">
                <a:latin typeface="Arial" pitchFamily="34" charset="0"/>
                <a:cs typeface="Arial" pitchFamily="34" charset="0"/>
              </a:rPr>
              <a:t></a:t>
            </a:r>
            <a:r>
              <a:rPr lang="fr-FR" sz="900" b="1" dirty="0" err="1" smtClean="0">
                <a:latin typeface="Wingdings 2" pitchFamily="18" charset="2"/>
                <a:cs typeface="Arial" pitchFamily="34" charset="0"/>
              </a:rPr>
              <a:t>u</a:t>
            </a:r>
            <a:r>
              <a:rPr lang="fr-FR" sz="900" dirty="0" err="1" smtClean="0">
                <a:latin typeface="Arial" pitchFamily="34" charset="0"/>
                <a:cs typeface="Arial" pitchFamily="34" charset="0"/>
              </a:rPr>
              <a:t>Un</a:t>
            </a:r>
            <a:r>
              <a:rPr lang="fr-FR" sz="900" dirty="0" smtClean="0">
                <a:latin typeface="Arial" pitchFamily="34" charset="0"/>
                <a:cs typeface="Arial" pitchFamily="34" charset="0"/>
              </a:rPr>
              <a:t> bus arrive avec 14 personnes. Quelques personnes descendent et aucune ne monte. Le bus repart avec 10 personnes. Combien de personnes sont descendues ? </a:t>
            </a:r>
            <a:r>
              <a:rPr lang="fr-FR" sz="900" b="1" dirty="0" smtClean="0">
                <a:latin typeface="Wingdings 2" pitchFamily="18" charset="2"/>
                <a:cs typeface="Arial" pitchFamily="34" charset="0"/>
              </a:rPr>
              <a:t>v</a:t>
            </a:r>
            <a:r>
              <a:rPr lang="fr-FR" sz="900" dirty="0" smtClean="0">
                <a:latin typeface="Arial" pitchFamily="34" charset="0"/>
                <a:cs typeface="Arial" pitchFamily="34" charset="0"/>
              </a:rPr>
              <a:t> Un bus arrive avec 20 personnes. Personne ne descend, mais des personnes montent dans le bus. Quand il repart, il y a 26 personnes dans le bus. Combien de personnes sont montées ? </a:t>
            </a:r>
            <a:r>
              <a:rPr lang="fr-FR" sz="900" b="1" dirty="0" err="1" smtClean="0">
                <a:latin typeface="Wingdings 2" pitchFamily="18" charset="2"/>
                <a:cs typeface="Arial" pitchFamily="34" charset="0"/>
              </a:rPr>
              <a:t>w</a:t>
            </a:r>
            <a:r>
              <a:rPr lang="fr-FR" sz="900" dirty="0" err="1" smtClean="0">
                <a:latin typeface="Arial" pitchFamily="34" charset="0"/>
                <a:cs typeface="Arial" pitchFamily="34" charset="0"/>
              </a:rPr>
              <a:t>À</a:t>
            </a:r>
            <a:r>
              <a:rPr lang="fr-FR" sz="900" dirty="0" smtClean="0">
                <a:latin typeface="Arial" pitchFamily="34" charset="0"/>
                <a:cs typeface="Arial" pitchFamily="34" charset="0"/>
              </a:rPr>
              <a:t> un arrêt, 10 personnes montent dans un bus et aucune ne descend. Il y a maintenant 12 personnes dans le bus. Combien y avait-il de personnes dans le bus avant l’arrêt ?</a:t>
            </a:r>
            <a:r>
              <a:rPr lang="fr-FR" sz="900" b="1" dirty="0" smtClean="0">
                <a:latin typeface="Wingdings 2" pitchFamily="18" charset="2"/>
                <a:cs typeface="Arial" pitchFamily="34" charset="0"/>
              </a:rPr>
              <a:t> x</a:t>
            </a:r>
            <a:r>
              <a:rPr lang="fr-FR" sz="900" dirty="0" smtClean="0">
                <a:latin typeface="Arial" pitchFamily="34" charset="0"/>
                <a:cs typeface="Arial" pitchFamily="34" charset="0"/>
              </a:rPr>
              <a:t> À un arrêt, 2 personnes descendent d’un bus et aucune ne monte. Le bus repart avec 5 personnes. Combien y </a:t>
            </a:r>
          </a:p>
          <a:p>
            <a:r>
              <a:rPr lang="fr-FR" sz="900" dirty="0" smtClean="0">
                <a:latin typeface="Arial" pitchFamily="34" charset="0"/>
                <a:cs typeface="Arial" pitchFamily="34" charset="0"/>
              </a:rPr>
              <a:t>avait-il de personnes dans le bus avant l’arrêt ?</a:t>
            </a:r>
            <a:endParaRPr lang="fr-FR" sz="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1" name="ZoneTexte 60"/>
          <p:cNvSpPr txBox="1"/>
          <p:nvPr/>
        </p:nvSpPr>
        <p:spPr>
          <a:xfrm>
            <a:off x="1556792" y="416496"/>
            <a:ext cx="5040560" cy="7232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300" b="1" dirty="0" smtClean="0">
                <a:latin typeface="Arial" pitchFamily="34" charset="0"/>
                <a:cs typeface="Arial" pitchFamily="34" charset="0"/>
              </a:rPr>
              <a:t>Tables de multiplication</a:t>
            </a:r>
          </a:p>
          <a:p>
            <a:r>
              <a:rPr lang="fr-FR" sz="1400" b="1" dirty="0" smtClean="0">
                <a:latin typeface="Wingdings 2" pitchFamily="18" charset="2"/>
                <a:cs typeface="Arial" pitchFamily="34" charset="0"/>
              </a:rPr>
              <a:t>u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 7 × 2   </a:t>
            </a:r>
            <a:r>
              <a:rPr lang="fr-FR" sz="1400" b="1" dirty="0" smtClean="0">
                <a:latin typeface="Wingdings 2" pitchFamily="18" charset="2"/>
                <a:cs typeface="Arial" pitchFamily="34" charset="0"/>
              </a:rPr>
              <a:t>v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 8 × 4   </a:t>
            </a:r>
            <a:r>
              <a:rPr lang="fr-FR" sz="1400" b="1" dirty="0" smtClean="0">
                <a:latin typeface="Wingdings 2" pitchFamily="18" charset="2"/>
                <a:cs typeface="Arial" pitchFamily="34" charset="0"/>
              </a:rPr>
              <a:t>w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 4 × 7  </a:t>
            </a:r>
            <a:r>
              <a:rPr lang="fr-FR" sz="1400" b="1" dirty="0" smtClean="0">
                <a:latin typeface="Wingdings 2" pitchFamily="18" charset="2"/>
                <a:cs typeface="Arial" pitchFamily="34" charset="0"/>
              </a:rPr>
              <a:t>x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 • × 4 = 12   </a:t>
            </a:r>
            <a:r>
              <a:rPr lang="fr-FR" sz="1400" b="1" dirty="0" smtClean="0">
                <a:latin typeface="Wingdings 2" pitchFamily="18" charset="2"/>
                <a:cs typeface="Arial" pitchFamily="34" charset="0"/>
              </a:rPr>
              <a:t>y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 • × 5 = 40   </a:t>
            </a:r>
            <a:r>
              <a:rPr lang="fr-FR" sz="1400" b="1" dirty="0" smtClean="0">
                <a:latin typeface="Wingdings 2" pitchFamily="18" charset="2"/>
                <a:cs typeface="Arial" pitchFamily="34" charset="0"/>
              </a:rPr>
              <a:t>z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 • × 5 = 30 </a:t>
            </a:r>
            <a:r>
              <a:rPr lang="fr-FR" sz="1400" b="1" dirty="0" smtClean="0">
                <a:latin typeface="Wingdings 2" pitchFamily="18" charset="2"/>
                <a:cs typeface="Arial" pitchFamily="34" charset="0"/>
              </a:rPr>
              <a:t>{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 combien de fois 4 dans 20   </a:t>
            </a:r>
            <a:r>
              <a:rPr lang="fr-FR" sz="1400" b="1" dirty="0" smtClean="0">
                <a:latin typeface="Wingdings 2" pitchFamily="18" charset="2"/>
                <a:cs typeface="Arial" pitchFamily="34" charset="0"/>
              </a:rPr>
              <a:t>|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 combien de fois 5 dans 25</a:t>
            </a:r>
            <a:endParaRPr lang="fr-FR" sz="13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2" name="ZoneTexte 71"/>
          <p:cNvSpPr txBox="1"/>
          <p:nvPr/>
        </p:nvSpPr>
        <p:spPr>
          <a:xfrm>
            <a:off x="1556792" y="1496616"/>
            <a:ext cx="5040560" cy="7232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300" b="1" dirty="0" smtClean="0">
                <a:latin typeface="Arial" pitchFamily="34" charset="0"/>
                <a:cs typeface="Arial" pitchFamily="34" charset="0"/>
              </a:rPr>
              <a:t>Tables de multiplication</a:t>
            </a:r>
          </a:p>
          <a:p>
            <a:r>
              <a:rPr lang="fr-FR" sz="1400" dirty="0" smtClean="0">
                <a:latin typeface="Wingdings 2" pitchFamily="18" charset="2"/>
                <a:cs typeface="Arial" pitchFamily="34" charset="0"/>
              </a:rPr>
              <a:t>u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 5 × 10  </a:t>
            </a:r>
            <a:r>
              <a:rPr lang="fr-FR" sz="1400" dirty="0" smtClean="0">
                <a:latin typeface="Wingdings 2" pitchFamily="18" charset="2"/>
                <a:cs typeface="Arial" pitchFamily="34" charset="0"/>
              </a:rPr>
              <a:t>v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 8 × 5  </a:t>
            </a:r>
            <a:r>
              <a:rPr lang="fr-FR" sz="1400" dirty="0" smtClean="0">
                <a:latin typeface="Wingdings 2" pitchFamily="18" charset="2"/>
                <a:cs typeface="Arial" pitchFamily="34" charset="0"/>
              </a:rPr>
              <a:t>w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 4 × 9 </a:t>
            </a:r>
            <a:r>
              <a:rPr lang="fr-FR" sz="1400" dirty="0" smtClean="0">
                <a:latin typeface="Wingdings 2" pitchFamily="18" charset="2"/>
                <a:cs typeface="Arial" pitchFamily="34" charset="0"/>
              </a:rPr>
              <a:t>x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 • × 4 = 20  </a:t>
            </a:r>
            <a:r>
              <a:rPr lang="fr-FR" sz="1400" dirty="0" smtClean="0">
                <a:latin typeface="Wingdings 2" pitchFamily="18" charset="2"/>
                <a:cs typeface="Arial" pitchFamily="34" charset="0"/>
              </a:rPr>
              <a:t>y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 • × 5 = 35  </a:t>
            </a:r>
            <a:r>
              <a:rPr lang="fr-FR" sz="1400" dirty="0" smtClean="0">
                <a:latin typeface="Wingdings 2" pitchFamily="18" charset="2"/>
                <a:cs typeface="Arial" pitchFamily="34" charset="0"/>
              </a:rPr>
              <a:t>z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 • × 5 = 50 </a:t>
            </a:r>
            <a:r>
              <a:rPr lang="fr-FR" sz="1400" dirty="0" smtClean="0">
                <a:latin typeface="Wingdings 2" pitchFamily="18" charset="2"/>
                <a:cs typeface="Arial" pitchFamily="34" charset="0"/>
              </a:rPr>
              <a:t>{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 combien de fois 4 dans 20  </a:t>
            </a:r>
            <a:r>
              <a:rPr lang="fr-FR" sz="1400" dirty="0" smtClean="0">
                <a:latin typeface="Wingdings 2" pitchFamily="18" charset="2"/>
                <a:cs typeface="Arial" pitchFamily="34" charset="0"/>
              </a:rPr>
              <a:t>|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 combien de fois 5 dans 45</a:t>
            </a:r>
            <a:endParaRPr lang="fr-FR" sz="13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3" name="ZoneTexte 72"/>
          <p:cNvSpPr txBox="1"/>
          <p:nvPr/>
        </p:nvSpPr>
        <p:spPr>
          <a:xfrm>
            <a:off x="1484784" y="3944888"/>
            <a:ext cx="5040560" cy="7232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300" b="1" dirty="0" smtClean="0">
                <a:latin typeface="Arial" pitchFamily="34" charset="0"/>
                <a:cs typeface="Arial" pitchFamily="34" charset="0"/>
              </a:rPr>
              <a:t>Tables de multiplication</a:t>
            </a:r>
          </a:p>
          <a:p>
            <a:r>
              <a:rPr lang="fr-FR" sz="1300" dirty="0" smtClean="0">
                <a:latin typeface="Arial" pitchFamily="34" charset="0"/>
                <a:cs typeface="Arial" pitchFamily="34" charset="0"/>
              </a:rPr>
              <a:t> </a:t>
            </a:r>
            <a:r>
              <a:rPr lang="fr-FR" sz="1400" b="1" dirty="0" smtClean="0">
                <a:latin typeface="Wingdings 2" pitchFamily="18" charset="2"/>
                <a:cs typeface="Arial" pitchFamily="34" charset="0"/>
              </a:rPr>
              <a:t>u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 6 × 4  </a:t>
            </a:r>
            <a:r>
              <a:rPr lang="fr-FR" sz="1400" b="1" dirty="0" smtClean="0">
                <a:latin typeface="Wingdings 2" pitchFamily="18" charset="2"/>
                <a:cs typeface="Arial" pitchFamily="34" charset="0"/>
              </a:rPr>
              <a:t>v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 4 × 9  </a:t>
            </a:r>
            <a:r>
              <a:rPr lang="fr-FR" sz="1400" b="1" dirty="0" smtClean="0">
                <a:latin typeface="Wingdings 2" pitchFamily="18" charset="2"/>
                <a:cs typeface="Arial" pitchFamily="34" charset="0"/>
              </a:rPr>
              <a:t>w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4 × 100 </a:t>
            </a:r>
            <a:r>
              <a:rPr lang="fr-FR" sz="1400" b="1" dirty="0" smtClean="0">
                <a:latin typeface="Wingdings 2" pitchFamily="18" charset="2"/>
                <a:cs typeface="Arial" pitchFamily="34" charset="0"/>
              </a:rPr>
              <a:t>x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 • × 3 = 21  </a:t>
            </a:r>
            <a:r>
              <a:rPr lang="fr-FR" sz="1400" b="1" dirty="0" smtClean="0">
                <a:latin typeface="Wingdings 2" pitchFamily="18" charset="2"/>
                <a:cs typeface="Arial" pitchFamily="34" charset="0"/>
              </a:rPr>
              <a:t>y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 • × 3 = 27  </a:t>
            </a:r>
            <a:r>
              <a:rPr lang="fr-FR" sz="1400" b="1" dirty="0" smtClean="0">
                <a:latin typeface="Wingdings 2" pitchFamily="18" charset="2"/>
                <a:cs typeface="Arial" pitchFamily="34" charset="0"/>
              </a:rPr>
              <a:t>z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 • × 8 = 72 </a:t>
            </a:r>
            <a:r>
              <a:rPr lang="fr-FR" sz="1400" b="1" dirty="0" smtClean="0">
                <a:latin typeface="Wingdings 2" pitchFamily="18" charset="2"/>
                <a:cs typeface="Arial" pitchFamily="34" charset="0"/>
              </a:rPr>
              <a:t>{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 combien de fois 10 dans 120  </a:t>
            </a:r>
            <a:r>
              <a:rPr lang="fr-FR" sz="1400" b="1" dirty="0" smtClean="0">
                <a:latin typeface="Wingdings 2" pitchFamily="18" charset="2"/>
                <a:cs typeface="Arial" pitchFamily="34" charset="0"/>
              </a:rPr>
              <a:t>|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combien de fois 4 dans 28</a:t>
            </a:r>
            <a:endParaRPr lang="fr-FR" sz="13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Connecteur droit 4"/>
          <p:cNvCxnSpPr/>
          <p:nvPr/>
        </p:nvCxnSpPr>
        <p:spPr>
          <a:xfrm>
            <a:off x="0" y="4953000"/>
            <a:ext cx="6858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Flèche droite 11"/>
          <p:cNvSpPr/>
          <p:nvPr/>
        </p:nvSpPr>
        <p:spPr>
          <a:xfrm>
            <a:off x="332656" y="416496"/>
            <a:ext cx="1368152" cy="1008112"/>
          </a:xfrm>
          <a:prstGeom prst="righ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Flèche droite 13"/>
          <p:cNvSpPr/>
          <p:nvPr/>
        </p:nvSpPr>
        <p:spPr>
          <a:xfrm>
            <a:off x="332656" y="1496616"/>
            <a:ext cx="1368152" cy="1008112"/>
          </a:xfrm>
          <a:prstGeom prst="righ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Flèche droite 14"/>
          <p:cNvSpPr/>
          <p:nvPr/>
        </p:nvSpPr>
        <p:spPr>
          <a:xfrm>
            <a:off x="332656" y="3656856"/>
            <a:ext cx="1368152" cy="1008112"/>
          </a:xfrm>
          <a:prstGeom prst="righ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ZoneTexte 16"/>
          <p:cNvSpPr txBox="1"/>
          <p:nvPr/>
        </p:nvSpPr>
        <p:spPr>
          <a:xfrm>
            <a:off x="332656" y="704528"/>
            <a:ext cx="13681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b="1" dirty="0" smtClean="0">
                <a:latin typeface="Arial" pitchFamily="34" charset="0"/>
                <a:cs typeface="Arial" pitchFamily="34" charset="0"/>
              </a:rPr>
              <a:t>Tables de multiplication</a:t>
            </a:r>
            <a:endParaRPr lang="fr-FR" sz="1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6" name="Larme 65"/>
          <p:cNvSpPr/>
          <p:nvPr/>
        </p:nvSpPr>
        <p:spPr>
          <a:xfrm>
            <a:off x="1988840" y="3872880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7" name="Larme 66"/>
          <p:cNvSpPr/>
          <p:nvPr/>
        </p:nvSpPr>
        <p:spPr>
          <a:xfrm>
            <a:off x="6021288" y="3872880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8" name="Larme 67"/>
          <p:cNvSpPr/>
          <p:nvPr/>
        </p:nvSpPr>
        <p:spPr>
          <a:xfrm>
            <a:off x="2564904" y="3872880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9" name="Larme 68"/>
          <p:cNvSpPr/>
          <p:nvPr/>
        </p:nvSpPr>
        <p:spPr>
          <a:xfrm>
            <a:off x="3140968" y="3872880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0" name="Larme 69"/>
          <p:cNvSpPr/>
          <p:nvPr/>
        </p:nvSpPr>
        <p:spPr>
          <a:xfrm>
            <a:off x="3717032" y="3872880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1" name="Larme 70"/>
          <p:cNvSpPr/>
          <p:nvPr/>
        </p:nvSpPr>
        <p:spPr>
          <a:xfrm>
            <a:off x="4293096" y="3872880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2" name="Larme 71"/>
          <p:cNvSpPr/>
          <p:nvPr/>
        </p:nvSpPr>
        <p:spPr>
          <a:xfrm>
            <a:off x="4869160" y="3872880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3" name="Larme 72"/>
          <p:cNvSpPr/>
          <p:nvPr/>
        </p:nvSpPr>
        <p:spPr>
          <a:xfrm>
            <a:off x="5445224" y="3872880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5" name="ZoneTexte 74"/>
          <p:cNvSpPr txBox="1"/>
          <p:nvPr/>
        </p:nvSpPr>
        <p:spPr>
          <a:xfrm>
            <a:off x="404664" y="1856656"/>
            <a:ext cx="129614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b="1" dirty="0" smtClean="0">
                <a:latin typeface="Arial" pitchFamily="34" charset="0"/>
                <a:cs typeface="Arial" pitchFamily="34" charset="0"/>
              </a:rPr>
              <a:t>Nombres dictés</a:t>
            </a:r>
            <a:endParaRPr lang="fr-FR" sz="1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6" name="ZoneTexte 75"/>
          <p:cNvSpPr txBox="1"/>
          <p:nvPr/>
        </p:nvSpPr>
        <p:spPr>
          <a:xfrm>
            <a:off x="332656" y="3944888"/>
            <a:ext cx="129614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b="1" dirty="0" smtClean="0">
                <a:latin typeface="Arial" pitchFamily="34" charset="0"/>
                <a:cs typeface="Arial" pitchFamily="34" charset="0"/>
              </a:rPr>
              <a:t>Tables de multiplication</a:t>
            </a:r>
          </a:p>
          <a:p>
            <a:endParaRPr lang="fr-FR" sz="1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9" name="ZoneTexte 118"/>
          <p:cNvSpPr txBox="1"/>
          <p:nvPr/>
        </p:nvSpPr>
        <p:spPr>
          <a:xfrm>
            <a:off x="1988840" y="2576736"/>
            <a:ext cx="46085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i="1" dirty="0" smtClean="0">
                <a:latin typeface="Arial" pitchFamily="34" charset="0"/>
                <a:cs typeface="Arial" pitchFamily="34" charset="0"/>
              </a:rPr>
              <a:t>Réponds par une phrase</a:t>
            </a:r>
            <a:endParaRPr lang="fr-FR" sz="12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3" name="Flèche droite 162"/>
          <p:cNvSpPr/>
          <p:nvPr/>
        </p:nvSpPr>
        <p:spPr>
          <a:xfrm>
            <a:off x="332656" y="2576736"/>
            <a:ext cx="1368152" cy="1008112"/>
          </a:xfrm>
          <a:prstGeom prst="righ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4" name="ZoneTexte 163"/>
          <p:cNvSpPr txBox="1"/>
          <p:nvPr/>
        </p:nvSpPr>
        <p:spPr>
          <a:xfrm>
            <a:off x="332656" y="2936776"/>
            <a:ext cx="136815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b="1" dirty="0" smtClean="0">
                <a:latin typeface="Arial" pitchFamily="34" charset="0"/>
                <a:cs typeface="Arial" pitchFamily="34" charset="0"/>
              </a:rPr>
              <a:t>Problèmes dictés</a:t>
            </a:r>
            <a:endParaRPr lang="fr-FR" sz="1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0" name="Larme 149"/>
          <p:cNvSpPr/>
          <p:nvPr/>
        </p:nvSpPr>
        <p:spPr>
          <a:xfrm>
            <a:off x="1988840" y="632520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1" name="Larme 150"/>
          <p:cNvSpPr/>
          <p:nvPr/>
        </p:nvSpPr>
        <p:spPr>
          <a:xfrm>
            <a:off x="6021288" y="632520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2" name="Larme 151"/>
          <p:cNvSpPr/>
          <p:nvPr/>
        </p:nvSpPr>
        <p:spPr>
          <a:xfrm>
            <a:off x="2564904" y="632520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3" name="Larme 152"/>
          <p:cNvSpPr/>
          <p:nvPr/>
        </p:nvSpPr>
        <p:spPr>
          <a:xfrm>
            <a:off x="3140968" y="632520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4" name="Larme 153"/>
          <p:cNvSpPr/>
          <p:nvPr/>
        </p:nvSpPr>
        <p:spPr>
          <a:xfrm>
            <a:off x="3717032" y="632520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5" name="Larme 154"/>
          <p:cNvSpPr/>
          <p:nvPr/>
        </p:nvSpPr>
        <p:spPr>
          <a:xfrm>
            <a:off x="4293096" y="632520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6" name="Larme 155"/>
          <p:cNvSpPr/>
          <p:nvPr/>
        </p:nvSpPr>
        <p:spPr>
          <a:xfrm>
            <a:off x="4869160" y="632520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7" name="Larme 156"/>
          <p:cNvSpPr/>
          <p:nvPr/>
        </p:nvSpPr>
        <p:spPr>
          <a:xfrm>
            <a:off x="5445224" y="632520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8" name="Larme 157"/>
          <p:cNvSpPr/>
          <p:nvPr/>
        </p:nvSpPr>
        <p:spPr>
          <a:xfrm>
            <a:off x="1988840" y="1712640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9" name="Larme 158"/>
          <p:cNvSpPr/>
          <p:nvPr/>
        </p:nvSpPr>
        <p:spPr>
          <a:xfrm>
            <a:off x="6021288" y="1712640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0" name="Larme 159"/>
          <p:cNvSpPr/>
          <p:nvPr/>
        </p:nvSpPr>
        <p:spPr>
          <a:xfrm>
            <a:off x="2564904" y="1712640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1" name="Larme 160"/>
          <p:cNvSpPr/>
          <p:nvPr/>
        </p:nvSpPr>
        <p:spPr>
          <a:xfrm>
            <a:off x="3140968" y="1712640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2" name="Larme 161"/>
          <p:cNvSpPr/>
          <p:nvPr/>
        </p:nvSpPr>
        <p:spPr>
          <a:xfrm>
            <a:off x="3717032" y="1712640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5" name="Larme 164"/>
          <p:cNvSpPr/>
          <p:nvPr/>
        </p:nvSpPr>
        <p:spPr>
          <a:xfrm>
            <a:off x="4293096" y="1712640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3" name="Larme 172"/>
          <p:cNvSpPr/>
          <p:nvPr/>
        </p:nvSpPr>
        <p:spPr>
          <a:xfrm>
            <a:off x="4869160" y="1712640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1" name="Larme 180"/>
          <p:cNvSpPr/>
          <p:nvPr/>
        </p:nvSpPr>
        <p:spPr>
          <a:xfrm>
            <a:off x="5445224" y="1712640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0" name="Arrondir un rectangle avec un coin du même côté 239"/>
          <p:cNvSpPr/>
          <p:nvPr/>
        </p:nvSpPr>
        <p:spPr>
          <a:xfrm>
            <a:off x="1844824" y="2864768"/>
            <a:ext cx="1035496" cy="720080"/>
          </a:xfrm>
          <a:prstGeom prst="round2Same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8" name="Arrondir un rectangle avec un coin du même côté 247"/>
          <p:cNvSpPr/>
          <p:nvPr/>
        </p:nvSpPr>
        <p:spPr>
          <a:xfrm>
            <a:off x="3096344" y="2864768"/>
            <a:ext cx="1035496" cy="720080"/>
          </a:xfrm>
          <a:prstGeom prst="round2Same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6" name="Arrondir un rectangle avec un coin du même côté 255"/>
          <p:cNvSpPr/>
          <p:nvPr/>
        </p:nvSpPr>
        <p:spPr>
          <a:xfrm>
            <a:off x="4293096" y="2864768"/>
            <a:ext cx="1035496" cy="720080"/>
          </a:xfrm>
          <a:prstGeom prst="round2Same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7" name="Arrondir un rectangle avec un coin du même côté 256"/>
          <p:cNvSpPr/>
          <p:nvPr/>
        </p:nvSpPr>
        <p:spPr>
          <a:xfrm>
            <a:off x="5544616" y="2864768"/>
            <a:ext cx="1035496" cy="720080"/>
          </a:xfrm>
          <a:prstGeom prst="round2Same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67" name="Flèche droite 266"/>
          <p:cNvSpPr/>
          <p:nvPr/>
        </p:nvSpPr>
        <p:spPr>
          <a:xfrm>
            <a:off x="332656" y="5457056"/>
            <a:ext cx="1368152" cy="1008112"/>
          </a:xfrm>
          <a:prstGeom prst="righ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68" name="Flèche droite 267"/>
          <p:cNvSpPr/>
          <p:nvPr/>
        </p:nvSpPr>
        <p:spPr>
          <a:xfrm>
            <a:off x="332656" y="6537176"/>
            <a:ext cx="1368152" cy="1008112"/>
          </a:xfrm>
          <a:prstGeom prst="righ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69" name="ZoneTexte 268"/>
          <p:cNvSpPr txBox="1"/>
          <p:nvPr/>
        </p:nvSpPr>
        <p:spPr>
          <a:xfrm>
            <a:off x="332656" y="5745088"/>
            <a:ext cx="13681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b="1" dirty="0" smtClean="0">
                <a:latin typeface="Arial" pitchFamily="34" charset="0"/>
                <a:cs typeface="Arial" pitchFamily="34" charset="0"/>
              </a:rPr>
              <a:t>Tables de multiplication</a:t>
            </a:r>
            <a:endParaRPr lang="fr-FR" sz="1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70" name="Larme 269"/>
          <p:cNvSpPr/>
          <p:nvPr/>
        </p:nvSpPr>
        <p:spPr>
          <a:xfrm>
            <a:off x="1988840" y="8913440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1" name="Larme 270"/>
          <p:cNvSpPr/>
          <p:nvPr/>
        </p:nvSpPr>
        <p:spPr>
          <a:xfrm>
            <a:off x="6021288" y="8913440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2" name="Larme 271"/>
          <p:cNvSpPr/>
          <p:nvPr/>
        </p:nvSpPr>
        <p:spPr>
          <a:xfrm>
            <a:off x="2564904" y="8913440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86" name="Larme 285"/>
          <p:cNvSpPr/>
          <p:nvPr/>
        </p:nvSpPr>
        <p:spPr>
          <a:xfrm>
            <a:off x="3140968" y="8913440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87" name="Larme 286"/>
          <p:cNvSpPr/>
          <p:nvPr/>
        </p:nvSpPr>
        <p:spPr>
          <a:xfrm>
            <a:off x="3717032" y="8913440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88" name="Larme 287"/>
          <p:cNvSpPr/>
          <p:nvPr/>
        </p:nvSpPr>
        <p:spPr>
          <a:xfrm>
            <a:off x="4293096" y="8913440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89" name="Larme 288"/>
          <p:cNvSpPr/>
          <p:nvPr/>
        </p:nvSpPr>
        <p:spPr>
          <a:xfrm>
            <a:off x="4869160" y="8913440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90" name="Larme 289"/>
          <p:cNvSpPr/>
          <p:nvPr/>
        </p:nvSpPr>
        <p:spPr>
          <a:xfrm>
            <a:off x="5445224" y="8913440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91" name="ZoneTexte 290"/>
          <p:cNvSpPr txBox="1"/>
          <p:nvPr/>
        </p:nvSpPr>
        <p:spPr>
          <a:xfrm>
            <a:off x="404664" y="6897216"/>
            <a:ext cx="129614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b="1" dirty="0" smtClean="0">
                <a:latin typeface="Arial" pitchFamily="34" charset="0"/>
                <a:cs typeface="Arial" pitchFamily="34" charset="0"/>
              </a:rPr>
              <a:t>Nombres dictés</a:t>
            </a:r>
            <a:endParaRPr lang="fr-FR" sz="1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92" name="ZoneTexte 291"/>
          <p:cNvSpPr txBox="1"/>
          <p:nvPr/>
        </p:nvSpPr>
        <p:spPr>
          <a:xfrm>
            <a:off x="332656" y="8985448"/>
            <a:ext cx="129614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b="1" dirty="0" smtClean="0">
                <a:latin typeface="Arial" pitchFamily="34" charset="0"/>
                <a:cs typeface="Arial" pitchFamily="34" charset="0"/>
              </a:rPr>
              <a:t>Tables de multiplication</a:t>
            </a:r>
          </a:p>
          <a:p>
            <a:endParaRPr lang="fr-FR" sz="1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93" name="ZoneTexte 292"/>
          <p:cNvSpPr txBox="1"/>
          <p:nvPr/>
        </p:nvSpPr>
        <p:spPr>
          <a:xfrm>
            <a:off x="1988840" y="7617296"/>
            <a:ext cx="46085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i="1" dirty="0" smtClean="0">
                <a:latin typeface="Arial" pitchFamily="34" charset="0"/>
                <a:cs typeface="Arial" pitchFamily="34" charset="0"/>
              </a:rPr>
              <a:t>Réponds par une phrase</a:t>
            </a:r>
            <a:endParaRPr lang="fr-FR" sz="12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94" name="Flèche droite 293"/>
          <p:cNvSpPr/>
          <p:nvPr/>
        </p:nvSpPr>
        <p:spPr>
          <a:xfrm>
            <a:off x="332656" y="7617296"/>
            <a:ext cx="1368152" cy="1008112"/>
          </a:xfrm>
          <a:prstGeom prst="righ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95" name="ZoneTexte 294"/>
          <p:cNvSpPr txBox="1"/>
          <p:nvPr/>
        </p:nvSpPr>
        <p:spPr>
          <a:xfrm>
            <a:off x="332656" y="7977336"/>
            <a:ext cx="136815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b="1" dirty="0" smtClean="0">
                <a:latin typeface="Arial" pitchFamily="34" charset="0"/>
                <a:cs typeface="Arial" pitchFamily="34" charset="0"/>
              </a:rPr>
              <a:t>Problèmes dictés</a:t>
            </a:r>
            <a:endParaRPr lang="fr-FR" sz="1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96" name="Larme 295"/>
          <p:cNvSpPr/>
          <p:nvPr/>
        </p:nvSpPr>
        <p:spPr>
          <a:xfrm>
            <a:off x="1988840" y="5673080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97" name="Larme 296"/>
          <p:cNvSpPr/>
          <p:nvPr/>
        </p:nvSpPr>
        <p:spPr>
          <a:xfrm>
            <a:off x="6021288" y="5673080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98" name="Larme 297"/>
          <p:cNvSpPr/>
          <p:nvPr/>
        </p:nvSpPr>
        <p:spPr>
          <a:xfrm>
            <a:off x="2564904" y="5673080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99" name="Larme 298"/>
          <p:cNvSpPr/>
          <p:nvPr/>
        </p:nvSpPr>
        <p:spPr>
          <a:xfrm>
            <a:off x="3140968" y="5673080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00" name="Larme 299"/>
          <p:cNvSpPr/>
          <p:nvPr/>
        </p:nvSpPr>
        <p:spPr>
          <a:xfrm>
            <a:off x="3717032" y="5673080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01" name="Larme 300"/>
          <p:cNvSpPr/>
          <p:nvPr/>
        </p:nvSpPr>
        <p:spPr>
          <a:xfrm>
            <a:off x="4293096" y="5673080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02" name="Larme 301"/>
          <p:cNvSpPr/>
          <p:nvPr/>
        </p:nvSpPr>
        <p:spPr>
          <a:xfrm>
            <a:off x="4869160" y="5673080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03" name="Larme 302"/>
          <p:cNvSpPr/>
          <p:nvPr/>
        </p:nvSpPr>
        <p:spPr>
          <a:xfrm>
            <a:off x="5445224" y="5673080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04" name="Larme 303"/>
          <p:cNvSpPr/>
          <p:nvPr/>
        </p:nvSpPr>
        <p:spPr>
          <a:xfrm>
            <a:off x="1988840" y="6753200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05" name="Larme 304"/>
          <p:cNvSpPr/>
          <p:nvPr/>
        </p:nvSpPr>
        <p:spPr>
          <a:xfrm>
            <a:off x="6021288" y="6753200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06" name="Larme 305"/>
          <p:cNvSpPr/>
          <p:nvPr/>
        </p:nvSpPr>
        <p:spPr>
          <a:xfrm>
            <a:off x="2564904" y="6753200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07" name="Larme 306"/>
          <p:cNvSpPr/>
          <p:nvPr/>
        </p:nvSpPr>
        <p:spPr>
          <a:xfrm>
            <a:off x="3140968" y="6753200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08" name="Larme 307"/>
          <p:cNvSpPr/>
          <p:nvPr/>
        </p:nvSpPr>
        <p:spPr>
          <a:xfrm>
            <a:off x="3717032" y="6753200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09" name="Larme 308"/>
          <p:cNvSpPr/>
          <p:nvPr/>
        </p:nvSpPr>
        <p:spPr>
          <a:xfrm>
            <a:off x="4293096" y="6753200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10" name="Larme 309"/>
          <p:cNvSpPr/>
          <p:nvPr/>
        </p:nvSpPr>
        <p:spPr>
          <a:xfrm>
            <a:off x="4869160" y="6753200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11" name="Larme 310"/>
          <p:cNvSpPr/>
          <p:nvPr/>
        </p:nvSpPr>
        <p:spPr>
          <a:xfrm>
            <a:off x="5445224" y="6753200"/>
            <a:ext cx="504056" cy="5040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12" name="Arrondir un rectangle avec un coin du même côté 311"/>
          <p:cNvSpPr/>
          <p:nvPr/>
        </p:nvSpPr>
        <p:spPr>
          <a:xfrm>
            <a:off x="1844824" y="7905328"/>
            <a:ext cx="1035496" cy="720080"/>
          </a:xfrm>
          <a:prstGeom prst="round2Same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13" name="Arrondir un rectangle avec un coin du même côté 312"/>
          <p:cNvSpPr/>
          <p:nvPr/>
        </p:nvSpPr>
        <p:spPr>
          <a:xfrm>
            <a:off x="3096344" y="7905328"/>
            <a:ext cx="1035496" cy="720080"/>
          </a:xfrm>
          <a:prstGeom prst="round2Same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14" name="Arrondir un rectangle avec un coin du même côté 313"/>
          <p:cNvSpPr/>
          <p:nvPr/>
        </p:nvSpPr>
        <p:spPr>
          <a:xfrm>
            <a:off x="4293096" y="7905328"/>
            <a:ext cx="1035496" cy="720080"/>
          </a:xfrm>
          <a:prstGeom prst="round2Same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15" name="Arrondir un rectangle avec un coin du même côté 314"/>
          <p:cNvSpPr/>
          <p:nvPr/>
        </p:nvSpPr>
        <p:spPr>
          <a:xfrm>
            <a:off x="5544616" y="7905328"/>
            <a:ext cx="1035496" cy="720080"/>
          </a:xfrm>
          <a:prstGeom prst="round2Same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Connecteur droit 4"/>
          <p:cNvCxnSpPr/>
          <p:nvPr/>
        </p:nvCxnSpPr>
        <p:spPr>
          <a:xfrm>
            <a:off x="0" y="4953000"/>
            <a:ext cx="6858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7" name="Organigramme : Alternative 116"/>
          <p:cNvSpPr/>
          <p:nvPr/>
        </p:nvSpPr>
        <p:spPr>
          <a:xfrm>
            <a:off x="548680" y="632520"/>
            <a:ext cx="720080" cy="720080"/>
          </a:xfrm>
          <a:prstGeom prst="flowChartAlternate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8" name="Organigramme : Alternative 117"/>
          <p:cNvSpPr/>
          <p:nvPr/>
        </p:nvSpPr>
        <p:spPr>
          <a:xfrm>
            <a:off x="548680" y="1712640"/>
            <a:ext cx="720080" cy="720080"/>
          </a:xfrm>
          <a:prstGeom prst="flowChartAlternate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9" name="Organigramme : Alternative 118"/>
          <p:cNvSpPr/>
          <p:nvPr/>
        </p:nvSpPr>
        <p:spPr>
          <a:xfrm>
            <a:off x="548680" y="2792760"/>
            <a:ext cx="720080" cy="720080"/>
          </a:xfrm>
          <a:prstGeom prst="flowChartAlternate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0" name="Organigramme : Alternative 119"/>
          <p:cNvSpPr/>
          <p:nvPr/>
        </p:nvSpPr>
        <p:spPr>
          <a:xfrm>
            <a:off x="548680" y="3872880"/>
            <a:ext cx="720080" cy="720080"/>
          </a:xfrm>
          <a:prstGeom prst="flowChartAlternate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1" name="ZoneTexte 120"/>
          <p:cNvSpPr txBox="1"/>
          <p:nvPr/>
        </p:nvSpPr>
        <p:spPr>
          <a:xfrm>
            <a:off x="548680" y="200472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SCORE</a:t>
            </a:r>
            <a:endParaRPr lang="fr-FR" dirty="0"/>
          </a:p>
        </p:txBody>
      </p:sp>
      <p:sp>
        <p:nvSpPr>
          <p:cNvPr id="123" name="ZoneTexte 122"/>
          <p:cNvSpPr txBox="1"/>
          <p:nvPr/>
        </p:nvSpPr>
        <p:spPr>
          <a:xfrm>
            <a:off x="620688" y="776536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 </a:t>
            </a:r>
            <a:r>
              <a:rPr lang="fr-FR" dirty="0" smtClean="0"/>
              <a:t>   /8</a:t>
            </a:r>
            <a:endParaRPr lang="fr-FR" dirty="0"/>
          </a:p>
        </p:txBody>
      </p:sp>
      <p:sp>
        <p:nvSpPr>
          <p:cNvPr id="124" name="ZoneTexte 123"/>
          <p:cNvSpPr txBox="1"/>
          <p:nvPr/>
        </p:nvSpPr>
        <p:spPr>
          <a:xfrm>
            <a:off x="620688" y="1856656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 </a:t>
            </a:r>
            <a:r>
              <a:rPr lang="fr-FR" dirty="0" smtClean="0"/>
              <a:t>   /8</a:t>
            </a:r>
            <a:endParaRPr lang="fr-FR" dirty="0"/>
          </a:p>
        </p:txBody>
      </p:sp>
      <p:sp>
        <p:nvSpPr>
          <p:cNvPr id="125" name="ZoneTexte 124"/>
          <p:cNvSpPr txBox="1"/>
          <p:nvPr/>
        </p:nvSpPr>
        <p:spPr>
          <a:xfrm>
            <a:off x="620688" y="2936776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 </a:t>
            </a:r>
            <a:r>
              <a:rPr lang="fr-FR" dirty="0" smtClean="0"/>
              <a:t>   /4</a:t>
            </a:r>
            <a:endParaRPr lang="fr-FR" dirty="0"/>
          </a:p>
        </p:txBody>
      </p:sp>
      <p:sp>
        <p:nvSpPr>
          <p:cNvPr id="126" name="ZoneTexte 125"/>
          <p:cNvSpPr txBox="1"/>
          <p:nvPr/>
        </p:nvSpPr>
        <p:spPr>
          <a:xfrm>
            <a:off x="620688" y="4016896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 </a:t>
            </a:r>
            <a:r>
              <a:rPr lang="fr-FR" dirty="0" smtClean="0"/>
              <a:t>   /8</a:t>
            </a:r>
            <a:endParaRPr lang="fr-FR" dirty="0"/>
          </a:p>
        </p:txBody>
      </p:sp>
      <p:sp>
        <p:nvSpPr>
          <p:cNvPr id="127" name="Organigramme : Alternative 126"/>
          <p:cNvSpPr/>
          <p:nvPr/>
        </p:nvSpPr>
        <p:spPr>
          <a:xfrm>
            <a:off x="1484784" y="2576736"/>
            <a:ext cx="5112568" cy="1008112"/>
          </a:xfrm>
          <a:prstGeom prst="flowChartAlternate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8" name="Organigramme : Alternative 127"/>
          <p:cNvSpPr/>
          <p:nvPr/>
        </p:nvSpPr>
        <p:spPr>
          <a:xfrm>
            <a:off x="1484784" y="632520"/>
            <a:ext cx="5112568" cy="720080"/>
          </a:xfrm>
          <a:prstGeom prst="flowChartAlternate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0" name="Organigramme : Alternative 129"/>
          <p:cNvSpPr/>
          <p:nvPr/>
        </p:nvSpPr>
        <p:spPr>
          <a:xfrm>
            <a:off x="1484784" y="3872880"/>
            <a:ext cx="5112568" cy="720080"/>
          </a:xfrm>
          <a:prstGeom prst="flowChartAlternate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ZoneTexte 16"/>
          <p:cNvSpPr txBox="1"/>
          <p:nvPr/>
        </p:nvSpPr>
        <p:spPr>
          <a:xfrm>
            <a:off x="1556792" y="632520"/>
            <a:ext cx="5040560" cy="7232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300" b="1" dirty="0" smtClean="0">
                <a:latin typeface="Arial" pitchFamily="34" charset="0"/>
                <a:cs typeface="Arial" pitchFamily="34" charset="0"/>
              </a:rPr>
              <a:t>Tables de multiplication</a:t>
            </a:r>
          </a:p>
          <a:p>
            <a:r>
              <a:rPr lang="fr-FR" sz="1400" b="1" dirty="0" smtClean="0">
                <a:latin typeface="Wingdings 2" pitchFamily="18" charset="2"/>
                <a:cs typeface="Arial" pitchFamily="34" charset="0"/>
              </a:rPr>
              <a:t>u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 4 × 4  </a:t>
            </a:r>
            <a:r>
              <a:rPr lang="fr-FR" sz="1400" b="1" dirty="0" smtClean="0">
                <a:latin typeface="Wingdings 2" pitchFamily="18" charset="2"/>
                <a:cs typeface="Arial" pitchFamily="34" charset="0"/>
              </a:rPr>
              <a:t>v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 4 × 6  </a:t>
            </a:r>
            <a:r>
              <a:rPr lang="fr-FR" sz="1400" b="1" dirty="0" smtClean="0">
                <a:latin typeface="Wingdings 2" pitchFamily="18" charset="2"/>
                <a:cs typeface="Arial" pitchFamily="34" charset="0"/>
              </a:rPr>
              <a:t>w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 4 × 8  </a:t>
            </a:r>
            <a:r>
              <a:rPr lang="fr-FR" sz="1400" b="1" dirty="0" smtClean="0">
                <a:latin typeface="Wingdings 2" pitchFamily="18" charset="2"/>
                <a:cs typeface="Arial" pitchFamily="34" charset="0"/>
              </a:rPr>
              <a:t>x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 • × 3 = 30  </a:t>
            </a:r>
            <a:r>
              <a:rPr lang="fr-FR" sz="1400" b="1" dirty="0" smtClean="0">
                <a:latin typeface="Wingdings 2" pitchFamily="18" charset="2"/>
                <a:cs typeface="Arial" pitchFamily="34" charset="0"/>
              </a:rPr>
              <a:t>y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 • × 3 = 18  </a:t>
            </a:r>
            <a:r>
              <a:rPr lang="fr-FR" sz="1400" b="1" dirty="0" smtClean="0">
                <a:latin typeface="Wingdings 2" pitchFamily="18" charset="2"/>
                <a:cs typeface="Arial" pitchFamily="34" charset="0"/>
              </a:rPr>
              <a:t>z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 • × 8 = 48  </a:t>
            </a:r>
            <a:r>
              <a:rPr lang="fr-FR" sz="1400" b="1" dirty="0" smtClean="0">
                <a:latin typeface="Wingdings 2" pitchFamily="18" charset="2"/>
                <a:cs typeface="Arial" pitchFamily="34" charset="0"/>
              </a:rPr>
              <a:t>{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 3 dans 300  </a:t>
            </a:r>
            <a:r>
              <a:rPr lang="fr-FR" sz="1400" b="1" dirty="0" smtClean="0">
                <a:latin typeface="Wingdings 2" pitchFamily="18" charset="2"/>
                <a:cs typeface="Arial" pitchFamily="34" charset="0"/>
              </a:rPr>
              <a:t>|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 8 dans 40</a:t>
            </a:r>
            <a:endParaRPr lang="fr-FR" sz="13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ZoneTexte 17"/>
          <p:cNvSpPr txBox="1"/>
          <p:nvPr/>
        </p:nvSpPr>
        <p:spPr>
          <a:xfrm>
            <a:off x="1556792" y="1712640"/>
            <a:ext cx="5040560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fr-FR" sz="13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1" name="ZoneTexte 40"/>
          <p:cNvSpPr txBox="1"/>
          <p:nvPr/>
        </p:nvSpPr>
        <p:spPr>
          <a:xfrm>
            <a:off x="548680" y="5169024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SCORE</a:t>
            </a:r>
            <a:endParaRPr lang="fr-FR" dirty="0"/>
          </a:p>
        </p:txBody>
      </p:sp>
      <p:sp>
        <p:nvSpPr>
          <p:cNvPr id="46" name="ZoneTexte 45"/>
          <p:cNvSpPr txBox="1"/>
          <p:nvPr/>
        </p:nvSpPr>
        <p:spPr>
          <a:xfrm>
            <a:off x="1484784" y="3872880"/>
            <a:ext cx="5256584" cy="7232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300" b="1" dirty="0" smtClean="0">
                <a:latin typeface="Arial" pitchFamily="34" charset="0"/>
                <a:cs typeface="Arial" pitchFamily="34" charset="0"/>
              </a:rPr>
              <a:t>Double et moitié</a:t>
            </a:r>
          </a:p>
          <a:p>
            <a:r>
              <a:rPr lang="fr-FR" sz="1400" b="1" dirty="0" smtClean="0">
                <a:latin typeface="Wingdings 2" pitchFamily="18" charset="2"/>
                <a:cs typeface="Arial" pitchFamily="34" charset="0"/>
              </a:rPr>
              <a:t>u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 6 × 7  </a:t>
            </a:r>
            <a:r>
              <a:rPr lang="fr-FR" sz="1400" b="1" dirty="0" smtClean="0">
                <a:latin typeface="Wingdings 2" pitchFamily="18" charset="2"/>
                <a:cs typeface="Arial" pitchFamily="34" charset="0"/>
              </a:rPr>
              <a:t>v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 6 × 9  </a:t>
            </a:r>
            <a:r>
              <a:rPr lang="fr-FR" sz="1400" b="1" dirty="0" smtClean="0">
                <a:latin typeface="Wingdings 2" pitchFamily="18" charset="2"/>
                <a:cs typeface="Arial" pitchFamily="34" charset="0"/>
              </a:rPr>
              <a:t>w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 9 × 4 </a:t>
            </a:r>
            <a:r>
              <a:rPr lang="fr-FR" sz="1400" b="1" dirty="0" smtClean="0">
                <a:latin typeface="Wingdings 2" pitchFamily="18" charset="2"/>
                <a:cs typeface="Arial" pitchFamily="34" charset="0"/>
              </a:rPr>
              <a:t>x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 • × 3 = 24  </a:t>
            </a:r>
            <a:r>
              <a:rPr lang="fr-FR" sz="1400" b="1" dirty="0" smtClean="0">
                <a:latin typeface="Wingdings 2" pitchFamily="18" charset="2"/>
                <a:cs typeface="Arial" pitchFamily="34" charset="0"/>
              </a:rPr>
              <a:t>y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 • × 6 = 48  </a:t>
            </a:r>
            <a:r>
              <a:rPr lang="fr-FR" sz="1400" b="1" dirty="0" smtClean="0">
                <a:latin typeface="Wingdings 2" pitchFamily="18" charset="2"/>
                <a:cs typeface="Arial" pitchFamily="34" charset="0"/>
              </a:rPr>
              <a:t>z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 • × 9 = 45</a:t>
            </a:r>
          </a:p>
          <a:p>
            <a:r>
              <a:rPr lang="fr-FR" sz="1400" b="1" dirty="0" smtClean="0">
                <a:latin typeface="Wingdings 2" pitchFamily="18" charset="2"/>
                <a:cs typeface="Arial" pitchFamily="34" charset="0"/>
              </a:rPr>
              <a:t>{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 7 dans 21  </a:t>
            </a:r>
            <a:r>
              <a:rPr lang="fr-FR" sz="1400" b="1" dirty="0" smtClean="0">
                <a:latin typeface="Wingdings 2" pitchFamily="18" charset="2"/>
                <a:cs typeface="Arial" pitchFamily="34" charset="0"/>
              </a:rPr>
              <a:t>|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 6 dans 18  </a:t>
            </a:r>
            <a:endParaRPr lang="fr-FR" sz="13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7" name="Organigramme : Alternative 36"/>
          <p:cNvSpPr/>
          <p:nvPr/>
        </p:nvSpPr>
        <p:spPr>
          <a:xfrm>
            <a:off x="1484784" y="1712640"/>
            <a:ext cx="5112568" cy="720080"/>
          </a:xfrm>
          <a:prstGeom prst="flowChartAlternate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8" name="ZoneTexte 37"/>
          <p:cNvSpPr txBox="1"/>
          <p:nvPr/>
        </p:nvSpPr>
        <p:spPr>
          <a:xfrm>
            <a:off x="1484784" y="1712640"/>
            <a:ext cx="5112568" cy="7232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100" b="1" dirty="0" smtClean="0">
                <a:latin typeface="Arial" pitchFamily="34" charset="0"/>
                <a:cs typeface="Arial" pitchFamily="34" charset="0"/>
              </a:rPr>
              <a:t>Nombres dictés</a:t>
            </a:r>
          </a:p>
          <a:p>
            <a:r>
              <a:rPr lang="fr-FR" sz="1300" dirty="0" smtClean="0">
                <a:latin typeface="Arial" pitchFamily="34" charset="0"/>
                <a:cs typeface="Arial" pitchFamily="34" charset="0"/>
              </a:rPr>
              <a:t></a:t>
            </a:r>
            <a:r>
              <a:rPr lang="fr-FR" sz="1500" b="1" dirty="0" smtClean="0">
                <a:latin typeface="Wingdings 2" pitchFamily="18" charset="2"/>
                <a:cs typeface="Arial" pitchFamily="34" charset="0"/>
              </a:rPr>
              <a:t>u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 696  </a:t>
            </a:r>
            <a:r>
              <a:rPr lang="fr-FR" sz="1500" b="1" dirty="0" smtClean="0">
                <a:latin typeface="Wingdings 2" pitchFamily="18" charset="2"/>
                <a:cs typeface="Arial" pitchFamily="34" charset="0"/>
              </a:rPr>
              <a:t>v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 14 900  </a:t>
            </a:r>
            <a:r>
              <a:rPr lang="fr-FR" sz="1500" b="1" dirty="0" smtClean="0">
                <a:latin typeface="Wingdings 2" pitchFamily="18" charset="2"/>
                <a:cs typeface="Arial" pitchFamily="34" charset="0"/>
              </a:rPr>
              <a:t>w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73 090 </a:t>
            </a:r>
            <a:r>
              <a:rPr lang="fr-FR" sz="1500" b="1" dirty="0" smtClean="0">
                <a:latin typeface="Wingdings 2" pitchFamily="18" charset="2"/>
                <a:cs typeface="Arial" pitchFamily="34" charset="0"/>
              </a:rPr>
              <a:t>x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 300 003  </a:t>
            </a:r>
            <a:r>
              <a:rPr lang="fr-FR" sz="1500" b="1" dirty="0" smtClean="0">
                <a:latin typeface="Wingdings 2" pitchFamily="18" charset="2"/>
                <a:cs typeface="Arial" pitchFamily="34" charset="0"/>
              </a:rPr>
              <a:t>y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 500 000  </a:t>
            </a:r>
            <a:r>
              <a:rPr lang="fr-FR" sz="1500" b="1" dirty="0" smtClean="0">
                <a:latin typeface="Wingdings 2" pitchFamily="18" charset="2"/>
                <a:cs typeface="Arial" pitchFamily="34" charset="0"/>
              </a:rPr>
              <a:t>z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 220 000</a:t>
            </a:r>
          </a:p>
          <a:p>
            <a:r>
              <a:rPr lang="fr-FR" sz="1500" b="1" dirty="0" smtClean="0">
                <a:latin typeface="Wingdings 2" pitchFamily="18" charset="2"/>
                <a:cs typeface="Arial" pitchFamily="34" charset="0"/>
              </a:rPr>
              <a:t>{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 505 050  </a:t>
            </a:r>
            <a:r>
              <a:rPr lang="fr-FR" sz="1500" b="1" dirty="0" smtClean="0">
                <a:latin typeface="Wingdings 2" pitchFamily="18" charset="2"/>
                <a:cs typeface="Arial" pitchFamily="34" charset="0"/>
              </a:rPr>
              <a:t>|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666 066  </a:t>
            </a:r>
            <a:endParaRPr lang="fr-FR" sz="13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9" name="ZoneTexte 38"/>
          <p:cNvSpPr txBox="1"/>
          <p:nvPr/>
        </p:nvSpPr>
        <p:spPr>
          <a:xfrm>
            <a:off x="1556792" y="2576736"/>
            <a:ext cx="5040560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900" b="1" dirty="0" smtClean="0">
                <a:latin typeface="Arial" pitchFamily="34" charset="0"/>
                <a:cs typeface="Arial" pitchFamily="34" charset="0"/>
              </a:rPr>
              <a:t>Problèmes dictés</a:t>
            </a:r>
          </a:p>
          <a:p>
            <a:r>
              <a:rPr lang="fr-FR" sz="1300" dirty="0" smtClean="0">
                <a:latin typeface="Arial" pitchFamily="34" charset="0"/>
                <a:cs typeface="Arial" pitchFamily="34" charset="0"/>
              </a:rPr>
              <a:t> </a:t>
            </a:r>
            <a:r>
              <a:rPr lang="fr-FR" sz="900" b="1" dirty="0" smtClean="0">
                <a:latin typeface="Wingdings 2" pitchFamily="18" charset="2"/>
                <a:cs typeface="Arial" pitchFamily="34" charset="0"/>
              </a:rPr>
              <a:t>u </a:t>
            </a:r>
            <a:r>
              <a:rPr lang="fr-FR" sz="900" dirty="0" smtClean="0">
                <a:latin typeface="Arial" pitchFamily="34" charset="0"/>
                <a:cs typeface="Arial" pitchFamily="34" charset="0"/>
              </a:rPr>
              <a:t>Luc achète 4 livres. Chaque livre coûte 5 euros. Combien doit-il payer ? </a:t>
            </a:r>
            <a:r>
              <a:rPr lang="fr-FR" sz="900" b="1" dirty="0" smtClean="0">
                <a:latin typeface="Wingdings 2" pitchFamily="18" charset="2"/>
                <a:cs typeface="Arial" pitchFamily="34" charset="0"/>
              </a:rPr>
              <a:t>v </a:t>
            </a:r>
            <a:r>
              <a:rPr lang="fr-FR" sz="900" dirty="0" smtClean="0">
                <a:latin typeface="Arial" pitchFamily="34" charset="0"/>
                <a:cs typeface="Arial" pitchFamily="34" charset="0"/>
              </a:rPr>
              <a:t>La bibliothèque de Raoul a 6 étagères. Sur chaque étagère, il a rangé 10 livres. Combien y a-t-il de livres dans la bibliothèque de Raoul ? </a:t>
            </a:r>
            <a:r>
              <a:rPr lang="fr-FR" sz="900" b="1" dirty="0" smtClean="0">
                <a:latin typeface="Wingdings 2" pitchFamily="18" charset="2"/>
                <a:cs typeface="Arial" pitchFamily="34" charset="0"/>
              </a:rPr>
              <a:t>w </a:t>
            </a:r>
            <a:r>
              <a:rPr lang="fr-FR" sz="900" dirty="0" smtClean="0">
                <a:latin typeface="Arial" pitchFamily="34" charset="0"/>
                <a:cs typeface="Arial" pitchFamily="34" charset="0"/>
              </a:rPr>
              <a:t>Sylvain a 46 livres dans sa bibliothèque. Vincent en a 50. Combien Vincent a-t-il de livres de plus que Sylvain ? </a:t>
            </a:r>
            <a:r>
              <a:rPr lang="fr-FR" sz="900" b="1" dirty="0" smtClean="0">
                <a:latin typeface="Wingdings 2" pitchFamily="18" charset="2"/>
                <a:cs typeface="Arial" pitchFamily="34" charset="0"/>
              </a:rPr>
              <a:t>x </a:t>
            </a:r>
            <a:r>
              <a:rPr lang="fr-FR" sz="900" dirty="0" smtClean="0">
                <a:latin typeface="Arial" pitchFamily="34" charset="0"/>
                <a:cs typeface="Arial" pitchFamily="34" charset="0"/>
              </a:rPr>
              <a:t>Jules a acheté 5 petits livres qui coûtent tous le même prix. Il a payé 20 euros. Combien coûte chaque livre ?</a:t>
            </a:r>
            <a:endParaRPr lang="fr-FR" sz="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7" name="Organigramme : Alternative 46"/>
          <p:cNvSpPr/>
          <p:nvPr/>
        </p:nvSpPr>
        <p:spPr>
          <a:xfrm>
            <a:off x="548680" y="5601072"/>
            <a:ext cx="720080" cy="720080"/>
          </a:xfrm>
          <a:prstGeom prst="flowChartAlternate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8" name="Organigramme : Alternative 47"/>
          <p:cNvSpPr/>
          <p:nvPr/>
        </p:nvSpPr>
        <p:spPr>
          <a:xfrm>
            <a:off x="548680" y="6681192"/>
            <a:ext cx="720080" cy="720080"/>
          </a:xfrm>
          <a:prstGeom prst="flowChartAlternate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9" name="Organigramme : Alternative 48"/>
          <p:cNvSpPr/>
          <p:nvPr/>
        </p:nvSpPr>
        <p:spPr>
          <a:xfrm>
            <a:off x="548680" y="7761312"/>
            <a:ext cx="720080" cy="720080"/>
          </a:xfrm>
          <a:prstGeom prst="flowChartAlternate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0" name="Organigramme : Alternative 49"/>
          <p:cNvSpPr/>
          <p:nvPr/>
        </p:nvSpPr>
        <p:spPr>
          <a:xfrm>
            <a:off x="548680" y="8841432"/>
            <a:ext cx="720080" cy="720080"/>
          </a:xfrm>
          <a:prstGeom prst="flowChartAlternate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1" name="ZoneTexte 50"/>
          <p:cNvSpPr txBox="1"/>
          <p:nvPr/>
        </p:nvSpPr>
        <p:spPr>
          <a:xfrm>
            <a:off x="620688" y="5745088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 </a:t>
            </a:r>
            <a:r>
              <a:rPr lang="fr-FR" dirty="0" smtClean="0"/>
              <a:t>   /8</a:t>
            </a:r>
            <a:endParaRPr lang="fr-FR" dirty="0"/>
          </a:p>
        </p:txBody>
      </p:sp>
      <p:sp>
        <p:nvSpPr>
          <p:cNvPr id="52" name="ZoneTexte 51"/>
          <p:cNvSpPr txBox="1"/>
          <p:nvPr/>
        </p:nvSpPr>
        <p:spPr>
          <a:xfrm>
            <a:off x="620688" y="6825208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 </a:t>
            </a:r>
            <a:r>
              <a:rPr lang="fr-FR" dirty="0" smtClean="0"/>
              <a:t>   /8</a:t>
            </a:r>
            <a:endParaRPr lang="fr-FR" dirty="0"/>
          </a:p>
        </p:txBody>
      </p:sp>
      <p:sp>
        <p:nvSpPr>
          <p:cNvPr id="53" name="ZoneTexte 52"/>
          <p:cNvSpPr txBox="1"/>
          <p:nvPr/>
        </p:nvSpPr>
        <p:spPr>
          <a:xfrm>
            <a:off x="620688" y="7905328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 </a:t>
            </a:r>
            <a:r>
              <a:rPr lang="fr-FR" dirty="0" smtClean="0"/>
              <a:t>   /4</a:t>
            </a:r>
            <a:endParaRPr lang="fr-FR" dirty="0"/>
          </a:p>
        </p:txBody>
      </p:sp>
      <p:sp>
        <p:nvSpPr>
          <p:cNvPr id="62" name="ZoneTexte 61"/>
          <p:cNvSpPr txBox="1"/>
          <p:nvPr/>
        </p:nvSpPr>
        <p:spPr>
          <a:xfrm>
            <a:off x="620688" y="8985448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 </a:t>
            </a:r>
            <a:r>
              <a:rPr lang="fr-FR" dirty="0" smtClean="0"/>
              <a:t>   /8</a:t>
            </a:r>
            <a:endParaRPr lang="fr-FR" dirty="0"/>
          </a:p>
        </p:txBody>
      </p:sp>
      <p:sp>
        <p:nvSpPr>
          <p:cNvPr id="63" name="Organigramme : Alternative 62"/>
          <p:cNvSpPr/>
          <p:nvPr/>
        </p:nvSpPr>
        <p:spPr>
          <a:xfrm>
            <a:off x="1484784" y="7545288"/>
            <a:ext cx="5112568" cy="1008112"/>
          </a:xfrm>
          <a:prstGeom prst="flowChartAlternate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4" name="Organigramme : Alternative 63"/>
          <p:cNvSpPr/>
          <p:nvPr/>
        </p:nvSpPr>
        <p:spPr>
          <a:xfrm>
            <a:off x="1484784" y="5601072"/>
            <a:ext cx="5112568" cy="720080"/>
          </a:xfrm>
          <a:prstGeom prst="flowChartAlternate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5" name="Organigramme : Alternative 64"/>
          <p:cNvSpPr/>
          <p:nvPr/>
        </p:nvSpPr>
        <p:spPr>
          <a:xfrm>
            <a:off x="1484784" y="8841432"/>
            <a:ext cx="5112568" cy="720080"/>
          </a:xfrm>
          <a:prstGeom prst="flowChartAlternate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6" name="ZoneTexte 65"/>
          <p:cNvSpPr txBox="1"/>
          <p:nvPr/>
        </p:nvSpPr>
        <p:spPr>
          <a:xfrm>
            <a:off x="1556792" y="5601072"/>
            <a:ext cx="5040560" cy="7232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300" b="1" dirty="0" smtClean="0">
                <a:latin typeface="Arial" pitchFamily="34" charset="0"/>
                <a:cs typeface="Arial" pitchFamily="34" charset="0"/>
              </a:rPr>
              <a:t>Tables de multiplication</a:t>
            </a:r>
          </a:p>
          <a:p>
            <a:r>
              <a:rPr lang="fr-FR" sz="1400" b="1" dirty="0" smtClean="0">
                <a:latin typeface="Wingdings 2" pitchFamily="18" charset="2"/>
                <a:cs typeface="Arial" pitchFamily="34" charset="0"/>
              </a:rPr>
              <a:t>u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 4 × 4  </a:t>
            </a:r>
            <a:r>
              <a:rPr lang="fr-FR" sz="1400" b="1" dirty="0" smtClean="0">
                <a:latin typeface="Wingdings 2" pitchFamily="18" charset="2"/>
                <a:cs typeface="Arial" pitchFamily="34" charset="0"/>
              </a:rPr>
              <a:t>v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 4 × 6  </a:t>
            </a:r>
            <a:r>
              <a:rPr lang="fr-FR" sz="1400" b="1" dirty="0" smtClean="0">
                <a:latin typeface="Wingdings 2" pitchFamily="18" charset="2"/>
                <a:cs typeface="Arial" pitchFamily="34" charset="0"/>
              </a:rPr>
              <a:t>w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 4 × 8  </a:t>
            </a:r>
            <a:r>
              <a:rPr lang="fr-FR" sz="1400" b="1" dirty="0" smtClean="0">
                <a:latin typeface="Wingdings 2" pitchFamily="18" charset="2"/>
                <a:cs typeface="Arial" pitchFamily="34" charset="0"/>
              </a:rPr>
              <a:t>x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 • × 3 = 30  </a:t>
            </a:r>
            <a:r>
              <a:rPr lang="fr-FR" sz="1400" b="1" dirty="0" smtClean="0">
                <a:latin typeface="Wingdings 2" pitchFamily="18" charset="2"/>
                <a:cs typeface="Arial" pitchFamily="34" charset="0"/>
              </a:rPr>
              <a:t>y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 • × 3 = 18  </a:t>
            </a:r>
            <a:r>
              <a:rPr lang="fr-FR" sz="1400" b="1" dirty="0" smtClean="0">
                <a:latin typeface="Wingdings 2" pitchFamily="18" charset="2"/>
                <a:cs typeface="Arial" pitchFamily="34" charset="0"/>
              </a:rPr>
              <a:t>z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 • × 8 = 48  </a:t>
            </a:r>
            <a:r>
              <a:rPr lang="fr-FR" sz="1400" b="1" dirty="0" smtClean="0">
                <a:latin typeface="Wingdings 2" pitchFamily="18" charset="2"/>
                <a:cs typeface="Arial" pitchFamily="34" charset="0"/>
              </a:rPr>
              <a:t>{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 3 dans 300  </a:t>
            </a:r>
            <a:r>
              <a:rPr lang="fr-FR" sz="1400" b="1" dirty="0" smtClean="0">
                <a:latin typeface="Wingdings 2" pitchFamily="18" charset="2"/>
                <a:cs typeface="Arial" pitchFamily="34" charset="0"/>
              </a:rPr>
              <a:t>|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 8 dans 40</a:t>
            </a:r>
            <a:endParaRPr lang="fr-FR" sz="13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7" name="ZoneTexte 66"/>
          <p:cNvSpPr txBox="1"/>
          <p:nvPr/>
        </p:nvSpPr>
        <p:spPr>
          <a:xfrm>
            <a:off x="1556792" y="6681192"/>
            <a:ext cx="5040560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fr-FR" sz="13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8" name="ZoneTexte 67"/>
          <p:cNvSpPr txBox="1"/>
          <p:nvPr/>
        </p:nvSpPr>
        <p:spPr>
          <a:xfrm>
            <a:off x="1484784" y="8841432"/>
            <a:ext cx="5256584" cy="7232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300" b="1" dirty="0" smtClean="0">
                <a:latin typeface="Arial" pitchFamily="34" charset="0"/>
                <a:cs typeface="Arial" pitchFamily="34" charset="0"/>
              </a:rPr>
              <a:t>Tables de multiplication</a:t>
            </a:r>
          </a:p>
          <a:p>
            <a:r>
              <a:rPr lang="fr-FR" sz="1400" b="1" dirty="0" smtClean="0">
                <a:latin typeface="Wingdings 2" pitchFamily="18" charset="2"/>
                <a:cs typeface="Arial" pitchFamily="34" charset="0"/>
              </a:rPr>
              <a:t>u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 6 × 7  </a:t>
            </a:r>
            <a:r>
              <a:rPr lang="fr-FR" sz="1400" b="1" dirty="0" smtClean="0">
                <a:latin typeface="Wingdings 2" pitchFamily="18" charset="2"/>
                <a:cs typeface="Arial" pitchFamily="34" charset="0"/>
              </a:rPr>
              <a:t>v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 6 × 9  </a:t>
            </a:r>
            <a:r>
              <a:rPr lang="fr-FR" sz="1400" b="1" dirty="0" smtClean="0">
                <a:latin typeface="Wingdings 2" pitchFamily="18" charset="2"/>
                <a:cs typeface="Arial" pitchFamily="34" charset="0"/>
              </a:rPr>
              <a:t>w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 9 × 4 </a:t>
            </a:r>
            <a:r>
              <a:rPr lang="fr-FR" sz="1400" b="1" dirty="0" smtClean="0">
                <a:latin typeface="Wingdings 2" pitchFamily="18" charset="2"/>
                <a:cs typeface="Arial" pitchFamily="34" charset="0"/>
              </a:rPr>
              <a:t>x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 • × 3 = 24  </a:t>
            </a:r>
            <a:r>
              <a:rPr lang="fr-FR" sz="1400" b="1" dirty="0" smtClean="0">
                <a:latin typeface="Wingdings 2" pitchFamily="18" charset="2"/>
                <a:cs typeface="Arial" pitchFamily="34" charset="0"/>
              </a:rPr>
              <a:t>y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 • × 6 = 48  </a:t>
            </a:r>
            <a:r>
              <a:rPr lang="fr-FR" sz="1400" b="1" dirty="0" smtClean="0">
                <a:latin typeface="Wingdings 2" pitchFamily="18" charset="2"/>
                <a:cs typeface="Arial" pitchFamily="34" charset="0"/>
              </a:rPr>
              <a:t>z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 • × 9 = 45</a:t>
            </a:r>
          </a:p>
          <a:p>
            <a:r>
              <a:rPr lang="fr-FR" sz="1400" b="1" dirty="0" smtClean="0">
                <a:latin typeface="Wingdings 2" pitchFamily="18" charset="2"/>
                <a:cs typeface="Arial" pitchFamily="34" charset="0"/>
              </a:rPr>
              <a:t>{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 7 dans 21  </a:t>
            </a:r>
            <a:r>
              <a:rPr lang="fr-FR" sz="1400" b="1" dirty="0" smtClean="0">
                <a:latin typeface="Wingdings 2" pitchFamily="18" charset="2"/>
                <a:cs typeface="Arial" pitchFamily="34" charset="0"/>
              </a:rPr>
              <a:t>|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 6 dans 18  </a:t>
            </a:r>
            <a:endParaRPr lang="fr-FR" sz="13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9" name="Organigramme : Alternative 68"/>
          <p:cNvSpPr/>
          <p:nvPr/>
        </p:nvSpPr>
        <p:spPr>
          <a:xfrm>
            <a:off x="1484784" y="6681192"/>
            <a:ext cx="5112568" cy="720080"/>
          </a:xfrm>
          <a:prstGeom prst="flowChartAlternate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0" name="ZoneTexte 69"/>
          <p:cNvSpPr txBox="1"/>
          <p:nvPr/>
        </p:nvSpPr>
        <p:spPr>
          <a:xfrm>
            <a:off x="1484784" y="6681192"/>
            <a:ext cx="5112568" cy="7232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100" b="1" dirty="0" smtClean="0">
                <a:latin typeface="Arial" pitchFamily="34" charset="0"/>
                <a:cs typeface="Arial" pitchFamily="34" charset="0"/>
              </a:rPr>
              <a:t>Nombres dictés</a:t>
            </a:r>
          </a:p>
          <a:p>
            <a:r>
              <a:rPr lang="fr-FR" sz="1300" dirty="0" smtClean="0">
                <a:latin typeface="Arial" pitchFamily="34" charset="0"/>
                <a:cs typeface="Arial" pitchFamily="34" charset="0"/>
              </a:rPr>
              <a:t></a:t>
            </a:r>
            <a:r>
              <a:rPr lang="fr-FR" sz="1500" b="1" dirty="0" smtClean="0">
                <a:latin typeface="Wingdings 2" pitchFamily="18" charset="2"/>
                <a:cs typeface="Arial" pitchFamily="34" charset="0"/>
              </a:rPr>
              <a:t>u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 696  </a:t>
            </a:r>
            <a:r>
              <a:rPr lang="fr-FR" sz="1500" b="1" dirty="0" smtClean="0">
                <a:latin typeface="Wingdings 2" pitchFamily="18" charset="2"/>
                <a:cs typeface="Arial" pitchFamily="34" charset="0"/>
              </a:rPr>
              <a:t>v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 14 900  </a:t>
            </a:r>
            <a:r>
              <a:rPr lang="fr-FR" sz="1500" b="1" dirty="0" smtClean="0">
                <a:latin typeface="Wingdings 2" pitchFamily="18" charset="2"/>
                <a:cs typeface="Arial" pitchFamily="34" charset="0"/>
              </a:rPr>
              <a:t>w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73 090 </a:t>
            </a:r>
            <a:r>
              <a:rPr lang="fr-FR" sz="1500" b="1" dirty="0" smtClean="0">
                <a:latin typeface="Wingdings 2" pitchFamily="18" charset="2"/>
                <a:cs typeface="Arial" pitchFamily="34" charset="0"/>
              </a:rPr>
              <a:t>x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 300 003  </a:t>
            </a:r>
            <a:r>
              <a:rPr lang="fr-FR" sz="1500" b="1" dirty="0" smtClean="0">
                <a:latin typeface="Wingdings 2" pitchFamily="18" charset="2"/>
                <a:cs typeface="Arial" pitchFamily="34" charset="0"/>
              </a:rPr>
              <a:t>y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 500 000  </a:t>
            </a:r>
            <a:r>
              <a:rPr lang="fr-FR" sz="1500" b="1" dirty="0" smtClean="0">
                <a:latin typeface="Wingdings 2" pitchFamily="18" charset="2"/>
                <a:cs typeface="Arial" pitchFamily="34" charset="0"/>
              </a:rPr>
              <a:t>z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 220 000</a:t>
            </a:r>
          </a:p>
          <a:p>
            <a:r>
              <a:rPr lang="fr-FR" sz="1500" b="1" dirty="0" smtClean="0">
                <a:latin typeface="Wingdings 2" pitchFamily="18" charset="2"/>
                <a:cs typeface="Arial" pitchFamily="34" charset="0"/>
              </a:rPr>
              <a:t>{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 505 050  </a:t>
            </a:r>
            <a:r>
              <a:rPr lang="fr-FR" sz="1500" b="1" dirty="0" smtClean="0">
                <a:latin typeface="Wingdings 2" pitchFamily="18" charset="2"/>
                <a:cs typeface="Arial" pitchFamily="34" charset="0"/>
              </a:rPr>
              <a:t>|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666 066  </a:t>
            </a:r>
            <a:endParaRPr lang="fr-FR" sz="13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6" name="ZoneTexte 75"/>
          <p:cNvSpPr txBox="1"/>
          <p:nvPr/>
        </p:nvSpPr>
        <p:spPr>
          <a:xfrm>
            <a:off x="1556792" y="7545288"/>
            <a:ext cx="5040560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900" b="1" dirty="0" smtClean="0">
                <a:latin typeface="Arial" pitchFamily="34" charset="0"/>
                <a:cs typeface="Arial" pitchFamily="34" charset="0"/>
              </a:rPr>
              <a:t>Problèmes dictés</a:t>
            </a:r>
          </a:p>
          <a:p>
            <a:r>
              <a:rPr lang="fr-FR" sz="1300" dirty="0" smtClean="0">
                <a:latin typeface="Arial" pitchFamily="34" charset="0"/>
                <a:cs typeface="Arial" pitchFamily="34" charset="0"/>
              </a:rPr>
              <a:t> </a:t>
            </a:r>
            <a:r>
              <a:rPr lang="fr-FR" sz="900" b="1" dirty="0" smtClean="0">
                <a:latin typeface="Wingdings 2" pitchFamily="18" charset="2"/>
                <a:cs typeface="Arial" pitchFamily="34" charset="0"/>
              </a:rPr>
              <a:t>u </a:t>
            </a:r>
            <a:r>
              <a:rPr lang="fr-FR" sz="900" dirty="0" smtClean="0">
                <a:latin typeface="Arial" pitchFamily="34" charset="0"/>
                <a:cs typeface="Arial" pitchFamily="34" charset="0"/>
              </a:rPr>
              <a:t>Luc achète 4 livres. Chaque livre coûte 5 euros. Combien doit-il payer ? </a:t>
            </a:r>
            <a:r>
              <a:rPr lang="fr-FR" sz="900" b="1" dirty="0" smtClean="0">
                <a:latin typeface="Wingdings 2" pitchFamily="18" charset="2"/>
                <a:cs typeface="Arial" pitchFamily="34" charset="0"/>
              </a:rPr>
              <a:t>v </a:t>
            </a:r>
            <a:r>
              <a:rPr lang="fr-FR" sz="900" dirty="0" smtClean="0">
                <a:latin typeface="Arial" pitchFamily="34" charset="0"/>
                <a:cs typeface="Arial" pitchFamily="34" charset="0"/>
              </a:rPr>
              <a:t>La bibliothèque de Raoul a 6 étagères. Sur chaque étagère, il a rangé 10 livres. Combien y a-t-il de livres dans la bibliothèque de Raoul ? </a:t>
            </a:r>
            <a:r>
              <a:rPr lang="fr-FR" sz="900" b="1" dirty="0" smtClean="0">
                <a:latin typeface="Wingdings 2" pitchFamily="18" charset="2"/>
                <a:cs typeface="Arial" pitchFamily="34" charset="0"/>
              </a:rPr>
              <a:t>w </a:t>
            </a:r>
            <a:r>
              <a:rPr lang="fr-FR" sz="900" dirty="0" smtClean="0">
                <a:latin typeface="Arial" pitchFamily="34" charset="0"/>
                <a:cs typeface="Arial" pitchFamily="34" charset="0"/>
              </a:rPr>
              <a:t>Sylvain a 46 livres dans sa bibliothèque. Vincent en a 50. Combien Vincent a-t-il de livres de plus que Sylvain ? </a:t>
            </a:r>
            <a:r>
              <a:rPr lang="fr-FR" sz="900" b="1" dirty="0" smtClean="0">
                <a:latin typeface="Wingdings 2" pitchFamily="18" charset="2"/>
                <a:cs typeface="Arial" pitchFamily="34" charset="0"/>
              </a:rPr>
              <a:t>x </a:t>
            </a:r>
            <a:r>
              <a:rPr lang="fr-FR" sz="900" dirty="0" smtClean="0">
                <a:latin typeface="Arial" pitchFamily="34" charset="0"/>
                <a:cs typeface="Arial" pitchFamily="34" charset="0"/>
              </a:rPr>
              <a:t>Jules a acheté 5 petits livres qui coûtent tous le même prix. Il a payé 20 euros. Combien coûte chaque livre ?</a:t>
            </a:r>
            <a:endParaRPr lang="fr-FR" sz="9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360</TotalTime>
  <Words>3696</Words>
  <Application>Microsoft Office PowerPoint</Application>
  <PresentationFormat>Format A4 (210 x 297 mm)</PresentationFormat>
  <Paragraphs>305</Paragraphs>
  <Slides>15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15</vt:i4>
      </vt:variant>
    </vt:vector>
  </HeadingPairs>
  <TitlesOfParts>
    <vt:vector size="16" baseType="lpstr">
      <vt:lpstr>Thème Office</vt:lpstr>
      <vt:lpstr>Diapositive 1</vt:lpstr>
      <vt:lpstr>Diapositive 2</vt:lpstr>
      <vt:lpstr>Diapositive 3</vt:lpstr>
      <vt:lpstr>Diapositive 4</vt:lpstr>
      <vt:lpstr>Diapositive 5</vt:lpstr>
      <vt:lpstr>Diapositive 6</vt:lpstr>
      <vt:lpstr>Diapositive 7</vt:lpstr>
      <vt:lpstr>Diapositive 8</vt:lpstr>
      <vt:lpstr>Diapositive 9</vt:lpstr>
      <vt:lpstr>Diapositive 10</vt:lpstr>
      <vt:lpstr>Diapositive 11</vt:lpstr>
      <vt:lpstr>Diapositive 12</vt:lpstr>
      <vt:lpstr>Diapositive 13</vt:lpstr>
      <vt:lpstr>Diapositive 14</vt:lpstr>
      <vt:lpstr>Diapositive 15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Cécile</dc:creator>
  <cp:lastModifiedBy>Cécile</cp:lastModifiedBy>
  <cp:revision>6</cp:revision>
  <dcterms:created xsi:type="dcterms:W3CDTF">2011-07-16T19:13:40Z</dcterms:created>
  <dcterms:modified xsi:type="dcterms:W3CDTF">2011-08-24T19:53:30Z</dcterms:modified>
</cp:coreProperties>
</file>